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1" r:id="rId3"/>
    <p:sldId id="257" r:id="rId4"/>
    <p:sldId id="262" r:id="rId5"/>
    <p:sldId id="258" r:id="rId6"/>
    <p:sldId id="264" r:id="rId7"/>
    <p:sldId id="265" r:id="rId8"/>
    <p:sldId id="266" r:id="rId9"/>
    <p:sldId id="267" r:id="rId10"/>
    <p:sldId id="263" r:id="rId11"/>
    <p:sldId id="259" r:id="rId12"/>
    <p:sldId id="26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71" y="1122363"/>
            <a:ext cx="9001463"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71" y="3602038"/>
            <a:ext cx="9001463"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C2E5B7-4730-464B-BC5E-F76EBFD9D20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73431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7" y="4289376"/>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7" y="621325"/>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7" y="5108728"/>
            <a:ext cx="10365999" cy="682472"/>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2E5B7-4730-464B-BC5E-F76EBFD9D20A}"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343285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6" y="609604"/>
            <a:ext cx="10353763"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8" y="4204820"/>
            <a:ext cx="10353761" cy="159218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2E5B7-4730-464B-BC5E-F76EBFD9D20A}"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139233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5" y="3610032"/>
            <a:ext cx="8752299" cy="426812"/>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3" y="4204821"/>
            <a:ext cx="10353763" cy="1586380"/>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2E5B7-4730-464B-BC5E-F76EBFD9D20A}"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4D39-2B42-4017-96C0-9B978C4CCCF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4906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9" y="2126946"/>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6" y="4650556"/>
            <a:ext cx="10353763"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2E5B7-4730-464B-BC5E-F76EBFD9D20A}"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362471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3" y="609604"/>
            <a:ext cx="10353763"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2088323"/>
            <a:ext cx="3298956" cy="823305"/>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911624"/>
            <a:ext cx="3298956"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9" y="2088320"/>
            <a:ext cx="3298559"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80" y="2911624"/>
            <a:ext cx="329982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300" y="2088320"/>
            <a:ext cx="3291211"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8" y="2911624"/>
            <a:ext cx="329121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DC2E5B7-4730-464B-BC5E-F76EBFD9D20A}"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1189806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6" y="609604"/>
            <a:ext cx="10353763"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7" y="4195899"/>
            <a:ext cx="3298955"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1" y="2298987"/>
            <a:ext cx="294005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7" y="4772161"/>
            <a:ext cx="3298955"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3" y="4195899"/>
            <a:ext cx="3298983"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6"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7" y="4772165"/>
            <a:ext cx="3294259" cy="1019037"/>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DC2E5B7-4730-464B-BC5E-F76EBFD9D20A}"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388267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2E5B7-4730-464B-BC5E-F76EBFD9D20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3198497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609603"/>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7" y="609603"/>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2E5B7-4730-464B-BC5E-F76EBFD9D20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13102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2E5B7-4730-464B-BC5E-F76EBFD9D20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76623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9"/>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42"/>
            <a:ext cx="9733512"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C2E5B7-4730-464B-BC5E-F76EBFD9D20A}"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342449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8" y="609604"/>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23"/>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4" y="2088323"/>
            <a:ext cx="5094155"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C2E5B7-4730-464B-BC5E-F76EBFD9D20A}"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5522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8" y="609604"/>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7" y="2088320"/>
            <a:ext cx="4879199"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4" y="2088320"/>
            <a:ext cx="4865555"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C2E5B7-4730-464B-BC5E-F76EBFD9D20A}"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25695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C2E5B7-4730-464B-BC5E-F76EBFD9D20A}"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272099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2E5B7-4730-464B-BC5E-F76EBFD9D20A}"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293563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6"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4"/>
            <a:ext cx="3932237" cy="2819399"/>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2E5B7-4730-464B-BC5E-F76EBFD9D20A}"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193301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6"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971800"/>
            <a:ext cx="5934951" cy="2819400"/>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2E5B7-4730-464B-BC5E-F76EBFD9D20A}"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D4D39-2B42-4017-96C0-9B978C4CCCFE}" type="slidenum">
              <a:rPr lang="en-US" smtClean="0"/>
              <a:t>‹#›</a:t>
            </a:fld>
            <a:endParaRPr lang="en-US"/>
          </a:p>
        </p:txBody>
      </p:sp>
    </p:spTree>
    <p:extLst>
      <p:ext uri="{BB962C8B-B14F-4D97-AF65-F5344CB8AC3E}">
        <p14:creationId xmlns:p14="http://schemas.microsoft.com/office/powerpoint/2010/main" val="300081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8" y="609604"/>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6" y="2096064"/>
            <a:ext cx="10353763"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9"/>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DC2E5B7-4730-464B-BC5E-F76EBFD9D20A}" type="datetimeFigureOut">
              <a:rPr lang="en-US" smtClean="0"/>
              <a:t>12/9/2021</a:t>
            </a:fld>
            <a:endParaRPr lang="en-US"/>
          </a:p>
        </p:txBody>
      </p:sp>
      <p:sp>
        <p:nvSpPr>
          <p:cNvPr id="5" name="Footer Placeholder 4"/>
          <p:cNvSpPr>
            <a:spLocks noGrp="1"/>
          </p:cNvSpPr>
          <p:nvPr>
            <p:ph type="ftr" sz="quarter" idx="3"/>
          </p:nvPr>
        </p:nvSpPr>
        <p:spPr>
          <a:xfrm>
            <a:off x="913797" y="5883279"/>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4" y="5883279"/>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0D4D39-2B42-4017-96C0-9B978C4CCCFE}" type="slidenum">
              <a:rPr lang="en-US" smtClean="0"/>
              <a:t>‹#›</a:t>
            </a:fld>
            <a:endParaRPr lang="en-US"/>
          </a:p>
        </p:txBody>
      </p:sp>
    </p:spTree>
    <p:extLst>
      <p:ext uri="{BB962C8B-B14F-4D97-AF65-F5344CB8AC3E}">
        <p14:creationId xmlns:p14="http://schemas.microsoft.com/office/powerpoint/2010/main" val="388344938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377"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537"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726"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8914"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103"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979" y="383823"/>
            <a:ext cx="11196966" cy="530577"/>
          </a:xfrm>
        </p:spPr>
        <p:txBody>
          <a:bodyPr>
            <a:normAutofit/>
          </a:bodyPr>
          <a:lstStyle/>
          <a:p>
            <a:pPr algn="just"/>
            <a:r>
              <a:rPr lang="en-US" sz="3200" dirty="0">
                <a:latin typeface="Agency FB" panose="020B0503020202020204" pitchFamily="34" charset="0"/>
              </a:rPr>
              <a:t>STUDY SKILLS: USE OF </a:t>
            </a:r>
            <a:r>
              <a:rPr lang="en-US" sz="3200" smtClean="0">
                <a:latin typeface="Agency FB" panose="020B0503020202020204" pitchFamily="34" charset="0"/>
              </a:rPr>
              <a:t>LIBRARY                        </a:t>
            </a:r>
            <a:r>
              <a:rPr lang="en-US" sz="3200" smtClean="0">
                <a:latin typeface="Agency FB" panose="020B0503020202020204" pitchFamily="34" charset="0"/>
              </a:rPr>
              <a:t>9</a:t>
            </a:r>
            <a:r>
              <a:rPr lang="en-US" sz="3200" baseline="30000" smtClean="0">
                <a:latin typeface="Agency FB" panose="020B0503020202020204" pitchFamily="34" charset="0"/>
              </a:rPr>
              <a:t>TH</a:t>
            </a:r>
            <a:r>
              <a:rPr lang="en-US" sz="3200" smtClean="0">
                <a:latin typeface="Agency FB" panose="020B0503020202020204" pitchFamily="34" charset="0"/>
              </a:rPr>
              <a:t> </a:t>
            </a:r>
            <a:r>
              <a:rPr lang="en-US" sz="3200" dirty="0" smtClean="0">
                <a:latin typeface="Agency FB" panose="020B0503020202020204" pitchFamily="34" charset="0"/>
              </a:rPr>
              <a:t>DECEMBER,2020 </a:t>
            </a:r>
            <a:endParaRPr lang="en-US" sz="3200" dirty="0">
              <a:latin typeface="Agency FB" panose="020B0503020202020204" pitchFamily="34" charset="0"/>
            </a:endParaRPr>
          </a:p>
        </p:txBody>
      </p:sp>
      <p:sp>
        <p:nvSpPr>
          <p:cNvPr id="3" name="Subtitle 2"/>
          <p:cNvSpPr>
            <a:spLocks noGrp="1"/>
          </p:cNvSpPr>
          <p:nvPr>
            <p:ph type="subTitle" idx="1"/>
          </p:nvPr>
        </p:nvSpPr>
        <p:spPr>
          <a:xfrm>
            <a:off x="293511" y="914400"/>
            <a:ext cx="11548533" cy="5486402"/>
          </a:xfrm>
        </p:spPr>
        <p:txBody>
          <a:bodyPr>
            <a:noAutofit/>
          </a:bodyPr>
          <a:lstStyle/>
          <a:p>
            <a:pPr algn="just"/>
            <a:r>
              <a:rPr lang="en-US" sz="3000" dirty="0" smtClean="0">
                <a:latin typeface="Agency FB" panose="020B0503020202020204" pitchFamily="34" charset="0"/>
              </a:rPr>
              <a:t>What is a Library?</a:t>
            </a:r>
          </a:p>
          <a:p>
            <a:pPr algn="just"/>
            <a:r>
              <a:rPr lang="en-US" sz="3000" dirty="0" smtClean="0">
                <a:latin typeface="Agency FB" panose="020B0503020202020204" pitchFamily="34" charset="0"/>
              </a:rPr>
              <a:t>A library is an organized collection of both physical/hard and electronic/digital materials in form of books, magazines, periodicals, video tapes, manuscripts, maps, gazettes, newspapers, data bases, journals, CDs, and other resource materials which are well organized for easy access and effective use by a defined community for reference or borrowing. A library may </a:t>
            </a:r>
            <a:r>
              <a:rPr lang="en-US" sz="3000" dirty="0">
                <a:latin typeface="Agency FB" panose="020B0503020202020204" pitchFamily="34" charset="0"/>
              </a:rPr>
              <a:t>be a </a:t>
            </a:r>
            <a:r>
              <a:rPr lang="en-US" sz="3000" dirty="0" smtClean="0">
                <a:latin typeface="Agency FB" panose="020B0503020202020204" pitchFamily="34" charset="0"/>
              </a:rPr>
              <a:t>physical building/room </a:t>
            </a:r>
            <a:r>
              <a:rPr lang="en-US" sz="3000" dirty="0">
                <a:latin typeface="Agency FB" panose="020B0503020202020204" pitchFamily="34" charset="0"/>
              </a:rPr>
              <a:t>or a virtual </a:t>
            </a:r>
            <a:r>
              <a:rPr lang="en-US" sz="3000" dirty="0" smtClean="0">
                <a:latin typeface="Agency FB" panose="020B0503020202020204" pitchFamily="34" charset="0"/>
              </a:rPr>
              <a:t>space </a:t>
            </a:r>
            <a:r>
              <a:rPr lang="en-US" sz="3000" dirty="0">
                <a:latin typeface="Agency FB" panose="020B0503020202020204" pitchFamily="34" charset="0"/>
              </a:rPr>
              <a:t>or both</a:t>
            </a:r>
            <a:r>
              <a:rPr lang="en-US" sz="3000" dirty="0" smtClean="0">
                <a:latin typeface="Agency FB" panose="020B0503020202020204" pitchFamily="34" charset="0"/>
              </a:rPr>
              <a:t>.</a:t>
            </a:r>
          </a:p>
          <a:p>
            <a:pPr algn="just"/>
            <a:r>
              <a:rPr lang="en-US" sz="3000" dirty="0">
                <a:latin typeface="Agency FB" panose="020B0503020202020204" pitchFamily="34" charset="0"/>
              </a:rPr>
              <a:t>Types of library</a:t>
            </a:r>
          </a:p>
          <a:p>
            <a:pPr algn="just"/>
            <a:r>
              <a:rPr lang="en-US" sz="3000" dirty="0" err="1">
                <a:latin typeface="Agency FB" panose="020B0503020202020204" pitchFamily="34" charset="0"/>
              </a:rPr>
              <a:t>i</a:t>
            </a:r>
            <a:r>
              <a:rPr lang="en-US" sz="3000" dirty="0">
                <a:latin typeface="Agency FB" panose="020B0503020202020204" pitchFamily="34" charset="0"/>
              </a:rPr>
              <a:t>. Academic Libraries: </a:t>
            </a:r>
            <a:r>
              <a:rPr lang="en-US" sz="3000" dirty="0" smtClean="0">
                <a:latin typeface="Agency FB" panose="020B0503020202020204" pitchFamily="34" charset="0"/>
              </a:rPr>
              <a:t>They serve </a:t>
            </a:r>
            <a:r>
              <a:rPr lang="en-US" sz="3000" dirty="0">
                <a:latin typeface="Agency FB" panose="020B0503020202020204" pitchFamily="34" charset="0"/>
              </a:rPr>
              <a:t>colleges and universities.</a:t>
            </a:r>
          </a:p>
          <a:p>
            <a:pPr algn="just"/>
            <a:r>
              <a:rPr lang="en-US" sz="3000" dirty="0">
                <a:latin typeface="Agency FB" panose="020B0503020202020204" pitchFamily="34" charset="0"/>
              </a:rPr>
              <a:t>ii. Public libraries: </a:t>
            </a:r>
            <a:r>
              <a:rPr lang="en-US" sz="3000" dirty="0" smtClean="0">
                <a:latin typeface="Agency FB" panose="020B0503020202020204" pitchFamily="34" charset="0"/>
              </a:rPr>
              <a:t>These libraries serve </a:t>
            </a:r>
            <a:r>
              <a:rPr lang="en-US" sz="3000" dirty="0">
                <a:latin typeface="Agency FB" panose="020B0503020202020204" pitchFamily="34" charset="0"/>
              </a:rPr>
              <a:t>cities and towns.</a:t>
            </a:r>
          </a:p>
          <a:p>
            <a:pPr algn="just"/>
            <a:endParaRPr lang="en-US" sz="3000" dirty="0" smtClean="0">
              <a:latin typeface="Agency FB" panose="020B0503020202020204" pitchFamily="34" charset="0"/>
            </a:endParaRPr>
          </a:p>
          <a:p>
            <a:pPr algn="just"/>
            <a:r>
              <a:rPr lang="en-US" sz="3000" dirty="0" smtClean="0">
                <a:latin typeface="Agency FB" panose="020B0503020202020204" pitchFamily="34" charset="0"/>
              </a:rPr>
              <a:t> </a:t>
            </a:r>
          </a:p>
          <a:p>
            <a:pPr algn="just"/>
            <a:endParaRPr lang="en-US" sz="3000" dirty="0" smtClean="0">
              <a:latin typeface="Agency FB" panose="020B0503020202020204" pitchFamily="34" charset="0"/>
            </a:endParaRPr>
          </a:p>
          <a:p>
            <a:pPr algn="just"/>
            <a:endParaRPr lang="en-US" sz="3000" dirty="0" smtClean="0">
              <a:latin typeface="Agency FB" panose="020B0503020202020204" pitchFamily="34" charset="0"/>
            </a:endParaRPr>
          </a:p>
          <a:p>
            <a:pPr algn="just"/>
            <a:endParaRPr lang="en-US" sz="3000" dirty="0" smtClean="0">
              <a:latin typeface="Agency FB" panose="020B0503020202020204" pitchFamily="34" charset="0"/>
            </a:endParaRPr>
          </a:p>
          <a:p>
            <a:pPr algn="just"/>
            <a:endParaRPr lang="en-US" sz="3000" dirty="0">
              <a:latin typeface="Agency FB" panose="020B0503020202020204" pitchFamily="34" charset="0"/>
            </a:endParaRPr>
          </a:p>
        </p:txBody>
      </p:sp>
    </p:spTree>
    <p:extLst>
      <p:ext uri="{BB962C8B-B14F-4D97-AF65-F5344CB8AC3E}">
        <p14:creationId xmlns:p14="http://schemas.microsoft.com/office/powerpoint/2010/main" val="41035702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3" y="361244"/>
            <a:ext cx="11221155" cy="6039556"/>
          </a:xfrm>
        </p:spPr>
        <p:txBody>
          <a:bodyPr>
            <a:normAutofit fontScale="92500"/>
          </a:bodyPr>
          <a:lstStyle/>
          <a:p>
            <a:pPr marL="0" indent="0">
              <a:buNone/>
            </a:pPr>
            <a:r>
              <a:rPr lang="en-US" sz="3200" b="1" dirty="0">
                <a:latin typeface="Agency FB" panose="020B0503020202020204" pitchFamily="34" charset="0"/>
              </a:rPr>
              <a:t>Sources of Information and the Sections of the Library where they Can be Found</a:t>
            </a:r>
          </a:p>
          <a:p>
            <a:pPr marL="0" indent="0">
              <a:buNone/>
            </a:pPr>
            <a:r>
              <a:rPr lang="en-US" sz="3200" dirty="0">
                <a:latin typeface="Agency FB" panose="020B0503020202020204" pitchFamily="34" charset="0"/>
              </a:rPr>
              <a:t>1. The General Book Section. This section contains the largest sources of information from books with books arranged chronologically. Users can borrow books from this section if the library is a lending library and they can also read within.</a:t>
            </a:r>
          </a:p>
          <a:p>
            <a:pPr marL="0" indent="0">
              <a:buNone/>
            </a:pPr>
            <a:r>
              <a:rPr lang="en-US" sz="3200" dirty="0">
                <a:latin typeface="Agency FB" panose="020B0503020202020204" pitchFamily="34" charset="0"/>
              </a:rPr>
              <a:t>2. The Reserved Section: This contains library materials that are either very expensive or scarce but in high demand. Such books are marked “Reserved” in the card entries. Books here can only be lent out for limited period of certain minutes or hours</a:t>
            </a:r>
          </a:p>
          <a:p>
            <a:pPr marL="0" indent="0">
              <a:buNone/>
            </a:pPr>
            <a:r>
              <a:rPr lang="en-US" sz="3200" dirty="0">
                <a:latin typeface="Agency FB" panose="020B0503020202020204" pitchFamily="34" charset="0"/>
              </a:rPr>
              <a:t>3. The Reference Section: This is where all reference materials are kept for library use only. Books here are not lent out but are read within the library. Both the books and their entry cards are marked “R.” This section contains materials that</a:t>
            </a:r>
          </a:p>
          <a:p>
            <a:pPr marL="0" indent="0">
              <a:buNone/>
            </a:pPr>
            <a:endParaRPr lang="en-US" sz="3200" dirty="0">
              <a:latin typeface="Agency FB" panose="020B0503020202020204" pitchFamily="34" charset="0"/>
            </a:endParaRPr>
          </a:p>
        </p:txBody>
      </p:sp>
    </p:spTree>
    <p:extLst>
      <p:ext uri="{BB962C8B-B14F-4D97-AF65-F5344CB8AC3E}">
        <p14:creationId xmlns:p14="http://schemas.microsoft.com/office/powerpoint/2010/main" val="16332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225778"/>
            <a:ext cx="11503378" cy="6333066"/>
          </a:xfrm>
        </p:spPr>
        <p:txBody>
          <a:bodyPr>
            <a:noAutofit/>
          </a:bodyPr>
          <a:lstStyle/>
          <a:p>
            <a:pPr marL="0" indent="0" algn="just">
              <a:buNone/>
            </a:pPr>
            <a:r>
              <a:rPr lang="en-US" sz="3200" dirty="0" smtClean="0">
                <a:latin typeface="Agency FB" panose="020B0503020202020204" pitchFamily="34" charset="0"/>
              </a:rPr>
              <a:t>provide guides to sources of information and those that provide general information such as general </a:t>
            </a:r>
            <a:r>
              <a:rPr lang="en-US" sz="3200" dirty="0" err="1" smtClean="0">
                <a:latin typeface="Agency FB" panose="020B0503020202020204" pitchFamily="34" charset="0"/>
              </a:rPr>
              <a:t>encyclopaedias</a:t>
            </a:r>
            <a:r>
              <a:rPr lang="en-US" sz="3200" dirty="0" smtClean="0">
                <a:latin typeface="Agency FB" panose="020B0503020202020204" pitchFamily="34" charset="0"/>
              </a:rPr>
              <a:t>, general dictionaries, bibliographies, indexes, printed catalogues, gazettes( atlases, government publications </a:t>
            </a:r>
            <a:r>
              <a:rPr lang="en-US" sz="3200" dirty="0" err="1" smtClean="0">
                <a:latin typeface="Agency FB" panose="020B0503020202020204" pitchFamily="34" charset="0"/>
              </a:rPr>
              <a:t>etc</a:t>
            </a:r>
            <a:r>
              <a:rPr lang="en-US" sz="3200" dirty="0" smtClean="0">
                <a:latin typeface="Agency FB" panose="020B0503020202020204" pitchFamily="34" charset="0"/>
              </a:rPr>
              <a:t>)</a:t>
            </a:r>
          </a:p>
          <a:p>
            <a:pPr marL="0" indent="0" algn="just">
              <a:buNone/>
            </a:pPr>
            <a:r>
              <a:rPr lang="en-US" sz="3200" dirty="0" smtClean="0">
                <a:latin typeface="Agency FB" panose="020B0503020202020204" pitchFamily="34" charset="0"/>
              </a:rPr>
              <a:t>4. The Serial Section: This section contains periodicals, journals, magazines, dailies etc. materials here are also meant for library use only: they are not lent out to readers.</a:t>
            </a:r>
          </a:p>
          <a:p>
            <a:pPr marL="0" indent="0" algn="just">
              <a:buNone/>
            </a:pPr>
            <a:r>
              <a:rPr lang="en-US" sz="3200" dirty="0" smtClean="0">
                <a:latin typeface="Agency FB" panose="020B0503020202020204" pitchFamily="34" charset="0"/>
              </a:rPr>
              <a:t>5. The Visual and Audiovisual Materials: Materials here include films, cassettes, radios, television which can be borrowed by users and used outside the library.</a:t>
            </a:r>
          </a:p>
          <a:p>
            <a:pPr marL="0" indent="0" algn="just">
              <a:buNone/>
            </a:pPr>
            <a:r>
              <a:rPr lang="en-US" sz="3200" dirty="0" smtClean="0">
                <a:latin typeface="Agency FB" panose="020B0503020202020204" pitchFamily="34" charset="0"/>
              </a:rPr>
              <a:t>.6. The librarians who are staff working in the library can also help users to locate whatever material they are looking for. They are also responsible for orienting new students on how to use the library effectively and efficiently</a:t>
            </a:r>
          </a:p>
          <a:p>
            <a:pPr marL="0" indent="0" algn="just">
              <a:buNone/>
            </a:pPr>
            <a:endParaRPr lang="en-US" sz="3200" dirty="0" smtClean="0">
              <a:latin typeface="Agency FB" panose="020B0503020202020204" pitchFamily="34" charset="0"/>
            </a:endParaRPr>
          </a:p>
          <a:p>
            <a:pPr marL="0" indent="0" algn="just">
              <a:buNone/>
            </a:pPr>
            <a:endParaRPr lang="en-US" sz="3200" dirty="0">
              <a:latin typeface="Agency FB" panose="020B0503020202020204" pitchFamily="34" charset="0"/>
            </a:endParaRPr>
          </a:p>
        </p:txBody>
      </p:sp>
    </p:spTree>
    <p:extLst>
      <p:ext uri="{BB962C8B-B14F-4D97-AF65-F5344CB8AC3E}">
        <p14:creationId xmlns:p14="http://schemas.microsoft.com/office/powerpoint/2010/main" val="5475766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578" y="444137"/>
            <a:ext cx="11077303" cy="6024395"/>
          </a:xfrm>
        </p:spPr>
        <p:txBody>
          <a:bodyPr>
            <a:noAutofit/>
          </a:bodyPr>
          <a:lstStyle/>
          <a:p>
            <a:pPr marL="0" indent="0" algn="just">
              <a:buNone/>
            </a:pPr>
            <a:r>
              <a:rPr lang="en-US" sz="3200" b="1" dirty="0" smtClean="0">
                <a:latin typeface="Agency FB" panose="020B0503020202020204" pitchFamily="34" charset="0"/>
              </a:rPr>
              <a:t>Library Manners:</a:t>
            </a:r>
          </a:p>
          <a:p>
            <a:pPr marL="0" indent="0" algn="just">
              <a:buNone/>
            </a:pPr>
            <a:r>
              <a:rPr lang="en-US" sz="3200" dirty="0" err="1" smtClean="0">
                <a:latin typeface="Agency FB" panose="020B0503020202020204" pitchFamily="34" charset="0"/>
              </a:rPr>
              <a:t>i</a:t>
            </a:r>
            <a:r>
              <a:rPr lang="en-US" sz="3200" dirty="0" smtClean="0">
                <a:latin typeface="Agency FB" panose="020B0503020202020204" pitchFamily="34" charset="0"/>
              </a:rPr>
              <a:t>. Make sure that you register with the library, obtain your library card and always go along with it to the library.</a:t>
            </a:r>
          </a:p>
          <a:p>
            <a:pPr marL="0" indent="0" algn="just">
              <a:buNone/>
            </a:pPr>
            <a:r>
              <a:rPr lang="en-US" sz="3200" dirty="0" smtClean="0">
                <a:latin typeface="Agency FB" panose="020B0503020202020204" pitchFamily="34" charset="0"/>
              </a:rPr>
              <a:t>ii. Avoid making noise in the library. Use areas designated for group discussions or simply hold all discussions outside the library.</a:t>
            </a:r>
          </a:p>
          <a:p>
            <a:pPr marL="0" indent="0" algn="just">
              <a:buNone/>
            </a:pPr>
            <a:r>
              <a:rPr lang="en-US" sz="3200" dirty="0" smtClean="0">
                <a:latin typeface="Agency FB" panose="020B0503020202020204" pitchFamily="34" charset="0"/>
              </a:rPr>
              <a:t>iv. Handle all library books with care. Do not mutilate them nor remove certain pages</a:t>
            </a:r>
          </a:p>
          <a:p>
            <a:pPr marL="0" indent="0" algn="just">
              <a:buNone/>
            </a:pPr>
            <a:r>
              <a:rPr lang="en-US" sz="3200" dirty="0" smtClean="0">
                <a:latin typeface="Agency FB" panose="020B0503020202020204" pitchFamily="34" charset="0"/>
              </a:rPr>
              <a:t>from them.</a:t>
            </a:r>
          </a:p>
          <a:p>
            <a:pPr marL="0" indent="0" algn="just">
              <a:buNone/>
            </a:pPr>
            <a:r>
              <a:rPr lang="en-US" sz="3200" dirty="0" smtClean="0">
                <a:latin typeface="Agency FB" panose="020B0503020202020204" pitchFamily="34" charset="0"/>
              </a:rPr>
              <a:t>v. Return all borrowed books on or before their due date or simply renew them.</a:t>
            </a:r>
          </a:p>
          <a:p>
            <a:pPr marL="0" indent="0" algn="just">
              <a:buNone/>
            </a:pPr>
            <a:endParaRPr lang="en-US" sz="3200" dirty="0">
              <a:latin typeface="Agency FB" panose="020B0503020202020204" pitchFamily="34" charset="0"/>
            </a:endParaRPr>
          </a:p>
        </p:txBody>
      </p:sp>
    </p:spTree>
    <p:extLst>
      <p:ext uri="{BB962C8B-B14F-4D97-AF65-F5344CB8AC3E}">
        <p14:creationId xmlns:p14="http://schemas.microsoft.com/office/powerpoint/2010/main" val="169689411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0889" y="451556"/>
            <a:ext cx="10950221" cy="5847644"/>
          </a:xfrm>
        </p:spPr>
        <p:txBody>
          <a:bodyPr>
            <a:normAutofit/>
          </a:bodyPr>
          <a:lstStyle/>
          <a:p>
            <a:pPr marL="0" indent="0" algn="just">
              <a:buNone/>
            </a:pPr>
            <a:r>
              <a:rPr lang="en-US" sz="3200" dirty="0">
                <a:latin typeface="Agency FB" panose="020B0503020202020204" pitchFamily="34" charset="0"/>
              </a:rPr>
              <a:t>vi. Always cooperate with the librarians.</a:t>
            </a:r>
          </a:p>
          <a:p>
            <a:pPr marL="0" indent="0" algn="just">
              <a:buNone/>
            </a:pPr>
            <a:r>
              <a:rPr lang="en-US" sz="3200" dirty="0">
                <a:latin typeface="Agency FB" panose="020B0503020202020204" pitchFamily="34" charset="0"/>
              </a:rPr>
              <a:t>vii. Take along writings materials while going to the library.</a:t>
            </a:r>
          </a:p>
          <a:p>
            <a:pPr marL="0" indent="0" algn="just">
              <a:buNone/>
            </a:pPr>
            <a:r>
              <a:rPr lang="en-US" sz="3200" dirty="0">
                <a:latin typeface="Agency FB" panose="020B0503020202020204" pitchFamily="34" charset="0"/>
              </a:rPr>
              <a:t>viii. Avoid making or receiving phone calls within the library.</a:t>
            </a:r>
          </a:p>
          <a:p>
            <a:pPr marL="0" indent="0" algn="just">
              <a:buNone/>
            </a:pPr>
            <a:r>
              <a:rPr lang="en-US" sz="3200" dirty="0">
                <a:latin typeface="Agency FB" panose="020B0503020202020204" pitchFamily="34" charset="0"/>
              </a:rPr>
              <a:t>ix. Stay away from the library if you are not ready to adhere to the aforementioned rules.</a:t>
            </a:r>
          </a:p>
        </p:txBody>
      </p:sp>
    </p:spTree>
    <p:extLst>
      <p:ext uri="{BB962C8B-B14F-4D97-AF65-F5344CB8AC3E}">
        <p14:creationId xmlns:p14="http://schemas.microsoft.com/office/powerpoint/2010/main" val="147417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578" y="440267"/>
            <a:ext cx="11142133" cy="6078099"/>
          </a:xfrm>
        </p:spPr>
        <p:txBody>
          <a:bodyPr>
            <a:normAutofit fontScale="85000" lnSpcReduction="10000"/>
          </a:bodyPr>
          <a:lstStyle/>
          <a:p>
            <a:pPr marL="0" indent="0" algn="just">
              <a:buNone/>
            </a:pPr>
            <a:r>
              <a:rPr lang="en-US" sz="3200" dirty="0" smtClean="0">
                <a:latin typeface="Agency FB" panose="020B0503020202020204" pitchFamily="34" charset="0"/>
              </a:rPr>
              <a:t>iii</a:t>
            </a:r>
            <a:r>
              <a:rPr lang="en-US" sz="3200" dirty="0">
                <a:latin typeface="Agency FB" panose="020B0503020202020204" pitchFamily="34" charset="0"/>
              </a:rPr>
              <a:t>. </a:t>
            </a:r>
            <a:r>
              <a:rPr lang="en-US" sz="3200" b="1" dirty="0">
                <a:latin typeface="Agency FB" panose="020B0503020202020204" pitchFamily="34" charset="0"/>
              </a:rPr>
              <a:t>School libraries: </a:t>
            </a:r>
            <a:r>
              <a:rPr lang="en-US" sz="3200" dirty="0">
                <a:latin typeface="Agency FB" panose="020B0503020202020204" pitchFamily="34" charset="0"/>
              </a:rPr>
              <a:t>serve </a:t>
            </a:r>
            <a:r>
              <a:rPr lang="en-US" sz="3200" dirty="0" smtClean="0">
                <a:latin typeface="Agency FB" panose="020B0503020202020204" pitchFamily="34" charset="0"/>
              </a:rPr>
              <a:t>learners </a:t>
            </a:r>
            <a:r>
              <a:rPr lang="en-US" sz="3200" dirty="0">
                <a:latin typeface="Agency FB" panose="020B0503020202020204" pitchFamily="34" charset="0"/>
              </a:rPr>
              <a:t>from kindergarten to grade 12.</a:t>
            </a:r>
          </a:p>
          <a:p>
            <a:pPr marL="0" indent="0" algn="just">
              <a:buNone/>
            </a:pPr>
            <a:r>
              <a:rPr lang="en-US" sz="3200" dirty="0">
                <a:latin typeface="Agency FB" panose="020B0503020202020204" pitchFamily="34" charset="0"/>
              </a:rPr>
              <a:t>iv. </a:t>
            </a:r>
            <a:r>
              <a:rPr lang="en-US" sz="3200" b="1" dirty="0" smtClean="0">
                <a:latin typeface="Agency FB" panose="020B0503020202020204" pitchFamily="34" charset="0"/>
              </a:rPr>
              <a:t>Research or Special </a:t>
            </a:r>
            <a:r>
              <a:rPr lang="en-US" sz="3200" b="1" dirty="0">
                <a:latin typeface="Agency FB" panose="020B0503020202020204" pitchFamily="34" charset="0"/>
              </a:rPr>
              <a:t>libraries: </a:t>
            </a:r>
            <a:r>
              <a:rPr lang="en-US" sz="3200" dirty="0" smtClean="0">
                <a:latin typeface="Agency FB" panose="020B0503020202020204" pitchFamily="34" charset="0"/>
              </a:rPr>
              <a:t>These </a:t>
            </a:r>
            <a:r>
              <a:rPr lang="en-US" sz="3200" dirty="0">
                <a:latin typeface="Agency FB" panose="020B0503020202020204" pitchFamily="34" charset="0"/>
              </a:rPr>
              <a:t>are found in specialized environments such as hospitals, museums, private businesses, corporations etc</a:t>
            </a:r>
            <a:r>
              <a:rPr lang="en-US" sz="3200" dirty="0" smtClean="0">
                <a:latin typeface="Agency FB" panose="020B0503020202020204" pitchFamily="34" charset="0"/>
              </a:rPr>
              <a:t>.</a:t>
            </a:r>
          </a:p>
          <a:p>
            <a:pPr marL="0" indent="0" algn="just">
              <a:buNone/>
            </a:pPr>
            <a:r>
              <a:rPr lang="en-US" sz="3200" b="1" dirty="0">
                <a:latin typeface="Agency FB" panose="020B0503020202020204" pitchFamily="34" charset="0"/>
              </a:rPr>
              <a:t>National </a:t>
            </a:r>
            <a:r>
              <a:rPr lang="en-US" sz="3200" b="1" dirty="0" smtClean="0">
                <a:latin typeface="Agency FB" panose="020B0503020202020204" pitchFamily="34" charset="0"/>
              </a:rPr>
              <a:t>Libraries: </a:t>
            </a:r>
            <a:r>
              <a:rPr lang="en-US" sz="3200" dirty="0" smtClean="0">
                <a:latin typeface="Agency FB" panose="020B0503020202020204" pitchFamily="34" charset="0"/>
              </a:rPr>
              <a:t>National </a:t>
            </a:r>
            <a:r>
              <a:rPr lang="en-US" sz="3200" dirty="0">
                <a:latin typeface="Agency FB" panose="020B0503020202020204" pitchFamily="34" charset="0"/>
              </a:rPr>
              <a:t>libraries are specially established </a:t>
            </a:r>
            <a:r>
              <a:rPr lang="en-US" sz="3200" dirty="0" smtClean="0">
                <a:latin typeface="Agency FB" panose="020B0503020202020204" pitchFamily="34" charset="0"/>
              </a:rPr>
              <a:t>by a </a:t>
            </a:r>
            <a:r>
              <a:rPr lang="en-US" sz="3200" dirty="0">
                <a:latin typeface="Agency FB" panose="020B0503020202020204" pitchFamily="34" charset="0"/>
              </a:rPr>
              <a:t>government of </a:t>
            </a:r>
            <a:r>
              <a:rPr lang="en-US" sz="3200" dirty="0" smtClean="0">
                <a:latin typeface="Agency FB" panose="020B0503020202020204" pitchFamily="34" charset="0"/>
              </a:rPr>
              <a:t>a nation </a:t>
            </a:r>
            <a:r>
              <a:rPr lang="en-US" sz="3200" dirty="0">
                <a:latin typeface="Agency FB" panose="020B0503020202020204" pitchFamily="34" charset="0"/>
              </a:rPr>
              <a:t>to serve as </a:t>
            </a:r>
            <a:r>
              <a:rPr lang="en-US" sz="3200" dirty="0" smtClean="0">
                <a:latin typeface="Agency FB" panose="020B0503020202020204" pitchFamily="34" charset="0"/>
              </a:rPr>
              <a:t>repositories </a:t>
            </a:r>
            <a:r>
              <a:rPr lang="en-US" sz="3200" dirty="0">
                <a:latin typeface="Agency FB" panose="020B0503020202020204" pitchFamily="34" charset="0"/>
              </a:rPr>
              <a:t>of information for </a:t>
            </a:r>
            <a:r>
              <a:rPr lang="en-US" sz="3200" dirty="0" smtClean="0">
                <a:latin typeface="Agency FB" panose="020B0503020202020204" pitchFamily="34" charset="0"/>
              </a:rPr>
              <a:t>that country</a:t>
            </a:r>
            <a:r>
              <a:rPr lang="en-US" sz="3200" dirty="0">
                <a:latin typeface="Agency FB" panose="020B0503020202020204" pitchFamily="34" charset="0"/>
              </a:rPr>
              <a:t>. Unlike public libraries, national libraries rarely allow citizens </a:t>
            </a:r>
            <a:r>
              <a:rPr lang="en-US" sz="3200" dirty="0" smtClean="0">
                <a:latin typeface="Agency FB" panose="020B0503020202020204" pitchFamily="34" charset="0"/>
              </a:rPr>
              <a:t>to borrow </a:t>
            </a:r>
            <a:r>
              <a:rPr lang="en-US" sz="3200" dirty="0">
                <a:latin typeface="Agency FB" panose="020B0503020202020204" pitchFamily="34" charset="0"/>
              </a:rPr>
              <a:t>books. Their collections usually consist of rare, valuable, </a:t>
            </a:r>
            <a:r>
              <a:rPr lang="en-US" sz="3200" dirty="0" smtClean="0">
                <a:latin typeface="Agency FB" panose="020B0503020202020204" pitchFamily="34" charset="0"/>
              </a:rPr>
              <a:t>or significant </a:t>
            </a:r>
            <a:r>
              <a:rPr lang="en-US" sz="3200" dirty="0">
                <a:latin typeface="Agency FB" panose="020B0503020202020204" pitchFamily="34" charset="0"/>
              </a:rPr>
              <a:t>works.</a:t>
            </a:r>
            <a:endParaRPr lang="en-US" sz="3200" dirty="0" smtClean="0">
              <a:latin typeface="Agency FB" panose="020B0503020202020204" pitchFamily="34" charset="0"/>
            </a:endParaRPr>
          </a:p>
          <a:p>
            <a:pPr marL="0" indent="0" algn="just">
              <a:buNone/>
            </a:pPr>
            <a:r>
              <a:rPr lang="en-US" sz="3200" b="1" dirty="0" smtClean="0">
                <a:latin typeface="Agency FB" panose="020B0503020202020204" pitchFamily="34" charset="0"/>
              </a:rPr>
              <a:t>Locating </a:t>
            </a:r>
            <a:r>
              <a:rPr lang="en-US" sz="3200" b="1" dirty="0">
                <a:latin typeface="Agency FB" panose="020B0503020202020204" pitchFamily="34" charset="0"/>
              </a:rPr>
              <a:t>Materials in a</a:t>
            </a:r>
            <a:r>
              <a:rPr lang="en-US" sz="3200" b="1" dirty="0" smtClean="0">
                <a:latin typeface="Agency FB" panose="020B0503020202020204" pitchFamily="34" charset="0"/>
              </a:rPr>
              <a:t> </a:t>
            </a:r>
            <a:r>
              <a:rPr lang="en-US" sz="3200" b="1" dirty="0">
                <a:latin typeface="Agency FB" panose="020B0503020202020204" pitchFamily="34" charset="0"/>
              </a:rPr>
              <a:t>Library</a:t>
            </a:r>
          </a:p>
          <a:p>
            <a:pPr marL="0" indent="0" algn="just">
              <a:buNone/>
            </a:pPr>
            <a:r>
              <a:rPr lang="en-US" sz="3200" dirty="0">
                <a:latin typeface="Agency FB" panose="020B0503020202020204" pitchFamily="34" charset="0"/>
              </a:rPr>
              <a:t>1. </a:t>
            </a:r>
            <a:r>
              <a:rPr lang="en-US" sz="3200" dirty="0" smtClean="0">
                <a:latin typeface="Agency FB" panose="020B0503020202020204" pitchFamily="34" charset="0"/>
              </a:rPr>
              <a:t>Get </a:t>
            </a:r>
            <a:r>
              <a:rPr lang="en-US" sz="3200" dirty="0">
                <a:latin typeface="Agency FB" panose="020B0503020202020204" pitchFamily="34" charset="0"/>
              </a:rPr>
              <a:t>the card catalogue: This is </a:t>
            </a:r>
            <a:r>
              <a:rPr lang="en-US" sz="3200" dirty="0" smtClean="0">
                <a:latin typeface="Agency FB" panose="020B0503020202020204" pitchFamily="34" charset="0"/>
              </a:rPr>
              <a:t>an organized </a:t>
            </a:r>
            <a:r>
              <a:rPr lang="en-US" sz="3200" dirty="0">
                <a:latin typeface="Agency FB" panose="020B0503020202020204" pitchFamily="34" charset="0"/>
              </a:rPr>
              <a:t>index to library materials consisting of </a:t>
            </a:r>
            <a:r>
              <a:rPr lang="en-US" sz="3200" dirty="0" smtClean="0">
                <a:latin typeface="Agency FB" panose="020B0503020202020204" pitchFamily="34" charset="0"/>
              </a:rPr>
              <a:t>cabinets/drawers </a:t>
            </a:r>
            <a:r>
              <a:rPr lang="en-US" sz="3200" dirty="0">
                <a:latin typeface="Agency FB" panose="020B0503020202020204" pitchFamily="34" charset="0"/>
              </a:rPr>
              <a:t>filled with cards that describe and locate materials in the library. A typical card catalog would list items by author, title, and subject or might combine all three into one alphabetically arranged system</a:t>
            </a:r>
          </a:p>
          <a:p>
            <a:pPr marL="0" indent="0" algn="just">
              <a:buNone/>
            </a:pPr>
            <a:endParaRPr lang="en-US" sz="3200" dirty="0">
              <a:latin typeface="Agency FB" panose="020B0503020202020204" pitchFamily="34" charset="0"/>
            </a:endParaRPr>
          </a:p>
        </p:txBody>
      </p:sp>
    </p:spTree>
    <p:extLst>
      <p:ext uri="{BB962C8B-B14F-4D97-AF65-F5344CB8AC3E}">
        <p14:creationId xmlns:p14="http://schemas.microsoft.com/office/powerpoint/2010/main" val="171485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138" y="548640"/>
            <a:ext cx="11307595" cy="5917475"/>
          </a:xfrm>
        </p:spPr>
        <p:txBody>
          <a:bodyPr>
            <a:noAutofit/>
          </a:bodyPr>
          <a:lstStyle/>
          <a:p>
            <a:pPr marL="0" indent="0" algn="just">
              <a:buNone/>
            </a:pPr>
            <a:r>
              <a:rPr lang="en-US" sz="3200" dirty="0" smtClean="0">
                <a:latin typeface="Agency FB" panose="020B0503020202020204" pitchFamily="34" charset="0"/>
              </a:rPr>
              <a:t>The card catalogue provides a library user a guide to all the books (and their authors) contained in the library. It contains the following:</a:t>
            </a:r>
          </a:p>
          <a:p>
            <a:pPr marL="0" indent="0" algn="just">
              <a:buNone/>
            </a:pPr>
            <a:r>
              <a:rPr lang="en-US" sz="3200" dirty="0" smtClean="0">
                <a:latin typeface="Agency FB" panose="020B0503020202020204" pitchFamily="34" charset="0"/>
              </a:rPr>
              <a:t>a. The call mark or number </a:t>
            </a:r>
            <a:r>
              <a:rPr lang="en-US" sz="3200" dirty="0">
                <a:latin typeface="Agency FB" panose="020B0503020202020204" pitchFamily="34" charset="0"/>
              </a:rPr>
              <a:t>with which they are </a:t>
            </a:r>
            <a:r>
              <a:rPr lang="en-US" sz="3200" dirty="0" err="1">
                <a:latin typeface="Agency FB" panose="020B0503020202020204" pitchFamily="34" charset="0"/>
              </a:rPr>
              <a:t>shelvedwritten</a:t>
            </a:r>
            <a:r>
              <a:rPr lang="en-US" sz="3200" dirty="0">
                <a:latin typeface="Agency FB" panose="020B0503020202020204" pitchFamily="34" charset="0"/>
              </a:rPr>
              <a:t> </a:t>
            </a:r>
            <a:r>
              <a:rPr lang="en-US" sz="3200" dirty="0" smtClean="0">
                <a:latin typeface="Agency FB" panose="020B0503020202020204" pitchFamily="34" charset="0"/>
              </a:rPr>
              <a:t>on the top left hand side of a 76mm×127mm card</a:t>
            </a:r>
          </a:p>
          <a:p>
            <a:pPr marL="0" indent="0" algn="just">
              <a:buNone/>
            </a:pPr>
            <a:r>
              <a:rPr lang="en-US" sz="3200" dirty="0" smtClean="0">
                <a:latin typeface="Agency FB" panose="020B0503020202020204" pitchFamily="34" charset="0"/>
              </a:rPr>
              <a:t>c. The main entry contains the title, edition, publisher, place of publication and date of publication of a book.</a:t>
            </a:r>
          </a:p>
          <a:p>
            <a:pPr marL="0" indent="0" algn="just">
              <a:buNone/>
            </a:pPr>
            <a:r>
              <a:rPr lang="en-US" sz="3200" dirty="0" smtClean="0">
                <a:latin typeface="Agency FB" panose="020B0503020202020204" pitchFamily="34" charset="0"/>
              </a:rPr>
              <a:t>d. The card catalogue also contains the details or the particulars of books and the call marks. It tells the library user the books a library has.</a:t>
            </a:r>
          </a:p>
          <a:p>
            <a:pPr marL="0" indent="0" algn="just">
              <a:buNone/>
            </a:pPr>
            <a:endParaRPr lang="en-US" sz="3200" dirty="0">
              <a:latin typeface="Agency FB" panose="020B0503020202020204" pitchFamily="34" charset="0"/>
            </a:endParaRPr>
          </a:p>
        </p:txBody>
      </p:sp>
    </p:spTree>
    <p:extLst>
      <p:ext uri="{BB962C8B-B14F-4D97-AF65-F5344CB8AC3E}">
        <p14:creationId xmlns:p14="http://schemas.microsoft.com/office/powerpoint/2010/main" val="265171124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395111"/>
            <a:ext cx="11130844" cy="6028267"/>
          </a:xfrm>
        </p:spPr>
        <p:txBody>
          <a:bodyPr>
            <a:normAutofit fontScale="85000" lnSpcReduction="20000"/>
          </a:bodyPr>
          <a:lstStyle/>
          <a:p>
            <a:pPr marL="0" indent="0" algn="just">
              <a:buNone/>
            </a:pPr>
            <a:r>
              <a:rPr lang="en-US" sz="3200" dirty="0">
                <a:latin typeface="Agency FB" panose="020B0503020202020204" pitchFamily="34" charset="0"/>
              </a:rPr>
              <a:t>2. Know the Call Mark of the Book: This is also known as the call number. It usually contains the class number </a:t>
            </a:r>
            <a:r>
              <a:rPr lang="en-US" sz="3200" dirty="0" smtClean="0">
                <a:latin typeface="Agency FB" panose="020B0503020202020204" pitchFamily="34" charset="0"/>
              </a:rPr>
              <a:t>(also known as classification number or </a:t>
            </a:r>
            <a:r>
              <a:rPr lang="en-US" sz="3200" dirty="0">
                <a:latin typeface="Agency FB" panose="020B0503020202020204" pitchFamily="34" charset="0"/>
              </a:rPr>
              <a:t>class mark</a:t>
            </a:r>
            <a:r>
              <a:rPr lang="en-US" sz="3200" dirty="0" smtClean="0">
                <a:latin typeface="Agency FB" panose="020B0503020202020204" pitchFamily="34" charset="0"/>
              </a:rPr>
              <a:t>.). The is the </a:t>
            </a:r>
            <a:r>
              <a:rPr lang="en-US" sz="3200" dirty="0">
                <a:latin typeface="Agency FB" panose="020B0503020202020204" pitchFamily="34" charset="0"/>
              </a:rPr>
              <a:t>number given to a book in a library, indicating its shelf </a:t>
            </a:r>
            <a:r>
              <a:rPr lang="en-US" sz="3200" dirty="0" smtClean="0">
                <a:latin typeface="Agency FB" panose="020B0503020202020204" pitchFamily="34" charset="0"/>
              </a:rPr>
              <a:t>location. It </a:t>
            </a:r>
            <a:r>
              <a:rPr lang="en-US" sz="3200" dirty="0">
                <a:latin typeface="Agency FB" panose="020B0503020202020204" pitchFamily="34" charset="0"/>
              </a:rPr>
              <a:t>guides the user on how to locate a library material based on their classification in the library. The identification marks are printed on the spine and on the title page of the material. </a:t>
            </a:r>
            <a:endParaRPr lang="en-US" sz="3200" dirty="0" smtClean="0">
              <a:latin typeface="Agency FB" panose="020B0503020202020204" pitchFamily="34" charset="0"/>
            </a:endParaRPr>
          </a:p>
          <a:p>
            <a:pPr marL="0" indent="0" algn="just">
              <a:buNone/>
            </a:pPr>
            <a:r>
              <a:rPr lang="en-US" sz="3200" dirty="0" smtClean="0">
                <a:latin typeface="Agency FB" panose="020B0503020202020204" pitchFamily="34" charset="0"/>
              </a:rPr>
              <a:t>(In </a:t>
            </a:r>
            <a:r>
              <a:rPr lang="en-US" sz="3200" dirty="0">
                <a:latin typeface="Agency FB" panose="020B0503020202020204" pitchFamily="34" charset="0"/>
              </a:rPr>
              <a:t>the Nigerian context, the common means of classifying books is the Dewey Decimal System. This means of classification </a:t>
            </a:r>
            <a:r>
              <a:rPr lang="en-US" sz="3200" dirty="0" smtClean="0">
                <a:latin typeface="Agency FB" panose="020B0503020202020204" pitchFamily="34" charset="0"/>
              </a:rPr>
              <a:t> uses only numbers. It is </a:t>
            </a:r>
            <a:r>
              <a:rPr lang="en-US" sz="3200" dirty="0">
                <a:latin typeface="Agency FB" panose="020B0503020202020204" pitchFamily="34" charset="0"/>
              </a:rPr>
              <a:t>pure and not mixed. It uses only numbers. For example: 100: Language, 200: Management Sciences, 3</a:t>
            </a:r>
            <a:r>
              <a:rPr lang="en-US" sz="3200" dirty="0" smtClean="0">
                <a:latin typeface="Agency FB" panose="020B0503020202020204" pitchFamily="34" charset="0"/>
              </a:rPr>
              <a:t>00</a:t>
            </a:r>
            <a:r>
              <a:rPr lang="en-US" sz="3200" dirty="0">
                <a:latin typeface="Agency FB" panose="020B0503020202020204" pitchFamily="34" charset="0"/>
              </a:rPr>
              <a:t>: Engineering, 400: Humanities etc. Each main class is divided into 10 divisions and each division into 10 sections. For example, the main class 300 – Engineering can be further sub divided into another ten (10) sub-classes as follows: </a:t>
            </a:r>
            <a:r>
              <a:rPr lang="en-US" sz="3200" dirty="0" smtClean="0">
                <a:latin typeface="Agency FB" panose="020B0503020202020204" pitchFamily="34" charset="0"/>
              </a:rPr>
              <a:t>300 </a:t>
            </a:r>
            <a:r>
              <a:rPr lang="en-US" sz="3200" dirty="0">
                <a:latin typeface="Agency FB" panose="020B0503020202020204" pitchFamily="34" charset="0"/>
              </a:rPr>
              <a:t>– </a:t>
            </a:r>
            <a:r>
              <a:rPr lang="en-US" sz="3200" dirty="0" smtClean="0">
                <a:latin typeface="Agency FB" panose="020B0503020202020204" pitchFamily="34" charset="0"/>
              </a:rPr>
              <a:t>309 </a:t>
            </a:r>
            <a:r>
              <a:rPr lang="en-US" sz="3200" dirty="0">
                <a:latin typeface="Agency FB" panose="020B0503020202020204" pitchFamily="34" charset="0"/>
              </a:rPr>
              <a:t>Petroleum and Gas Engineering, </a:t>
            </a:r>
            <a:r>
              <a:rPr lang="en-US" sz="3200" dirty="0" smtClean="0">
                <a:latin typeface="Agency FB" panose="020B0503020202020204" pitchFamily="34" charset="0"/>
              </a:rPr>
              <a:t>310 </a:t>
            </a:r>
            <a:r>
              <a:rPr lang="en-US" sz="3200" dirty="0">
                <a:latin typeface="Agency FB" panose="020B0503020202020204" pitchFamily="34" charset="0"/>
              </a:rPr>
              <a:t>– </a:t>
            </a:r>
            <a:r>
              <a:rPr lang="en-US" sz="3200" dirty="0" smtClean="0">
                <a:latin typeface="Agency FB" panose="020B0503020202020204" pitchFamily="34" charset="0"/>
              </a:rPr>
              <a:t>319 </a:t>
            </a:r>
            <a:r>
              <a:rPr lang="en-US" sz="3200" dirty="0">
                <a:latin typeface="Agency FB" panose="020B0503020202020204" pitchFamily="34" charset="0"/>
              </a:rPr>
              <a:t>Mechanical Engineering, </a:t>
            </a:r>
            <a:r>
              <a:rPr lang="en-US" sz="3200" dirty="0" smtClean="0">
                <a:latin typeface="Agency FB" panose="020B0503020202020204" pitchFamily="34" charset="0"/>
              </a:rPr>
              <a:t>320 </a:t>
            </a:r>
            <a:r>
              <a:rPr lang="en-US" sz="3200" dirty="0">
                <a:latin typeface="Agency FB" panose="020B0503020202020204" pitchFamily="34" charset="0"/>
              </a:rPr>
              <a:t>- </a:t>
            </a:r>
            <a:r>
              <a:rPr lang="en-US" sz="3200" dirty="0" smtClean="0">
                <a:latin typeface="Agency FB" panose="020B0503020202020204" pitchFamily="34" charset="0"/>
              </a:rPr>
              <a:t>329 </a:t>
            </a:r>
            <a:r>
              <a:rPr lang="en-US" sz="3200" dirty="0">
                <a:latin typeface="Agency FB" panose="020B0503020202020204" pitchFamily="34" charset="0"/>
              </a:rPr>
              <a:t>Civil Engineering. </a:t>
            </a:r>
            <a:endParaRPr lang="en-US" sz="3200" dirty="0" smtClean="0">
              <a:latin typeface="Agency FB" panose="020B0503020202020204" pitchFamily="34" charset="0"/>
            </a:endParaRPr>
          </a:p>
          <a:p>
            <a:pPr marL="0" indent="0" algn="just">
              <a:buNone/>
            </a:pPr>
            <a:r>
              <a:rPr lang="en-US" sz="3200" dirty="0" smtClean="0">
                <a:latin typeface="Agency FB" panose="020B0503020202020204" pitchFamily="34" charset="0"/>
              </a:rPr>
              <a:t>In </a:t>
            </a:r>
            <a:r>
              <a:rPr lang="en-US" sz="3200" dirty="0">
                <a:latin typeface="Agency FB" panose="020B0503020202020204" pitchFamily="34" charset="0"/>
              </a:rPr>
              <a:t>addition to the Dewey system is the Library Congress Classification Scheme which uses letters A-Z to group library </a:t>
            </a:r>
            <a:r>
              <a:rPr lang="en-US" sz="3200" dirty="0" smtClean="0">
                <a:latin typeface="Agency FB" panose="020B0503020202020204" pitchFamily="34" charset="0"/>
              </a:rPr>
              <a:t>materials).</a:t>
            </a:r>
            <a:endParaRPr lang="en-US" sz="3200" dirty="0">
              <a:latin typeface="Agency FB" panose="020B0503020202020204" pitchFamily="34" charset="0"/>
            </a:endParaRPr>
          </a:p>
          <a:p>
            <a:pPr marL="0" indent="0">
              <a:buNone/>
            </a:pPr>
            <a:endParaRPr lang="en-US" sz="3200" dirty="0">
              <a:latin typeface="Agency FB" panose="020B0503020202020204" pitchFamily="34" charset="0"/>
            </a:endParaRPr>
          </a:p>
          <a:p>
            <a:pPr marL="0" indent="0">
              <a:buNone/>
            </a:pPr>
            <a:endParaRPr lang="en-US" sz="3200" dirty="0">
              <a:latin typeface="Agency FB" panose="020B0503020202020204" pitchFamily="34" charset="0"/>
            </a:endParaRPr>
          </a:p>
          <a:p>
            <a:pPr marL="0" indent="0">
              <a:buNone/>
            </a:pPr>
            <a:endParaRPr lang="en-US" sz="3200" dirty="0">
              <a:latin typeface="Agency FB" panose="020B0503020202020204" pitchFamily="34" charset="0"/>
            </a:endParaRPr>
          </a:p>
          <a:p>
            <a:pPr marL="0" indent="0">
              <a:buNone/>
            </a:pPr>
            <a:endParaRPr lang="en-US" sz="3200" dirty="0">
              <a:latin typeface="Agency FB" panose="020B0503020202020204" pitchFamily="34" charset="0"/>
            </a:endParaRPr>
          </a:p>
          <a:p>
            <a:pPr marL="0" indent="0">
              <a:buNone/>
            </a:pPr>
            <a:endParaRPr lang="en-US" sz="3200" dirty="0">
              <a:latin typeface="Agency FB" panose="020B0503020202020204" pitchFamily="34" charset="0"/>
            </a:endParaRPr>
          </a:p>
        </p:txBody>
      </p:sp>
    </p:spTree>
    <p:extLst>
      <p:ext uri="{BB962C8B-B14F-4D97-AF65-F5344CB8AC3E}">
        <p14:creationId xmlns:p14="http://schemas.microsoft.com/office/powerpoint/2010/main" val="127989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3" y="287383"/>
            <a:ext cx="11351623" cy="6152607"/>
          </a:xfrm>
        </p:spPr>
        <p:txBody>
          <a:bodyPr>
            <a:noAutofit/>
          </a:bodyPr>
          <a:lstStyle/>
          <a:p>
            <a:pPr marL="0" indent="0" algn="just">
              <a:buNone/>
            </a:pPr>
            <a:r>
              <a:rPr lang="en-US" sz="3000" dirty="0" smtClean="0">
                <a:latin typeface="Agency FB" panose="020B0503020202020204" pitchFamily="34" charset="0"/>
              </a:rPr>
              <a:t>3. Know the main entry of the book in the Card Catalogue which comprises: the author catalogue/card, the subject catalogue/card and the title catalogue/card. </a:t>
            </a:r>
          </a:p>
          <a:p>
            <a:pPr marL="0" indent="0" algn="just">
              <a:buNone/>
            </a:pPr>
            <a:r>
              <a:rPr lang="en-US" sz="3600" b="1" dirty="0" smtClean="0">
                <a:latin typeface="Agency FB" panose="020B0503020202020204" pitchFamily="34" charset="0"/>
              </a:rPr>
              <a:t>Locating Library Materials Electronically</a:t>
            </a:r>
          </a:p>
          <a:p>
            <a:pPr marL="0" indent="0" algn="just">
              <a:buNone/>
            </a:pPr>
            <a:r>
              <a:rPr lang="en-US" sz="3000" dirty="0" smtClean="0">
                <a:latin typeface="Agency FB" panose="020B0503020202020204" pitchFamily="34" charset="0"/>
              </a:rPr>
              <a:t>Step 1: Locate a  </a:t>
            </a:r>
            <a:r>
              <a:rPr lang="en-US" sz="3000" dirty="0">
                <a:latin typeface="Agency FB" panose="020B0503020202020204" pitchFamily="34" charset="0"/>
              </a:rPr>
              <a:t>computer in the </a:t>
            </a:r>
            <a:r>
              <a:rPr lang="en-US" sz="3000" dirty="0" smtClean="0">
                <a:latin typeface="Agency FB" panose="020B0503020202020204" pitchFamily="34" charset="0"/>
              </a:rPr>
              <a:t>library and access the OPAC known as Online Public Access Catalogue (OPAC) available </a:t>
            </a:r>
            <a:r>
              <a:rPr lang="en-US" sz="3000" dirty="0">
                <a:latin typeface="Agency FB" panose="020B0503020202020204" pitchFamily="34" charset="0"/>
              </a:rPr>
              <a:t>on computer terminals throughout the library. </a:t>
            </a:r>
            <a:r>
              <a:rPr lang="en-US" sz="3000" dirty="0" smtClean="0">
                <a:latin typeface="Agency FB" panose="020B0503020202020204" pitchFamily="34" charset="0"/>
              </a:rPr>
              <a:t>You can also access </a:t>
            </a:r>
            <a:r>
              <a:rPr lang="en-US" sz="3000" dirty="0">
                <a:latin typeface="Agency FB" panose="020B0503020202020204" pitchFamily="34" charset="0"/>
              </a:rPr>
              <a:t>the library's </a:t>
            </a:r>
            <a:r>
              <a:rPr lang="en-US" sz="3000" dirty="0" smtClean="0">
                <a:latin typeface="Agency FB" panose="020B0503020202020204" pitchFamily="34" charset="0"/>
              </a:rPr>
              <a:t>homepage through the computer. </a:t>
            </a:r>
            <a:r>
              <a:rPr lang="en-US" sz="3000" dirty="0">
                <a:latin typeface="Agency FB" panose="020B0503020202020204" pitchFamily="34" charset="0"/>
              </a:rPr>
              <a:t>On the </a:t>
            </a:r>
            <a:r>
              <a:rPr lang="en-US" sz="3000" dirty="0" smtClean="0">
                <a:latin typeface="Agency FB" panose="020B0503020202020204" pitchFamily="34" charset="0"/>
              </a:rPr>
              <a:t>homepage, you will </a:t>
            </a:r>
            <a:r>
              <a:rPr lang="en-US" sz="3000" smtClean="0">
                <a:latin typeface="Agency FB" panose="020B0503020202020204" pitchFamily="34" charset="0"/>
              </a:rPr>
              <a:t>find the </a:t>
            </a:r>
            <a:r>
              <a:rPr lang="en-US" sz="3000" dirty="0">
                <a:latin typeface="Agency FB" panose="020B0503020202020204" pitchFamily="34" charset="0"/>
              </a:rPr>
              <a:t>search option for books, articles, magazines, newspapers and editorials. It is usually located at the top of the web </a:t>
            </a:r>
            <a:r>
              <a:rPr lang="en-US" sz="3000" dirty="0" smtClean="0">
                <a:latin typeface="Agency FB" panose="020B0503020202020204" pitchFamily="34" charset="0"/>
              </a:rPr>
              <a:t>page. The </a:t>
            </a:r>
            <a:r>
              <a:rPr lang="en-US" sz="3000" dirty="0">
                <a:latin typeface="Agency FB" panose="020B0503020202020204" pitchFamily="34" charset="0"/>
              </a:rPr>
              <a:t>computers should have the library's homepage set as the computer's homepage. If not, type the library's web address into the computer's internet browser.</a:t>
            </a:r>
          </a:p>
        </p:txBody>
      </p:sp>
    </p:spTree>
    <p:extLst>
      <p:ext uri="{BB962C8B-B14F-4D97-AF65-F5344CB8AC3E}">
        <p14:creationId xmlns:p14="http://schemas.microsoft.com/office/powerpoint/2010/main" val="232179621"/>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689" y="338667"/>
            <a:ext cx="11334043" cy="5971822"/>
          </a:xfrm>
        </p:spPr>
        <p:txBody>
          <a:bodyPr>
            <a:normAutofit fontScale="92500" lnSpcReduction="20000"/>
          </a:bodyPr>
          <a:lstStyle/>
          <a:p>
            <a:pPr marL="0" indent="0">
              <a:buNone/>
            </a:pPr>
            <a:r>
              <a:rPr lang="en-US" sz="3200" dirty="0" err="1" smtClean="0">
                <a:latin typeface="Agency FB" panose="020B0503020202020204" pitchFamily="34" charset="0"/>
              </a:rPr>
              <a:t>i</a:t>
            </a:r>
            <a:r>
              <a:rPr lang="en-US" sz="3200" dirty="0" smtClean="0">
                <a:latin typeface="Agency FB" panose="020B0503020202020204" pitchFamily="34" charset="0"/>
              </a:rPr>
              <a:t>. Do </a:t>
            </a:r>
            <a:r>
              <a:rPr lang="en-US" sz="3200" dirty="0">
                <a:latin typeface="Agency FB" panose="020B0503020202020204" pitchFamily="34" charset="0"/>
              </a:rPr>
              <a:t>a title search. Do this if you know the title of the book you are looking for. Type the title of the book into the search box</a:t>
            </a:r>
            <a:r>
              <a:rPr lang="en-US" sz="3200" dirty="0" smtClean="0">
                <a:latin typeface="Agency FB" panose="020B0503020202020204" pitchFamily="34" charset="0"/>
              </a:rPr>
              <a:t>.</a:t>
            </a:r>
          </a:p>
          <a:p>
            <a:pPr marL="0" indent="0">
              <a:buNone/>
            </a:pPr>
            <a:r>
              <a:rPr lang="en-US" sz="3200" dirty="0" smtClean="0">
                <a:latin typeface="Agency FB" panose="020B0503020202020204" pitchFamily="34" charset="0"/>
              </a:rPr>
              <a:t>ii. Search </a:t>
            </a:r>
            <a:r>
              <a:rPr lang="en-US" sz="3200" dirty="0">
                <a:latin typeface="Agency FB" panose="020B0503020202020204" pitchFamily="34" charset="0"/>
              </a:rPr>
              <a:t>by the author. Do this if you cannot remember the book's exact title, but you know the author's name. Authors are usually listed by their last names, so either type in the author's whole name, or just the last name. All of the works written by the author that the library </a:t>
            </a:r>
            <a:r>
              <a:rPr lang="en-US" sz="3200" dirty="0" smtClean="0">
                <a:latin typeface="Agency FB" panose="020B0503020202020204" pitchFamily="34" charset="0"/>
              </a:rPr>
              <a:t>has </a:t>
            </a:r>
            <a:r>
              <a:rPr lang="en-US" sz="3200" dirty="0">
                <a:latin typeface="Agency FB" panose="020B0503020202020204" pitchFamily="34" charset="0"/>
              </a:rPr>
              <a:t>will be listed</a:t>
            </a:r>
            <a:r>
              <a:rPr lang="en-US" sz="3200" dirty="0" smtClean="0">
                <a:latin typeface="Agency FB" panose="020B0503020202020204" pitchFamily="34" charset="0"/>
              </a:rPr>
              <a:t>.</a:t>
            </a:r>
            <a:endParaRPr lang="en-US" sz="3200" dirty="0">
              <a:latin typeface="Agency FB" panose="020B0503020202020204" pitchFamily="34" charset="0"/>
            </a:endParaRPr>
          </a:p>
          <a:p>
            <a:pPr marL="0" indent="0">
              <a:buNone/>
            </a:pPr>
            <a:r>
              <a:rPr lang="en-US" sz="3200" dirty="0">
                <a:latin typeface="Agency FB" panose="020B0503020202020204" pitchFamily="34" charset="0"/>
              </a:rPr>
              <a:t>In addition to books, newspaper articles, conferences, and other books associated with the author will be listed. You can narrow down the search results by filtering the list. Filter the results by clicking on books.</a:t>
            </a:r>
          </a:p>
          <a:p>
            <a:pPr marL="0" indent="0">
              <a:buNone/>
            </a:pPr>
            <a:r>
              <a:rPr lang="en-US" sz="3200" dirty="0">
                <a:latin typeface="Agency FB" panose="020B0503020202020204" pitchFamily="34" charset="0"/>
              </a:rPr>
              <a:t>You can also use this method if you are interested in other books by a specific author. Type in the author's name and look through the books that come up in the search engine.</a:t>
            </a:r>
          </a:p>
        </p:txBody>
      </p:sp>
    </p:spTree>
    <p:extLst>
      <p:ext uri="{BB962C8B-B14F-4D97-AF65-F5344CB8AC3E}">
        <p14:creationId xmlns:p14="http://schemas.microsoft.com/office/powerpoint/2010/main" val="163197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3" y="372533"/>
            <a:ext cx="11221155" cy="6028267"/>
          </a:xfrm>
        </p:spPr>
        <p:txBody>
          <a:bodyPr>
            <a:normAutofit fontScale="92500" lnSpcReduction="10000"/>
          </a:bodyPr>
          <a:lstStyle/>
          <a:p>
            <a:pPr marL="0" indent="0">
              <a:buNone/>
            </a:pPr>
            <a:r>
              <a:rPr lang="en-US" sz="3200" dirty="0" smtClean="0">
                <a:latin typeface="Agency FB" panose="020B0503020202020204" pitchFamily="34" charset="0"/>
              </a:rPr>
              <a:t>iii. Do </a:t>
            </a:r>
            <a:r>
              <a:rPr lang="en-US" sz="3200" dirty="0">
                <a:latin typeface="Agency FB" panose="020B0503020202020204" pitchFamily="34" charset="0"/>
              </a:rPr>
              <a:t>a subject search. Do this if you do not have a specific book or author in mind, but you are interested in a particular subject. When searching by subject, use key words to narrow down your search</a:t>
            </a:r>
            <a:r>
              <a:rPr lang="en-US" sz="3200" dirty="0" smtClean="0">
                <a:latin typeface="Agency FB" panose="020B0503020202020204" pitchFamily="34" charset="0"/>
              </a:rPr>
              <a:t>.</a:t>
            </a:r>
          </a:p>
          <a:p>
            <a:pPr marL="0" indent="0">
              <a:buNone/>
            </a:pPr>
            <a:r>
              <a:rPr lang="en-US" sz="3200" dirty="0" smtClean="0">
                <a:latin typeface="Agency FB" panose="020B0503020202020204" pitchFamily="34" charset="0"/>
              </a:rPr>
              <a:t>Step 2: Take Down Important Information about the Book/Resource Material</a:t>
            </a:r>
          </a:p>
          <a:p>
            <a:pPr marL="0" indent="0">
              <a:buNone/>
            </a:pPr>
            <a:r>
              <a:rPr lang="en-US" sz="3200" dirty="0" err="1" smtClean="0">
                <a:latin typeface="Agency FB" panose="020B0503020202020204" pitchFamily="34" charset="0"/>
              </a:rPr>
              <a:t>i</a:t>
            </a:r>
            <a:r>
              <a:rPr lang="en-US" sz="3200" dirty="0" smtClean="0">
                <a:latin typeface="Agency FB" panose="020B0503020202020204" pitchFamily="34" charset="0"/>
              </a:rPr>
              <a:t>. Click </a:t>
            </a:r>
            <a:r>
              <a:rPr lang="en-US" sz="3200" dirty="0">
                <a:latin typeface="Agency FB" panose="020B0503020202020204" pitchFamily="34" charset="0"/>
              </a:rPr>
              <a:t>on the book's title. Do this once you have found </a:t>
            </a:r>
            <a:r>
              <a:rPr lang="en-US" sz="3200" dirty="0" smtClean="0">
                <a:latin typeface="Agency FB" panose="020B0503020202020204" pitchFamily="34" charset="0"/>
              </a:rPr>
              <a:t>the book you are looking for. </a:t>
            </a:r>
            <a:r>
              <a:rPr lang="en-US" sz="3200" dirty="0">
                <a:latin typeface="Agency FB" panose="020B0503020202020204" pitchFamily="34" charset="0"/>
              </a:rPr>
              <a:t>You will be redirected to a new page that contains specific information about your book, like the book's status and where it is located. To access this information, you may need to input an ID and password if you are at a private library, like a university library. If you are a student of the university or member of the library, then input your information</a:t>
            </a:r>
            <a:r>
              <a:rPr lang="en-US" sz="3200" dirty="0" smtClean="0">
                <a:latin typeface="Agency FB" panose="020B0503020202020204" pitchFamily="34" charset="0"/>
              </a:rPr>
              <a:t>.</a:t>
            </a:r>
            <a:endParaRPr lang="en-US" sz="3200" dirty="0">
              <a:latin typeface="Agency FB" panose="020B0503020202020204" pitchFamily="34" charset="0"/>
            </a:endParaRPr>
          </a:p>
          <a:p>
            <a:pPr marL="0" indent="0">
              <a:buNone/>
            </a:pPr>
            <a:r>
              <a:rPr lang="en-US" sz="3200" dirty="0">
                <a:latin typeface="Agency FB" panose="020B0503020202020204" pitchFamily="34" charset="0"/>
              </a:rPr>
              <a:t>If you are at a public library, then you may not need to input an ID and password. If you do, then ask the librarian for this information.</a:t>
            </a:r>
          </a:p>
        </p:txBody>
      </p:sp>
    </p:spTree>
    <p:extLst>
      <p:ext uri="{BB962C8B-B14F-4D97-AF65-F5344CB8AC3E}">
        <p14:creationId xmlns:p14="http://schemas.microsoft.com/office/powerpoint/2010/main" val="95097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556" y="440267"/>
            <a:ext cx="11232444" cy="5881511"/>
          </a:xfrm>
        </p:spPr>
        <p:txBody>
          <a:bodyPr>
            <a:normAutofit fontScale="92500" lnSpcReduction="10000"/>
          </a:bodyPr>
          <a:lstStyle/>
          <a:p>
            <a:pPr marL="0" indent="0">
              <a:buNone/>
            </a:pPr>
            <a:r>
              <a:rPr lang="en-US" sz="3200" dirty="0">
                <a:latin typeface="Agency FB" panose="020B0503020202020204" pitchFamily="34" charset="0"/>
              </a:rPr>
              <a:t>ii. Write down the book's location, call number and status. These are the three most important pieces of information that you need to write down. This information tells you where the book is located in the library and if it is available</a:t>
            </a:r>
            <a:r>
              <a:rPr lang="en-US" sz="3200" dirty="0" smtClean="0">
                <a:latin typeface="Agency FB" panose="020B0503020202020204" pitchFamily="34" charset="0"/>
              </a:rPr>
              <a:t>.</a:t>
            </a:r>
          </a:p>
          <a:p>
            <a:pPr marL="0" indent="0">
              <a:buNone/>
            </a:pPr>
            <a:r>
              <a:rPr lang="en-US" sz="3200" dirty="0">
                <a:latin typeface="Agency FB" panose="020B0503020202020204" pitchFamily="34" charset="0"/>
              </a:rPr>
              <a:t>iii. Use the call number guide. Do this if your book is available (not checked out or missing). Identify the first two letters of the call number. Then find them on the guide. The guide will tell you which wing of the library the book is in and on what </a:t>
            </a:r>
            <a:r>
              <a:rPr lang="en-US" sz="3200" dirty="0" smtClean="0">
                <a:latin typeface="Agency FB" panose="020B0503020202020204" pitchFamily="34" charset="0"/>
              </a:rPr>
              <a:t>floor.</a:t>
            </a:r>
          </a:p>
          <a:p>
            <a:pPr marL="0" indent="0">
              <a:buNone/>
            </a:pPr>
            <a:r>
              <a:rPr lang="en-US" sz="3200" dirty="0">
                <a:latin typeface="Agency FB" panose="020B0503020202020204" pitchFamily="34" charset="0"/>
              </a:rPr>
              <a:t>iv. Look at the library's map. Do this if you are unsure where the blue wing is, for example. You can find maps at the main desk of the library. The map will outline how to get to the different wings of the library, using the main desk as the reference point</a:t>
            </a:r>
            <a:r>
              <a:rPr lang="en-US" sz="3200" dirty="0" smtClean="0">
                <a:latin typeface="Agency FB" panose="020B0503020202020204" pitchFamily="34" charset="0"/>
              </a:rPr>
              <a:t>.</a:t>
            </a:r>
            <a:endParaRPr lang="en-US" sz="3200" dirty="0">
              <a:latin typeface="Agency FB" panose="020B0503020202020204" pitchFamily="34" charset="0"/>
            </a:endParaRPr>
          </a:p>
          <a:p>
            <a:pPr marL="0" indent="0">
              <a:buNone/>
            </a:pPr>
            <a:r>
              <a:rPr lang="en-US" sz="3200" dirty="0">
                <a:latin typeface="Agency FB" panose="020B0503020202020204" pitchFamily="34" charset="0"/>
              </a:rPr>
              <a:t>Alternatively, you can ask a staff member to direct you to the wing. </a:t>
            </a:r>
          </a:p>
        </p:txBody>
      </p:sp>
    </p:spTree>
    <p:extLst>
      <p:ext uri="{BB962C8B-B14F-4D97-AF65-F5344CB8AC3E}">
        <p14:creationId xmlns:p14="http://schemas.microsoft.com/office/powerpoint/2010/main" val="2205577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978" y="508000"/>
            <a:ext cx="11311466" cy="5768622"/>
          </a:xfrm>
        </p:spPr>
        <p:txBody>
          <a:bodyPr>
            <a:normAutofit fontScale="92500" lnSpcReduction="20000"/>
          </a:bodyPr>
          <a:lstStyle/>
          <a:p>
            <a:pPr marL="0" indent="0" algn="just">
              <a:buNone/>
            </a:pPr>
            <a:r>
              <a:rPr lang="en-US" sz="3200" dirty="0" smtClean="0">
                <a:latin typeface="Agency FB" panose="020B0503020202020204" pitchFamily="34" charset="0"/>
              </a:rPr>
              <a:t>Step 3: Identifying the Book or Resource Material</a:t>
            </a:r>
          </a:p>
          <a:p>
            <a:pPr marL="0" indent="0" algn="just">
              <a:buNone/>
            </a:pPr>
            <a:r>
              <a:rPr lang="en-US" sz="3200" dirty="0" err="1" smtClean="0">
                <a:latin typeface="Agency FB" panose="020B0503020202020204" pitchFamily="34" charset="0"/>
              </a:rPr>
              <a:t>i</a:t>
            </a:r>
            <a:r>
              <a:rPr lang="en-US" sz="3200" dirty="0" smtClean="0">
                <a:latin typeface="Agency FB" panose="020B0503020202020204" pitchFamily="34" charset="0"/>
              </a:rPr>
              <a:t>. Look </a:t>
            </a:r>
            <a:r>
              <a:rPr lang="en-US" sz="3200" dirty="0">
                <a:latin typeface="Agency FB" panose="020B0503020202020204" pitchFamily="34" charset="0"/>
              </a:rPr>
              <a:t>at the labels at the end of the bookshelf. The bookshelf labels are organized alphabetically. Use these labels to locate which bookshelf your book is on. The labels typically contain a range of letters and </a:t>
            </a:r>
            <a:r>
              <a:rPr lang="en-US" sz="3200" dirty="0" smtClean="0">
                <a:latin typeface="Agency FB" panose="020B0503020202020204" pitchFamily="34" charset="0"/>
              </a:rPr>
              <a:t>numbers. </a:t>
            </a:r>
          </a:p>
          <a:p>
            <a:pPr marL="0" indent="0" algn="just">
              <a:buNone/>
            </a:pPr>
            <a:r>
              <a:rPr lang="en-US" sz="3200" dirty="0">
                <a:latin typeface="Agency FB" panose="020B0503020202020204" pitchFamily="34" charset="0"/>
              </a:rPr>
              <a:t>ii. Look at the numbers on the books' spine. The books are also </a:t>
            </a:r>
            <a:r>
              <a:rPr lang="en-US" sz="3200" dirty="0" smtClean="0">
                <a:latin typeface="Agency FB" panose="020B0503020202020204" pitchFamily="34" charset="0"/>
              </a:rPr>
              <a:t>organize serially, </a:t>
            </a:r>
            <a:r>
              <a:rPr lang="en-US" sz="3200" dirty="0">
                <a:latin typeface="Agency FB" panose="020B0503020202020204" pitchFamily="34" charset="0"/>
              </a:rPr>
              <a:t>so use the call number to locate the book. The call number is typically located at the bottom of the book's spine. The book's call number should match the call number in the system identically</a:t>
            </a:r>
            <a:r>
              <a:rPr lang="en-US" sz="3200" dirty="0" smtClean="0">
                <a:latin typeface="Agency FB" panose="020B0503020202020204" pitchFamily="34" charset="0"/>
              </a:rPr>
              <a:t>.</a:t>
            </a:r>
          </a:p>
          <a:p>
            <a:pPr marL="0" indent="0" algn="just">
              <a:buNone/>
            </a:pPr>
            <a:r>
              <a:rPr lang="en-US" sz="3200" dirty="0">
                <a:latin typeface="Agency FB" panose="020B0503020202020204" pitchFamily="34" charset="0"/>
              </a:rPr>
              <a:t>iii. Ask a staff member. Do this if you cannot find the book, but the system says it is available. The book may be misplaced, or perhaps you </a:t>
            </a:r>
            <a:r>
              <a:rPr lang="en-US" sz="3200" dirty="0" smtClean="0">
                <a:latin typeface="Agency FB" panose="020B0503020202020204" pitchFamily="34" charset="0"/>
              </a:rPr>
              <a:t>may be </a:t>
            </a:r>
            <a:r>
              <a:rPr lang="en-US" sz="3200" dirty="0">
                <a:latin typeface="Agency FB" panose="020B0503020202020204" pitchFamily="34" charset="0"/>
              </a:rPr>
              <a:t>looking in the wrong place. After all, most libraries are huge and it is easy to get confused. The staff member will go and look for the book for </a:t>
            </a:r>
            <a:r>
              <a:rPr lang="en-US" sz="3200" dirty="0" smtClean="0">
                <a:latin typeface="Agency FB" panose="020B0503020202020204" pitchFamily="34" charset="0"/>
              </a:rPr>
              <a:t>you.</a:t>
            </a:r>
            <a:endParaRPr lang="en-US" sz="3200" dirty="0">
              <a:latin typeface="Agency FB" panose="020B0503020202020204" pitchFamily="34" charset="0"/>
            </a:endParaRPr>
          </a:p>
        </p:txBody>
      </p:sp>
    </p:spTree>
    <p:extLst>
      <p:ext uri="{BB962C8B-B14F-4D97-AF65-F5344CB8AC3E}">
        <p14:creationId xmlns:p14="http://schemas.microsoft.com/office/powerpoint/2010/main" val="1320406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4" ma:contentTypeDescription="Create a new document." ma:contentTypeScope="" ma:versionID="5e75d8bc9f7c76dc05aa859428424ea2">
  <xsd:schema xmlns:xsd="http://www.w3.org/2001/XMLSchema" xmlns:xs="http://www.w3.org/2001/XMLSchema" xmlns:p="http://schemas.microsoft.com/office/2006/metadata/properties" xmlns:ns2="260267c7-1e26-45eb-ba29-3b5bc9759aa0" targetNamespace="http://schemas.microsoft.com/office/2006/metadata/properties" ma:root="true" ma:fieldsID="46e2360dbccbc4932e5d64b5d0599c89"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A39371-69B2-4ED4-87A4-1E4BE24C4255}"/>
</file>

<file path=customXml/itemProps2.xml><?xml version="1.0" encoding="utf-8"?>
<ds:datastoreItem xmlns:ds="http://schemas.openxmlformats.org/officeDocument/2006/customXml" ds:itemID="{8AB2DA23-81DF-4037-8322-51202207219B}"/>
</file>

<file path=customXml/itemProps3.xml><?xml version="1.0" encoding="utf-8"?>
<ds:datastoreItem xmlns:ds="http://schemas.openxmlformats.org/officeDocument/2006/customXml" ds:itemID="{A342D840-501F-4DA1-87DD-485B6C169B19}"/>
</file>

<file path=docProps/app.xml><?xml version="1.0" encoding="utf-8"?>
<Properties xmlns="http://schemas.openxmlformats.org/officeDocument/2006/extended-properties" xmlns:vt="http://schemas.openxmlformats.org/officeDocument/2006/docPropsVTypes">
  <Template>TM04033921[[fn=Damask]]</Template>
  <TotalTime>573</TotalTime>
  <Words>1878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Arial</vt:lpstr>
      <vt:lpstr>Bookman Old Style</vt:lpstr>
      <vt:lpstr>Rockwell</vt:lpstr>
      <vt:lpstr>Damask</vt:lpstr>
      <vt:lpstr>STUDY SKILLS: USE OF LIBRARY                        9TH DECEMBER,2020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LIBRARY</dc:title>
  <dc:creator>DR MARTHA TERNA-ABAH</dc:creator>
  <cp:lastModifiedBy>DR MARTHA TERNA-ABAH</cp:lastModifiedBy>
  <cp:revision>57</cp:revision>
  <dcterms:created xsi:type="dcterms:W3CDTF">2021-01-04T07:23:12Z</dcterms:created>
  <dcterms:modified xsi:type="dcterms:W3CDTF">2021-12-09T09:59:28Z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