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58"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36A556-8545-4948-B4DA-02814327DE1B}" type="datetimeFigureOut">
              <a:rPr lang="en-GB" smtClean="0"/>
              <a:pPr/>
              <a:t>30/12/2021</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6C8FDFF-E420-414D-9548-FCD67E9EDEB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C8FDFF-E420-414D-9548-FCD67E9EDEB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C8FDFF-E420-414D-9548-FCD67E9EDEB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C8FDFF-E420-414D-9548-FCD67E9EDEB0}" type="slidenum">
              <a:rPr lang="en-GB" smtClean="0"/>
              <a:pPr/>
              <a:t>‹#›</a:t>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C8FDFF-E420-414D-9548-FCD67E9EDEB0}"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C8FDFF-E420-414D-9548-FCD67E9EDEB0}" type="slidenum">
              <a:rPr lang="en-GB" smtClean="0"/>
              <a:pPr/>
              <a:t>‹#›</a:t>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C8FDFF-E420-414D-9548-FCD67E9EDEB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C8FDFF-E420-414D-9548-FCD67E9EDEB0}" type="slidenum">
              <a:rPr lang="en-GB" smtClean="0"/>
              <a:pPr/>
              <a:t>‹#›</a:t>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6A556-8545-4948-B4DA-02814327DE1B}" type="datetimeFigureOut">
              <a:rPr lang="en-GB" smtClean="0"/>
              <a:pPr/>
              <a:t>30/12/2021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C8FDFF-E420-414D-9548-FCD67E9EDEB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36A556-8545-4948-B4DA-02814327DE1B}" type="datetimeFigureOut">
              <a:rPr lang="en-GB" smtClean="0"/>
              <a:pPr/>
              <a:t>30/12/2021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6C8FDFF-E420-414D-9548-FCD67E9EDEB0}"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36A556-8545-4948-B4DA-02814327DE1B}" type="datetimeFigureOut">
              <a:rPr lang="en-GB" smtClean="0"/>
              <a:pPr/>
              <a:t>30/12/2021</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6C8FDFF-E420-414D-9548-FCD67E9EDEB0}"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36A556-8545-4948-B4DA-02814327DE1B}" type="datetimeFigureOut">
              <a:rPr lang="en-GB" smtClean="0"/>
              <a:pPr/>
              <a:t>30/12/2021</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6C8FDFF-E420-414D-9548-FCD67E9EDEB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81000"/>
            <a:ext cx="8280920" cy="609600"/>
          </a:xfrm>
        </p:spPr>
        <p:txBody>
          <a:bodyPr>
            <a:normAutofit/>
          </a:bodyPr>
          <a:lstStyle/>
          <a:p>
            <a:pPr algn="just"/>
            <a:r>
              <a:rPr lang="en-GB" sz="2800" dirty="0" smtClean="0">
                <a:latin typeface="Agency FB" pitchFamily="34" charset="0"/>
              </a:rPr>
              <a:t>VOCABULARY DEVELOPMENT AND USE OF </a:t>
            </a:r>
            <a:r>
              <a:rPr lang="en-GB" sz="2800" smtClean="0">
                <a:latin typeface="Agency FB" pitchFamily="34" charset="0"/>
              </a:rPr>
              <a:t>DICTIONARY </a:t>
            </a:r>
            <a:r>
              <a:rPr lang="en-GB" sz="2800" smtClean="0">
                <a:latin typeface="Agency FB" pitchFamily="34" charset="0"/>
              </a:rPr>
              <a:t>30</a:t>
            </a:r>
            <a:r>
              <a:rPr lang="en-GB" sz="2800" smtClean="0">
                <a:latin typeface="Agency FB" pitchFamily="34" charset="0"/>
              </a:rPr>
              <a:t>/12/2021</a:t>
            </a:r>
            <a:endParaRPr lang="en-GB" sz="2800" dirty="0">
              <a:latin typeface="Agency FB" pitchFamily="34" charset="0"/>
            </a:endParaRPr>
          </a:p>
        </p:txBody>
      </p:sp>
      <p:sp>
        <p:nvSpPr>
          <p:cNvPr id="3" name="Subtitle 2"/>
          <p:cNvSpPr>
            <a:spLocks noGrp="1"/>
          </p:cNvSpPr>
          <p:nvPr>
            <p:ph type="subTitle" idx="1"/>
          </p:nvPr>
        </p:nvSpPr>
        <p:spPr>
          <a:xfrm>
            <a:off x="467544" y="990600"/>
            <a:ext cx="8280920" cy="5534744"/>
          </a:xfrm>
        </p:spPr>
        <p:txBody>
          <a:bodyPr>
            <a:noAutofit/>
          </a:bodyPr>
          <a:lstStyle/>
          <a:p>
            <a:pPr algn="just"/>
            <a:r>
              <a:rPr lang="en-GB" sz="3600" b="1" dirty="0" smtClean="0">
                <a:latin typeface="Agency FB" panose="020B0503020202020204" pitchFamily="34" charset="0"/>
              </a:rPr>
              <a:t>Definition of Vocabulary</a:t>
            </a:r>
          </a:p>
          <a:p>
            <a:pPr algn="just"/>
            <a:r>
              <a:rPr lang="en-GB" sz="3600" dirty="0" smtClean="0">
                <a:latin typeface="Agency FB" panose="020B0503020202020204" pitchFamily="34" charset="0"/>
              </a:rPr>
              <a:t>Vocabulary can be defined as the entire word stock of a language available to its speakers or users. The entire vocabulary of a language is called its </a:t>
            </a:r>
            <a:r>
              <a:rPr lang="en-GB" sz="3600" b="1" dirty="0" smtClean="0">
                <a:latin typeface="Agency FB" panose="020B0503020202020204" pitchFamily="34" charset="0"/>
              </a:rPr>
              <a:t>lexicon</a:t>
            </a:r>
            <a:r>
              <a:rPr lang="en-GB" sz="3600" dirty="0" smtClean="0">
                <a:latin typeface="Agency FB" panose="020B0503020202020204" pitchFamily="34" charset="0"/>
              </a:rPr>
              <a:t>. Vocabulary at the level of the user  is defined as the total number of words acquired or learnt by a particular individual. Every user of language has the active and passive vocabulary. While the </a:t>
            </a:r>
            <a:r>
              <a:rPr lang="en-GB" sz="3600" b="1" dirty="0" smtClean="0">
                <a:latin typeface="Agency FB" panose="020B0503020202020204" pitchFamily="34" charset="0"/>
              </a:rPr>
              <a:t>active</a:t>
            </a:r>
            <a:r>
              <a:rPr lang="en-GB" sz="3600" dirty="0" smtClean="0">
                <a:latin typeface="Agency FB" panose="020B0503020202020204" pitchFamily="34" charset="0"/>
              </a:rPr>
              <a:t> vocabulary is used very often, the</a:t>
            </a:r>
            <a:r>
              <a:rPr lang="en-GB" sz="3600" b="1" dirty="0" smtClean="0">
                <a:latin typeface="Agency FB" panose="020B0503020202020204" pitchFamily="34" charset="0"/>
              </a:rPr>
              <a:t> passive </a:t>
            </a:r>
            <a:r>
              <a:rPr lang="en-GB" sz="3600" dirty="0" smtClean="0">
                <a:latin typeface="Agency FB" panose="020B0503020202020204" pitchFamily="34" charset="0"/>
              </a:rPr>
              <a:t>vocabulary is not used as often.</a:t>
            </a:r>
          </a:p>
          <a:p>
            <a:pPr algn="just"/>
            <a:r>
              <a:rPr lang="en-GB" sz="3600" dirty="0" smtClean="0">
                <a:latin typeface="Agency FB" panose="020B0503020202020204" pitchFamily="34" charset="0"/>
              </a:rPr>
              <a:t>	</a:t>
            </a:r>
            <a:endParaRPr lang="en-GB" sz="3600" dirty="0">
              <a:latin typeface="Agency FB" panose="020B0503020202020204" pitchFamily="34" charset="0"/>
            </a:endParaRPr>
          </a:p>
        </p:txBody>
      </p:sp>
    </p:spTree>
    <p:extLst>
      <p:ext uri="{BB962C8B-B14F-4D97-AF65-F5344CB8AC3E}">
        <p14:creationId xmlns:p14="http://schemas.microsoft.com/office/powerpoint/2010/main" val="422043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19800"/>
          </a:xfrm>
        </p:spPr>
        <p:txBody>
          <a:bodyPr>
            <a:normAutofit/>
          </a:bodyPr>
          <a:lstStyle/>
          <a:p>
            <a:pPr marL="109728" indent="0" algn="just">
              <a:buNone/>
            </a:pPr>
            <a:r>
              <a:rPr lang="en-US" sz="3200" b="1" dirty="0">
                <a:latin typeface="Agency FB" panose="020B0503020202020204" pitchFamily="34" charset="0"/>
              </a:rPr>
              <a:t>U</a:t>
            </a:r>
            <a:r>
              <a:rPr lang="en-US" sz="3200" b="1" dirty="0" smtClean="0">
                <a:latin typeface="Agency FB" panose="020B0503020202020204" pitchFamily="34" charset="0"/>
              </a:rPr>
              <a:t>ses of the Dictionary</a:t>
            </a:r>
          </a:p>
          <a:p>
            <a:pPr marL="109728" indent="0" algn="just">
              <a:buNone/>
            </a:pPr>
            <a:r>
              <a:rPr lang="en-US" sz="3200" dirty="0" smtClean="0">
                <a:latin typeface="Agency FB" panose="020B0503020202020204" pitchFamily="34" charset="0"/>
              </a:rPr>
              <a:t>1</a:t>
            </a:r>
            <a:r>
              <a:rPr lang="en-US" sz="3200" dirty="0">
                <a:latin typeface="Agency FB" panose="020B0503020202020204" pitchFamily="34" charset="0"/>
              </a:rPr>
              <a:t>. To check the meanings of words</a:t>
            </a:r>
          </a:p>
          <a:p>
            <a:pPr marL="109728" indent="0" algn="just">
              <a:buNone/>
            </a:pPr>
            <a:r>
              <a:rPr lang="en-US" sz="3200" dirty="0">
                <a:latin typeface="Agency FB" panose="020B0503020202020204" pitchFamily="34" charset="0"/>
              </a:rPr>
              <a:t>2. To check the pronunciations of words</a:t>
            </a:r>
          </a:p>
          <a:p>
            <a:pPr marL="109728" indent="0" algn="just">
              <a:buNone/>
            </a:pPr>
            <a:r>
              <a:rPr lang="en-US" sz="3200" dirty="0">
                <a:latin typeface="Agency FB" panose="020B0503020202020204" pitchFamily="34" charset="0"/>
              </a:rPr>
              <a:t>3. To check the spellings of words</a:t>
            </a:r>
          </a:p>
          <a:p>
            <a:pPr marL="109728" indent="0" algn="just">
              <a:buNone/>
            </a:pPr>
            <a:r>
              <a:rPr lang="en-US" sz="3200" dirty="0">
                <a:latin typeface="Agency FB" panose="020B0503020202020204" pitchFamily="34" charset="0"/>
              </a:rPr>
              <a:t>4. To check what part of speech a particular word belongs to.</a:t>
            </a:r>
          </a:p>
          <a:p>
            <a:pPr marL="109728" indent="0" algn="just">
              <a:buNone/>
            </a:pPr>
            <a:r>
              <a:rPr lang="en-US" sz="3200" dirty="0">
                <a:latin typeface="Agency FB" panose="020B0503020202020204" pitchFamily="34" charset="0"/>
              </a:rPr>
              <a:t>5. To find out the stress patterns of words.</a:t>
            </a:r>
          </a:p>
          <a:p>
            <a:pPr marL="109728" indent="0" algn="just">
              <a:buNone/>
            </a:pPr>
            <a:r>
              <a:rPr lang="en-US" sz="3200" dirty="0">
                <a:latin typeface="Agency FB" panose="020B0503020202020204" pitchFamily="34" charset="0"/>
              </a:rPr>
              <a:t>6. To know how a word can be used.</a:t>
            </a:r>
          </a:p>
          <a:p>
            <a:pPr marL="109728" indent="0" algn="just">
              <a:buNone/>
            </a:pPr>
            <a:r>
              <a:rPr lang="en-US" sz="3200" dirty="0">
                <a:latin typeface="Agency FB" panose="020B0503020202020204" pitchFamily="34" charset="0"/>
              </a:rPr>
              <a:t>7. To know if such a word is old fashioned or still in use</a:t>
            </a:r>
          </a:p>
        </p:txBody>
      </p:sp>
    </p:spTree>
    <p:extLst>
      <p:ext uri="{BB962C8B-B14F-4D97-AF65-F5344CB8AC3E}">
        <p14:creationId xmlns:p14="http://schemas.microsoft.com/office/powerpoint/2010/main" val="535710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a:bodyPr>
          <a:lstStyle/>
          <a:p>
            <a:pPr marL="0" indent="0" algn="just">
              <a:buNone/>
            </a:pPr>
            <a:r>
              <a:rPr lang="en-GB" sz="3600" b="1" dirty="0">
                <a:latin typeface="Agency FB" panose="020B0503020202020204" pitchFamily="34" charset="0"/>
              </a:rPr>
              <a:t>Strategies for Vocabulary Development</a:t>
            </a:r>
          </a:p>
          <a:p>
            <a:pPr algn="just"/>
            <a:r>
              <a:rPr lang="en-GB" sz="3600" dirty="0" smtClean="0">
                <a:latin typeface="Agency FB" panose="020B0503020202020204" pitchFamily="34" charset="0"/>
              </a:rPr>
              <a:t>The use </a:t>
            </a:r>
            <a:r>
              <a:rPr lang="en-GB" sz="3600" dirty="0">
                <a:latin typeface="Agency FB" panose="020B0503020202020204" pitchFamily="34" charset="0"/>
              </a:rPr>
              <a:t>of dictionary information</a:t>
            </a:r>
            <a:r>
              <a:rPr lang="en-GB" sz="3600" dirty="0" smtClean="0">
                <a:latin typeface="Agency FB" panose="020B0503020202020204" pitchFamily="34" charset="0"/>
              </a:rPr>
              <a:t>.</a:t>
            </a:r>
          </a:p>
          <a:p>
            <a:pPr algn="just"/>
            <a:r>
              <a:rPr lang="en-GB" sz="3600" dirty="0" smtClean="0">
                <a:latin typeface="Agency FB" panose="020B0503020202020204" pitchFamily="34" charset="0"/>
              </a:rPr>
              <a:t>Extensive </a:t>
            </a:r>
            <a:r>
              <a:rPr lang="en-GB" sz="3600" dirty="0">
                <a:latin typeface="Agency FB" panose="020B0503020202020204" pitchFamily="34" charset="0"/>
              </a:rPr>
              <a:t>reading(which is done usually during leisure)skills.</a:t>
            </a:r>
          </a:p>
          <a:p>
            <a:pPr algn="just"/>
            <a:r>
              <a:rPr lang="en-GB" sz="3600" dirty="0">
                <a:latin typeface="Agency FB" panose="020B0503020202020204" pitchFamily="34" charset="0"/>
              </a:rPr>
              <a:t> Understanding both the connotative and denotative meanings of words. </a:t>
            </a:r>
            <a:r>
              <a:rPr lang="en-GB" sz="3600" dirty="0" err="1" smtClean="0">
                <a:latin typeface="Agency FB" panose="020B0503020202020204" pitchFamily="34" charset="0"/>
              </a:rPr>
              <a:t>i</a:t>
            </a:r>
            <a:r>
              <a:rPr lang="en-GB" sz="3600" dirty="0" smtClean="0">
                <a:latin typeface="Agency FB" panose="020B0503020202020204" pitchFamily="34" charset="0"/>
              </a:rPr>
              <a:t>. The </a:t>
            </a:r>
            <a:r>
              <a:rPr lang="en-GB" sz="3600" dirty="0">
                <a:latin typeface="Agency FB" panose="020B0503020202020204" pitchFamily="34" charset="0"/>
              </a:rPr>
              <a:t>connotative  meaning of words is meaning that is  beyond the literal level. It is meaning that goes with feelings and attitude and means more than words ordinarily convey.</a:t>
            </a:r>
          </a:p>
          <a:p>
            <a:pPr algn="just"/>
            <a:endParaRPr lang="en-GB" sz="3600" dirty="0">
              <a:latin typeface="Agency FB" panose="020B0503020202020204" pitchFamily="34" charset="0"/>
            </a:endParaRPr>
          </a:p>
        </p:txBody>
      </p:sp>
    </p:spTree>
    <p:extLst>
      <p:ext uri="{BB962C8B-B14F-4D97-AF65-F5344CB8AC3E}">
        <p14:creationId xmlns:p14="http://schemas.microsoft.com/office/powerpoint/2010/main" val="139806660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6664"/>
          </a:xfrm>
        </p:spPr>
        <p:txBody>
          <a:bodyPr>
            <a:normAutofit fontScale="92500"/>
          </a:bodyPr>
          <a:lstStyle/>
          <a:p>
            <a:pPr marL="0" indent="0" algn="just">
              <a:buNone/>
            </a:pPr>
            <a:r>
              <a:rPr lang="en-GB" sz="3600" dirty="0" smtClean="0">
                <a:latin typeface="Agency FB" panose="020B0503020202020204" pitchFamily="34" charset="0"/>
              </a:rPr>
              <a:t>Connotative meaning is common in literary texts such as poems, prose etc. ii. Denotative meaning on the other hand is the literal meaning or dictionary meaning of words.</a:t>
            </a:r>
          </a:p>
          <a:p>
            <a:pPr algn="just"/>
            <a:r>
              <a:rPr lang="en-GB" sz="3600" dirty="0" smtClean="0">
                <a:latin typeface="Agency FB" panose="020B0503020202020204" pitchFamily="34" charset="0"/>
              </a:rPr>
              <a:t>Knowing word collocation (word association): Naturally certain words in English go together e.g. adjectives + nouns(Those intelligent students), articles + nouns (e.g. The book, a book) verbs + adverbs (e.g. behave well. Eat hurriedly) Understanding this helps in boosting one’s vocabulary.</a:t>
            </a:r>
          </a:p>
          <a:p>
            <a:pPr algn="just"/>
            <a:r>
              <a:rPr lang="en-GB" sz="3600" dirty="0" smtClean="0">
                <a:latin typeface="Agency FB" panose="020B0503020202020204" pitchFamily="34" charset="0"/>
              </a:rPr>
              <a:t>Ability to Analyse Words: Breaking down words (especially difficult words)</a:t>
            </a:r>
            <a:endParaRPr lang="en-GB" sz="3600" dirty="0">
              <a:latin typeface="Agency FB" panose="020B0503020202020204" pitchFamily="34" charset="0"/>
            </a:endParaRPr>
          </a:p>
        </p:txBody>
      </p:sp>
    </p:spTree>
    <p:extLst>
      <p:ext uri="{BB962C8B-B14F-4D97-AF65-F5344CB8AC3E}">
        <p14:creationId xmlns:p14="http://schemas.microsoft.com/office/powerpoint/2010/main" val="423317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92500" lnSpcReduction="10000"/>
          </a:bodyPr>
          <a:lstStyle/>
          <a:p>
            <a:pPr marL="0" indent="0" algn="just">
              <a:buNone/>
            </a:pPr>
            <a:r>
              <a:rPr lang="en-GB" sz="3600" dirty="0">
                <a:latin typeface="Agency FB" panose="020B0503020202020204" pitchFamily="34" charset="0"/>
              </a:rPr>
              <a:t>to remove </a:t>
            </a:r>
            <a:r>
              <a:rPr lang="en-GB" sz="3600" dirty="0" smtClean="0">
                <a:latin typeface="Agency FB" panose="020B0503020202020204" pitchFamily="34" charset="0"/>
              </a:rPr>
              <a:t>affixes (those units of meaning which are added before (prefix)or after a word (suffix)).  </a:t>
            </a:r>
            <a:r>
              <a:rPr lang="en-GB" sz="3600" dirty="0">
                <a:latin typeface="Agency FB" panose="020B0503020202020204" pitchFamily="34" charset="0"/>
              </a:rPr>
              <a:t>thereby revealing the root so as to understand their meaning easily also </a:t>
            </a:r>
            <a:r>
              <a:rPr lang="en-GB" sz="3600" dirty="0" smtClean="0">
                <a:latin typeface="Agency FB" panose="020B0503020202020204" pitchFamily="34" charset="0"/>
              </a:rPr>
              <a:t>enhances vocabulary </a:t>
            </a:r>
            <a:r>
              <a:rPr lang="en-GB" sz="3600" dirty="0">
                <a:latin typeface="Agency FB" panose="020B0503020202020204" pitchFamily="34" charset="0"/>
              </a:rPr>
              <a:t>e.g. </a:t>
            </a:r>
            <a:r>
              <a:rPr lang="en-GB" sz="3600" dirty="0" err="1">
                <a:latin typeface="Agency FB" panose="020B0503020202020204" pitchFamily="34" charset="0"/>
              </a:rPr>
              <a:t>dis|arm|a|ment</a:t>
            </a:r>
            <a:r>
              <a:rPr lang="en-GB" sz="3600" dirty="0">
                <a:latin typeface="Agency FB" panose="020B0503020202020204" pitchFamily="34" charset="0"/>
              </a:rPr>
              <a:t>, </a:t>
            </a:r>
            <a:r>
              <a:rPr lang="en-GB" sz="3600" dirty="0" err="1" smtClean="0">
                <a:latin typeface="Agency FB" panose="020B0503020202020204" pitchFamily="34" charset="0"/>
              </a:rPr>
              <a:t>in|apropriate|ness</a:t>
            </a:r>
            <a:r>
              <a:rPr lang="en-GB" sz="3600" dirty="0" smtClean="0">
                <a:latin typeface="Agency FB" panose="020B0503020202020204" pitchFamily="34" charset="0"/>
              </a:rPr>
              <a:t> etc</a:t>
            </a:r>
            <a:r>
              <a:rPr lang="en-GB" sz="3600" dirty="0">
                <a:latin typeface="Agency FB" panose="020B0503020202020204" pitchFamily="34" charset="0"/>
              </a:rPr>
              <a:t>. The meaning of arm and proposition will give one a clue to the meaning of the entire words. </a:t>
            </a:r>
          </a:p>
          <a:p>
            <a:pPr algn="just"/>
            <a:r>
              <a:rPr lang="en-GB" sz="3600" dirty="0">
                <a:latin typeface="Agency FB" panose="020B0503020202020204" pitchFamily="34" charset="0"/>
              </a:rPr>
              <a:t>Understanding Word Relation from General </a:t>
            </a:r>
            <a:r>
              <a:rPr lang="en-GB" sz="3600" dirty="0" smtClean="0">
                <a:latin typeface="Agency FB" panose="020B0503020202020204" pitchFamily="34" charset="0"/>
              </a:rPr>
              <a:t>to Specific </a:t>
            </a:r>
            <a:r>
              <a:rPr lang="en-GB" sz="3600" dirty="0">
                <a:latin typeface="Agency FB" panose="020B0503020202020204" pitchFamily="34" charset="0"/>
              </a:rPr>
              <a:t>or </a:t>
            </a:r>
            <a:r>
              <a:rPr lang="en-GB" sz="3600" dirty="0" smtClean="0">
                <a:latin typeface="Agency FB" panose="020B0503020202020204" pitchFamily="34" charset="0"/>
              </a:rPr>
              <a:t>from Specific </a:t>
            </a:r>
            <a:r>
              <a:rPr lang="en-GB" sz="3600" dirty="0">
                <a:latin typeface="Agency FB" panose="020B0503020202020204" pitchFamily="34" charset="0"/>
              </a:rPr>
              <a:t>to General (hyponymy). Words which belong to a certain class/category usually share a general meaning which is represented by the general term  for that class known as the super-ordinate term or hyponym. E.g. </a:t>
            </a:r>
            <a:r>
              <a:rPr lang="en-US" sz="3600" dirty="0">
                <a:latin typeface="Agency FB" panose="020B0503020202020204" pitchFamily="34" charset="0"/>
              </a:rPr>
              <a:t>Cook- The meaning of cook is included in that of fry, bake, </a:t>
            </a:r>
            <a:r>
              <a:rPr lang="en-US" sz="3600" dirty="0" smtClean="0">
                <a:latin typeface="Agency FB" panose="020B0503020202020204" pitchFamily="34" charset="0"/>
              </a:rPr>
              <a:t>grill, boil, roast,  </a:t>
            </a:r>
            <a:r>
              <a:rPr lang="en-US" sz="3600" dirty="0" err="1">
                <a:latin typeface="Agency FB" panose="020B0503020202020204" pitchFamily="34" charset="0"/>
              </a:rPr>
              <a:t>etc</a:t>
            </a:r>
            <a:r>
              <a:rPr lang="en-US" sz="3600" dirty="0">
                <a:latin typeface="Agency FB" panose="020B0503020202020204" pitchFamily="34" charset="0"/>
              </a:rPr>
              <a:t> </a:t>
            </a:r>
            <a:endParaRPr lang="en-GB" sz="3600" dirty="0">
              <a:latin typeface="Agency FB" panose="020B0503020202020204" pitchFamily="34" charset="0"/>
            </a:endParaRPr>
          </a:p>
        </p:txBody>
      </p:sp>
    </p:spTree>
    <p:extLst>
      <p:ext uri="{BB962C8B-B14F-4D97-AF65-F5344CB8AC3E}">
        <p14:creationId xmlns:p14="http://schemas.microsoft.com/office/powerpoint/2010/main" val="26070345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fontScale="92500" lnSpcReduction="10000"/>
          </a:bodyPr>
          <a:lstStyle/>
          <a:p>
            <a:pPr marL="0" indent="0" algn="just">
              <a:buNone/>
            </a:pPr>
            <a:r>
              <a:rPr lang="en-GB" sz="3600" dirty="0" smtClean="0">
                <a:latin typeface="Agency FB" pitchFamily="34" charset="0"/>
              </a:rPr>
              <a:t>while that of movement is included in jump, walk, crawl, hop, run etc. That of Flower is included in rose, tulip, hibiscus while that of  Vehicle in pathfinder, jeep, Benz.</a:t>
            </a:r>
          </a:p>
          <a:p>
            <a:pPr marL="571500" indent="-571500" algn="just">
              <a:buFont typeface="Wingdings" panose="05000000000000000000" pitchFamily="2" charset="2"/>
              <a:buChar char="Ø"/>
            </a:pPr>
            <a:r>
              <a:rPr lang="en-GB" sz="3600" dirty="0" smtClean="0">
                <a:latin typeface="Agency FB" pitchFamily="34" charset="0"/>
              </a:rPr>
              <a:t>Word Games: Word games like scrabble, cross-word</a:t>
            </a:r>
          </a:p>
          <a:p>
            <a:pPr marL="0" indent="0" algn="just">
              <a:buNone/>
            </a:pPr>
            <a:r>
              <a:rPr lang="en-GB" sz="3600" dirty="0" smtClean="0">
                <a:latin typeface="Agency FB" pitchFamily="34" charset="0"/>
              </a:rPr>
              <a:t> puzzles, impromptu quizzes, dictation can also help.</a:t>
            </a:r>
          </a:p>
          <a:p>
            <a:pPr marL="571500" indent="-571500" algn="just">
              <a:buFont typeface="Wingdings" panose="05000000000000000000" pitchFamily="2" charset="2"/>
              <a:buChar char="Ø"/>
            </a:pPr>
            <a:r>
              <a:rPr lang="en-GB" sz="3600" dirty="0" smtClean="0">
                <a:latin typeface="Agency FB" pitchFamily="34" charset="0"/>
              </a:rPr>
              <a:t>Observing ones environment. When you observe your</a:t>
            </a:r>
          </a:p>
          <a:p>
            <a:pPr marL="0" indent="0" algn="just">
              <a:buNone/>
            </a:pPr>
            <a:r>
              <a:rPr lang="en-GB" sz="3600" dirty="0" smtClean="0">
                <a:latin typeface="Agency FB" pitchFamily="34" charset="0"/>
              </a:rPr>
              <a:t> environment, you tend to discover all the things, objects </a:t>
            </a:r>
            <a:r>
              <a:rPr lang="en-GB" sz="3600" dirty="0" err="1" smtClean="0">
                <a:latin typeface="Agency FB" pitchFamily="34" charset="0"/>
              </a:rPr>
              <a:t>etc</a:t>
            </a:r>
            <a:r>
              <a:rPr lang="en-GB" sz="3600" dirty="0" smtClean="0">
                <a:latin typeface="Agency FB" pitchFamily="34" charset="0"/>
              </a:rPr>
              <a:t> in them and may definitely ask questions about the objects that are not familiar. Doing this enables you know the names of such items which in turn enhances your vocabulary.</a:t>
            </a:r>
          </a:p>
          <a:p>
            <a:pPr marL="571500" indent="-571500" algn="just">
              <a:buFont typeface="Wingdings" panose="05000000000000000000" pitchFamily="2" charset="2"/>
              <a:buChar char="Ø"/>
            </a:pPr>
            <a:r>
              <a:rPr lang="en-GB" sz="3600" dirty="0" smtClean="0">
                <a:latin typeface="Agency FB" pitchFamily="34" charset="0"/>
              </a:rPr>
              <a:t>Practicing with passages in which some systematic</a:t>
            </a:r>
          </a:p>
          <a:p>
            <a:pPr marL="0" indent="0" algn="just">
              <a:buNone/>
            </a:pPr>
            <a:r>
              <a:rPr lang="en-GB" sz="3600" dirty="0" smtClean="0">
                <a:latin typeface="Agency FB" pitchFamily="34" charset="0"/>
              </a:rPr>
              <a:t> deletions have been made, also known as the cloze method.</a:t>
            </a:r>
          </a:p>
          <a:p>
            <a:pPr marL="0" indent="0" algn="just">
              <a:buNone/>
            </a:pPr>
            <a:endParaRPr lang="en-GB" sz="3600" dirty="0">
              <a:latin typeface="Agency FB" pitchFamily="34" charset="0"/>
            </a:endParaRPr>
          </a:p>
        </p:txBody>
      </p:sp>
    </p:spTree>
    <p:extLst>
      <p:ext uri="{BB962C8B-B14F-4D97-AF65-F5344CB8AC3E}">
        <p14:creationId xmlns:p14="http://schemas.microsoft.com/office/powerpoint/2010/main" val="654789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fontScale="77500" lnSpcReduction="20000"/>
          </a:bodyPr>
          <a:lstStyle/>
          <a:p>
            <a:pPr marL="0" indent="0" algn="just">
              <a:buNone/>
            </a:pPr>
            <a:r>
              <a:rPr lang="en-GB" sz="3600" b="1" dirty="0">
                <a:latin typeface="Agency FB" panose="020B0503020202020204" pitchFamily="34" charset="0"/>
              </a:rPr>
              <a:t>Registers</a:t>
            </a:r>
            <a:r>
              <a:rPr lang="en-GB" sz="3600" dirty="0">
                <a:latin typeface="Agency FB" panose="020B0503020202020204" pitchFamily="34" charset="0"/>
              </a:rPr>
              <a:t> </a:t>
            </a:r>
          </a:p>
          <a:p>
            <a:pPr marL="0" indent="0" algn="just">
              <a:buNone/>
            </a:pPr>
            <a:r>
              <a:rPr lang="en-GB" sz="3600" dirty="0">
                <a:latin typeface="Agency FB" panose="020B0503020202020204" pitchFamily="34" charset="0"/>
              </a:rPr>
              <a:t>Unlike the general vocabulary of everyday usage that we have discussed above, we also have the specialized vocabulary known as registers. These are technical or specialised terms associated with or used in certain disciplines/fields or professions such as medicine, agriculture, transportation, photography, government and politics etc. These registers are also known as jargons and are peculiar to specific professions. For example, the registers  of Medicine are quite distinct from those of Law</a:t>
            </a:r>
            <a:r>
              <a:rPr lang="en-GB" sz="3600" dirty="0" smtClean="0">
                <a:latin typeface="Agency FB" panose="020B0503020202020204" pitchFamily="34" charset="0"/>
              </a:rPr>
              <a:t>. While those </a:t>
            </a:r>
            <a:r>
              <a:rPr lang="en-GB" sz="3600" dirty="0">
                <a:latin typeface="Agency FB" panose="020B0503020202020204" pitchFamily="34" charset="0"/>
              </a:rPr>
              <a:t>o</a:t>
            </a:r>
            <a:r>
              <a:rPr lang="en-GB" sz="3600" dirty="0" smtClean="0">
                <a:latin typeface="Agency FB" panose="020B0503020202020204" pitchFamily="34" charset="0"/>
              </a:rPr>
              <a:t>f medicine may include terms like diagnose, surgery,  </a:t>
            </a:r>
            <a:r>
              <a:rPr lang="en-GB" sz="3600" dirty="0" err="1" smtClean="0">
                <a:latin typeface="Agency FB" panose="020B0503020202020204" pitchFamily="34" charset="0"/>
              </a:rPr>
              <a:t>etc</a:t>
            </a:r>
            <a:r>
              <a:rPr lang="en-GB" sz="3600" dirty="0" smtClean="0">
                <a:latin typeface="Agency FB" panose="020B0503020202020204" pitchFamily="34" charset="0"/>
              </a:rPr>
              <a:t> those of Law include alibi, client, attorney etc. Even when similar words are used, the meaning will always differ. For example the word ‘admission’ means a different thing in Education/academics, Law and Medicine. While it means ‘’the process of enrolment of learners in academics, it means presenting evidence in court in Law and putting a patient in hospital for close monitoring and treatment,</a:t>
            </a:r>
            <a:endParaRPr lang="en-GB" sz="3600" dirty="0">
              <a:latin typeface="Agency FB" panose="020B0503020202020204" pitchFamily="34" charset="0"/>
            </a:endParaRPr>
          </a:p>
          <a:p>
            <a:pPr marL="0" indent="0" algn="just">
              <a:buNone/>
            </a:pPr>
            <a:endParaRPr lang="en-GB" sz="3600" dirty="0">
              <a:latin typeface="Agency FB" panose="020B0503020202020204" pitchFamily="34" charset="0"/>
            </a:endParaRPr>
          </a:p>
        </p:txBody>
      </p:sp>
    </p:spTree>
    <p:extLst>
      <p:ext uri="{BB962C8B-B14F-4D97-AF65-F5344CB8AC3E}">
        <p14:creationId xmlns:p14="http://schemas.microsoft.com/office/powerpoint/2010/main" val="448190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867400"/>
          </a:xfrm>
        </p:spPr>
        <p:txBody>
          <a:bodyPr>
            <a:normAutofit/>
          </a:bodyPr>
          <a:lstStyle/>
          <a:p>
            <a:pPr marL="109728" indent="0" algn="just">
              <a:buNone/>
            </a:pPr>
            <a:r>
              <a:rPr lang="en-US" sz="3600" b="1" dirty="0" smtClean="0">
                <a:latin typeface="Agency FB" panose="020B0503020202020204" pitchFamily="34" charset="0"/>
              </a:rPr>
              <a:t>Use of Dictionary</a:t>
            </a:r>
          </a:p>
          <a:p>
            <a:pPr marL="109728" indent="0" algn="just">
              <a:buNone/>
            </a:pPr>
            <a:r>
              <a:rPr lang="en-US" sz="3600" dirty="0">
                <a:latin typeface="Agency FB" panose="020B0503020202020204" pitchFamily="34" charset="0"/>
              </a:rPr>
              <a:t>What is a Dictionary?</a:t>
            </a:r>
          </a:p>
          <a:p>
            <a:pPr marL="109728" indent="0" algn="just">
              <a:buNone/>
            </a:pPr>
            <a:r>
              <a:rPr lang="en-US" sz="3600" dirty="0">
                <a:latin typeface="Agency FB" panose="020B0503020202020204" pitchFamily="34" charset="0"/>
              </a:rPr>
              <a:t>A dictionary is an indispensable tool which you need in your area of academic pursuit. You need a good English dictionary regardless of your course of study. The basic skills you need to develop to use dictionaries include:  </a:t>
            </a:r>
          </a:p>
          <a:p>
            <a:pPr marL="109728" indent="0" algn="just">
              <a:buNone/>
            </a:pPr>
            <a:r>
              <a:rPr lang="en-US" sz="3600" dirty="0">
                <a:latin typeface="Agency FB" panose="020B0503020202020204" pitchFamily="34" charset="0"/>
              </a:rPr>
              <a:t> 1. Speedy detection of entries, that is, quickly finding out where the word is; </a:t>
            </a:r>
          </a:p>
          <a:p>
            <a:pPr marL="109728" indent="0" algn="just">
              <a:buNone/>
            </a:pPr>
            <a:r>
              <a:rPr lang="en-US" sz="3600" dirty="0">
                <a:latin typeface="Agency FB" panose="020B0503020202020204" pitchFamily="34" charset="0"/>
              </a:rPr>
              <a:t>2. Correct selection of the meaning appropriate to the</a:t>
            </a:r>
          </a:p>
          <a:p>
            <a:pPr marL="109728" indent="0" algn="just">
              <a:buNone/>
            </a:pPr>
            <a:endParaRPr lang="en-US" sz="3600" dirty="0">
              <a:latin typeface="Agency FB" panose="020B0503020202020204" pitchFamily="34" charset="0"/>
            </a:endParaRPr>
          </a:p>
        </p:txBody>
      </p:sp>
    </p:spTree>
    <p:extLst>
      <p:ext uri="{BB962C8B-B14F-4D97-AF65-F5344CB8AC3E}">
        <p14:creationId xmlns:p14="http://schemas.microsoft.com/office/powerpoint/2010/main" val="40744713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96000"/>
          </a:xfrm>
        </p:spPr>
        <p:txBody>
          <a:bodyPr>
            <a:normAutofit/>
          </a:bodyPr>
          <a:lstStyle/>
          <a:p>
            <a:pPr marL="109728" indent="0" algn="just">
              <a:buNone/>
            </a:pPr>
            <a:r>
              <a:rPr lang="en-US" sz="3200" dirty="0">
                <a:latin typeface="Agency FB" panose="020B0503020202020204" pitchFamily="34" charset="0"/>
              </a:rPr>
              <a:t>context of use;  </a:t>
            </a:r>
          </a:p>
          <a:p>
            <a:pPr marL="109728" indent="0" algn="just">
              <a:buNone/>
            </a:pPr>
            <a:r>
              <a:rPr lang="en-US" sz="3200" dirty="0">
                <a:latin typeface="Agency FB" panose="020B0503020202020204" pitchFamily="34" charset="0"/>
              </a:rPr>
              <a:t>3. Understanding of correct spelling; and  </a:t>
            </a:r>
          </a:p>
          <a:p>
            <a:pPr marL="109728" indent="0" algn="just">
              <a:buNone/>
            </a:pPr>
            <a:r>
              <a:rPr lang="en-US" sz="3200" dirty="0">
                <a:latin typeface="Agency FB" panose="020B0503020202020204" pitchFamily="34" charset="0"/>
              </a:rPr>
              <a:t>4. Accurate interpretation and application of pronunciation symbols</a:t>
            </a:r>
          </a:p>
          <a:p>
            <a:pPr marL="109728" indent="0" algn="just">
              <a:buNone/>
            </a:pPr>
            <a:r>
              <a:rPr lang="en-US" sz="3200" b="1" dirty="0">
                <a:latin typeface="Agency FB" panose="020B0503020202020204" pitchFamily="34" charset="0"/>
              </a:rPr>
              <a:t>Types of </a:t>
            </a:r>
            <a:r>
              <a:rPr lang="en-US" sz="3200" b="1" dirty="0" smtClean="0">
                <a:latin typeface="Agency FB" panose="020B0503020202020204" pitchFamily="34" charset="0"/>
              </a:rPr>
              <a:t>dictionaries</a:t>
            </a:r>
            <a:endParaRPr lang="en-US" sz="3200" b="1" dirty="0">
              <a:latin typeface="Agency FB" panose="020B0503020202020204" pitchFamily="34" charset="0"/>
            </a:endParaRPr>
          </a:p>
          <a:p>
            <a:pPr marL="109728" indent="0" algn="just">
              <a:buNone/>
            </a:pPr>
            <a:r>
              <a:rPr lang="en-US" sz="3200" dirty="0">
                <a:latin typeface="Agency FB" panose="020B0503020202020204" pitchFamily="34" charset="0"/>
              </a:rPr>
              <a:t>1. General/ all Purpose dictionary </a:t>
            </a:r>
            <a:r>
              <a:rPr lang="en-US" sz="3200" dirty="0" smtClean="0">
                <a:latin typeface="Agency FB" panose="020B0503020202020204" pitchFamily="34" charset="0"/>
              </a:rPr>
              <a:t>e.g. The </a:t>
            </a:r>
            <a:r>
              <a:rPr lang="en-US" sz="3200" dirty="0">
                <a:latin typeface="Agency FB" panose="020B0503020202020204" pitchFamily="34" charset="0"/>
              </a:rPr>
              <a:t>Advanced Learner’s Dictionary of Current English, Longman Dictionary of Contemporary English, The Concise Oxford Dictionary of Current English. The New  International Webster’s Comprehensive Dictionary of the English Language , </a:t>
            </a:r>
          </a:p>
        </p:txBody>
      </p:sp>
    </p:spTree>
    <p:extLst>
      <p:ext uri="{BB962C8B-B14F-4D97-AF65-F5344CB8AC3E}">
        <p14:creationId xmlns:p14="http://schemas.microsoft.com/office/powerpoint/2010/main" val="149274126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96000"/>
          </a:xfrm>
        </p:spPr>
        <p:txBody>
          <a:bodyPr>
            <a:normAutofit/>
          </a:bodyPr>
          <a:lstStyle/>
          <a:p>
            <a:pPr marL="109728" indent="0" algn="just">
              <a:buNone/>
            </a:pPr>
            <a:r>
              <a:rPr lang="en-US" sz="3200" dirty="0">
                <a:latin typeface="Agency FB" panose="020B0503020202020204" pitchFamily="34" charset="0"/>
              </a:rPr>
              <a:t>ii. </a:t>
            </a:r>
            <a:r>
              <a:rPr lang="en-US" sz="3200" dirty="0" err="1" smtClean="0">
                <a:latin typeface="Agency FB" panose="020B0503020202020204" pitchFamily="34" charset="0"/>
              </a:rPr>
              <a:t>Specialised</a:t>
            </a:r>
            <a:r>
              <a:rPr lang="en-US" sz="3200" smtClean="0">
                <a:latin typeface="Agency FB" panose="020B0503020202020204" pitchFamily="34" charset="0"/>
              </a:rPr>
              <a:t> /</a:t>
            </a:r>
            <a:r>
              <a:rPr lang="en-US" sz="3200" dirty="0">
                <a:latin typeface="Agency FB" panose="020B0503020202020204" pitchFamily="34" charset="0"/>
              </a:rPr>
              <a:t>Subject Dictionaries: Specialized dictionaries are subject dictionaries. They are for particular subjects. E.g. Dictionary of Economics, Dictionary of Genetics, Dictionary of Pharmacology, Dictionary of Slang, Dictionary of Proper names, Dictionary of Idioms, Bilingual dictionaries, Bibliographical Dictionaries </a:t>
            </a:r>
            <a:r>
              <a:rPr lang="en-US" sz="3200" dirty="0" err="1">
                <a:latin typeface="Agency FB" panose="020B0503020202020204" pitchFamily="34" charset="0"/>
              </a:rPr>
              <a:t>etc</a:t>
            </a:r>
            <a:r>
              <a:rPr lang="en-US" sz="3200" dirty="0">
                <a:latin typeface="Agency FB" panose="020B0503020202020204" pitchFamily="34" charset="0"/>
              </a:rPr>
              <a:t> </a:t>
            </a:r>
          </a:p>
          <a:p>
            <a:pPr marL="109728" indent="0" algn="just">
              <a:buNone/>
            </a:pPr>
            <a:r>
              <a:rPr lang="en-US" sz="3200" dirty="0" smtClean="0">
                <a:latin typeface="Agency FB" panose="020B0503020202020204" pitchFamily="34" charset="0"/>
              </a:rPr>
              <a:t>iii. Thesaurus</a:t>
            </a:r>
            <a:r>
              <a:rPr lang="en-US" sz="3200" dirty="0">
                <a:latin typeface="Agency FB" panose="020B0503020202020204" pitchFamily="34" charset="0"/>
              </a:rPr>
              <a:t>: Thesaurus is a collection of synonymous, antonymous and </a:t>
            </a:r>
            <a:r>
              <a:rPr lang="en-US" sz="3200" dirty="0" err="1">
                <a:latin typeface="Agency FB" panose="020B0503020202020204" pitchFamily="34" charset="0"/>
              </a:rPr>
              <a:t>specialised</a:t>
            </a:r>
            <a:r>
              <a:rPr lang="en-US" sz="3200" dirty="0">
                <a:latin typeface="Agency FB" panose="020B0503020202020204" pitchFamily="34" charset="0"/>
              </a:rPr>
              <a:t> meanings. It is of great help when you are seeking the most appropriate word because it provides variations for a large number of words and categories. </a:t>
            </a:r>
          </a:p>
          <a:p>
            <a:pPr marL="109728" indent="0" algn="just">
              <a:buNone/>
            </a:pPr>
            <a:endParaRPr lang="en-US" sz="3200" dirty="0">
              <a:latin typeface="Agency FB" panose="020B0503020202020204" pitchFamily="34" charset="0"/>
            </a:endParaRPr>
          </a:p>
          <a:p>
            <a:pPr marL="109728" indent="0" algn="just">
              <a:buNone/>
            </a:pPr>
            <a:endParaRPr lang="en-US" sz="3200" dirty="0">
              <a:latin typeface="Agency FB" panose="020B0503020202020204" pitchFamily="34" charset="0"/>
            </a:endParaRPr>
          </a:p>
        </p:txBody>
      </p:sp>
    </p:spTree>
    <p:extLst>
      <p:ext uri="{BB962C8B-B14F-4D97-AF65-F5344CB8AC3E}">
        <p14:creationId xmlns:p14="http://schemas.microsoft.com/office/powerpoint/2010/main" val="2677059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6C9DD0-C281-4FB3-B6F2-8FF985EE291C}"/>
</file>

<file path=customXml/itemProps2.xml><?xml version="1.0" encoding="utf-8"?>
<ds:datastoreItem xmlns:ds="http://schemas.openxmlformats.org/officeDocument/2006/customXml" ds:itemID="{95BBB3E6-E8C6-4646-BDBC-4507001F115B}"/>
</file>

<file path=customXml/itemProps3.xml><?xml version="1.0" encoding="utf-8"?>
<ds:datastoreItem xmlns:ds="http://schemas.openxmlformats.org/officeDocument/2006/customXml" ds:itemID="{161D08E3-1148-41CE-9140-93C0CA62BF94}"/>
</file>

<file path=docProps/app.xml><?xml version="1.0" encoding="utf-8"?>
<Properties xmlns="http://schemas.openxmlformats.org/officeDocument/2006/extended-properties" xmlns:vt="http://schemas.openxmlformats.org/officeDocument/2006/docPropsVTypes">
  <Template>Concourse</Template>
  <TotalTime>154</TotalTime>
  <Words>1002</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Agency FB</vt:lpstr>
      <vt:lpstr>Lucida Sans Unicode</vt:lpstr>
      <vt:lpstr>Verdana</vt:lpstr>
      <vt:lpstr>Wingdings</vt:lpstr>
      <vt:lpstr>Wingdings 2</vt:lpstr>
      <vt:lpstr>Wingdings 3</vt:lpstr>
      <vt:lpstr>Concourse</vt:lpstr>
      <vt:lpstr>VOCABULARY DEVELOPMENT AND USE OF DICTIONARY 30/12/2021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VOCABULARY DEVELOPMENT</dc:title>
  <dc:creator>Dr Martha Terna-Abah</dc:creator>
  <cp:lastModifiedBy>DR MARTHA TERNA-ABAH</cp:lastModifiedBy>
  <cp:revision>45</cp:revision>
  <dcterms:created xsi:type="dcterms:W3CDTF">2018-10-28T20:59:57Z</dcterms:created>
  <dcterms:modified xsi:type="dcterms:W3CDTF">2021-12-30T10:01:55Z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