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76" r:id="rId2"/>
    <p:sldId id="290" r:id="rId3"/>
    <p:sldId id="291" r:id="rId4"/>
    <p:sldId id="278" r:id="rId5"/>
    <p:sldId id="279" r:id="rId6"/>
    <p:sldId id="292" r:id="rId7"/>
    <p:sldId id="282" r:id="rId8"/>
    <p:sldId id="283" r:id="rId9"/>
    <p:sldId id="284" r:id="rId10"/>
    <p:sldId id="285" r:id="rId11"/>
    <p:sldId id="293" r:id="rId12"/>
    <p:sldId id="286" r:id="rId13"/>
    <p:sldId id="287" r:id="rId14"/>
    <p:sldId id="294" r:id="rId15"/>
    <p:sldId id="2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2" autoAdjust="0"/>
  </p:normalViewPr>
  <p:slideViewPr>
    <p:cSldViewPr snapToGrid="0">
      <p:cViewPr varScale="1">
        <p:scale>
          <a:sx n="69" d="100"/>
          <a:sy n="69" d="100"/>
        </p:scale>
        <p:origin x="78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bleStyles" Target="tableStyles.xml"/><Relationship Id="rId42"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E0E1A-1DAE-4A51-98A0-4C3A3F64F0D8}" type="datetimeFigureOut">
              <a:rPr lang="tr-TR" smtClean="0"/>
              <a:t>20.01.2022</a:t>
            </a:fld>
            <a:endParaRPr lang="tr-T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F0BFE8-D029-4D06-8BD7-C568996F1A4F}"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29F0BFE8-D029-4D06-8BD7-C568996F1A4F}" type="slidenum">
              <a:rPr lang="tr-TR" smtClean="0"/>
              <a:t>6</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1/20/2022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205" y="150472"/>
            <a:ext cx="9758686" cy="613458"/>
          </a:xfrm>
        </p:spPr>
        <p:txBody>
          <a:bodyPr/>
          <a:lstStyle/>
          <a:p>
            <a:pPr algn="just"/>
            <a:r>
              <a:rPr lang="en-GB" sz="3200" dirty="0" smtClean="0">
                <a:latin typeface="Agency FB" pitchFamily="34" charset="0"/>
              </a:rPr>
              <a:t>WRITTEN </a:t>
            </a:r>
            <a:r>
              <a:rPr lang="en-GB" sz="3200" smtClean="0">
                <a:latin typeface="Agency FB" pitchFamily="34" charset="0"/>
              </a:rPr>
              <a:t>COMMUNICATION                                         </a:t>
            </a:r>
            <a:r>
              <a:rPr lang="en-GB" sz="3200" smtClean="0">
                <a:latin typeface="Agency FB" pitchFamily="34" charset="0"/>
              </a:rPr>
              <a:t>20</a:t>
            </a:r>
            <a:r>
              <a:rPr lang="en-GB" sz="3200" baseline="30000" smtClean="0">
                <a:latin typeface="Agency FB" pitchFamily="34" charset="0"/>
              </a:rPr>
              <a:t>TH</a:t>
            </a:r>
            <a:r>
              <a:rPr lang="en-GB" sz="3200" smtClean="0">
                <a:latin typeface="Agency FB" pitchFamily="34" charset="0"/>
              </a:rPr>
              <a:t> </a:t>
            </a:r>
            <a:r>
              <a:rPr lang="en-GB" sz="3200" dirty="0" smtClean="0">
                <a:latin typeface="Agency FB" pitchFamily="34" charset="0"/>
              </a:rPr>
              <a:t>JANUARY, 2021             </a:t>
            </a:r>
            <a:endParaRPr lang="en-GB" sz="3200" dirty="0">
              <a:latin typeface="Agency FB" pitchFamily="34" charset="0"/>
            </a:endParaRPr>
          </a:p>
        </p:txBody>
      </p:sp>
      <p:sp>
        <p:nvSpPr>
          <p:cNvPr id="3" name="Content Placeholder 2"/>
          <p:cNvSpPr>
            <a:spLocks noGrp="1"/>
          </p:cNvSpPr>
          <p:nvPr>
            <p:ph idx="1"/>
          </p:nvPr>
        </p:nvSpPr>
        <p:spPr>
          <a:xfrm>
            <a:off x="555585" y="717625"/>
            <a:ext cx="11111696" cy="5440101"/>
          </a:xfrm>
        </p:spPr>
        <p:txBody>
          <a:bodyPr>
            <a:noAutofit/>
          </a:bodyPr>
          <a:lstStyle/>
          <a:p>
            <a:pPr marL="0" indent="0" algn="just">
              <a:buNone/>
            </a:pPr>
            <a:r>
              <a:rPr lang="en-GB" sz="3200" dirty="0" smtClean="0">
                <a:latin typeface="Arial Narrow" pitchFamily="34" charset="0"/>
              </a:rPr>
              <a:t>Writing </a:t>
            </a:r>
            <a:r>
              <a:rPr lang="en-GB" sz="3200" dirty="0">
                <a:latin typeface="Arial Narrow" pitchFamily="34" charset="0"/>
              </a:rPr>
              <a:t>is the process of using symbols (letters of the alphabet, punctuation and spaces) to communicate thoughts and ideas in a readable form</a:t>
            </a:r>
            <a:r>
              <a:rPr lang="en-GB" sz="3200" dirty="0" smtClean="0">
                <a:latin typeface="Arial Narrow" pitchFamily="34" charset="0"/>
              </a:rPr>
              <a:t>. </a:t>
            </a:r>
          </a:p>
          <a:p>
            <a:pPr marL="0" indent="0" algn="just">
              <a:buNone/>
            </a:pPr>
            <a:r>
              <a:rPr lang="en-GB" sz="3200" dirty="0" smtClean="0">
                <a:latin typeface="Arial Narrow" pitchFamily="34" charset="0"/>
              </a:rPr>
              <a:t>Writing as a skill requires a high level of creativity, organisation and accuracy of information to communicate effectively  hence one must give it the desired attention.</a:t>
            </a:r>
          </a:p>
          <a:p>
            <a:pPr marL="0" indent="0" algn="just">
              <a:buNone/>
            </a:pPr>
            <a:r>
              <a:rPr lang="en-GB" sz="3200" b="1" dirty="0" smtClean="0">
                <a:latin typeface="Arial Narrow" pitchFamily="34" charset="0"/>
              </a:rPr>
              <a:t>Stages Involved in Writing</a:t>
            </a:r>
          </a:p>
          <a:p>
            <a:pPr marL="0" indent="0" algn="just">
              <a:buNone/>
            </a:pPr>
            <a:r>
              <a:rPr lang="en-GB" sz="3200" dirty="0" smtClean="0">
                <a:latin typeface="Arial Narrow" pitchFamily="34" charset="0"/>
              </a:rPr>
              <a:t>The writing process is made up of four stages comprising: (i) The pre-writing stage, (ii) The writing stage (iii) The proofreading stage.</a:t>
            </a:r>
          </a:p>
        </p:txBody>
      </p:sp>
    </p:spTree>
    <p:extLst>
      <p:ext uri="{BB962C8B-B14F-4D97-AF65-F5344CB8AC3E}">
        <p14:creationId xmlns:p14="http://schemas.microsoft.com/office/powerpoint/2010/main" val="24490607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481" y="762488"/>
            <a:ext cx="11145795" cy="5683623"/>
          </a:xfrm>
        </p:spPr>
        <p:txBody>
          <a:bodyPr>
            <a:noAutofit/>
          </a:bodyPr>
          <a:lstStyle/>
          <a:p>
            <a:pPr algn="just"/>
            <a:r>
              <a:rPr lang="en-GB" sz="3200" b="1" dirty="0">
                <a:latin typeface="Arial Narrow" pitchFamily="34" charset="0"/>
              </a:rPr>
              <a:t>Coherence: </a:t>
            </a:r>
            <a:r>
              <a:rPr lang="en-GB" sz="3200" dirty="0">
                <a:latin typeface="Arial Narrow" pitchFamily="34" charset="0"/>
              </a:rPr>
              <a:t>A paragraph must be easy to read and understand largely because the main point and supporting details are arranged logically and </a:t>
            </a:r>
            <a:r>
              <a:rPr lang="en-GB" sz="3200" dirty="0" smtClean="0">
                <a:latin typeface="Arial Narrow" pitchFamily="34" charset="0"/>
              </a:rPr>
              <a:t>clearly.</a:t>
            </a:r>
          </a:p>
          <a:p>
            <a:pPr marL="0" indent="0" algn="just">
              <a:buNone/>
            </a:pPr>
            <a:r>
              <a:rPr lang="en-GB" sz="3200" b="1" dirty="0" smtClean="0">
                <a:latin typeface="Arial Narrow" pitchFamily="34" charset="0"/>
              </a:rPr>
              <a:t>Ways of Achieving Coherence</a:t>
            </a:r>
          </a:p>
          <a:p>
            <a:pPr marL="0" indent="0" algn="just">
              <a:buNone/>
            </a:pPr>
            <a:r>
              <a:rPr lang="en-GB" sz="3200" b="1" dirty="0" smtClean="0">
                <a:latin typeface="Arial Narrow" pitchFamily="34" charset="0"/>
              </a:rPr>
              <a:t>i.  Use of pronoun </a:t>
            </a:r>
            <a:r>
              <a:rPr lang="en-GB" sz="3200" dirty="0" smtClean="0">
                <a:latin typeface="Arial Narrow" pitchFamily="34" charset="0"/>
              </a:rPr>
              <a:t>in place of a previously used noun.</a:t>
            </a:r>
          </a:p>
          <a:p>
            <a:pPr marL="0" indent="0" algn="just">
              <a:buNone/>
            </a:pPr>
            <a:r>
              <a:rPr lang="en-GB" sz="3200" b="1" dirty="0" smtClean="0">
                <a:latin typeface="Arial Narrow" pitchFamily="34" charset="0"/>
              </a:rPr>
              <a:t>ii.  Repetition of a key word</a:t>
            </a:r>
            <a:r>
              <a:rPr lang="en-GB" sz="3200" dirty="0" smtClean="0">
                <a:latin typeface="Arial Narrow" pitchFamily="34" charset="0"/>
              </a:rPr>
              <a:t> already used in a previous sentence.</a:t>
            </a:r>
          </a:p>
          <a:p>
            <a:pPr marL="0" indent="0" algn="just">
              <a:buNone/>
            </a:pPr>
            <a:r>
              <a:rPr lang="en-GB" sz="3200" b="1" dirty="0" smtClean="0">
                <a:latin typeface="Arial Narrow" pitchFamily="34" charset="0"/>
              </a:rPr>
              <a:t>iii. Use of transitional devices </a:t>
            </a:r>
            <a:r>
              <a:rPr lang="en-GB" sz="3200" dirty="0" smtClean="0">
                <a:latin typeface="Arial Narrow" pitchFamily="34" charset="0"/>
              </a:rPr>
              <a:t>to connect words, phrases, clauses and sentences in order to ensure a smooth transition from one idea to the other. Some of these devices include: in addition, then, notwithstanding, </a:t>
            </a:r>
          </a:p>
        </p:txBody>
      </p:sp>
    </p:spTree>
    <p:extLst>
      <p:ext uri="{BB962C8B-B14F-4D97-AF65-F5344CB8AC3E}">
        <p14:creationId xmlns:p14="http://schemas.microsoft.com/office/powerpoint/2010/main" val="2490716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50" y="827904"/>
            <a:ext cx="10626810" cy="5420496"/>
          </a:xfrm>
        </p:spPr>
        <p:txBody>
          <a:bodyPr>
            <a:normAutofit lnSpcReduction="10000"/>
          </a:bodyPr>
          <a:lstStyle/>
          <a:p>
            <a:pPr marL="0" indent="0" algn="just">
              <a:buNone/>
            </a:pPr>
            <a:r>
              <a:rPr lang="en-GB" sz="3600" dirty="0">
                <a:latin typeface="Agency FB" pitchFamily="34" charset="0"/>
              </a:rPr>
              <a:t>consequently, yet, however, on the other hand first, second, finally </a:t>
            </a:r>
            <a:r>
              <a:rPr lang="en-GB" sz="3600" dirty="0" err="1">
                <a:latin typeface="Agency FB" pitchFamily="34" charset="0"/>
              </a:rPr>
              <a:t>etc</a:t>
            </a:r>
            <a:endParaRPr lang="en-GB" sz="3600" dirty="0">
              <a:latin typeface="Agency FB" pitchFamily="34" charset="0"/>
            </a:endParaRPr>
          </a:p>
          <a:p>
            <a:pPr algn="just"/>
            <a:r>
              <a:rPr lang="en-GB" sz="3600" dirty="0" smtClean="0">
                <a:latin typeface="Agency FB" pitchFamily="34" charset="0"/>
              </a:rPr>
              <a:t>iv</a:t>
            </a:r>
            <a:r>
              <a:rPr lang="en-GB" sz="3600" dirty="0">
                <a:latin typeface="Agency FB" pitchFamily="34" charset="0"/>
              </a:rPr>
              <a:t>. Use of logical sequence or order in arranging ideas and sentences within a paragraph. This entails that the writer decides which idea comes first, which comes second etc</a:t>
            </a:r>
            <a:r>
              <a:rPr lang="en-GB" sz="3600" dirty="0" smtClean="0">
                <a:latin typeface="Agency FB" pitchFamily="34" charset="0"/>
              </a:rPr>
              <a:t>.</a:t>
            </a:r>
          </a:p>
          <a:p>
            <a:pPr marL="0" indent="0" algn="just">
              <a:buNone/>
            </a:pPr>
            <a:r>
              <a:rPr lang="en-GB" sz="3600" b="1" dirty="0">
                <a:latin typeface="Agency FB" pitchFamily="34" charset="0"/>
              </a:rPr>
              <a:t>The Three Different Kinds of Logical Order </a:t>
            </a:r>
            <a:r>
              <a:rPr lang="en-GB" sz="3600" b="1" dirty="0" smtClean="0">
                <a:latin typeface="Agency FB" pitchFamily="34" charset="0"/>
              </a:rPr>
              <a:t>are:</a:t>
            </a:r>
            <a:endParaRPr lang="en-GB" sz="3600" b="1" dirty="0">
              <a:latin typeface="Agency FB" pitchFamily="34" charset="0"/>
            </a:endParaRPr>
          </a:p>
          <a:p>
            <a:pPr marL="0" indent="0" algn="just">
              <a:buNone/>
            </a:pPr>
            <a:r>
              <a:rPr lang="en-GB" sz="3600" dirty="0">
                <a:latin typeface="Agency FB" pitchFamily="34" charset="0"/>
              </a:rPr>
              <a:t>a. Spatial Order: This organisation of ideas is based on location.</a:t>
            </a:r>
          </a:p>
          <a:p>
            <a:pPr marL="0" indent="0" algn="just">
              <a:buNone/>
            </a:pPr>
            <a:r>
              <a:rPr lang="en-GB" sz="3600" dirty="0">
                <a:latin typeface="Agency FB" pitchFamily="34" charset="0"/>
              </a:rPr>
              <a:t>b. Chronological Order is based on the order of occurrence of events.</a:t>
            </a:r>
          </a:p>
          <a:p>
            <a:pPr marL="0" indent="0" algn="just">
              <a:buNone/>
            </a:pPr>
            <a:r>
              <a:rPr lang="en-GB" sz="3600" dirty="0">
                <a:latin typeface="Agency FB" pitchFamily="34" charset="0"/>
              </a:rPr>
              <a:t>c. Order of Importance: As the name implies this arrangement is based on the most important ideas coming first.</a:t>
            </a:r>
          </a:p>
          <a:p>
            <a:pPr marL="0" indent="0" algn="just">
              <a:buNone/>
            </a:pPr>
            <a:endParaRPr lang="en-GB" sz="3600" dirty="0">
              <a:latin typeface="Agency FB" pitchFamily="34" charset="0"/>
            </a:endParaRPr>
          </a:p>
        </p:txBody>
      </p:sp>
    </p:spTree>
    <p:extLst>
      <p:ext uri="{BB962C8B-B14F-4D97-AF65-F5344CB8AC3E}">
        <p14:creationId xmlns:p14="http://schemas.microsoft.com/office/powerpoint/2010/main" val="1900101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412" y="833718"/>
            <a:ext cx="10928824" cy="5414681"/>
          </a:xfrm>
        </p:spPr>
        <p:txBody>
          <a:bodyPr>
            <a:noAutofit/>
          </a:bodyPr>
          <a:lstStyle/>
          <a:p>
            <a:pPr algn="just">
              <a:buFont typeface="Wingdings" pitchFamily="2" charset="2"/>
              <a:buChar char="Ø"/>
            </a:pPr>
            <a:r>
              <a:rPr lang="en-GB" sz="3200" b="1" dirty="0" smtClean="0">
                <a:latin typeface="Arial Narrow" pitchFamily="34" charset="0"/>
              </a:rPr>
              <a:t>Use of Parallel Structures:</a:t>
            </a:r>
            <a:r>
              <a:rPr lang="en-GB" sz="3200" dirty="0" smtClean="0">
                <a:latin typeface="Arial Narrow" pitchFamily="34" charset="0"/>
              </a:rPr>
              <a:t> Another means of achieving coherence in a paragraph is through the repetition of the same sentence pattern or other grammatical structures.</a:t>
            </a:r>
          </a:p>
          <a:p>
            <a:pPr marL="0" indent="0" algn="just">
              <a:buNone/>
            </a:pPr>
            <a:r>
              <a:rPr lang="en-GB" sz="3200" b="1" dirty="0" smtClean="0">
                <a:latin typeface="Arial Narrow" pitchFamily="34" charset="0"/>
              </a:rPr>
              <a:t>How To Develop a Topic Sentence into a Paragraph</a:t>
            </a:r>
          </a:p>
          <a:p>
            <a:pPr algn="just">
              <a:buFont typeface="Wingdings" pitchFamily="2" charset="2"/>
              <a:buChar char="Ø"/>
            </a:pPr>
            <a:r>
              <a:rPr lang="en-GB" sz="3200" b="1" dirty="0" smtClean="0">
                <a:latin typeface="Arial Narrow" pitchFamily="34" charset="0"/>
              </a:rPr>
              <a:t>Description: </a:t>
            </a:r>
            <a:r>
              <a:rPr lang="en-GB" sz="3200" dirty="0" smtClean="0">
                <a:latin typeface="Arial Narrow" pitchFamily="34" charset="0"/>
              </a:rPr>
              <a:t>This is the use of vivid words to paint a mental picture of what is being written such that the reader can visualise, perceive/smell, taste and feel what is being expressed on paper.</a:t>
            </a:r>
          </a:p>
          <a:p>
            <a:pPr algn="just">
              <a:buFont typeface="Wingdings" pitchFamily="2" charset="2"/>
              <a:buChar char="Ø"/>
            </a:pPr>
            <a:r>
              <a:rPr lang="en-GB" sz="3200" b="1" dirty="0">
                <a:latin typeface="Arial Narrow" pitchFamily="34" charset="0"/>
              </a:rPr>
              <a:t>Illustration: </a:t>
            </a:r>
            <a:r>
              <a:rPr lang="en-GB" sz="3200" dirty="0">
                <a:latin typeface="Arial Narrow" pitchFamily="34" charset="0"/>
              </a:rPr>
              <a:t>A paragraph can be developed beyond the topic sentence through the use of examples to illustrate the main idea.</a:t>
            </a:r>
          </a:p>
          <a:p>
            <a:pPr algn="just">
              <a:buFont typeface="Wingdings" pitchFamily="2" charset="2"/>
              <a:buChar char="Ø"/>
            </a:pPr>
            <a:endParaRPr lang="en-GB" sz="3200" dirty="0">
              <a:latin typeface="Arial Narrow" pitchFamily="34" charset="0"/>
            </a:endParaRPr>
          </a:p>
        </p:txBody>
      </p:sp>
    </p:spTree>
    <p:extLst>
      <p:ext uri="{BB962C8B-B14F-4D97-AF65-F5344CB8AC3E}">
        <p14:creationId xmlns:p14="http://schemas.microsoft.com/office/powerpoint/2010/main" val="17061345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300" y="726142"/>
            <a:ext cx="10960100" cy="5522258"/>
          </a:xfrm>
        </p:spPr>
        <p:txBody>
          <a:bodyPr>
            <a:noAutofit/>
          </a:bodyPr>
          <a:lstStyle/>
          <a:p>
            <a:pPr algn="just"/>
            <a:r>
              <a:rPr lang="en-GB" sz="3200" b="1" dirty="0" smtClean="0">
                <a:latin typeface="Arial Narrow" pitchFamily="34" charset="0"/>
              </a:rPr>
              <a:t>Narration: </a:t>
            </a:r>
            <a:r>
              <a:rPr lang="en-GB" sz="3200" dirty="0">
                <a:latin typeface="Arial Narrow" pitchFamily="34" charset="0"/>
              </a:rPr>
              <a:t>A</a:t>
            </a:r>
            <a:r>
              <a:rPr lang="en-GB" sz="3200" dirty="0" smtClean="0">
                <a:latin typeface="Arial Narrow" pitchFamily="34" charset="0"/>
              </a:rPr>
              <a:t>nother way a paragraph can be developed is by telling a story, an experience that are related to the main point.</a:t>
            </a:r>
          </a:p>
          <a:p>
            <a:pPr algn="just"/>
            <a:r>
              <a:rPr lang="en-GB" sz="3200" b="1" dirty="0" smtClean="0">
                <a:latin typeface="Arial Narrow" pitchFamily="34" charset="0"/>
              </a:rPr>
              <a:t>Analysis: </a:t>
            </a:r>
            <a:r>
              <a:rPr lang="en-GB" sz="3200" dirty="0" smtClean="0">
                <a:latin typeface="Arial Narrow" pitchFamily="34" charset="0"/>
              </a:rPr>
              <a:t>This entails showing cause and effect, comparing and contrasting, analysing the parts of an object or idea into its components.</a:t>
            </a:r>
          </a:p>
          <a:p>
            <a:pPr algn="just"/>
            <a:r>
              <a:rPr lang="en-GB" sz="3200" b="1" dirty="0" smtClean="0">
                <a:latin typeface="Arial Narrow" pitchFamily="34" charset="0"/>
              </a:rPr>
              <a:t>Definition: </a:t>
            </a:r>
            <a:r>
              <a:rPr lang="en-GB" sz="3200" dirty="0" smtClean="0">
                <a:latin typeface="Arial Narrow" pitchFamily="34" charset="0"/>
              </a:rPr>
              <a:t>This is a situation whereby the writer develops the paragraph by defining difficult concepts</a:t>
            </a:r>
            <a:r>
              <a:rPr lang="en-GB" sz="3200" b="1" dirty="0" smtClean="0">
                <a:latin typeface="Arial Narrow" pitchFamily="34" charset="0"/>
              </a:rPr>
              <a:t>.</a:t>
            </a:r>
          </a:p>
          <a:p>
            <a:pPr marL="0" indent="0" algn="just">
              <a:buNone/>
            </a:pPr>
            <a:r>
              <a:rPr lang="en-GB" sz="3200" b="1" dirty="0" smtClean="0">
                <a:latin typeface="Arial Narrow" pitchFamily="34" charset="0"/>
              </a:rPr>
              <a:t>Types of Paragraphs</a:t>
            </a:r>
          </a:p>
          <a:p>
            <a:pPr algn="just"/>
            <a:r>
              <a:rPr lang="en-GB" sz="3200" b="1" dirty="0" smtClean="0">
                <a:latin typeface="Arial Narrow" pitchFamily="34" charset="0"/>
              </a:rPr>
              <a:t>Introductory Paragraph: </a:t>
            </a:r>
            <a:r>
              <a:rPr lang="en-GB" sz="3200" dirty="0" smtClean="0">
                <a:latin typeface="Arial Narrow" pitchFamily="34" charset="0"/>
              </a:rPr>
              <a:t>This is the opening paragraph in any</a:t>
            </a:r>
            <a:endParaRPr lang="en-GB" sz="3200" dirty="0">
              <a:latin typeface="Arial Narrow" pitchFamily="34" charset="0"/>
            </a:endParaRPr>
          </a:p>
        </p:txBody>
      </p:sp>
    </p:spTree>
    <p:extLst>
      <p:ext uri="{BB962C8B-B14F-4D97-AF65-F5344CB8AC3E}">
        <p14:creationId xmlns:p14="http://schemas.microsoft.com/office/powerpoint/2010/main" val="11637572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23900"/>
            <a:ext cx="11137900" cy="5778500"/>
          </a:xfrm>
        </p:spPr>
        <p:txBody>
          <a:bodyPr>
            <a:normAutofit fontScale="62500" lnSpcReduction="20000"/>
          </a:bodyPr>
          <a:lstStyle/>
          <a:p>
            <a:pPr marL="0" indent="0">
              <a:buNone/>
            </a:pPr>
            <a:r>
              <a:rPr lang="en-GB" sz="3600" dirty="0">
                <a:latin typeface="Arial Narrow" pitchFamily="34" charset="0"/>
              </a:rPr>
              <a:t>write-up. It  is the most crucial in that it is meant to captivate a reader and prepare his/her mind towards the body of the work. It gives a general background to the entire write-up and performs the following functions</a:t>
            </a:r>
            <a:r>
              <a:rPr lang="en-GB" sz="3600" dirty="0" smtClean="0">
                <a:latin typeface="Arial Narrow" pitchFamily="34" charset="0"/>
              </a:rPr>
              <a:t>:</a:t>
            </a:r>
          </a:p>
          <a:p>
            <a:pPr marL="0" indent="0">
              <a:buNone/>
            </a:pPr>
            <a:r>
              <a:rPr lang="en-GB" sz="3600" dirty="0">
                <a:latin typeface="Arial Narrow" pitchFamily="34" charset="0"/>
              </a:rPr>
              <a:t>It introduces the topic of the write-up.</a:t>
            </a:r>
          </a:p>
          <a:p>
            <a:pPr marL="0" indent="0">
              <a:buNone/>
            </a:pPr>
            <a:r>
              <a:rPr lang="en-GB" sz="3600" dirty="0">
                <a:latin typeface="Arial Narrow" pitchFamily="34" charset="0"/>
              </a:rPr>
              <a:t>It gives a general background of the topic.</a:t>
            </a:r>
          </a:p>
          <a:p>
            <a:pPr marL="0" indent="0">
              <a:buNone/>
            </a:pPr>
            <a:r>
              <a:rPr lang="en-GB" sz="3600" dirty="0">
                <a:latin typeface="Arial Narrow" pitchFamily="34" charset="0"/>
              </a:rPr>
              <a:t>It indicates the over-all plan of the write-up.</a:t>
            </a:r>
          </a:p>
          <a:p>
            <a:pPr marL="0" indent="0">
              <a:buNone/>
            </a:pPr>
            <a:r>
              <a:rPr lang="en-GB" sz="3600" dirty="0">
                <a:latin typeface="Arial Narrow" pitchFamily="34" charset="0"/>
              </a:rPr>
              <a:t>It is arouses and sustains the reader’s </a:t>
            </a:r>
            <a:r>
              <a:rPr lang="en-GB" sz="3600" dirty="0" smtClean="0">
                <a:latin typeface="Arial Narrow" pitchFamily="34" charset="0"/>
              </a:rPr>
              <a:t>interest</a:t>
            </a:r>
          </a:p>
          <a:p>
            <a:pPr marL="0" indent="0">
              <a:buNone/>
            </a:pPr>
            <a:r>
              <a:rPr lang="en-GB" sz="3600" b="1" dirty="0">
                <a:latin typeface="Arial Narrow" pitchFamily="34" charset="0"/>
              </a:rPr>
              <a:t>The Body Paragraphs</a:t>
            </a:r>
          </a:p>
          <a:p>
            <a:pPr marL="0" indent="0">
              <a:buNone/>
            </a:pPr>
            <a:r>
              <a:rPr lang="en-GB" sz="3600" dirty="0">
                <a:latin typeface="Arial Narrow" pitchFamily="34" charset="0"/>
              </a:rPr>
              <a:t>These are a series of paragraphs after the introductory paragraphs which discuss the main points that discuss the topic in details</a:t>
            </a:r>
            <a:r>
              <a:rPr lang="en-GB" sz="3600" dirty="0" smtClean="0">
                <a:latin typeface="Arial Narrow" pitchFamily="34" charset="0"/>
              </a:rPr>
              <a:t>.</a:t>
            </a:r>
          </a:p>
          <a:p>
            <a:pPr marL="0" indent="0" algn="just">
              <a:buNone/>
            </a:pPr>
            <a:r>
              <a:rPr lang="en-GB" sz="3600" b="1" dirty="0">
                <a:latin typeface="Arial Narrow" pitchFamily="34" charset="0"/>
              </a:rPr>
              <a:t>The Concluding Paragraph: </a:t>
            </a:r>
          </a:p>
          <a:p>
            <a:pPr marL="0" indent="0" algn="just">
              <a:buNone/>
            </a:pPr>
            <a:r>
              <a:rPr lang="en-GB" sz="3600" dirty="0">
                <a:latin typeface="Arial Narrow" pitchFamily="34" charset="0"/>
              </a:rPr>
              <a:t>This paragraph performs the following functions:</a:t>
            </a:r>
          </a:p>
          <a:p>
            <a:pPr algn="just">
              <a:buFont typeface="Wingdings" pitchFamily="2" charset="2"/>
              <a:buChar char="Ø"/>
            </a:pPr>
            <a:r>
              <a:rPr lang="en-GB" sz="3600" dirty="0">
                <a:latin typeface="Arial Narrow" pitchFamily="34" charset="0"/>
              </a:rPr>
              <a:t>It stresses the importance of the central idea.</a:t>
            </a:r>
          </a:p>
          <a:p>
            <a:pPr algn="just">
              <a:buFont typeface="Wingdings" pitchFamily="2" charset="2"/>
              <a:buChar char="Ø"/>
            </a:pPr>
            <a:r>
              <a:rPr lang="en-GB" sz="3600" dirty="0">
                <a:latin typeface="Arial Narrow" pitchFamily="34" charset="0"/>
              </a:rPr>
              <a:t>It brings the write-up to an end.</a:t>
            </a:r>
          </a:p>
          <a:p>
            <a:pPr algn="just">
              <a:buFont typeface="Wingdings" pitchFamily="2" charset="2"/>
              <a:buChar char="Ø"/>
            </a:pPr>
            <a:r>
              <a:rPr lang="en-GB" sz="3600" dirty="0">
                <a:latin typeface="Arial Narrow" pitchFamily="34" charset="0"/>
              </a:rPr>
              <a:t>It summarises the important points in the write-up.</a:t>
            </a:r>
          </a:p>
          <a:p>
            <a:pPr marL="0" indent="0">
              <a:buNone/>
            </a:pPr>
            <a:endParaRPr lang="en-GB" sz="3600" dirty="0">
              <a:latin typeface="Arial Narrow" pitchFamily="34" charset="0"/>
            </a:endParaRPr>
          </a:p>
          <a:p>
            <a:pPr marL="0" indent="0">
              <a:buNone/>
            </a:pPr>
            <a:endParaRPr lang="en-GB" sz="3600" dirty="0">
              <a:latin typeface="Arial Narrow" pitchFamily="34" charset="0"/>
            </a:endParaRPr>
          </a:p>
        </p:txBody>
      </p:sp>
    </p:spTree>
    <p:extLst>
      <p:ext uri="{BB962C8B-B14F-4D97-AF65-F5344CB8AC3E}">
        <p14:creationId xmlns:p14="http://schemas.microsoft.com/office/powerpoint/2010/main" val="477967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0" y="625034"/>
            <a:ext cx="11150600" cy="5877366"/>
          </a:xfrm>
        </p:spPr>
        <p:txBody>
          <a:bodyPr>
            <a:noAutofit/>
          </a:bodyPr>
          <a:lstStyle/>
          <a:p>
            <a:pPr marL="0" indent="0" algn="just">
              <a:buNone/>
            </a:pPr>
            <a:r>
              <a:rPr lang="en-GB" sz="3200" b="1" dirty="0" smtClean="0">
                <a:latin typeface="Arial Narrow" pitchFamily="34" charset="0"/>
              </a:rPr>
              <a:t>The Proofreading Stage</a:t>
            </a:r>
          </a:p>
          <a:p>
            <a:pPr marL="0" indent="0" algn="just">
              <a:buNone/>
            </a:pPr>
            <a:r>
              <a:rPr lang="en-GB" sz="3200" dirty="0" smtClean="0">
                <a:latin typeface="Arial Narrow" pitchFamily="34" charset="0"/>
              </a:rPr>
              <a:t>This is the last stage in the writing process. </a:t>
            </a:r>
          </a:p>
          <a:p>
            <a:pPr marL="0" indent="0" algn="just">
              <a:buNone/>
            </a:pPr>
            <a:r>
              <a:rPr lang="en-US" sz="3200" dirty="0" smtClean="0">
                <a:latin typeface="Arial Narrow" pitchFamily="34" charset="0"/>
              </a:rPr>
              <a:t>This </a:t>
            </a:r>
            <a:r>
              <a:rPr lang="en-US" sz="3200" dirty="0">
                <a:latin typeface="Arial Narrow" pitchFamily="34" charset="0"/>
              </a:rPr>
              <a:t>stage consists of the addition, subtraction, rearranging and substitution of the main ideas and supporting points in order to create a coherent and cohesive write-up. Attention is also paid to the grammar in terms of tense usage, concord, spelling, punctuation, sentence structure </a:t>
            </a:r>
            <a:r>
              <a:rPr lang="en-US" sz="3200" dirty="0" err="1">
                <a:latin typeface="Arial Narrow" pitchFamily="34" charset="0"/>
              </a:rPr>
              <a:t>etc</a:t>
            </a:r>
            <a:r>
              <a:rPr lang="en-US" sz="3200" dirty="0">
                <a:latin typeface="Arial Narrow" pitchFamily="34" charset="0"/>
              </a:rPr>
              <a:t> and the general outlay of the write-up.</a:t>
            </a:r>
          </a:p>
          <a:p>
            <a:pPr marL="0" indent="0" algn="just">
              <a:buNone/>
            </a:pPr>
            <a:r>
              <a:rPr lang="en-GB" sz="3200" dirty="0" smtClean="0">
                <a:latin typeface="Arial Narrow" pitchFamily="34" charset="0"/>
              </a:rPr>
              <a:t>The stage enables the writer to read through the work with the aim of correcting whatever mistakes that are noticed. The writer ensures at the final stage that no stone is left unturned.</a:t>
            </a:r>
            <a:endParaRPr lang="en-GB" sz="3200" dirty="0">
              <a:latin typeface="Arial Narrow" pitchFamily="34" charset="0"/>
            </a:endParaRPr>
          </a:p>
        </p:txBody>
      </p:sp>
    </p:spTree>
    <p:extLst>
      <p:ext uri="{BB962C8B-B14F-4D97-AF65-F5344CB8AC3E}">
        <p14:creationId xmlns:p14="http://schemas.microsoft.com/office/powerpoint/2010/main" val="2629311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954" y="439838"/>
            <a:ext cx="10672355" cy="6091591"/>
          </a:xfrm>
        </p:spPr>
        <p:txBody>
          <a:bodyPr>
            <a:normAutofit fontScale="85000" lnSpcReduction="20000"/>
          </a:bodyPr>
          <a:lstStyle/>
          <a:p>
            <a:pPr marL="0" indent="0" algn="just">
              <a:buNone/>
            </a:pPr>
            <a:r>
              <a:rPr lang="en-GB" sz="3600" b="1" dirty="0" smtClean="0">
                <a:latin typeface="Arial Narrow" pitchFamily="34" charset="0"/>
              </a:rPr>
              <a:t>The Pre-writing Stage</a:t>
            </a:r>
          </a:p>
          <a:p>
            <a:pPr marL="0" indent="0" algn="just">
              <a:buNone/>
            </a:pPr>
            <a:r>
              <a:rPr lang="en-GB" sz="3600" dirty="0" smtClean="0">
                <a:latin typeface="Arial Narrow" pitchFamily="34" charset="0"/>
              </a:rPr>
              <a:t>In </a:t>
            </a:r>
            <a:r>
              <a:rPr lang="en-GB" sz="3600" dirty="0">
                <a:latin typeface="Arial Narrow" pitchFamily="34" charset="0"/>
              </a:rPr>
              <a:t>the pre-writing stage, the intending writer engages all the senses to think, create and select ideas relevant to the topic he/she intends to write on. The purpose for writing has to be determined at this stage as this will shape whatever the writer will be writing on</a:t>
            </a:r>
            <a:r>
              <a:rPr lang="en-GB" sz="3600" dirty="0" smtClean="0">
                <a:latin typeface="Arial Narrow" pitchFamily="34" charset="0"/>
              </a:rPr>
              <a:t>.</a:t>
            </a:r>
          </a:p>
          <a:p>
            <a:pPr marL="0" indent="0" algn="just">
              <a:buNone/>
            </a:pPr>
            <a:r>
              <a:rPr lang="en-GB" sz="3600" dirty="0">
                <a:latin typeface="Arial Narrow" pitchFamily="34" charset="0"/>
              </a:rPr>
              <a:t>When the topic to write on has been determined based on the purpose, the writer goes ahead to </a:t>
            </a:r>
            <a:r>
              <a:rPr lang="en-GB" sz="3600" dirty="0" smtClean="0">
                <a:latin typeface="Arial Narrow" pitchFamily="34" charset="0"/>
              </a:rPr>
              <a:t>brainstorm (</a:t>
            </a:r>
            <a:r>
              <a:rPr lang="en-GB" sz="3600" dirty="0">
                <a:latin typeface="Arial Narrow" pitchFamily="34" charset="0"/>
              </a:rPr>
              <a:t>generating points in line with the topic)taking care to write down all the points that flash through his/her mind.</a:t>
            </a:r>
          </a:p>
          <a:p>
            <a:pPr marL="0" indent="0" algn="just">
              <a:buNone/>
            </a:pPr>
            <a:r>
              <a:rPr lang="en-GB" sz="3600" dirty="0">
                <a:latin typeface="Arial Narrow" pitchFamily="34" charset="0"/>
              </a:rPr>
              <a:t>The writer goes ahead to examine the points jotted down, deletes the ones that are not relevant and goes ahead to arrange the relevant points sequentially</a:t>
            </a:r>
            <a:r>
              <a:rPr lang="en-GB" sz="3600" dirty="0" smtClean="0">
                <a:latin typeface="Arial Narrow" pitchFamily="34" charset="0"/>
              </a:rPr>
              <a:t>.</a:t>
            </a:r>
          </a:p>
          <a:p>
            <a:pPr marL="0" indent="0" algn="just">
              <a:buNone/>
            </a:pPr>
            <a:r>
              <a:rPr lang="en-GB" sz="3600" dirty="0" smtClean="0">
                <a:latin typeface="Arial Narrow" pitchFamily="34" charset="0"/>
              </a:rPr>
              <a:t>These arranged points are the used to write an outline which is the last step in the pre-writing stage.</a:t>
            </a:r>
          </a:p>
          <a:p>
            <a:pPr marL="0" indent="0" algn="just">
              <a:buNone/>
            </a:pPr>
            <a:endParaRPr lang="en-GB" sz="3600" dirty="0" smtClean="0">
              <a:latin typeface="Arial Narrow" pitchFamily="34" charset="0"/>
            </a:endParaRPr>
          </a:p>
          <a:p>
            <a:pPr marL="0" indent="0" algn="just">
              <a:buNone/>
            </a:pPr>
            <a:endParaRPr lang="en-GB" sz="3600" dirty="0">
              <a:latin typeface="Arial Narrow" pitchFamily="34" charset="0"/>
            </a:endParaRPr>
          </a:p>
          <a:p>
            <a:pPr marL="0" indent="0" algn="just">
              <a:buNone/>
            </a:pPr>
            <a:endParaRPr lang="en-GB" sz="3600" dirty="0">
              <a:latin typeface="Arial Narrow" pitchFamily="34" charset="0"/>
            </a:endParaRPr>
          </a:p>
          <a:p>
            <a:pPr marL="0" indent="0" algn="just">
              <a:buNone/>
            </a:pPr>
            <a:endParaRPr lang="en-GB" sz="3600" dirty="0">
              <a:latin typeface="Arial Narrow" pitchFamily="34" charset="0"/>
            </a:endParaRPr>
          </a:p>
        </p:txBody>
      </p:sp>
    </p:spTree>
    <p:extLst>
      <p:ext uri="{BB962C8B-B14F-4D97-AF65-F5344CB8AC3E}">
        <p14:creationId xmlns:p14="http://schemas.microsoft.com/office/powerpoint/2010/main" val="213406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017" y="496390"/>
            <a:ext cx="10672353" cy="5917473"/>
          </a:xfrm>
        </p:spPr>
        <p:txBody>
          <a:bodyPr>
            <a:normAutofit fontScale="92500" lnSpcReduction="10000"/>
          </a:bodyPr>
          <a:lstStyle/>
          <a:p>
            <a:pPr marL="0" indent="0" algn="just">
              <a:buNone/>
            </a:pPr>
            <a:r>
              <a:rPr lang="en-GB" sz="3600" b="1" dirty="0" smtClean="0">
                <a:latin typeface="Arial Narrow" pitchFamily="34" charset="0"/>
              </a:rPr>
              <a:t>What is an Outline?</a:t>
            </a:r>
            <a:endParaRPr lang="en-GB" sz="3600" b="1" dirty="0">
              <a:latin typeface="Arial Narrow" pitchFamily="34" charset="0"/>
            </a:endParaRPr>
          </a:p>
          <a:p>
            <a:pPr marL="0" indent="0" algn="just">
              <a:buNone/>
            </a:pPr>
            <a:r>
              <a:rPr lang="en-GB" sz="3600" dirty="0">
                <a:latin typeface="Arial Narrow" pitchFamily="34" charset="0"/>
              </a:rPr>
              <a:t>An outline is the skeleton of the write-up. It  is the working plan showing how the different ideas so generated by the writer via brainstorming will be organised. It contains all the points relevant to the topic.</a:t>
            </a:r>
          </a:p>
          <a:p>
            <a:pPr marL="0" indent="0" algn="just">
              <a:buNone/>
            </a:pPr>
            <a:r>
              <a:rPr lang="en-GB" sz="3600" b="1" dirty="0" smtClean="0">
                <a:latin typeface="Arial Narrow" pitchFamily="34" charset="0"/>
              </a:rPr>
              <a:t>The Importance of </a:t>
            </a:r>
            <a:r>
              <a:rPr lang="en-GB" sz="3600" b="1" dirty="0">
                <a:latin typeface="Arial Narrow" pitchFamily="34" charset="0"/>
              </a:rPr>
              <a:t>a</a:t>
            </a:r>
            <a:r>
              <a:rPr lang="en-GB" sz="3600" b="1" dirty="0" smtClean="0">
                <a:latin typeface="Arial Narrow" pitchFamily="34" charset="0"/>
              </a:rPr>
              <a:t>n Outline</a:t>
            </a:r>
          </a:p>
          <a:p>
            <a:pPr marL="0" indent="0" algn="just">
              <a:buNone/>
            </a:pPr>
            <a:r>
              <a:rPr lang="en-GB" sz="3600" dirty="0" smtClean="0">
                <a:latin typeface="Arial Narrow" pitchFamily="34" charset="0"/>
              </a:rPr>
              <a:t>It </a:t>
            </a:r>
            <a:r>
              <a:rPr lang="en-GB" sz="3600" dirty="0">
                <a:latin typeface="Arial Narrow" pitchFamily="34" charset="0"/>
              </a:rPr>
              <a:t>aids in the logical arrangement of one’s write-up and prevents the writer from leaving out relevant points or including those that are not necessary</a:t>
            </a:r>
            <a:r>
              <a:rPr lang="en-GB" sz="3600" dirty="0" smtClean="0">
                <a:latin typeface="Arial Narrow" pitchFamily="34" charset="0"/>
              </a:rPr>
              <a:t>.</a:t>
            </a:r>
          </a:p>
          <a:p>
            <a:pPr marL="0" indent="0" algn="just">
              <a:buNone/>
            </a:pPr>
            <a:r>
              <a:rPr lang="en-GB" sz="3600" dirty="0">
                <a:latin typeface="Arial Narrow" pitchFamily="34" charset="0"/>
              </a:rPr>
              <a:t>It enables the writer to write faster since the points have been already arranged.</a:t>
            </a:r>
          </a:p>
          <a:p>
            <a:pPr marL="0" indent="0" algn="just">
              <a:buNone/>
            </a:pPr>
            <a:endParaRPr lang="en-GB" sz="3600" dirty="0">
              <a:latin typeface="Arial Narrow" pitchFamily="34" charset="0"/>
            </a:endParaRPr>
          </a:p>
          <a:p>
            <a:pPr marL="0" indent="0" algn="just">
              <a:buNone/>
            </a:pPr>
            <a:endParaRPr lang="en-GB" sz="3600" dirty="0">
              <a:latin typeface="Arial Narrow" pitchFamily="34" charset="0"/>
            </a:endParaRPr>
          </a:p>
        </p:txBody>
      </p:sp>
    </p:spTree>
    <p:extLst>
      <p:ext uri="{BB962C8B-B14F-4D97-AF65-F5344CB8AC3E}">
        <p14:creationId xmlns:p14="http://schemas.microsoft.com/office/powerpoint/2010/main" val="3682335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79" y="444137"/>
            <a:ext cx="10920549" cy="5804263"/>
          </a:xfrm>
        </p:spPr>
        <p:txBody>
          <a:bodyPr>
            <a:noAutofit/>
          </a:bodyPr>
          <a:lstStyle/>
          <a:p>
            <a:pPr algn="just"/>
            <a:r>
              <a:rPr lang="en-GB" sz="3200" dirty="0" smtClean="0">
                <a:latin typeface="Arial Narrow" pitchFamily="34" charset="0"/>
              </a:rPr>
              <a:t>It helps the writer focus on the grammar /mechanics since there are no other distractions with regards to organising the work again.</a:t>
            </a:r>
          </a:p>
          <a:p>
            <a:pPr marL="0" indent="0" algn="just">
              <a:buNone/>
            </a:pPr>
            <a:r>
              <a:rPr lang="en-GB" sz="3200" b="1" dirty="0" smtClean="0">
                <a:latin typeface="Arial Narrow" pitchFamily="34" charset="0"/>
              </a:rPr>
              <a:t>Steps Involved in Writing an Outline</a:t>
            </a:r>
          </a:p>
          <a:p>
            <a:pPr algn="just"/>
            <a:r>
              <a:rPr lang="en-GB" sz="3200" dirty="0" smtClean="0">
                <a:latin typeface="Arial Narrow" pitchFamily="34" charset="0"/>
              </a:rPr>
              <a:t>The first step is to brainstorm and jot down all that comes to mind as they come.</a:t>
            </a:r>
          </a:p>
          <a:p>
            <a:pPr algn="just"/>
            <a:r>
              <a:rPr lang="en-GB" sz="3200" dirty="0" smtClean="0">
                <a:latin typeface="Arial Narrow" pitchFamily="34" charset="0"/>
              </a:rPr>
              <a:t>Take a critical look at the points and delete those that are irrelevant to the topic and include those that are relevant but were left out.</a:t>
            </a:r>
          </a:p>
          <a:p>
            <a:pPr algn="just"/>
            <a:r>
              <a:rPr lang="en-GB" sz="3200" dirty="0" smtClean="0">
                <a:latin typeface="Arial Narrow" pitchFamily="34" charset="0"/>
              </a:rPr>
              <a:t>Arrange your points sequentially. Each of these points is expected to be developed into a paragraph in the course of the main writing.</a:t>
            </a:r>
          </a:p>
          <a:p>
            <a:pPr marL="0" indent="0" algn="just">
              <a:buNone/>
            </a:pPr>
            <a:endParaRPr lang="en-GB" sz="3200" b="1" dirty="0" smtClean="0">
              <a:latin typeface="Arial Narrow" pitchFamily="34" charset="0"/>
            </a:endParaRPr>
          </a:p>
          <a:p>
            <a:pPr algn="just"/>
            <a:endParaRPr lang="en-GB" sz="3200" dirty="0">
              <a:latin typeface="Arial Narrow" pitchFamily="34" charset="0"/>
            </a:endParaRPr>
          </a:p>
        </p:txBody>
      </p:sp>
    </p:spTree>
    <p:extLst>
      <p:ext uri="{BB962C8B-B14F-4D97-AF65-F5344CB8AC3E}">
        <p14:creationId xmlns:p14="http://schemas.microsoft.com/office/powerpoint/2010/main" val="321566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954" y="418011"/>
            <a:ext cx="10933612" cy="6035040"/>
          </a:xfrm>
        </p:spPr>
        <p:txBody>
          <a:bodyPr>
            <a:noAutofit/>
          </a:bodyPr>
          <a:lstStyle/>
          <a:p>
            <a:pPr marL="0" indent="0" algn="just">
              <a:buNone/>
            </a:pPr>
            <a:r>
              <a:rPr lang="en-GB" sz="3600" dirty="0" smtClean="0">
                <a:latin typeface="Arial Narrow" pitchFamily="34" charset="0"/>
              </a:rPr>
              <a:t>Types of Outlines</a:t>
            </a:r>
          </a:p>
          <a:p>
            <a:pPr marL="0" indent="0" algn="just">
              <a:buNone/>
            </a:pPr>
            <a:r>
              <a:rPr lang="en-GB" sz="3600" b="1" dirty="0" smtClean="0">
                <a:latin typeface="Arial Narrow" pitchFamily="34" charset="0"/>
              </a:rPr>
              <a:t>Simple </a:t>
            </a:r>
            <a:r>
              <a:rPr lang="en-GB" sz="3600" b="1" dirty="0">
                <a:latin typeface="Arial Narrow" pitchFamily="34" charset="0"/>
              </a:rPr>
              <a:t>or </a:t>
            </a:r>
            <a:r>
              <a:rPr lang="en-GB" sz="3600" b="1" dirty="0" smtClean="0">
                <a:latin typeface="Arial Narrow" pitchFamily="34" charset="0"/>
              </a:rPr>
              <a:t>Informal</a:t>
            </a:r>
            <a:endParaRPr lang="en-GB" sz="3600" b="1" dirty="0">
              <a:latin typeface="Arial Narrow" pitchFamily="34" charset="0"/>
            </a:endParaRPr>
          </a:p>
          <a:p>
            <a:pPr algn="just"/>
            <a:r>
              <a:rPr lang="en-GB" sz="3600" dirty="0">
                <a:latin typeface="Arial Narrow" pitchFamily="34" charset="0"/>
              </a:rPr>
              <a:t>This involves the writing down of points which are equal in importance and are written in a parallel </a:t>
            </a:r>
            <a:r>
              <a:rPr lang="en-GB" sz="3600" dirty="0" smtClean="0">
                <a:latin typeface="Arial Narrow" pitchFamily="34" charset="0"/>
              </a:rPr>
              <a:t>form, </a:t>
            </a:r>
            <a:r>
              <a:rPr lang="en-GB" sz="3600" dirty="0">
                <a:latin typeface="Arial Narrow" pitchFamily="34" charset="0"/>
              </a:rPr>
              <a:t>lettered A,B,C,D. Thus the writer will have something like this</a:t>
            </a:r>
            <a:r>
              <a:rPr lang="en-GB" sz="3600" dirty="0" smtClean="0">
                <a:latin typeface="Arial Narrow" pitchFamily="34" charset="0"/>
              </a:rPr>
              <a:t>:</a:t>
            </a:r>
          </a:p>
          <a:p>
            <a:pPr algn="just"/>
            <a:r>
              <a:rPr lang="en-GB" sz="3600" dirty="0" smtClean="0">
                <a:latin typeface="Arial Narrow" pitchFamily="34" charset="0"/>
              </a:rPr>
              <a:t>A-First supporting point</a:t>
            </a:r>
          </a:p>
          <a:p>
            <a:pPr algn="just"/>
            <a:r>
              <a:rPr lang="en-GB" sz="3600" dirty="0" smtClean="0">
                <a:latin typeface="Arial Narrow" pitchFamily="34" charset="0"/>
              </a:rPr>
              <a:t>B-Second supporting point</a:t>
            </a:r>
          </a:p>
          <a:p>
            <a:pPr algn="just"/>
            <a:r>
              <a:rPr lang="en-GB" sz="3600" dirty="0" smtClean="0">
                <a:latin typeface="Arial Narrow" pitchFamily="34" charset="0"/>
              </a:rPr>
              <a:t>C-Third supporting point</a:t>
            </a:r>
          </a:p>
          <a:p>
            <a:pPr algn="just"/>
            <a:r>
              <a:rPr lang="en-GB" sz="3600" dirty="0" smtClean="0">
                <a:latin typeface="Arial Narrow" pitchFamily="34" charset="0"/>
              </a:rPr>
              <a:t>D-Fourth supporting point</a:t>
            </a:r>
          </a:p>
        </p:txBody>
      </p:sp>
    </p:spTree>
    <p:extLst>
      <p:ext uri="{BB962C8B-B14F-4D97-AF65-F5344CB8AC3E}">
        <p14:creationId xmlns:p14="http://schemas.microsoft.com/office/powerpoint/2010/main" val="190187787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017" y="444138"/>
            <a:ext cx="10672353" cy="5930536"/>
          </a:xfrm>
        </p:spPr>
        <p:txBody>
          <a:bodyPr>
            <a:normAutofit fontScale="92500" lnSpcReduction="20000"/>
          </a:bodyPr>
          <a:lstStyle/>
          <a:p>
            <a:pPr marL="0" indent="0" algn="just">
              <a:buNone/>
            </a:pPr>
            <a:r>
              <a:rPr lang="en-GB" sz="3600" b="1" dirty="0">
                <a:latin typeface="Arial Narrow" pitchFamily="34" charset="0"/>
              </a:rPr>
              <a:t>Detailed or Formal Outline</a:t>
            </a:r>
          </a:p>
          <a:p>
            <a:pPr marL="0" indent="0" algn="just">
              <a:buNone/>
            </a:pPr>
            <a:r>
              <a:rPr lang="en-GB" sz="3600" dirty="0">
                <a:latin typeface="Arial Narrow" pitchFamily="34" charset="0"/>
              </a:rPr>
              <a:t>As the name implies, this particular outline is very detailed and states in clear terms which points are major and which ones are supportive points as well as illustrations.  For example:</a:t>
            </a:r>
          </a:p>
          <a:p>
            <a:pPr marL="0" indent="0" algn="just">
              <a:buNone/>
            </a:pPr>
            <a:r>
              <a:rPr lang="en-GB" sz="3600" dirty="0">
                <a:latin typeface="Arial Narrow" pitchFamily="34" charset="0"/>
              </a:rPr>
              <a:t>Thesis statement/topic </a:t>
            </a:r>
            <a:r>
              <a:rPr lang="en-GB" sz="3600" dirty="0" smtClean="0">
                <a:latin typeface="Arial Narrow" pitchFamily="34" charset="0"/>
              </a:rPr>
              <a:t>sentence</a:t>
            </a:r>
          </a:p>
          <a:p>
            <a:pPr lvl="0">
              <a:buClr>
                <a:srgbClr val="1E5155">
                  <a:lumMod val="40000"/>
                  <a:lumOff val="60000"/>
                </a:srgbClr>
              </a:buClr>
            </a:pPr>
            <a:r>
              <a:rPr lang="en-GB" sz="3600" dirty="0" smtClean="0">
                <a:solidFill>
                  <a:prstClr val="white"/>
                </a:solidFill>
                <a:latin typeface="Arial Narrow" pitchFamily="34" charset="0"/>
              </a:rPr>
              <a:t>A</a:t>
            </a:r>
            <a:r>
              <a:rPr lang="en-GB" sz="3600" dirty="0">
                <a:solidFill>
                  <a:prstClr val="white"/>
                </a:solidFill>
                <a:latin typeface="Arial Narrow" pitchFamily="34" charset="0"/>
              </a:rPr>
              <a:t>	Major </a:t>
            </a:r>
            <a:r>
              <a:rPr lang="en-GB" sz="3600" dirty="0" smtClean="0">
                <a:solidFill>
                  <a:prstClr val="white"/>
                </a:solidFill>
                <a:latin typeface="Arial Narrow" pitchFamily="34" charset="0"/>
              </a:rPr>
              <a:t>Idea </a:t>
            </a:r>
            <a:endParaRPr lang="en-GB" sz="3600" dirty="0">
              <a:solidFill>
                <a:prstClr val="white"/>
              </a:solidFill>
              <a:latin typeface="Arial Narrow" pitchFamily="34" charset="0"/>
            </a:endParaRPr>
          </a:p>
          <a:p>
            <a:pPr lvl="1">
              <a:buClr>
                <a:srgbClr val="1E5155">
                  <a:lumMod val="40000"/>
                  <a:lumOff val="60000"/>
                </a:srgbClr>
              </a:buClr>
            </a:pPr>
            <a:r>
              <a:rPr lang="en-GB" sz="3600" dirty="0" smtClean="0">
                <a:solidFill>
                  <a:prstClr val="white"/>
                </a:solidFill>
                <a:latin typeface="Arial Narrow" pitchFamily="34" charset="0"/>
              </a:rPr>
              <a:t>1.</a:t>
            </a:r>
            <a:r>
              <a:rPr lang="en-GB" sz="3600" dirty="0">
                <a:solidFill>
                  <a:prstClr val="white"/>
                </a:solidFill>
                <a:latin typeface="Arial Narrow" pitchFamily="34" charset="0"/>
              </a:rPr>
              <a:t>	</a:t>
            </a:r>
            <a:r>
              <a:rPr lang="en-GB" sz="3600" dirty="0" smtClean="0">
                <a:solidFill>
                  <a:prstClr val="white"/>
                </a:solidFill>
                <a:latin typeface="Arial Narrow" pitchFamily="34" charset="0"/>
              </a:rPr>
              <a:t>Supporting idea/point</a:t>
            </a:r>
            <a:endParaRPr lang="en-GB" sz="3600" dirty="0">
              <a:solidFill>
                <a:prstClr val="white"/>
              </a:solidFill>
              <a:latin typeface="Arial Narrow" pitchFamily="34" charset="0"/>
            </a:endParaRPr>
          </a:p>
          <a:p>
            <a:pPr lvl="3">
              <a:buClr>
                <a:srgbClr val="1E5155">
                  <a:lumMod val="40000"/>
                  <a:lumOff val="60000"/>
                </a:srgbClr>
              </a:buClr>
            </a:pPr>
            <a:r>
              <a:rPr lang="en-GB" sz="3600" dirty="0" smtClean="0">
                <a:solidFill>
                  <a:prstClr val="white"/>
                </a:solidFill>
                <a:latin typeface="Arial Narrow" pitchFamily="34" charset="0"/>
              </a:rPr>
              <a:t>a. </a:t>
            </a:r>
            <a:r>
              <a:rPr lang="en-GB" sz="3600" dirty="0">
                <a:solidFill>
                  <a:prstClr val="white"/>
                </a:solidFill>
                <a:latin typeface="Arial Narrow" pitchFamily="34" charset="0"/>
              </a:rPr>
              <a:t>Specific detail or illustration</a:t>
            </a:r>
          </a:p>
          <a:p>
            <a:pPr lvl="4">
              <a:buClr>
                <a:srgbClr val="1E5155">
                  <a:lumMod val="40000"/>
                  <a:lumOff val="60000"/>
                </a:srgbClr>
              </a:buClr>
            </a:pPr>
            <a:r>
              <a:rPr lang="en-GB" sz="3600" dirty="0" smtClean="0">
                <a:solidFill>
                  <a:prstClr val="white"/>
                </a:solidFill>
                <a:latin typeface="Arial Narrow" pitchFamily="34" charset="0"/>
              </a:rPr>
              <a:t>b. </a:t>
            </a:r>
            <a:r>
              <a:rPr lang="en-GB" sz="3600" dirty="0">
                <a:solidFill>
                  <a:prstClr val="white"/>
                </a:solidFill>
                <a:latin typeface="Arial Narrow" pitchFamily="34" charset="0"/>
              </a:rPr>
              <a:t>Specific detail or illustration</a:t>
            </a:r>
          </a:p>
          <a:p>
            <a:pPr lvl="5">
              <a:buClr>
                <a:srgbClr val="1E5155">
                  <a:lumMod val="40000"/>
                  <a:lumOff val="60000"/>
                </a:srgbClr>
              </a:buClr>
            </a:pPr>
            <a:r>
              <a:rPr lang="en-GB" sz="3600" dirty="0">
                <a:solidFill>
                  <a:prstClr val="white"/>
                </a:solidFill>
                <a:latin typeface="Arial Narrow" pitchFamily="34" charset="0"/>
              </a:rPr>
              <a:t>i</a:t>
            </a:r>
            <a:r>
              <a:rPr lang="en-GB" sz="3600" dirty="0" smtClean="0">
                <a:solidFill>
                  <a:prstClr val="white"/>
                </a:solidFill>
                <a:latin typeface="Arial Narrow" pitchFamily="34" charset="0"/>
              </a:rPr>
              <a:t>. </a:t>
            </a:r>
            <a:r>
              <a:rPr lang="en-GB" sz="3600" dirty="0">
                <a:solidFill>
                  <a:prstClr val="white"/>
                </a:solidFill>
                <a:latin typeface="Arial Narrow" pitchFamily="34" charset="0"/>
              </a:rPr>
              <a:t>Further specific example</a:t>
            </a:r>
          </a:p>
          <a:p>
            <a:pPr lvl="7">
              <a:buClr>
                <a:srgbClr val="1E5155">
                  <a:lumMod val="40000"/>
                  <a:lumOff val="60000"/>
                </a:srgbClr>
              </a:buClr>
            </a:pPr>
            <a:r>
              <a:rPr lang="en-GB" sz="3600" dirty="0" smtClean="0">
                <a:solidFill>
                  <a:prstClr val="white"/>
                </a:solidFill>
                <a:latin typeface="Arial Narrow" pitchFamily="34" charset="0"/>
              </a:rPr>
              <a:t>ii. </a:t>
            </a:r>
            <a:r>
              <a:rPr lang="en-GB" sz="3600" dirty="0">
                <a:solidFill>
                  <a:prstClr val="white"/>
                </a:solidFill>
                <a:latin typeface="Arial Narrow" pitchFamily="34" charset="0"/>
              </a:rPr>
              <a:t>Further specific </a:t>
            </a:r>
            <a:r>
              <a:rPr lang="en-GB" sz="3600" dirty="0" smtClean="0">
                <a:solidFill>
                  <a:prstClr val="white"/>
                </a:solidFill>
                <a:latin typeface="Arial Narrow" pitchFamily="34" charset="0"/>
              </a:rPr>
              <a:t>example</a:t>
            </a:r>
          </a:p>
          <a:p>
            <a:pPr lvl="7">
              <a:buClr>
                <a:srgbClr val="1E5155">
                  <a:lumMod val="40000"/>
                  <a:lumOff val="60000"/>
                </a:srgbClr>
              </a:buClr>
              <a:buNone/>
            </a:pPr>
            <a:endParaRPr lang="en-GB" sz="3600" dirty="0" smtClean="0">
              <a:solidFill>
                <a:prstClr val="white"/>
              </a:solidFill>
              <a:latin typeface="Arial Narrow" pitchFamily="34" charset="0"/>
            </a:endParaRPr>
          </a:p>
          <a:p>
            <a:pPr lvl="7">
              <a:buClr>
                <a:srgbClr val="1E5155">
                  <a:lumMod val="40000"/>
                  <a:lumOff val="60000"/>
                </a:srgbClr>
              </a:buClr>
            </a:pPr>
            <a:endParaRPr lang="en-GB" sz="3600" dirty="0">
              <a:solidFill>
                <a:prstClr val="white"/>
              </a:solidFill>
              <a:latin typeface="Arial Narrow" pitchFamily="34" charset="0"/>
            </a:endParaRPr>
          </a:p>
          <a:p>
            <a:pPr marL="0" indent="0" algn="just">
              <a:buNone/>
            </a:pPr>
            <a:endParaRPr lang="en-GB" sz="3600" dirty="0">
              <a:latin typeface="Arial Narrow" pitchFamily="34" charset="0"/>
            </a:endParaRPr>
          </a:p>
          <a:p>
            <a:pPr marL="0" indent="0" algn="just">
              <a:buNone/>
            </a:pPr>
            <a:endParaRPr lang="en-GB" sz="3600" dirty="0">
              <a:latin typeface="Arial Narrow" pitchFamily="34" charset="0"/>
            </a:endParaRPr>
          </a:p>
        </p:txBody>
      </p:sp>
    </p:spTree>
    <p:extLst>
      <p:ext uri="{BB962C8B-B14F-4D97-AF65-F5344CB8AC3E}">
        <p14:creationId xmlns:p14="http://schemas.microsoft.com/office/powerpoint/2010/main" val="2558580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205" y="548640"/>
            <a:ext cx="10933611" cy="5811819"/>
          </a:xfrm>
        </p:spPr>
        <p:txBody>
          <a:bodyPr>
            <a:normAutofit fontScale="85000" lnSpcReduction="20000"/>
          </a:bodyPr>
          <a:lstStyle/>
          <a:p>
            <a:pPr marL="93663" lvl="4" indent="0" algn="just">
              <a:buNone/>
            </a:pPr>
            <a:r>
              <a:rPr lang="en-GB" sz="3600" b="1" dirty="0" smtClean="0">
                <a:latin typeface="Arial Narrow" pitchFamily="34" charset="0"/>
              </a:rPr>
              <a:t>Rules Associated With the Writing of Outlines</a:t>
            </a:r>
          </a:p>
          <a:p>
            <a:pPr marL="436563" lvl="4" indent="-342900" algn="just">
              <a:buFont typeface="Wingdings" pitchFamily="2" charset="2"/>
              <a:buChar char="Ø"/>
            </a:pPr>
            <a:r>
              <a:rPr lang="en-GB" sz="3600" dirty="0" smtClean="0">
                <a:latin typeface="Arial Narrow" pitchFamily="34" charset="0"/>
              </a:rPr>
              <a:t>All the ideas that are equal in value must have the same kind of letters or numbers e.g. 1, 2, 3etc or A, B,C. etc for topic sentences, a, b, c, etc or </a:t>
            </a:r>
            <a:r>
              <a:rPr lang="en-GB" sz="3600" dirty="0" err="1" smtClean="0">
                <a:latin typeface="Arial Narrow" pitchFamily="34" charset="0"/>
              </a:rPr>
              <a:t>i</a:t>
            </a:r>
            <a:r>
              <a:rPr lang="en-GB" sz="3600" smtClean="0">
                <a:latin typeface="Arial Narrow" pitchFamily="34" charset="0"/>
              </a:rPr>
              <a:t>, ii, iii etc </a:t>
            </a:r>
            <a:r>
              <a:rPr lang="en-GB" sz="3600" dirty="0">
                <a:latin typeface="Arial Narrow" pitchFamily="34" charset="0"/>
              </a:rPr>
              <a:t>f</a:t>
            </a:r>
            <a:r>
              <a:rPr lang="en-GB" sz="3600" dirty="0" smtClean="0">
                <a:latin typeface="Arial Narrow" pitchFamily="34" charset="0"/>
              </a:rPr>
              <a:t>or supporting points or ideas</a:t>
            </a:r>
          </a:p>
          <a:p>
            <a:pPr marL="436563" lvl="4" indent="-342900" algn="just">
              <a:buFont typeface="Wingdings" pitchFamily="2" charset="2"/>
              <a:buChar char="Ø"/>
            </a:pPr>
            <a:r>
              <a:rPr lang="en-GB" sz="3600" dirty="0" smtClean="0">
                <a:latin typeface="Arial Narrow" pitchFamily="34" charset="0"/>
              </a:rPr>
              <a:t>All equal parts of the outline are written in parallel forms: words or phrases, sentences.</a:t>
            </a:r>
          </a:p>
          <a:p>
            <a:pPr marL="93663" lvl="4" indent="0" algn="just">
              <a:buNone/>
            </a:pPr>
            <a:r>
              <a:rPr lang="en-GB" sz="3600" dirty="0">
                <a:latin typeface="Arial Narrow" pitchFamily="34" charset="0"/>
              </a:rPr>
              <a:t>Each group of points and details should consist of at least two items e.g. I&amp;II, A&amp;B, 1,2&amp;3</a:t>
            </a:r>
          </a:p>
          <a:p>
            <a:pPr marL="93663" lvl="4" indent="0" algn="just">
              <a:buNone/>
            </a:pPr>
            <a:r>
              <a:rPr lang="en-GB" sz="3600" b="1" dirty="0">
                <a:latin typeface="Arial Narrow" pitchFamily="34" charset="0"/>
              </a:rPr>
              <a:t>The Writing Stage</a:t>
            </a:r>
          </a:p>
          <a:p>
            <a:pPr marL="93663" lvl="4" indent="0" algn="just">
              <a:buNone/>
            </a:pPr>
            <a:r>
              <a:rPr lang="en-GB" sz="3600" dirty="0">
                <a:latin typeface="Arial Narrow" pitchFamily="34" charset="0"/>
              </a:rPr>
              <a:t>This stage entails developing the already generated points into paragraphs. Each major point in the outline forms a paragraph as the point is expanded through the use of supporting details and illustrations to form a well developed paragraph.</a:t>
            </a:r>
          </a:p>
          <a:p>
            <a:pPr marL="93663" lvl="4" indent="0" algn="just">
              <a:buNone/>
            </a:pPr>
            <a:endParaRPr lang="en-GB" sz="3600" dirty="0" smtClean="0">
              <a:latin typeface="Arial Narrow" pitchFamily="34" charset="0"/>
            </a:endParaRPr>
          </a:p>
          <a:p>
            <a:pPr marL="93663" lvl="4" indent="0" algn="just">
              <a:buNone/>
            </a:pPr>
            <a:endParaRPr lang="en-GB" sz="3600" dirty="0" smtClean="0">
              <a:latin typeface="Arial Narrow" pitchFamily="34" charset="0"/>
            </a:endParaRPr>
          </a:p>
          <a:p>
            <a:pPr marL="1371600" lvl="3" indent="0" algn="just">
              <a:buNone/>
            </a:pPr>
            <a:endParaRPr lang="en-GB" sz="3600" dirty="0">
              <a:latin typeface="Arial Narrow" pitchFamily="34" charset="0"/>
            </a:endParaRPr>
          </a:p>
        </p:txBody>
      </p:sp>
    </p:spTree>
    <p:extLst>
      <p:ext uri="{BB962C8B-B14F-4D97-AF65-F5344CB8AC3E}">
        <p14:creationId xmlns:p14="http://schemas.microsoft.com/office/powerpoint/2010/main" val="367504611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331" y="352697"/>
            <a:ext cx="10985863" cy="5895703"/>
          </a:xfrm>
        </p:spPr>
        <p:txBody>
          <a:bodyPr>
            <a:noAutofit/>
          </a:bodyPr>
          <a:lstStyle/>
          <a:p>
            <a:pPr algn="just">
              <a:buFont typeface="Wingdings" pitchFamily="2" charset="2"/>
              <a:buChar char="Ø"/>
            </a:pPr>
            <a:r>
              <a:rPr lang="en-GB" sz="3200" dirty="0" smtClean="0">
                <a:latin typeface="Arial Narrow" pitchFamily="34" charset="0"/>
              </a:rPr>
              <a:t>The stage also involves the development and organisation of paragraphs which are well expressed with the help of transitional linkers which make the paragraph and entire work coherent and cohesive.</a:t>
            </a:r>
          </a:p>
          <a:p>
            <a:pPr algn="just">
              <a:buFont typeface="Wingdings" pitchFamily="2" charset="2"/>
              <a:buChar char="Ø"/>
            </a:pPr>
            <a:r>
              <a:rPr lang="en-GB" sz="3200" dirty="0" smtClean="0">
                <a:latin typeface="Arial Narrow" pitchFamily="34" charset="0"/>
              </a:rPr>
              <a:t>While the introduction and conclusion are made up of a paragraph each, the body is usually made up of several paragraphs which are developed from the points already in the outline.</a:t>
            </a:r>
          </a:p>
          <a:p>
            <a:pPr marL="0" indent="0" algn="just">
              <a:buNone/>
            </a:pPr>
            <a:r>
              <a:rPr lang="en-GB" sz="3200" dirty="0">
                <a:latin typeface="Arial Narrow" pitchFamily="34" charset="0"/>
              </a:rPr>
              <a:t>The Paragraph as an Important Component of the Writing Stage</a:t>
            </a:r>
          </a:p>
          <a:p>
            <a:pPr marL="0" indent="0" algn="just">
              <a:buNone/>
            </a:pPr>
            <a:r>
              <a:rPr lang="en-GB" sz="3200" dirty="0">
                <a:latin typeface="Arial Narrow" pitchFamily="34" charset="0"/>
              </a:rPr>
              <a:t>A paragraph is a unit of thought in writing. It consists of a group of related sentences expressing a single idea. Among these group of related sentences is a major sentence which </a:t>
            </a:r>
            <a:r>
              <a:rPr lang="en-GB" sz="3200" dirty="0" smtClean="0">
                <a:latin typeface="Arial Narrow" pitchFamily="34" charset="0"/>
              </a:rPr>
              <a:t>contains </a:t>
            </a:r>
            <a:r>
              <a:rPr lang="en-GB" sz="3200" dirty="0">
                <a:latin typeface="Arial Narrow" pitchFamily="34" charset="0"/>
              </a:rPr>
              <a:t>the main point. </a:t>
            </a:r>
            <a:r>
              <a:rPr lang="en-GB" sz="3200" dirty="0" smtClean="0">
                <a:latin typeface="Arial Narrow" pitchFamily="34" charset="0"/>
              </a:rPr>
              <a:t>This</a:t>
            </a:r>
            <a:endParaRPr lang="en-GB" sz="3200" dirty="0">
              <a:latin typeface="Arial Narrow" pitchFamily="34" charset="0"/>
            </a:endParaRPr>
          </a:p>
          <a:p>
            <a:pPr marL="0" indent="0" algn="just">
              <a:buNone/>
            </a:pPr>
            <a:endParaRPr lang="en-GB" sz="3200" dirty="0">
              <a:latin typeface="Arial Narrow" pitchFamily="34" charset="0"/>
            </a:endParaRPr>
          </a:p>
        </p:txBody>
      </p:sp>
    </p:spTree>
    <p:extLst>
      <p:ext uri="{BB962C8B-B14F-4D97-AF65-F5344CB8AC3E}">
        <p14:creationId xmlns:p14="http://schemas.microsoft.com/office/powerpoint/2010/main" val="3418675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410" y="712694"/>
            <a:ext cx="11219935" cy="5885813"/>
          </a:xfrm>
        </p:spPr>
        <p:txBody>
          <a:bodyPr>
            <a:noAutofit/>
          </a:bodyPr>
          <a:lstStyle/>
          <a:p>
            <a:pPr marL="0" indent="0" algn="just">
              <a:buNone/>
            </a:pPr>
            <a:r>
              <a:rPr lang="en-GB" sz="3200" dirty="0">
                <a:latin typeface="Arial Narrow" pitchFamily="34" charset="0"/>
              </a:rPr>
              <a:t>sentence is known as the topic sentence and all other sentences are supportive or illustrative of the topic sentence. </a:t>
            </a:r>
            <a:endParaRPr lang="en-GB" sz="3200" dirty="0" smtClean="0">
              <a:latin typeface="Arial Narrow" pitchFamily="34" charset="0"/>
            </a:endParaRPr>
          </a:p>
          <a:p>
            <a:pPr algn="just"/>
            <a:r>
              <a:rPr lang="en-GB" sz="3200" dirty="0" smtClean="0">
                <a:latin typeface="Arial Narrow" pitchFamily="34" charset="0"/>
              </a:rPr>
              <a:t>While the topic sentence can be situated anywhere in the paragraph (beginning, middle or end), it is mostly situated at the beginning of the paragraph.</a:t>
            </a:r>
          </a:p>
          <a:p>
            <a:pPr marL="0" indent="0" algn="just">
              <a:buNone/>
            </a:pPr>
            <a:r>
              <a:rPr lang="en-GB" sz="3200" b="1" dirty="0" smtClean="0">
                <a:latin typeface="Arial Narrow" pitchFamily="34" charset="0"/>
              </a:rPr>
              <a:t>Characteristics of </a:t>
            </a:r>
            <a:r>
              <a:rPr lang="en-GB" sz="3200" b="1" dirty="0">
                <a:latin typeface="Arial Narrow" pitchFamily="34" charset="0"/>
              </a:rPr>
              <a:t>t</a:t>
            </a:r>
            <a:r>
              <a:rPr lang="en-GB" sz="3200" b="1" dirty="0" smtClean="0">
                <a:latin typeface="Arial Narrow" pitchFamily="34" charset="0"/>
              </a:rPr>
              <a:t>he Paragraph</a:t>
            </a:r>
          </a:p>
          <a:p>
            <a:pPr algn="just"/>
            <a:r>
              <a:rPr lang="en-GB" sz="3200" b="1" dirty="0" smtClean="0">
                <a:latin typeface="Arial Narrow" pitchFamily="34" charset="0"/>
              </a:rPr>
              <a:t>Unity of ideas: </a:t>
            </a:r>
            <a:r>
              <a:rPr lang="en-GB" sz="3200" dirty="0" smtClean="0">
                <a:latin typeface="Arial Narrow" pitchFamily="34" charset="0"/>
              </a:rPr>
              <a:t>A paragraph must express a single idea encapsulated in the topic sentence while all other sentences in the paragraph must be related to the topic sentence as explanatory or illustrative of the main point.</a:t>
            </a:r>
          </a:p>
        </p:txBody>
      </p:sp>
    </p:spTree>
    <p:extLst>
      <p:ext uri="{BB962C8B-B14F-4D97-AF65-F5344CB8AC3E}">
        <p14:creationId xmlns:p14="http://schemas.microsoft.com/office/powerpoint/2010/main" val="39999973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5" ma:contentTypeDescription="Create a new document." ma:contentTypeScope="" ma:versionID="4a91573f63068cb6a6c826e99dfe51c9">
  <xsd:schema xmlns:xsd="http://www.w3.org/2001/XMLSchema" xmlns:xs="http://www.w3.org/2001/XMLSchema" xmlns:p="http://schemas.microsoft.com/office/2006/metadata/properties" xmlns:ns2="260267c7-1e26-45eb-ba29-3b5bc9759aa0" targetNamespace="http://schemas.microsoft.com/office/2006/metadata/properties" ma:root="true" ma:fieldsID="47b190d43ca0860976f4eeb95499878f"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3438CA-C8D5-490A-91B8-063E075A087F}"/>
</file>

<file path=customXml/itemProps2.xml><?xml version="1.0" encoding="utf-8"?>
<ds:datastoreItem xmlns:ds="http://schemas.openxmlformats.org/officeDocument/2006/customXml" ds:itemID="{BD16FBD8-7E87-45B6-AE99-0FA4F53A19AE}"/>
</file>

<file path=customXml/itemProps3.xml><?xml version="1.0" encoding="utf-8"?>
<ds:datastoreItem xmlns:ds="http://schemas.openxmlformats.org/officeDocument/2006/customXml" ds:itemID="{5023D861-BACF-4DFD-868C-DC39D9A2EA71}"/>
</file>

<file path=docProps/app.xml><?xml version="1.0" encoding="utf-8"?>
<Properties xmlns="http://schemas.openxmlformats.org/officeDocument/2006/extended-properties" xmlns:vt="http://schemas.openxmlformats.org/officeDocument/2006/docPropsVTypes">
  <Template>Ion</Template>
  <TotalTime>1375</TotalTime>
  <Words>1498</Words>
  <Application>Microsoft Office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Agency FB</vt:lpstr>
      <vt:lpstr>Arial</vt:lpstr>
      <vt:lpstr>Arial Narrow</vt:lpstr>
      <vt:lpstr>Calibri</vt:lpstr>
      <vt:lpstr>Century Gothic</vt:lpstr>
      <vt:lpstr>Wingdings</vt:lpstr>
      <vt:lpstr>Wingdings 3</vt:lpstr>
      <vt:lpstr>Ion</vt:lpstr>
      <vt:lpstr>WRITTEN COMMUNICATION                                         20TH JANUARY,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VOCABULARY</dc:title>
  <dc:creator>Dr Martha Terna-Abah</dc:creator>
  <cp:lastModifiedBy>DR MARTHA TERNA-ABAH</cp:lastModifiedBy>
  <cp:revision>250</cp:revision>
  <dcterms:created xsi:type="dcterms:W3CDTF">2017-12-10T14:19:29Z</dcterms:created>
  <dcterms:modified xsi:type="dcterms:W3CDTF">2022-01-20T09:07:19Z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