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8" r:id="rId5"/>
    <p:sldId id="259" r:id="rId6"/>
    <p:sldId id="260" r:id="rId7"/>
    <p:sldId id="261" r:id="rId8"/>
    <p:sldId id="263" r:id="rId9"/>
    <p:sldId id="262"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604B1-0A8E-4246-9BEA-5BF1BBB104C1}" v="2" dt="2021-12-10T16:04:51.861"/>
    <p1510:client id="{5D2D8A4A-844F-456F-8C81-AD3EAB6D1A4D}" v="1" dt="2021-12-27T16:44:33.733"/>
    <p1510:client id="{9B887664-10B5-491F-85AF-9B0AD04870EA}" v="3" dt="2021-12-23T14:07:49.243"/>
    <p1510:client id="{D195A281-83B2-4313-ACAB-E09092F34D20}" v="3" dt="2021-11-27T17:05:14.783"/>
    <p1510:client id="{E081738C-0024-4EEC-A9A7-6696E2AF2530}" v="1" dt="2021-12-09T13:40:19.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8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Aliyu Jaji" userId="S::211304025@nileuniversity.edu.ng::9ed7a20b-1207-4a29-9212-cacbfa8946a4" providerId="AD" clId="Web-{E081738C-0024-4EEC-A9A7-6696E2AF2530}"/>
    <pc:docChg chg="delSld">
      <pc:chgData name="Ahmed Aliyu Jaji" userId="S::211304025@nileuniversity.edu.ng::9ed7a20b-1207-4a29-9212-cacbfa8946a4" providerId="AD" clId="Web-{E081738C-0024-4EEC-A9A7-6696E2AF2530}" dt="2021-12-09T13:40:19.928" v="0"/>
      <pc:docMkLst>
        <pc:docMk/>
      </pc:docMkLst>
      <pc:sldChg chg="del">
        <pc:chgData name="Ahmed Aliyu Jaji" userId="S::211304025@nileuniversity.edu.ng::9ed7a20b-1207-4a29-9212-cacbfa8946a4" providerId="AD" clId="Web-{E081738C-0024-4EEC-A9A7-6696E2AF2530}" dt="2021-12-09T13:40:19.928" v="0"/>
        <pc:sldMkLst>
          <pc:docMk/>
          <pc:sldMk cId="2157706838" sldId="271"/>
        </pc:sldMkLst>
      </pc:sldChg>
    </pc:docChg>
  </pc:docChgLst>
  <pc:docChgLst>
    <pc:chgData name="Victor Chikeru EMEJI" userId="S::211305104@nileuniversity.edu.ng::92b6efe8-5ebb-40ad-867a-b2a16e467ed4" providerId="AD" clId="Web-{D195A281-83B2-4313-ACAB-E09092F34D20}"/>
    <pc:docChg chg="modSld">
      <pc:chgData name="Victor Chikeru EMEJI" userId="S::211305104@nileuniversity.edu.ng::92b6efe8-5ebb-40ad-867a-b2a16e467ed4" providerId="AD" clId="Web-{D195A281-83B2-4313-ACAB-E09092F34D20}" dt="2021-11-27T17:05:14.783" v="2"/>
      <pc:docMkLst>
        <pc:docMk/>
      </pc:docMkLst>
      <pc:sldChg chg="addSp modSp">
        <pc:chgData name="Victor Chikeru EMEJI" userId="S::211305104@nileuniversity.edu.ng::92b6efe8-5ebb-40ad-867a-b2a16e467ed4" providerId="AD" clId="Web-{D195A281-83B2-4313-ACAB-E09092F34D20}" dt="2021-11-27T17:05:14.783" v="2"/>
        <pc:sldMkLst>
          <pc:docMk/>
          <pc:sldMk cId="3034352723" sldId="257"/>
        </pc:sldMkLst>
        <pc:spChg chg="mod">
          <ac:chgData name="Victor Chikeru EMEJI" userId="S::211305104@nileuniversity.edu.ng::92b6efe8-5ebb-40ad-867a-b2a16e467ed4" providerId="AD" clId="Web-{D195A281-83B2-4313-ACAB-E09092F34D20}" dt="2021-11-27T17:04:47.501" v="1" actId="1076"/>
          <ac:spMkLst>
            <pc:docMk/>
            <pc:sldMk cId="3034352723" sldId="257"/>
            <ac:spMk id="2" creationId="{9EE82A72-6BAD-4B88-B514-3B56F1D89F80}"/>
          </ac:spMkLst>
        </pc:spChg>
        <pc:spChg chg="add">
          <ac:chgData name="Victor Chikeru EMEJI" userId="S::211305104@nileuniversity.edu.ng::92b6efe8-5ebb-40ad-867a-b2a16e467ed4" providerId="AD" clId="Web-{D195A281-83B2-4313-ACAB-E09092F34D20}" dt="2021-11-27T17:05:14.783" v="2"/>
          <ac:spMkLst>
            <pc:docMk/>
            <pc:sldMk cId="3034352723" sldId="257"/>
            <ac:spMk id="4" creationId="{3AC84368-0985-4D6E-8D0C-90E852F029E8}"/>
          </ac:spMkLst>
        </pc:spChg>
      </pc:sldChg>
    </pc:docChg>
  </pc:docChgLst>
  <pc:docChgLst>
    <pc:chgData name="Ruth Moses" userId="S::211304031@nileuniversity.edu.ng::1faa3760-edfc-419f-9fa0-88daa2c25874" providerId="AD" clId="Web-{5D2D8A4A-844F-456F-8C81-AD3EAB6D1A4D}"/>
    <pc:docChg chg="modSld">
      <pc:chgData name="Ruth Moses" userId="S::211304031@nileuniversity.edu.ng::1faa3760-edfc-419f-9fa0-88daa2c25874" providerId="AD" clId="Web-{5D2D8A4A-844F-456F-8C81-AD3EAB6D1A4D}" dt="2021-12-27T16:44:33.733" v="0"/>
      <pc:docMkLst>
        <pc:docMk/>
      </pc:docMkLst>
      <pc:sldChg chg="addSp">
        <pc:chgData name="Ruth Moses" userId="S::211304031@nileuniversity.edu.ng::1faa3760-edfc-419f-9fa0-88daa2c25874" providerId="AD" clId="Web-{5D2D8A4A-844F-456F-8C81-AD3EAB6D1A4D}" dt="2021-12-27T16:44:33.733" v="0"/>
        <pc:sldMkLst>
          <pc:docMk/>
          <pc:sldMk cId="263990267" sldId="266"/>
        </pc:sldMkLst>
        <pc:spChg chg="add">
          <ac:chgData name="Ruth Moses" userId="S::211304031@nileuniversity.edu.ng::1faa3760-edfc-419f-9fa0-88daa2c25874" providerId="AD" clId="Web-{5D2D8A4A-844F-456F-8C81-AD3EAB6D1A4D}" dt="2021-12-27T16:44:33.733" v="0"/>
          <ac:spMkLst>
            <pc:docMk/>
            <pc:sldMk cId="263990267" sldId="266"/>
            <ac:spMk id="4" creationId="{AF42201F-7BBB-479F-A066-70470F351595}"/>
          </ac:spMkLst>
        </pc:spChg>
      </pc:sldChg>
    </pc:docChg>
  </pc:docChgLst>
  <pc:docChgLst>
    <pc:chgData name="Muhammad Lamis Maharazu" userId="S::211305035@nileuniversity.edu.ng::bf74212e-27cf-4ee3-8876-1173cf7180d0" providerId="AD" clId="Web-{572604B1-0A8E-4246-9BEA-5BF1BBB104C1}"/>
    <pc:docChg chg="delSld">
      <pc:chgData name="Muhammad Lamis Maharazu" userId="S::211305035@nileuniversity.edu.ng::bf74212e-27cf-4ee3-8876-1173cf7180d0" providerId="AD" clId="Web-{572604B1-0A8E-4246-9BEA-5BF1BBB104C1}" dt="2021-12-10T16:04:51.861" v="1"/>
      <pc:docMkLst>
        <pc:docMk/>
      </pc:docMkLst>
      <pc:sldChg chg="del">
        <pc:chgData name="Muhammad Lamis Maharazu" userId="S::211305035@nileuniversity.edu.ng::bf74212e-27cf-4ee3-8876-1173cf7180d0" providerId="AD" clId="Web-{572604B1-0A8E-4246-9BEA-5BF1BBB104C1}" dt="2021-12-10T16:04:50.877" v="0"/>
        <pc:sldMkLst>
          <pc:docMk/>
          <pc:sldMk cId="1239918023" sldId="256"/>
        </pc:sldMkLst>
      </pc:sldChg>
      <pc:sldChg chg="del">
        <pc:chgData name="Muhammad Lamis Maharazu" userId="S::211305035@nileuniversity.edu.ng::bf74212e-27cf-4ee3-8876-1173cf7180d0" providerId="AD" clId="Web-{572604B1-0A8E-4246-9BEA-5BF1BBB104C1}" dt="2021-12-10T16:04:51.861" v="1"/>
        <pc:sldMkLst>
          <pc:docMk/>
          <pc:sldMk cId="3034352723" sldId="257"/>
        </pc:sldMkLst>
      </pc:sldChg>
    </pc:docChg>
  </pc:docChgLst>
  <pc:docChgLst>
    <pc:chgData name="Aishatu Muazu Awaisu" userId="S::211212044@nileuniversity.edu.ng::8781009c-d0cc-4845-8990-d6fd0f9be99f" providerId="AD" clId="Web-{9B887664-10B5-491F-85AF-9B0AD04870EA}"/>
    <pc:docChg chg="modSld">
      <pc:chgData name="Aishatu Muazu Awaisu" userId="S::211212044@nileuniversity.edu.ng::8781009c-d0cc-4845-8990-d6fd0f9be99f" providerId="AD" clId="Web-{9B887664-10B5-491F-85AF-9B0AD04870EA}" dt="2021-12-23T14:07:49.243" v="2" actId="1076"/>
      <pc:docMkLst>
        <pc:docMk/>
      </pc:docMkLst>
      <pc:sldChg chg="modSp">
        <pc:chgData name="Aishatu Muazu Awaisu" userId="S::211212044@nileuniversity.edu.ng::8781009c-d0cc-4845-8990-d6fd0f9be99f" providerId="AD" clId="Web-{9B887664-10B5-491F-85AF-9B0AD04870EA}" dt="2021-12-23T14:07:49.243" v="2" actId="1076"/>
        <pc:sldMkLst>
          <pc:docMk/>
          <pc:sldMk cId="1888766660" sldId="258"/>
        </pc:sldMkLst>
        <pc:picChg chg="mod">
          <ac:chgData name="Aishatu Muazu Awaisu" userId="S::211212044@nileuniversity.edu.ng::8781009c-d0cc-4845-8990-d6fd0f9be99f" providerId="AD" clId="Web-{9B887664-10B5-491F-85AF-9B0AD04870EA}" dt="2021-12-23T14:07:49.243" v="2" actId="1076"/>
          <ac:picMkLst>
            <pc:docMk/>
            <pc:sldMk cId="1888766660" sldId="258"/>
            <ac:picMk id="5" creationId="{C26FDE9F-FBFB-4337-878B-FA0B7B441E7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12/27/2021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12/27/2021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A06C-DEBC-4424-8054-ECEC6E7B5C6B}"/>
              </a:ext>
            </a:extLst>
          </p:cNvPr>
          <p:cNvSpPr>
            <a:spLocks noGrp="1"/>
          </p:cNvSpPr>
          <p:nvPr>
            <p:ph type="title"/>
          </p:nvPr>
        </p:nvSpPr>
        <p:spPr/>
        <p:txBody>
          <a:bodyPr/>
          <a:lstStyle/>
          <a:p>
            <a:pPr algn="just"/>
            <a:r>
              <a:rPr lang="en-US" b="1" cap="none" dirty="0">
                <a:latin typeface="Times New Roman" panose="02020603050405020304" pitchFamily="18" charset="0"/>
                <a:cs typeface="Times New Roman" panose="02020603050405020304" pitchFamily="18" charset="0"/>
              </a:rPr>
              <a:t>Map of Nigeria showing areas of well known ethnic groups:</a:t>
            </a:r>
          </a:p>
        </p:txBody>
      </p:sp>
      <p:pic>
        <p:nvPicPr>
          <p:cNvPr id="5" name="Content Placeholder 4">
            <a:extLst>
              <a:ext uri="{FF2B5EF4-FFF2-40B4-BE49-F238E27FC236}">
                <a16:creationId xmlns:a16="http://schemas.microsoft.com/office/drawing/2014/main" id="{C26FDE9F-FBFB-4337-878B-FA0B7B441E73}"/>
              </a:ext>
            </a:extLst>
          </p:cNvPr>
          <p:cNvPicPr>
            <a:picLocks noGrp="1" noChangeAspect="1"/>
          </p:cNvPicPr>
          <p:nvPr>
            <p:ph idx="1"/>
          </p:nvPr>
        </p:nvPicPr>
        <p:blipFill>
          <a:blip r:embed="rId2"/>
          <a:stretch>
            <a:fillRect/>
          </a:stretch>
        </p:blipFill>
        <p:spPr>
          <a:xfrm>
            <a:off x="1297685" y="1552717"/>
            <a:ext cx="9826171" cy="4895389"/>
          </a:xfrm>
        </p:spPr>
      </p:pic>
    </p:spTree>
    <p:extLst>
      <p:ext uri="{BB962C8B-B14F-4D97-AF65-F5344CB8AC3E}">
        <p14:creationId xmlns:p14="http://schemas.microsoft.com/office/powerpoint/2010/main" val="1888766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1B6F-B3CB-4636-910E-09839411A7B5}"/>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c. The western zone:</a:t>
            </a:r>
          </a:p>
        </p:txBody>
      </p:sp>
      <p:sp>
        <p:nvSpPr>
          <p:cNvPr id="3" name="Content Placeholder 2">
            <a:extLst>
              <a:ext uri="{FF2B5EF4-FFF2-40B4-BE49-F238E27FC236}">
                <a16:creationId xmlns:a16="http://schemas.microsoft.com/office/drawing/2014/main" id="{3271529B-9054-480E-BD11-EEF31D57C187}"/>
              </a:ext>
            </a:extLst>
          </p:cNvPr>
          <p:cNvSpPr>
            <a:spLocks noGrp="1"/>
          </p:cNvSpPr>
          <p:nvPr>
            <p:ph idx="1"/>
          </p:nvPr>
        </p:nvSpPr>
        <p:spPr>
          <a:xfrm>
            <a:off x="1320801" y="2015732"/>
            <a:ext cx="9898742" cy="4037749"/>
          </a:xfrm>
        </p:spPr>
        <p:txBody>
          <a:bodyPr>
            <a:noAutofit/>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This zone is the principal habitat of Nigeria’s ethnic groups referred to as the Mennonites. These include the Yoruba, the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Ndoki</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Oduel</a:t>
            </a:r>
            <a:r>
              <a:rPr lang="en-US" b="0" i="0" u="none" strike="noStrike" baseline="0" dirty="0">
                <a:solidFill>
                  <a:srgbClr val="000000"/>
                </a:solidFill>
                <a:latin typeface="Times New Roman" panose="02020603050405020304" pitchFamily="18" charset="0"/>
                <a:cs typeface="Times New Roman" panose="02020603050405020304" pitchFamily="18" charset="0"/>
              </a:rPr>
              <a:t>, Urhobo, Bini,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Itsekiri</a:t>
            </a:r>
            <a:r>
              <a:rPr lang="en-US" b="0" i="0" u="none" strike="noStrike" baseline="0" dirty="0">
                <a:solidFill>
                  <a:srgbClr val="000000"/>
                </a:solidFill>
                <a:latin typeface="Times New Roman" panose="02020603050405020304" pitchFamily="18" charset="0"/>
                <a:cs typeface="Times New Roman" panose="02020603050405020304" pitchFamily="18" charset="0"/>
              </a:rPr>
              <a:t> and Isoko among others, Urhobo and Isoko in this zone are the only two belonging to the Kwa family. The major occupation in this Zone is fishing and cultivation of root crops. The main dress among these groups is the wrapper usually worn with a jumper or broad shirt for men and blouse for women. Political organization in this zone is based on village groups or clans with each developing distinct dialect. The basic political unit in this zone is the village especially when it is fairly large in a confederation and the whole of the culture group is something of merely a cultural unit. The basic political units in the Yoruba culture are in the town.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7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1FB0-737C-4057-BBDA-81C1C77375A5}"/>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Cont.</a:t>
            </a:r>
            <a:endParaRPr lang="en-US" dirty="0"/>
          </a:p>
        </p:txBody>
      </p:sp>
      <p:sp>
        <p:nvSpPr>
          <p:cNvPr id="3" name="Content Placeholder 2">
            <a:extLst>
              <a:ext uri="{FF2B5EF4-FFF2-40B4-BE49-F238E27FC236}">
                <a16:creationId xmlns:a16="http://schemas.microsoft.com/office/drawing/2014/main" id="{A3DBD1CF-D94E-40A2-9921-08350B2CD412}"/>
              </a:ext>
            </a:extLst>
          </p:cNvPr>
          <p:cNvSpPr>
            <a:spLocks noGrp="1"/>
          </p:cNvSpPr>
          <p:nvPr>
            <p:ph idx="1"/>
          </p:nvPr>
        </p:nvSpPr>
        <p:spPr/>
        <p:txBody>
          <a:bodyPr>
            <a:normAutofit/>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A town is made up of lineage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organised</a:t>
            </a:r>
            <a:r>
              <a:rPr lang="en-US" b="0" i="0" u="none" strike="noStrike" baseline="0" dirty="0">
                <a:solidFill>
                  <a:srgbClr val="000000"/>
                </a:solidFill>
                <a:latin typeface="Times New Roman" panose="02020603050405020304" pitchFamily="18" charset="0"/>
                <a:cs typeface="Times New Roman" panose="02020603050405020304" pitchFamily="18" charset="0"/>
              </a:rPr>
              <a:t> in order of seniority determined by the order of settlement. Each lineage has a hereditary title assumed by its leader. In most cases political heads of the town is called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Baale</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or </a:t>
            </a:r>
            <a:r>
              <a:rPr lang="en-US" b="0" i="1" u="none" strike="noStrike" baseline="0" dirty="0">
                <a:solidFill>
                  <a:srgbClr val="000000"/>
                </a:solidFill>
                <a:latin typeface="Times New Roman" panose="02020603050405020304" pitchFamily="18" charset="0"/>
                <a:cs typeface="Times New Roman" panose="02020603050405020304" pitchFamily="18" charset="0"/>
              </a:rPr>
              <a:t>Oba</a:t>
            </a:r>
            <a:r>
              <a:rPr lang="en-US" b="0" i="0" u="none" strike="noStrike" baseline="0" dirty="0">
                <a:solidFill>
                  <a:srgbClr val="000000"/>
                </a:solidFill>
                <a:latin typeface="Times New Roman" panose="02020603050405020304" pitchFamily="18" charset="0"/>
                <a:cs typeface="Times New Roman" panose="02020603050405020304" pitchFamily="18" charset="0"/>
              </a:rPr>
              <a:t>. For the purpose of administration, the town is divided into wards under the leadership of ward chiefs called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Ijoye</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Adugbo</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or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Olori</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Itun</a:t>
            </a:r>
            <a:r>
              <a:rPr lang="en-US" b="0" i="0" u="none" strike="noStrike" baseline="0" dirty="0">
                <a:solidFill>
                  <a:srgbClr val="000000"/>
                </a:solidFill>
                <a:latin typeface="Times New Roman" panose="02020603050405020304" pitchFamily="18" charset="0"/>
                <a:cs typeface="Times New Roman" panose="02020603050405020304" pitchFamily="18" charset="0"/>
              </a:rPr>
              <a:t>). Wards are further subdivided into administrative units, i.e. Compounds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Agboile</a:t>
            </a:r>
            <a:r>
              <a:rPr lang="en-US" b="0" i="0" u="none" strike="noStrike" baseline="0" dirty="0">
                <a:solidFill>
                  <a:srgbClr val="000000"/>
                </a:solidFill>
                <a:latin typeface="Times New Roman" panose="02020603050405020304" pitchFamily="18" charset="0"/>
                <a:cs typeface="Times New Roman" panose="02020603050405020304" pitchFamily="18" charset="0"/>
              </a:rPr>
              <a:t>) headed by the eldest man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Baale</a:t>
            </a:r>
            <a:r>
              <a:rPr lang="en-US" b="0" i="0" u="none" strike="noStrike" baseline="0" dirty="0">
                <a:solidFill>
                  <a:srgbClr val="000000"/>
                </a:solidFill>
                <a:latin typeface="Times New Roman" panose="02020603050405020304" pitchFamily="18" charset="0"/>
                <a:cs typeface="Times New Roman" panose="02020603050405020304" pitchFamily="18" charset="0"/>
              </a:rPr>
              <a:t>). There is no distinction between judicial and legislative power but a hierarchy of power from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Baale</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Ijoye</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and the highest </a:t>
            </a:r>
            <a:r>
              <a:rPr lang="en-US" b="0" i="1" u="none" strike="noStrike" baseline="0" dirty="0">
                <a:solidFill>
                  <a:srgbClr val="000000"/>
                </a:solidFill>
                <a:latin typeface="Times New Roman" panose="02020603050405020304" pitchFamily="18" charset="0"/>
                <a:cs typeface="Times New Roman" panose="02020603050405020304" pitchFamily="18" charset="0"/>
              </a:rPr>
              <a:t>Oba</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382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12F9-BB44-4113-A6F4-03D4C2142087}"/>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Cont.</a:t>
            </a:r>
            <a:endParaRPr lang="en-US" dirty="0"/>
          </a:p>
        </p:txBody>
      </p:sp>
      <p:sp>
        <p:nvSpPr>
          <p:cNvPr id="3" name="Content Placeholder 2">
            <a:extLst>
              <a:ext uri="{FF2B5EF4-FFF2-40B4-BE49-F238E27FC236}">
                <a16:creationId xmlns:a16="http://schemas.microsoft.com/office/drawing/2014/main" id="{354787EB-656F-4AEE-9559-C662248831AA}"/>
              </a:ext>
            </a:extLst>
          </p:cNvPr>
          <p:cNvSpPr>
            <a:spLocks noGrp="1"/>
          </p:cNvSpPr>
          <p:nvPr>
            <p:ph idx="1"/>
          </p:nvPr>
        </p:nvSpPr>
        <p:spPr/>
        <p:txBody>
          <a:bodyPr>
            <a:normAutofit/>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Cultures of this zone are also remarkable for their sophisticated artistic traditions and skills such as the science of metallurgy, iron smelting and bronze-smelting in such communities as Ife, Oyo etc. The people of this zone are as religious as elsewhere in the nation. There is a general belief in the existence of the Supreme God who is called different names e.g.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Olodumare</a:t>
            </a:r>
            <a:r>
              <a:rPr lang="en-US" b="0" i="0" u="none" strike="noStrike" baseline="0" dirty="0">
                <a:solidFill>
                  <a:srgbClr val="000000"/>
                </a:solidFill>
                <a:latin typeface="Times New Roman" panose="02020603050405020304" pitchFamily="18" charset="0"/>
                <a:cs typeface="Times New Roman" panose="02020603050405020304" pitchFamily="18" charset="0"/>
              </a:rPr>
              <a:t> or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Olorun</a:t>
            </a:r>
            <a:r>
              <a:rPr lang="en-US" b="0" i="0" u="none" strike="noStrike" baseline="0" dirty="0">
                <a:solidFill>
                  <a:srgbClr val="000000"/>
                </a:solidFill>
                <a:latin typeface="Times New Roman" panose="02020603050405020304" pitchFamily="18" charset="0"/>
                <a:cs typeface="Times New Roman" panose="02020603050405020304" pitchFamily="18" charset="0"/>
              </a:rPr>
              <a:t> among the Yoruba,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Osanobua</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among the Bini,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Osenobua</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among the Esan,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Oghena</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among the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Etsakoa</a:t>
            </a:r>
            <a:r>
              <a:rPr lang="en-US" b="0" i="0" u="none" strike="noStrike" baseline="0" dirty="0">
                <a:solidFill>
                  <a:srgbClr val="000000"/>
                </a:solidFill>
                <a:latin typeface="Times New Roman" panose="02020603050405020304" pitchFamily="18" charset="0"/>
                <a:cs typeface="Times New Roman" panose="02020603050405020304" pitchFamily="18" charset="0"/>
              </a:rPr>
              <a:t>, etc.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15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3BCB-0B60-4F2A-BE46-6744B64EE7DC}"/>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d. Eastern zone:</a:t>
            </a:r>
          </a:p>
        </p:txBody>
      </p:sp>
      <p:sp>
        <p:nvSpPr>
          <p:cNvPr id="3" name="Content Placeholder 2">
            <a:extLst>
              <a:ext uri="{FF2B5EF4-FFF2-40B4-BE49-F238E27FC236}">
                <a16:creationId xmlns:a16="http://schemas.microsoft.com/office/drawing/2014/main" id="{EE7C6C40-848A-45CA-835B-991BCC11479E}"/>
              </a:ext>
            </a:extLst>
          </p:cNvPr>
          <p:cNvSpPr>
            <a:spLocks noGrp="1"/>
          </p:cNvSpPr>
          <p:nvPr>
            <p:ph idx="1"/>
          </p:nvPr>
        </p:nvSpPr>
        <p:spPr>
          <a:xfrm>
            <a:off x="275771" y="2015732"/>
            <a:ext cx="11538858" cy="4037749"/>
          </a:xfrm>
        </p:spPr>
        <p:txBody>
          <a:bodyPr>
            <a:noAutofit/>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This zone consists of many ethnic groups such as the Igbo, Ijaw, Ibibio and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Efik</a:t>
            </a:r>
            <a:r>
              <a:rPr lang="en-US" b="0" i="0" u="none" strike="noStrike" baseline="0" dirty="0">
                <a:solidFill>
                  <a:srgbClr val="000000"/>
                </a:solidFill>
                <a:latin typeface="Times New Roman" panose="02020603050405020304" pitchFamily="18" charset="0"/>
                <a:cs typeface="Times New Roman" panose="02020603050405020304" pitchFamily="18" charset="0"/>
              </a:rPr>
              <a:t>. These groups mostly had democratic systems of government and several kingdoms such as Nir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Akwa</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Akpa</a:t>
            </a:r>
            <a:r>
              <a:rPr lang="en-US" b="0" i="0" u="none" strike="noStrike" baseline="0" dirty="0">
                <a:solidFill>
                  <a:srgbClr val="000000"/>
                </a:solidFill>
                <a:latin typeface="Times New Roman" panose="02020603050405020304" pitchFamily="18" charset="0"/>
                <a:cs typeface="Times New Roman" panose="02020603050405020304" pitchFamily="18" charset="0"/>
              </a:rPr>
              <a:t> (Calabar),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Aro</a:t>
            </a:r>
            <a:r>
              <a:rPr lang="en-US" b="0" i="0" u="none" strike="noStrike" baseline="0" dirty="0">
                <a:solidFill>
                  <a:srgbClr val="000000"/>
                </a:solidFill>
                <a:latin typeface="Times New Roman" panose="02020603050405020304" pitchFamily="18" charset="0"/>
                <a:cs typeface="Times New Roman" panose="02020603050405020304" pitchFamily="18" charset="0"/>
              </a:rPr>
              <a:t> confederacy and Opobo which were huge influences in the zone. Equally is the village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domocracies</a:t>
            </a:r>
            <a:r>
              <a:rPr lang="en-US" b="0" i="0" u="none" strike="noStrike" baseline="0" dirty="0">
                <a:solidFill>
                  <a:srgbClr val="000000"/>
                </a:solidFill>
                <a:latin typeface="Times New Roman" panose="02020603050405020304" pitchFamily="18" charset="0"/>
                <a:cs typeface="Times New Roman" panose="02020603050405020304" pitchFamily="18" charset="0"/>
              </a:rPr>
              <a:t> among the Igbo and other communities of the East. At the level of the village in Igbo land, public administration is under the control of the village assembly which comprises every able-bodied male adults. At the core is what is called the inner council (</a:t>
            </a:r>
            <a:r>
              <a:rPr lang="en-US" b="0" i="1" u="none" strike="noStrike" baseline="0" dirty="0">
                <a:solidFill>
                  <a:srgbClr val="000000"/>
                </a:solidFill>
                <a:latin typeface="Times New Roman" panose="02020603050405020304" pitchFamily="18" charset="0"/>
                <a:cs typeface="Times New Roman" panose="02020603050405020304" pitchFamily="18" charset="0"/>
              </a:rPr>
              <a:t>Ama Ala</a:t>
            </a:r>
            <a:r>
              <a:rPr lang="en-US" b="0" i="0" u="none" strike="noStrike" baseline="0" dirty="0">
                <a:solidFill>
                  <a:srgbClr val="000000"/>
                </a:solidFill>
                <a:latin typeface="Times New Roman" panose="02020603050405020304" pitchFamily="18" charset="0"/>
                <a:cs typeface="Times New Roman" panose="02020603050405020304" pitchFamily="18" charset="0"/>
              </a:rPr>
              <a:t>) which consists of lineage heads, title holders, and other elders on the basis of their personal qualities. Cultures of this zone are also remarkable for their sophisticated artistic traditions and skills such as the science of metallurgy, iron smelting and bronze-smelting in such communities as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Nkwere</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Awka</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Abiriba</a:t>
            </a:r>
            <a:r>
              <a:rPr lang="en-US" b="0" i="0" u="none" strike="noStrike" baseline="0" dirty="0">
                <a:solidFill>
                  <a:srgbClr val="000000"/>
                </a:solidFill>
                <a:latin typeface="Times New Roman" panose="02020603050405020304" pitchFamily="18" charset="0"/>
                <a:cs typeface="Times New Roman" panose="02020603050405020304" pitchFamily="18" charset="0"/>
              </a:rPr>
              <a:t>, etc. The people of this zone are as religious as elsewhere in the nation.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075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52AA2-9A74-455A-A574-4AD62A412944}"/>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841C6488-16E5-4603-837C-D078B898800B}"/>
              </a:ext>
            </a:extLst>
          </p:cNvPr>
          <p:cNvSpPr>
            <a:spLocks noGrp="1"/>
          </p:cNvSpPr>
          <p:nvPr>
            <p:ph idx="1"/>
          </p:nvPr>
        </p:nvSpPr>
        <p:spPr>
          <a:xfrm>
            <a:off x="1451579" y="2015732"/>
            <a:ext cx="9603275" cy="4037749"/>
          </a:xfrm>
        </p:spPr>
        <p:txBody>
          <a:bodyPr>
            <a:noAutofit/>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Although there are over 500 distinct ethnic groups in Nigeria, the number of languages spoken does not necessarily correspond to this figure. As such, there is bound to be more or less than this figure, since one ethnic group might speak different languages while different ethnic groups might speak one language. This has led to a lack of precision in identifying the number of languages spoken in Nigeria. What compounds this problem further is the existence of different varieties of the same language, otherwise known as dialects. For instance, one language may have several varieties which at times are not mutually intelligible. Whether such are regarded as distinct languages or dialects (varieties) of the same language has always remained a bone of contention among linguists.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87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1111-56A2-4256-AF8E-8E24B5BA6C28}"/>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Linguistics Classifications:</a:t>
            </a:r>
            <a:endParaRPr lang="en-US"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402FD6-4C28-4410-BE32-CAB7F90BF076}"/>
              </a:ext>
            </a:extLst>
          </p:cNvPr>
          <p:cNvSpPr>
            <a:spLocks noGrp="1"/>
          </p:cNvSpPr>
          <p:nvPr>
            <p:ph idx="1"/>
          </p:nvPr>
        </p:nvSpPr>
        <p:spPr>
          <a:xfrm>
            <a:off x="333829" y="2015732"/>
            <a:ext cx="11335657" cy="4037749"/>
          </a:xfrm>
        </p:spPr>
        <p:txBody>
          <a:bodyPr>
            <a:noAutofit/>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Just as is the case with their number, linguists also disagree on any single classification scheme for African languages. But it is generally recognized that Nigeria is one of the principal linguistic crossroads of Africa. J.H. Greenberg in his classification of African languages distinguishes four major groups, called phyla. This in linguistics means a large division of possibly related languages, or a major language family which is not subordinate to another. They are Afro-Asiatic, Khoisan, Niger-Congo and Nilo-Saharan. In Nigeria, the majority of the languages belong to the Niger-Congo Phylum, though there are a substantial number of languages belonging to the Afro-Asiatic phylum especially the Chadic family (Hausa,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Marghi</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Pabir</a:t>
            </a:r>
            <a:r>
              <a:rPr lang="en-US" b="0" i="0" u="none" strike="noStrike" baseline="0" dirty="0">
                <a:solidFill>
                  <a:srgbClr val="000000"/>
                </a:solidFill>
                <a:latin typeface="Times New Roman" panose="02020603050405020304" pitchFamily="18" charset="0"/>
                <a:cs typeface="Times New Roman" panose="02020603050405020304" pitchFamily="18" charset="0"/>
              </a:rPr>
              <a:t>-Bura, Bole,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Karekare</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Tangale</a:t>
            </a:r>
            <a:r>
              <a:rPr lang="en-US" b="0" i="0" u="none" strike="noStrike" baseline="0" dirty="0">
                <a:solidFill>
                  <a:srgbClr val="000000"/>
                </a:solidFill>
                <a:latin typeface="Times New Roman" panose="02020603050405020304" pitchFamily="18" charset="0"/>
                <a:cs typeface="Times New Roman" panose="02020603050405020304" pitchFamily="18" charset="0"/>
              </a:rPr>
              <a:t>, etc.). The Nilo-Saharan has Kanuri, Dandi,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Teda</a:t>
            </a:r>
            <a:r>
              <a:rPr lang="en-US" b="0" i="0" u="none" strike="noStrike" baseline="0" dirty="0">
                <a:solidFill>
                  <a:srgbClr val="000000"/>
                </a:solidFill>
                <a:latin typeface="Times New Roman" panose="02020603050405020304" pitchFamily="18" charset="0"/>
                <a:cs typeface="Times New Roman" panose="02020603050405020304" pitchFamily="18" charset="0"/>
              </a:rPr>
              <a:t> and Zanna. There are no languages from the Khoisan phylum in Nigeria.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402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FC47-6EB4-416C-9EF4-F631911B6682}"/>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Government’s position on language:</a:t>
            </a:r>
          </a:p>
        </p:txBody>
      </p:sp>
      <p:sp>
        <p:nvSpPr>
          <p:cNvPr id="3" name="Content Placeholder 2">
            <a:extLst>
              <a:ext uri="{FF2B5EF4-FFF2-40B4-BE49-F238E27FC236}">
                <a16:creationId xmlns:a16="http://schemas.microsoft.com/office/drawing/2014/main" id="{C628207F-CBBB-48C1-9877-B6FCC6B64A68}"/>
              </a:ext>
            </a:extLst>
          </p:cNvPr>
          <p:cNvSpPr>
            <a:spLocks noGrp="1"/>
          </p:cNvSpPr>
          <p:nvPr>
            <p:ph idx="1"/>
          </p:nvPr>
        </p:nvSpPr>
        <p:spPr>
          <a:xfrm>
            <a:off x="667657" y="2015732"/>
            <a:ext cx="11059886" cy="4037749"/>
          </a:xfrm>
        </p:spPr>
        <p:txBody>
          <a:bodyPr>
            <a:noAutofit/>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Due to linguistic diversities, the Federal Government has encouraged the citizens to employ English Language as a lingual franca, language of administration, education, trade and commerce, while attempts is being made to evolve a national language through its National policy on Education. The National Policy on Education makes it mandatory that language of immediate environment or community should be the medium of communication in early childhood education. The Junior Secondary School students are to be taught and examined in any of the three major indigenous Nigerian languages – Hausa, Igbo and Yoruba. The Senior Secondary School students are to offer one other indigenous Nigerian language other than their mother tongue. Besides the issue of national language, different states in Nigeria have dominant languages which unite them.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595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5C5A-9938-4284-B1A4-CC504B04A4B2}"/>
              </a:ext>
            </a:extLst>
          </p:cNvPr>
          <p:cNvSpPr>
            <a:spLocks noGrp="1"/>
          </p:cNvSpPr>
          <p:nvPr>
            <p:ph type="title"/>
          </p:nvPr>
        </p:nvSpPr>
        <p:spPr/>
        <p:txBody>
          <a:bodyPr/>
          <a:lstStyle/>
          <a:p>
            <a:pPr algn="ctr"/>
            <a:r>
              <a:rPr lang="en-US" b="1" cap="none" dirty="0">
                <a:latin typeface="Times New Roman" panose="02020603050405020304" pitchFamily="18" charset="0"/>
                <a:cs typeface="Times New Roman" panose="02020603050405020304" pitchFamily="18" charset="0"/>
              </a:rPr>
              <a:t>Cultural Zones in Nigeria</a:t>
            </a:r>
            <a:endParaRPr lang="en-US" dirty="0"/>
          </a:p>
        </p:txBody>
      </p:sp>
      <p:sp>
        <p:nvSpPr>
          <p:cNvPr id="3" name="Text Placeholder 2">
            <a:extLst>
              <a:ext uri="{FF2B5EF4-FFF2-40B4-BE49-F238E27FC236}">
                <a16:creationId xmlns:a16="http://schemas.microsoft.com/office/drawing/2014/main" id="{BAC7CDD5-B71F-49C9-8B99-92B45A9A5C4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8761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CD3F-B52E-4982-AECE-D3E79EF75EFD}"/>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a. Northern Zone:</a:t>
            </a:r>
          </a:p>
        </p:txBody>
      </p:sp>
      <p:sp>
        <p:nvSpPr>
          <p:cNvPr id="3" name="Content Placeholder 2">
            <a:extLst>
              <a:ext uri="{FF2B5EF4-FFF2-40B4-BE49-F238E27FC236}">
                <a16:creationId xmlns:a16="http://schemas.microsoft.com/office/drawing/2014/main" id="{16507C05-5799-4A68-8893-629468E197A2}"/>
              </a:ext>
            </a:extLst>
          </p:cNvPr>
          <p:cNvSpPr>
            <a:spLocks noGrp="1"/>
          </p:cNvSpPr>
          <p:nvPr>
            <p:ph idx="1"/>
          </p:nvPr>
        </p:nvSpPr>
        <p:spPr>
          <a:xfrm>
            <a:off x="580571" y="2015732"/>
            <a:ext cx="11161486" cy="4037749"/>
          </a:xfrm>
        </p:spPr>
        <p:txBody>
          <a:bodyPr>
            <a:noAutofit/>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You are aware that Nigeria is the most populous country in Africa. Continuous human habitation of the area dates back to pre-historic times. Some artifacts found in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Nok</a:t>
            </a:r>
            <a:r>
              <a:rPr lang="en-US" b="0" i="0" u="none" strike="noStrike" baseline="0" dirty="0">
                <a:solidFill>
                  <a:srgbClr val="000000"/>
                </a:solidFill>
                <a:latin typeface="Times New Roman" panose="02020603050405020304" pitchFamily="18" charset="0"/>
                <a:cs typeface="Times New Roman" panose="02020603050405020304" pitchFamily="18" charset="0"/>
              </a:rPr>
              <a:t> in Plateau State date back 39,000 B.C. and many Late Stone Age (15,000 — 5, 000 BC.) artifacts have been found in the Mejiro Cave (Oyo State),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Daima</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Borno</a:t>
            </a:r>
            <a:r>
              <a:rPr lang="en-US" b="0" i="0" u="none" strike="noStrike" baseline="0" dirty="0">
                <a:solidFill>
                  <a:srgbClr val="000000"/>
                </a:solidFill>
                <a:latin typeface="Times New Roman" panose="02020603050405020304" pitchFamily="18" charset="0"/>
                <a:cs typeface="Times New Roman" panose="02020603050405020304" pitchFamily="18" charset="0"/>
              </a:rPr>
              <a:t> State) and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Rop</a:t>
            </a:r>
            <a:r>
              <a:rPr lang="en-US" b="0" i="0" u="none" strike="noStrike" baseline="0" dirty="0">
                <a:solidFill>
                  <a:srgbClr val="000000"/>
                </a:solidFill>
                <a:latin typeface="Times New Roman" panose="02020603050405020304" pitchFamily="18" charset="0"/>
                <a:cs typeface="Times New Roman" panose="02020603050405020304" pitchFamily="18" charset="0"/>
              </a:rPr>
              <a:t> rock shelters (Plateau State) among others. All these indicate long human habitation of the area. While detailed ethnic, linguistic and cultural composition of the area is difficult to explain, it is obvious that by 1500 AD most of the groups have occupied their approximately current locations. In part, due to the common features shared by most groups, this discussion would highlight the history and political structure of these groups before the 19th Century. For convenience and clarity, Nigeria would be sub-divided into four zones: Northern, Central, Western and Eastern.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341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8239-2B5C-495E-BFD8-F05A1D6AF25D}"/>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Cont.</a:t>
            </a:r>
            <a:endParaRPr lang="en-US" dirty="0"/>
          </a:p>
        </p:txBody>
      </p:sp>
      <p:sp>
        <p:nvSpPr>
          <p:cNvPr id="3" name="Content Placeholder 2">
            <a:extLst>
              <a:ext uri="{FF2B5EF4-FFF2-40B4-BE49-F238E27FC236}">
                <a16:creationId xmlns:a16="http://schemas.microsoft.com/office/drawing/2014/main" id="{D891B24F-816C-4174-B60B-05C87EF8A9D6}"/>
              </a:ext>
            </a:extLst>
          </p:cNvPr>
          <p:cNvSpPr>
            <a:spLocks noGrp="1"/>
          </p:cNvSpPr>
          <p:nvPr>
            <p:ph idx="1"/>
          </p:nvPr>
        </p:nvSpPr>
        <p:spPr>
          <a:xfrm>
            <a:off x="522515" y="2015732"/>
            <a:ext cx="11016342" cy="4037749"/>
          </a:xfrm>
        </p:spPr>
        <p:txBody>
          <a:bodyPr>
            <a:noAutofit/>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Compared to the Central Zone, this part of Nigeria is less culturally diverse. Besides, there are the Kanuri and the Hausa which constitute the notable cultural groups of the zone. Also it is a fact that Hausa is the largest cultural group in Nigeria. Historically, Daura was the original home of the Hausa people. For instance, it is related that the seven original Hausa states of Daura, Kano, Zaria,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Zazzau</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Kakaina</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Rano</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Biram</a:t>
            </a:r>
            <a:r>
              <a:rPr lang="en-US" b="0" i="0" u="none" strike="noStrike" baseline="0" dirty="0">
                <a:solidFill>
                  <a:srgbClr val="000000"/>
                </a:solidFill>
                <a:latin typeface="Times New Roman" panose="02020603050405020304" pitchFamily="18" charset="0"/>
                <a:cs typeface="Times New Roman" panose="02020603050405020304" pitchFamily="18" charset="0"/>
              </a:rPr>
              <a:t> and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Gobir</a:t>
            </a:r>
            <a:r>
              <a:rPr lang="en-US" b="0" i="0" u="none" strike="noStrike" baseline="0" dirty="0">
                <a:solidFill>
                  <a:srgbClr val="000000"/>
                </a:solidFill>
                <a:latin typeface="Times New Roman" panose="02020603050405020304" pitchFamily="18" charset="0"/>
                <a:cs typeface="Times New Roman" panose="02020603050405020304" pitchFamily="18" charset="0"/>
              </a:rPr>
              <a:t> were founded by the children of a certain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Bawo</a:t>
            </a:r>
            <a:r>
              <a:rPr lang="en-US" b="0" i="0" u="none" strike="noStrike" baseline="0" dirty="0">
                <a:solidFill>
                  <a:srgbClr val="000000"/>
                </a:solidFill>
                <a:latin typeface="Times New Roman" panose="02020603050405020304" pitchFamily="18" charset="0"/>
                <a:cs typeface="Times New Roman" panose="02020603050405020304" pitchFamily="18" charset="0"/>
              </a:rPr>
              <a:t>, son of a certain migrant prince of Baghdad, variously called </a:t>
            </a:r>
            <a:r>
              <a:rPr lang="en-US" b="0" i="1" u="none" strike="noStrike" baseline="0" dirty="0">
                <a:solidFill>
                  <a:srgbClr val="000000"/>
                </a:solidFill>
                <a:latin typeface="Times New Roman" panose="02020603050405020304" pitchFamily="18" charset="0"/>
                <a:cs typeface="Times New Roman" panose="02020603050405020304" pitchFamily="18" charset="0"/>
              </a:rPr>
              <a:t>Abu Yazid </a:t>
            </a:r>
            <a:r>
              <a:rPr lang="en-US" b="0" i="0" u="none" strike="noStrike" baseline="0" dirty="0">
                <a:solidFill>
                  <a:srgbClr val="000000"/>
                </a:solidFill>
                <a:latin typeface="Times New Roman" panose="02020603050405020304" pitchFamily="18" charset="0"/>
                <a:cs typeface="Times New Roman" panose="02020603050405020304" pitchFamily="18" charset="0"/>
              </a:rPr>
              <a:t>or </a:t>
            </a:r>
            <a:r>
              <a:rPr lang="en-US" b="0" i="1" u="none" strike="noStrike" baseline="0" dirty="0">
                <a:solidFill>
                  <a:srgbClr val="000000"/>
                </a:solidFill>
                <a:latin typeface="Times New Roman" panose="02020603050405020304" pitchFamily="18" charset="0"/>
                <a:cs typeface="Times New Roman" panose="02020603050405020304" pitchFamily="18" charset="0"/>
              </a:rPr>
              <a:t>Abu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Yazidu</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or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Bayajjida</a:t>
            </a:r>
            <a:r>
              <a:rPr lang="en-US" b="0" i="0" u="none" strike="noStrike" baseline="0" dirty="0">
                <a:solidFill>
                  <a:srgbClr val="000000"/>
                </a:solidFill>
                <a:latin typeface="Times New Roman" panose="02020603050405020304" pitchFamily="18" charset="0"/>
                <a:cs typeface="Times New Roman" panose="02020603050405020304" pitchFamily="18" charset="0"/>
              </a:rPr>
              <a:t>. It is on record that </a:t>
            </a:r>
            <a:r>
              <a:rPr lang="en-US" b="0" i="1" u="none" strike="noStrike" baseline="0" dirty="0">
                <a:solidFill>
                  <a:srgbClr val="000000"/>
                </a:solidFill>
                <a:latin typeface="Times New Roman" panose="02020603050405020304" pitchFamily="18" charset="0"/>
                <a:cs typeface="Times New Roman" panose="02020603050405020304" pitchFamily="18" charset="0"/>
              </a:rPr>
              <a:t>Daura </a:t>
            </a:r>
            <a:r>
              <a:rPr lang="en-US" b="0" i="0" u="none" strike="noStrike" baseline="0" dirty="0">
                <a:solidFill>
                  <a:srgbClr val="000000"/>
                </a:solidFill>
                <a:latin typeface="Times New Roman" panose="02020603050405020304" pitchFamily="18" charset="0"/>
                <a:cs typeface="Times New Roman" panose="02020603050405020304" pitchFamily="18" charset="0"/>
              </a:rPr>
              <a:t>was the mother of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Cannanite</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named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Najb</a:t>
            </a:r>
            <a:r>
              <a:rPr lang="en-US" b="0" i="0" u="none" strike="noStrike" baseline="0" dirty="0">
                <a:solidFill>
                  <a:srgbClr val="000000"/>
                </a:solidFill>
                <a:latin typeface="Times New Roman" panose="02020603050405020304" pitchFamily="18" charset="0"/>
                <a:cs typeface="Times New Roman" panose="02020603050405020304" pitchFamily="18" charset="0"/>
              </a:rPr>
              <a:t>. So the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Bayajida</a:t>
            </a:r>
            <a:r>
              <a:rPr lang="en-US" b="0" i="0" u="none" strike="noStrike" baseline="0" dirty="0">
                <a:solidFill>
                  <a:srgbClr val="000000"/>
                </a:solidFill>
                <a:latin typeface="Times New Roman" panose="02020603050405020304" pitchFamily="18" charset="0"/>
                <a:cs typeface="Times New Roman" panose="02020603050405020304" pitchFamily="18" charset="0"/>
              </a:rPr>
              <a:t> myth represents the mirror of a historical period in which the formation of states began in Hausa land. Today the Hausa people of Nigeria are mostly concentrated in Kano, Katsina, Jigawa, Sokoto, Kebbi and Zamfara States.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256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6F9E-4162-40E4-812C-41E9FCE501DD}"/>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b. Central Zone:</a:t>
            </a:r>
          </a:p>
        </p:txBody>
      </p:sp>
      <p:sp>
        <p:nvSpPr>
          <p:cNvPr id="3" name="Content Placeholder 2">
            <a:extLst>
              <a:ext uri="{FF2B5EF4-FFF2-40B4-BE49-F238E27FC236}">
                <a16:creationId xmlns:a16="http://schemas.microsoft.com/office/drawing/2014/main" id="{809FF009-48A2-48D3-ADEF-872A47BFDBBE}"/>
              </a:ext>
            </a:extLst>
          </p:cNvPr>
          <p:cNvSpPr>
            <a:spLocks noGrp="1"/>
          </p:cNvSpPr>
          <p:nvPr>
            <p:ph idx="1"/>
          </p:nvPr>
        </p:nvSpPr>
        <p:spPr>
          <a:xfrm>
            <a:off x="1451579" y="2015732"/>
            <a:ext cx="9603275" cy="4037749"/>
          </a:xfrm>
        </p:spPr>
        <p:txBody>
          <a:bodyPr>
            <a:noAutofit/>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The Central Zone covers the whole area conventionally described as the Nigerian Middle Belt or sometimes referred to as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Kasashen</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Bauchi. It covers much more than fifty percent of the Niger territory extending from the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Idoma</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Ebira</a:t>
            </a:r>
            <a:r>
              <a:rPr lang="en-US" b="0" i="0" u="none" strike="noStrike" baseline="0" dirty="0">
                <a:solidFill>
                  <a:srgbClr val="000000"/>
                </a:solidFill>
                <a:latin typeface="Times New Roman" panose="02020603050405020304" pitchFamily="18" charset="0"/>
                <a:cs typeface="Times New Roman" panose="02020603050405020304" pitchFamily="18" charset="0"/>
              </a:rPr>
              <a:t> and Igala axis in the south to as far north as the community collectively known as the southern Zaria and from the Cameroonian border in the east to the border of Republic of Benin in the west. This is the home of majority of Nigeria’s cultural and ethnic groups. Five states are found in this zone, which are Benin,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Kwara</a:t>
            </a:r>
            <a:r>
              <a:rPr lang="en-US" b="0" i="0" u="none" strike="noStrike" baseline="0" dirty="0">
                <a:solidFill>
                  <a:srgbClr val="000000"/>
                </a:solidFill>
                <a:latin typeface="Times New Roman" panose="02020603050405020304" pitchFamily="18" charset="0"/>
                <a:cs typeface="Times New Roman" panose="02020603050405020304" pitchFamily="18" charset="0"/>
              </a:rPr>
              <a:t>, Kogi, Northern Plateau and Taraba. These states account for fifty percent of the culture of Nigeria. The general characteristic of this zone is the small population size they have. The only groups with considerable population are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Tiv</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Gwari</a:t>
            </a:r>
            <a:r>
              <a:rPr lang="en-US" b="0" i="0" u="none" strike="noStrike" baseline="0" dirty="0">
                <a:solidFill>
                  <a:srgbClr val="000000"/>
                </a:solidFill>
                <a:latin typeface="Times New Roman" panose="02020603050405020304" pitchFamily="18" charset="0"/>
                <a:cs typeface="Times New Roman" panose="02020603050405020304" pitchFamily="18" charset="0"/>
              </a:rPr>
              <a:t> and Nupe.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157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4440-FE5A-4FAD-BFB3-4DF88D67D662}"/>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Cont.</a:t>
            </a:r>
            <a:endParaRPr lang="en-US" dirty="0"/>
          </a:p>
        </p:txBody>
      </p:sp>
      <p:sp>
        <p:nvSpPr>
          <p:cNvPr id="3" name="Content Placeholder 2">
            <a:extLst>
              <a:ext uri="{FF2B5EF4-FFF2-40B4-BE49-F238E27FC236}">
                <a16:creationId xmlns:a16="http://schemas.microsoft.com/office/drawing/2014/main" id="{9D3BD15E-C07B-4A62-B90D-F8BEECBF4F99}"/>
              </a:ext>
            </a:extLst>
          </p:cNvPr>
          <p:cNvSpPr>
            <a:spLocks noGrp="1"/>
          </p:cNvSpPr>
          <p:nvPr>
            <p:ph idx="1"/>
          </p:nvPr>
        </p:nvSpPr>
        <p:spPr/>
        <p:txBody>
          <a:bodyPr>
            <a:normAutofit/>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The rest are smaller in size, because of this it becomes very difficult to make a distinctive classification. Examples of such are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Jukun</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Mumuye</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Tere</a:t>
            </a:r>
            <a:r>
              <a:rPr lang="en-US" b="0" i="0" u="none" strike="noStrike" baseline="0" dirty="0">
                <a:solidFill>
                  <a:srgbClr val="000000"/>
                </a:solidFill>
                <a:latin typeface="Times New Roman" panose="02020603050405020304" pitchFamily="18" charset="0"/>
                <a:cs typeface="Times New Roman" panose="02020603050405020304" pitchFamily="18" charset="0"/>
              </a:rPr>
              <a:t>, Kaka, Koro,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Anaguta</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Zaranda</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Vomni</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Mbula</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Chuomu</a:t>
            </a:r>
            <a:r>
              <a:rPr lang="en-US" b="0" i="0" u="none" strike="noStrike" baseline="0" dirty="0">
                <a:solidFill>
                  <a:srgbClr val="000000"/>
                </a:solidFill>
                <a:latin typeface="Times New Roman" panose="02020603050405020304" pitchFamily="18" charset="0"/>
                <a:cs typeface="Times New Roman" panose="02020603050405020304" pitchFamily="18" charset="0"/>
              </a:rPr>
              <a:t>, Lan,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Njirai</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Vemgo</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Wula</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Higgi</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Gade</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Rubu</a:t>
            </a:r>
            <a:r>
              <a:rPr lang="en-US" b="0" i="0" u="none" strike="noStrike" baseline="0" dirty="0">
                <a:solidFill>
                  <a:srgbClr val="000000"/>
                </a:solidFill>
                <a:latin typeface="Times New Roman" panose="02020603050405020304" pitchFamily="18" charset="0"/>
                <a:cs typeface="Times New Roman" panose="02020603050405020304" pitchFamily="18" charset="0"/>
              </a:rPr>
              <a:t>, Amo,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Kurama</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Burom</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Kakanda</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Tarok</a:t>
            </a:r>
            <a:r>
              <a:rPr lang="en-US" b="0" i="0" u="none" strike="noStrike" baseline="0" dirty="0">
                <a:solidFill>
                  <a:srgbClr val="000000"/>
                </a:solidFill>
                <a:latin typeface="Times New Roman" panose="02020603050405020304" pitchFamily="18" charset="0"/>
                <a:cs typeface="Times New Roman" panose="02020603050405020304" pitchFamily="18" charset="0"/>
              </a:rPr>
              <a:t>. Most of the people in these areas claim their origins from Hausa or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Jukun</a:t>
            </a:r>
            <a:r>
              <a:rPr lang="en-US" b="0" i="0" u="none" strike="noStrike" baseline="0" dirty="0">
                <a:solidFill>
                  <a:srgbClr val="000000"/>
                </a:solidFill>
                <a:latin typeface="Times New Roman" panose="02020603050405020304" pitchFamily="18" charset="0"/>
                <a:cs typeface="Times New Roman" panose="02020603050405020304" pitchFamily="18" charset="0"/>
              </a:rPr>
              <a:t> ancestors. The main economic preoccupation of the people in this zone is farming. Southern most reaches of the zone especially from the lower Benue valley to the Niger-Benue confluence form part of the West Africa Yam belt. This </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42201F-7BBB-479F-A066-70470F35159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639902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460477AF29FF149925E7A6435402093" ma:contentTypeVersion="7" ma:contentTypeDescription="Create a new document." ma:contentTypeScope="" ma:versionID="b95ecb3df7f045abd49558c3445122e0">
  <xsd:schema xmlns:xsd="http://www.w3.org/2001/XMLSchema" xmlns:xs="http://www.w3.org/2001/XMLSchema" xmlns:p="http://schemas.microsoft.com/office/2006/metadata/properties" xmlns:ns2="260267c7-1e26-45eb-ba29-3b5bc9759aa0" targetNamespace="http://schemas.microsoft.com/office/2006/metadata/properties" ma:root="true" ma:fieldsID="e6a6c59bc05d45bbc6dc22c4c470b5de" ns2:_="">
    <xsd:import namespace="260267c7-1e26-45eb-ba29-3b5bc9759a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0267c7-1e26-45eb-ba29-3b5bc9759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1BA75B-B253-4956-884F-D1239D9FE2FD}">
  <ds:schemaRefs>
    <ds:schemaRef ds:uri="http://schemas.microsoft.com/sharepoint/v3/contenttype/forms"/>
  </ds:schemaRefs>
</ds:datastoreItem>
</file>

<file path=customXml/itemProps2.xml><?xml version="1.0" encoding="utf-8"?>
<ds:datastoreItem xmlns:ds="http://schemas.openxmlformats.org/officeDocument/2006/customXml" ds:itemID="{ACD7A9B3-1617-4FBF-B386-D814AF01AD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0267c7-1e26-45eb-ba29-3b5bc9759a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220C93C-3BC2-4D04-842B-60BC3EA3FD3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TM10001114[[fn=Gallery]]</Template>
  <TotalTime>28</TotalTime>
  <Words>1786</Words>
  <Application>Microsoft Office PowerPoint</Application>
  <PresentationFormat>Widescreen</PresentationFormat>
  <Paragraphs>29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Map of Nigeria showing areas of well known ethnic groups:</vt:lpstr>
      <vt:lpstr>Cont.</vt:lpstr>
      <vt:lpstr>Linguistics Classifications:</vt:lpstr>
      <vt:lpstr>Government’s position on language:</vt:lpstr>
      <vt:lpstr>Cultural Zones in Nigeria</vt:lpstr>
      <vt:lpstr>a. Northern Zone:</vt:lpstr>
      <vt:lpstr>Cont.</vt:lpstr>
      <vt:lpstr>b. Central Zone:</vt:lpstr>
      <vt:lpstr>Cont.</vt:lpstr>
      <vt:lpstr>c. The western zone:</vt:lpstr>
      <vt:lpstr>Cont.</vt:lpstr>
      <vt:lpstr>Cont.</vt:lpstr>
      <vt:lpstr>d. Eastern zone: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AREAS IN NIGERIA AND THEIR CHARACTERISTICS</dc:title>
  <dc:creator>EL-JANGAZS</dc:creator>
  <cp:lastModifiedBy>EL-JANGAZS</cp:lastModifiedBy>
  <cp:revision>59</cp:revision>
  <dcterms:created xsi:type="dcterms:W3CDTF">2021-01-01T13:20:07Z</dcterms:created>
  <dcterms:modified xsi:type="dcterms:W3CDTF">2021-12-27T16:44:34Z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0x010100A460477AF29FF149925E7A6435402093</vt:lpwstr>
  </property>
</Properties>
</file>