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BDABCE-3426-4BC3-B76A-1F44DB618ACE}" v="5" dt="2021-11-25T14:40:17.923"/>
    <p1510:client id="{EA500148-0CF1-493B-9CC1-19E7E06067A8}" v="1" dt="2021-12-09T13:18:36.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yu Mohammed Kabir" userId="S::211305014@nileuniversity.edu.ng::e69342c5-45da-40e8-a26c-81a09e8fe21c" providerId="AD" clId="Web-{B9B238DE-6842-4FC3-90EA-2AB54CCC5AEE}"/>
    <pc:docChg chg="modSld">
      <pc:chgData name="Aliyu Mohammed Kabir" userId="S::211305014@nileuniversity.edu.ng::e69342c5-45da-40e8-a26c-81a09e8fe21c" providerId="AD" clId="Web-{B9B238DE-6842-4FC3-90EA-2AB54CCC5AEE}" dt="2021-11-13T22:20:25.965" v="2" actId="1076"/>
      <pc:docMkLst>
        <pc:docMk/>
      </pc:docMkLst>
      <pc:sldChg chg="modSp">
        <pc:chgData name="Aliyu Mohammed Kabir" userId="S::211305014@nileuniversity.edu.ng::e69342c5-45da-40e8-a26c-81a09e8fe21c" providerId="AD" clId="Web-{B9B238DE-6842-4FC3-90EA-2AB54CCC5AEE}" dt="2021-11-13T22:20:25.965" v="2" actId="1076"/>
        <pc:sldMkLst>
          <pc:docMk/>
          <pc:sldMk cId="2972931678" sldId="266"/>
        </pc:sldMkLst>
        <pc:picChg chg="mod">
          <ac:chgData name="Aliyu Mohammed Kabir" userId="S::211305014@nileuniversity.edu.ng::e69342c5-45da-40e8-a26c-81a09e8fe21c" providerId="AD" clId="Web-{B9B238DE-6842-4FC3-90EA-2AB54CCC5AEE}" dt="2021-11-13T22:20:25.965" v="2" actId="1076"/>
          <ac:picMkLst>
            <pc:docMk/>
            <pc:sldMk cId="2972931678" sldId="266"/>
            <ac:picMk id="5" creationId="{5A3BAA22-52C1-4C90-8E1C-E86A360CFCBA}"/>
          </ac:picMkLst>
        </pc:picChg>
      </pc:sldChg>
    </pc:docChg>
  </pc:docChgLst>
  <pc:docChgLst>
    <pc:chgData name="Florentina soromtochi Nwoko" userId="dd0448bd-2b8b-4991-a397-9ab6cc30584c" providerId="ADAL" clId="{C0BDABCE-3426-4BC3-B76A-1F44DB618ACE}"/>
    <pc:docChg chg="custSel modSld">
      <pc:chgData name="Florentina soromtochi Nwoko" userId="dd0448bd-2b8b-4991-a397-9ab6cc30584c" providerId="ADAL" clId="{C0BDABCE-3426-4BC3-B76A-1F44DB618ACE}" dt="2021-11-25T14:40:17.923" v="0" actId="27636"/>
      <pc:docMkLst>
        <pc:docMk/>
      </pc:docMkLst>
      <pc:sldChg chg="modSp mod">
        <pc:chgData name="Florentina soromtochi Nwoko" userId="dd0448bd-2b8b-4991-a397-9ab6cc30584c" providerId="ADAL" clId="{C0BDABCE-3426-4BC3-B76A-1F44DB618ACE}" dt="2021-11-25T14:40:17.923" v="0" actId="27636"/>
        <pc:sldMkLst>
          <pc:docMk/>
          <pc:sldMk cId="3682629980" sldId="265"/>
        </pc:sldMkLst>
        <pc:spChg chg="mod">
          <ac:chgData name="Florentina soromtochi Nwoko" userId="dd0448bd-2b8b-4991-a397-9ab6cc30584c" providerId="ADAL" clId="{C0BDABCE-3426-4BC3-B76A-1F44DB618ACE}" dt="2021-11-25T14:40:17.923" v="0" actId="27636"/>
          <ac:spMkLst>
            <pc:docMk/>
            <pc:sldMk cId="3682629980" sldId="265"/>
            <ac:spMk id="3" creationId="{5CCBD1FD-6781-4FFD-A400-EBC34F3D9B89}"/>
          </ac:spMkLst>
        </pc:spChg>
      </pc:sldChg>
    </pc:docChg>
  </pc:docChgLst>
  <pc:docChgLst>
    <pc:chgData name="Ahmed Aliyu Jaji" userId="S::211304025@nileuniversity.edu.ng::9ed7a20b-1207-4a29-9212-cacbfa8946a4" providerId="AD" clId="Web-{EA500148-0CF1-493B-9CC1-19E7E06067A8}"/>
    <pc:docChg chg="delSld">
      <pc:chgData name="Ahmed Aliyu Jaji" userId="S::211304025@nileuniversity.edu.ng::9ed7a20b-1207-4a29-9212-cacbfa8946a4" providerId="AD" clId="Web-{EA500148-0CF1-493B-9CC1-19E7E06067A8}" dt="2021-12-09T13:18:36.393" v="0"/>
      <pc:docMkLst>
        <pc:docMk/>
      </pc:docMkLst>
      <pc:sldChg chg="del">
        <pc:chgData name="Ahmed Aliyu Jaji" userId="S::211304025@nileuniversity.edu.ng::9ed7a20b-1207-4a29-9212-cacbfa8946a4" providerId="AD" clId="Web-{EA500148-0CF1-493B-9CC1-19E7E06067A8}" dt="2021-12-09T13:18:36.393" v="0"/>
        <pc:sldMkLst>
          <pc:docMk/>
          <pc:sldMk cId="1300357250"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pPr/>
              <a:t>12/9/2021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pPr/>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pPr/>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12/9/2021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12/9/2021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2F59-6FCD-4ADC-AEC0-13DB68D8C02E}"/>
              </a:ext>
            </a:extLst>
          </p:cNvPr>
          <p:cNvSpPr>
            <a:spLocks noGrp="1"/>
          </p:cNvSpPr>
          <p:nvPr>
            <p:ph type="ctrTitle"/>
          </p:nvPr>
        </p:nvSpPr>
        <p:spPr/>
        <p:txBody>
          <a:bodyPr>
            <a:noAutofit/>
          </a:bodyPr>
          <a:lstStyle/>
          <a:p>
            <a:pPr algn="ctr"/>
            <a:r>
              <a:rPr lang="en-US" sz="4400" b="1">
                <a:latin typeface="Times New Roman" panose="02020603050405020304" pitchFamily="18" charset="0"/>
                <a:cs typeface="Times New Roman" panose="02020603050405020304" pitchFamily="18" charset="0"/>
              </a:rPr>
              <a:t>THE EVOLUTION OF NIGERIA; HISTORY, AMALGAMATION AND COLONIAL RULE</a:t>
            </a:r>
          </a:p>
        </p:txBody>
      </p:sp>
      <p:sp>
        <p:nvSpPr>
          <p:cNvPr id="3" name="Subtitle 2">
            <a:extLst>
              <a:ext uri="{FF2B5EF4-FFF2-40B4-BE49-F238E27FC236}">
                <a16:creationId xmlns:a16="http://schemas.microsoft.com/office/drawing/2014/main" id="{4422C154-3B99-4575-98B1-AEB7C6155758}"/>
              </a:ext>
            </a:extLst>
          </p:cNvPr>
          <p:cNvSpPr>
            <a:spLocks noGrp="1"/>
          </p:cNvSpPr>
          <p:nvPr>
            <p:ph type="subTitle" idx="1"/>
          </p:nvPr>
        </p:nvSpPr>
        <p:spPr/>
        <p:txBody>
          <a:bodyPr/>
          <a:lstStyle/>
          <a:p>
            <a:pPr algn="ctr"/>
            <a:r>
              <a:rPr lang="en-US" b="1">
                <a:latin typeface="Times New Roman" panose="02020603050405020304" pitchFamily="18" charset="0"/>
                <a:cs typeface="Times New Roman" panose="02020603050405020304" pitchFamily="18" charset="0"/>
              </a:rPr>
              <a:t>Lecture note:</a:t>
            </a:r>
          </a:p>
        </p:txBody>
      </p:sp>
    </p:spTree>
    <p:extLst>
      <p:ext uri="{BB962C8B-B14F-4D97-AF65-F5344CB8AC3E}">
        <p14:creationId xmlns:p14="http://schemas.microsoft.com/office/powerpoint/2010/main" val="204097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52EF-CD9C-4ACB-90E3-87584226A33C}"/>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The Colonial Rule:</a:t>
            </a:r>
          </a:p>
        </p:txBody>
      </p:sp>
      <p:sp>
        <p:nvSpPr>
          <p:cNvPr id="3" name="Content Placeholder 2">
            <a:extLst>
              <a:ext uri="{FF2B5EF4-FFF2-40B4-BE49-F238E27FC236}">
                <a16:creationId xmlns:a16="http://schemas.microsoft.com/office/drawing/2014/main" id="{5CCBD1FD-6781-4FFD-A400-EBC34F3D9B89}"/>
              </a:ext>
            </a:extLst>
          </p:cNvPr>
          <p:cNvSpPr>
            <a:spLocks noGrp="1"/>
          </p:cNvSpPr>
          <p:nvPr>
            <p:ph idx="1"/>
          </p:nvPr>
        </p:nvSpPr>
        <p:spPr/>
        <p:txBody>
          <a:bodyPr>
            <a:normAutofit fontScale="92500" lnSpcReduction="20000"/>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In the previous discussion, the interest of colonial rule was stated bearing in mind the invasion and occupation of Nigeria. The major task before the British was to find the most cost effective way to rule their newly acquired territory, a territory composed of different cultural and religious groups with different systems of governance and administration. The British, based on Lord Lugard’s recommendations, decided to interfere as little as possible in the day to day administration of the peoples they ruled. It was decided that interference should be limited to what was necessary to the basic needs of colonial administration and economic exploitation of the country or to eliminate what they perceived as repugnant to British conception of justice and morality.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62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128F-40EB-4DAB-934A-E725809E8146}"/>
              </a:ext>
            </a:extLst>
          </p:cNvPr>
          <p:cNvSpPr>
            <a:spLocks noGrp="1"/>
          </p:cNvSpPr>
          <p:nvPr>
            <p:ph type="title"/>
          </p:nvPr>
        </p:nvSpPr>
        <p:spPr/>
        <p:txBody>
          <a:bodyPr>
            <a:normAutofit/>
          </a:bodyPr>
          <a:lstStyle/>
          <a:p>
            <a:pPr algn="just"/>
            <a:r>
              <a:rPr lang="en-US" cap="none">
                <a:latin typeface="Times New Roman" panose="02020603050405020304" pitchFamily="18" charset="0"/>
                <a:cs typeface="Times New Roman" panose="02020603050405020304" pitchFamily="18" charset="0"/>
              </a:rPr>
              <a:t>Map showing the different ethnic groups in the British amalgamated territory known as Nigeria:</a:t>
            </a:r>
          </a:p>
        </p:txBody>
      </p:sp>
      <p:pic>
        <p:nvPicPr>
          <p:cNvPr id="5" name="Content Placeholder 4">
            <a:extLst>
              <a:ext uri="{FF2B5EF4-FFF2-40B4-BE49-F238E27FC236}">
                <a16:creationId xmlns:a16="http://schemas.microsoft.com/office/drawing/2014/main" id="{5A3BAA22-52C1-4C90-8E1C-E86A360CFCBA}"/>
              </a:ext>
            </a:extLst>
          </p:cNvPr>
          <p:cNvPicPr>
            <a:picLocks noGrp="1" noChangeAspect="1"/>
          </p:cNvPicPr>
          <p:nvPr>
            <p:ph idx="1"/>
          </p:nvPr>
        </p:nvPicPr>
        <p:blipFill>
          <a:blip r:embed="rId2"/>
          <a:stretch>
            <a:fillRect/>
          </a:stretch>
        </p:blipFill>
        <p:spPr>
          <a:xfrm>
            <a:off x="1022131" y="1958858"/>
            <a:ext cx="9454654" cy="4832796"/>
          </a:xfrm>
        </p:spPr>
      </p:pic>
    </p:spTree>
    <p:extLst>
      <p:ext uri="{BB962C8B-B14F-4D97-AF65-F5344CB8AC3E}">
        <p14:creationId xmlns:p14="http://schemas.microsoft.com/office/powerpoint/2010/main" val="2972931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8CAE-9801-4A57-BEAD-97341336245A}"/>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Cont.</a:t>
            </a:r>
            <a:endParaRPr lang="en-US"/>
          </a:p>
        </p:txBody>
      </p:sp>
      <p:sp>
        <p:nvSpPr>
          <p:cNvPr id="3" name="Content Placeholder 2">
            <a:extLst>
              <a:ext uri="{FF2B5EF4-FFF2-40B4-BE49-F238E27FC236}">
                <a16:creationId xmlns:a16="http://schemas.microsoft.com/office/drawing/2014/main" id="{B1E98426-8F7C-43D6-9731-707066A917DD}"/>
              </a:ext>
            </a:extLst>
          </p:cNvPr>
          <p:cNvSpPr>
            <a:spLocks noGrp="1"/>
          </p:cNvSpPr>
          <p:nvPr>
            <p:ph idx="1"/>
          </p:nvPr>
        </p:nvSpPr>
        <p:spPr>
          <a:xfrm>
            <a:off x="1451579" y="1957389"/>
            <a:ext cx="9603275" cy="4096092"/>
          </a:xfrm>
        </p:spPr>
        <p:txBody>
          <a:bodyPr>
            <a:noAutofit/>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To this end, a system of British rule through local traditional rulers known as Indirect Rule was instituted. These rulers would be responsible for carrying out colonial policies and tax collection under the supervision of British colonial officers. This system created the illusion of Africans ruling themselves and significantly reduced the cost of administration. It also created a wedge between the traditional rulers who became beneficiaries of the colonial system and patriots resisting colonial domination. In Northern Nigeria, Indirect rule, in part, insulated Islam from the Christian influences which might have led to resistance to colonialism. The northern part of Nigeria, with its large states and developed emirates system was the most fertile ground for the indirect rule system of administration.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0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B3A2-A200-4376-9110-AFFF6402EB80}"/>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Cont.</a:t>
            </a:r>
            <a:endParaRPr lang="en-US"/>
          </a:p>
        </p:txBody>
      </p:sp>
      <p:sp>
        <p:nvSpPr>
          <p:cNvPr id="3" name="Content Placeholder 2">
            <a:extLst>
              <a:ext uri="{FF2B5EF4-FFF2-40B4-BE49-F238E27FC236}">
                <a16:creationId xmlns:a16="http://schemas.microsoft.com/office/drawing/2014/main" id="{EECC70F2-3591-496D-AA2F-035A12FCDD9B}"/>
              </a:ext>
            </a:extLst>
          </p:cNvPr>
          <p:cNvSpPr>
            <a:spLocks noGrp="1"/>
          </p:cNvSpPr>
          <p:nvPr>
            <p:ph idx="1"/>
          </p:nvPr>
        </p:nvSpPr>
        <p:spPr>
          <a:xfrm>
            <a:off x="1451579" y="2015732"/>
            <a:ext cx="9603275" cy="3885006"/>
          </a:xfrm>
        </p:spPr>
        <p:txBody>
          <a:bodyPr>
            <a:noAutofit/>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The system was a success in the northern region. However, in the western and eastern regions it was not so successful. In Benin and Yorubaland the British re-enacted the former empires in 1916 and an unpopular attempt to bring back the Oyo Empire was also attempted. The Oba now appointed and backed by the British were expected to serve them. Many of them became autocratic because the mechanism for removing despotic ones was no longer effective. This did not eliminate resistance as four officials of the Oyo Native Authority were killed at </a:t>
            </a:r>
            <a:r>
              <a:rPr lang="en-US" b="0" i="0" u="none" strike="noStrike" baseline="0" err="1">
                <a:solidFill>
                  <a:srgbClr val="000000"/>
                </a:solidFill>
                <a:latin typeface="Times New Roman" panose="02020603050405020304" pitchFamily="18" charset="0"/>
                <a:cs typeface="Times New Roman" panose="02020603050405020304" pitchFamily="18" charset="0"/>
              </a:rPr>
              <a:t>Iseyin</a:t>
            </a:r>
            <a:r>
              <a:rPr lang="en-US" b="0" i="0" u="none" strike="noStrike" baseline="0">
                <a:solidFill>
                  <a:srgbClr val="000000"/>
                </a:solidFill>
                <a:latin typeface="Times New Roman" panose="02020603050405020304" pitchFamily="18" charset="0"/>
                <a:cs typeface="Times New Roman" panose="02020603050405020304" pitchFamily="18" charset="0"/>
              </a:rPr>
              <a:t> in 1916. Similarly, in 1918 a rebellion broke out after the Abeokuta Native Authority introduced direct taxation.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6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D877-0604-4F84-B6EC-59B1198D4F3C}"/>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Cont.</a:t>
            </a:r>
            <a:endParaRPr lang="en-US"/>
          </a:p>
        </p:txBody>
      </p:sp>
      <p:sp>
        <p:nvSpPr>
          <p:cNvPr id="3" name="Content Placeholder 2">
            <a:extLst>
              <a:ext uri="{FF2B5EF4-FFF2-40B4-BE49-F238E27FC236}">
                <a16:creationId xmlns:a16="http://schemas.microsoft.com/office/drawing/2014/main" id="{E7405629-DD5B-45D6-BD7F-625D1887B3CE}"/>
              </a:ext>
            </a:extLst>
          </p:cNvPr>
          <p:cNvSpPr>
            <a:spLocks noGrp="1"/>
          </p:cNvSpPr>
          <p:nvPr>
            <p:ph idx="1"/>
          </p:nvPr>
        </p:nvSpPr>
        <p:spPr>
          <a:xfrm>
            <a:off x="757239" y="2015732"/>
            <a:ext cx="10297616" cy="4037749"/>
          </a:xfrm>
        </p:spPr>
        <p:txBody>
          <a:bodyPr>
            <a:noAutofit/>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In Igboland, for example, there were no chiefs; the British had to create a class of chiefs referred to as warrant chiefs, to collect taxes and enforce colonial policies. The policy of indirect rule was premised on local peoples being ruled by their local traditional rulers without disruption to their lives. However the warrant chiefs had no prior legitimacy in the places they ruled and were invariably corrupt and unscrupulous; therefore they were deeply resented. In most of the southern provinces indirect rule was a problem because of the absence of traditional rulers and centralized governments. This did not stop the British from introducing them  anyway.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866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016D-F291-4229-AE5C-55A057D96CD8}"/>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Cont.</a:t>
            </a:r>
            <a:endParaRPr lang="en-US"/>
          </a:p>
        </p:txBody>
      </p:sp>
      <p:sp>
        <p:nvSpPr>
          <p:cNvPr id="3" name="Content Placeholder 2">
            <a:extLst>
              <a:ext uri="{FF2B5EF4-FFF2-40B4-BE49-F238E27FC236}">
                <a16:creationId xmlns:a16="http://schemas.microsoft.com/office/drawing/2014/main" id="{C50027DB-E2F0-4BC0-90AB-F345A2147A8C}"/>
              </a:ext>
            </a:extLst>
          </p:cNvPr>
          <p:cNvSpPr>
            <a:spLocks noGrp="1"/>
          </p:cNvSpPr>
          <p:nvPr>
            <p:ph idx="1"/>
          </p:nvPr>
        </p:nvSpPr>
        <p:spPr/>
        <p:txBody>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Throughout Nigeria when traditional rulers or British appointed rulers served as intermediaries between the government and the people, the result was always misrule and corruption by local officials and eventually anti-colonial resistance. The 1929 Aba Riots arose because of tax abuse and other forms of bad governance. In spite of the claim of mutual benefits to both the British and local traditional rulers as well as the claim of minimum disruption of people’s lives and livelihood, British interference was widespread and very negative. Some of the visibly negative impacts included the following: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47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3FC6-C053-418B-97B4-501094C6D66F}"/>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Cont.</a:t>
            </a:r>
            <a:endParaRPr lang="en-US"/>
          </a:p>
        </p:txBody>
      </p:sp>
      <p:sp>
        <p:nvSpPr>
          <p:cNvPr id="3" name="Content Placeholder 2">
            <a:extLst>
              <a:ext uri="{FF2B5EF4-FFF2-40B4-BE49-F238E27FC236}">
                <a16:creationId xmlns:a16="http://schemas.microsoft.com/office/drawing/2014/main" id="{E1B6F850-9987-4529-AC1C-5481318AD967}"/>
              </a:ext>
            </a:extLst>
          </p:cNvPr>
          <p:cNvSpPr>
            <a:spLocks noGrp="1"/>
          </p:cNvSpPr>
          <p:nvPr>
            <p:ph idx="1"/>
          </p:nvPr>
        </p:nvSpPr>
        <p:spPr/>
        <p:txBody>
          <a:bodyPr>
            <a:normAutofit lnSpcReduction="10000"/>
          </a:bodyPr>
          <a:lstStyle/>
          <a:p>
            <a:pPr algn="just">
              <a:lnSpc>
                <a:spcPct val="150000"/>
              </a:lnSpc>
            </a:pPr>
            <a:r>
              <a:rPr lang="en-US" b="0" i="0" u="none" strike="noStrike" baseline="0">
                <a:solidFill>
                  <a:srgbClr val="000000"/>
                </a:solidFill>
                <a:latin typeface="Times New Roman" panose="02020603050405020304" pitchFamily="18" charset="0"/>
                <a:cs typeface="Times New Roman" panose="02020603050405020304" pitchFamily="18" charset="0"/>
              </a:rPr>
              <a:t>Most emirs and chiefs who resisted British rule in any form were deposed and new pliant ones installed. Therefore, only those who collaborated with the colonial regime were maintained. </a:t>
            </a:r>
          </a:p>
          <a:p>
            <a:pPr algn="just">
              <a:lnSpc>
                <a:spcPct val="150000"/>
              </a:lnSpc>
            </a:pPr>
            <a:r>
              <a:rPr lang="en-US" b="0" i="0" u="none" strike="noStrike" baseline="0">
                <a:solidFill>
                  <a:srgbClr val="000000"/>
                </a:solidFill>
                <a:latin typeface="Times New Roman" panose="02020603050405020304" pitchFamily="18" charset="0"/>
                <a:cs typeface="Times New Roman" panose="02020603050405020304" pitchFamily="18" charset="0"/>
              </a:rPr>
              <a:t>The British reduced the status of both the Caliph at Sokoto and the Shehu of </a:t>
            </a:r>
            <a:r>
              <a:rPr lang="en-US" b="0" i="0" u="none" strike="noStrike" baseline="0" err="1">
                <a:solidFill>
                  <a:srgbClr val="000000"/>
                </a:solidFill>
                <a:latin typeface="Times New Roman" panose="02020603050405020304" pitchFamily="18" charset="0"/>
                <a:cs typeface="Times New Roman" panose="02020603050405020304" pitchFamily="18" charset="0"/>
              </a:rPr>
              <a:t>Borno</a:t>
            </a:r>
            <a:r>
              <a:rPr lang="en-US" b="0" i="0" u="none" strike="noStrike" baseline="0">
                <a:solidFill>
                  <a:srgbClr val="000000"/>
                </a:solidFill>
                <a:latin typeface="Times New Roman" panose="02020603050405020304" pitchFamily="18" charset="0"/>
                <a:cs typeface="Times New Roman" panose="02020603050405020304" pitchFamily="18" charset="0"/>
              </a:rPr>
              <a:t> to that of emirs. The Caliph was renamed Sultan. </a:t>
            </a:r>
          </a:p>
          <a:p>
            <a:pPr algn="just">
              <a:lnSpc>
                <a:spcPct val="150000"/>
              </a:lnSpc>
            </a:pPr>
            <a:r>
              <a:rPr lang="en-US" b="0" i="0" u="none" strike="noStrike" baseline="0">
                <a:solidFill>
                  <a:srgbClr val="000000"/>
                </a:solidFill>
                <a:latin typeface="Times New Roman" panose="02020603050405020304" pitchFamily="18" charset="0"/>
                <a:cs typeface="Times New Roman" panose="02020603050405020304" pitchFamily="18" charset="0"/>
              </a:rPr>
              <a:t>The judicial system was changed to reduce the potency of the Islamic legal system (</a:t>
            </a:r>
            <a:r>
              <a:rPr lang="en-US" b="0" i="0" u="none" strike="noStrike" baseline="0" err="1">
                <a:solidFill>
                  <a:srgbClr val="000000"/>
                </a:solidFill>
                <a:latin typeface="Times New Roman" panose="02020603050405020304" pitchFamily="18" charset="0"/>
                <a:cs typeface="Times New Roman" panose="02020603050405020304" pitchFamily="18" charset="0"/>
              </a:rPr>
              <a:t>shari’ah</a:t>
            </a:r>
            <a:r>
              <a:rPr lang="en-US" b="0" i="0" u="none" strike="noStrike" baseline="0">
                <a:solidFill>
                  <a:srgbClr val="000000"/>
                </a:solidFill>
                <a:latin typeface="Times New Roman" panose="02020603050405020304" pitchFamily="18" charset="0"/>
                <a:cs typeface="Times New Roman" panose="02020603050405020304" pitchFamily="18" charset="0"/>
              </a:rPr>
              <a:t>). </a:t>
            </a:r>
            <a:r>
              <a:rPr lang="en-US" b="0" i="0" u="none" strike="noStrike" baseline="0" err="1">
                <a:solidFill>
                  <a:srgbClr val="000000"/>
                </a:solidFill>
                <a:latin typeface="Times New Roman" panose="02020603050405020304" pitchFamily="18" charset="0"/>
                <a:cs typeface="Times New Roman" panose="02020603050405020304" pitchFamily="18" charset="0"/>
              </a:rPr>
              <a:t>Shari’ah</a:t>
            </a:r>
            <a:r>
              <a:rPr lang="en-US" b="0" i="0" u="none" strike="noStrike" baseline="0">
                <a:solidFill>
                  <a:srgbClr val="000000"/>
                </a:solidFill>
                <a:latin typeface="Times New Roman" panose="02020603050405020304" pitchFamily="18" charset="0"/>
                <a:cs typeface="Times New Roman" panose="02020603050405020304" pitchFamily="18" charset="0"/>
              </a:rPr>
              <a:t> courts became subordinate to customary and common law courts. </a:t>
            </a:r>
          </a:p>
        </p:txBody>
      </p:sp>
    </p:spTree>
    <p:extLst>
      <p:ext uri="{BB962C8B-B14F-4D97-AF65-F5344CB8AC3E}">
        <p14:creationId xmlns:p14="http://schemas.microsoft.com/office/powerpoint/2010/main" val="1269575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72C5-90D4-4162-A6BC-B91B5339F615}"/>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Constitutional Development in Nigeria:</a:t>
            </a:r>
          </a:p>
        </p:txBody>
      </p:sp>
      <p:sp>
        <p:nvSpPr>
          <p:cNvPr id="3" name="Content Placeholder 2">
            <a:extLst>
              <a:ext uri="{FF2B5EF4-FFF2-40B4-BE49-F238E27FC236}">
                <a16:creationId xmlns:a16="http://schemas.microsoft.com/office/drawing/2014/main" id="{7EF5319D-2BFB-4857-89C1-1565E09B7FA3}"/>
              </a:ext>
            </a:extLst>
          </p:cNvPr>
          <p:cNvSpPr>
            <a:spLocks noGrp="1"/>
          </p:cNvSpPr>
          <p:nvPr>
            <p:ph idx="1"/>
          </p:nvPr>
        </p:nvSpPr>
        <p:spPr>
          <a:xfrm>
            <a:off x="571501" y="2015732"/>
            <a:ext cx="10729912" cy="4037749"/>
          </a:xfrm>
        </p:spPr>
        <p:txBody>
          <a:bodyPr>
            <a:noAutofit/>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You may know that the colonial government set out how they can rule Nigeria through defined rules and regulations. A constitution is a document which clearly defines how a state should be governed. It contains statements that depict the relationship between the rulers and the ruled and the basic rights and duties of  citizens in a country. A constitution, therefore, is a body of rules and regulations that set out how a state should be governed. It defines the structure, powers, functions of the government and the rights and responsibilities of citizens.</a:t>
            </a:r>
            <a:r>
              <a:rPr lang="en-US" b="0" i="0" u="none" strike="noStrike" baseline="0">
                <a:solidFill>
                  <a:srgbClr val="FF0000"/>
                </a:solidFill>
                <a:latin typeface="Times New Roman" panose="02020603050405020304" pitchFamily="18" charset="0"/>
                <a:cs typeface="Times New Roman" panose="02020603050405020304" pitchFamily="18" charset="0"/>
              </a:rPr>
              <a:t> Constitutionalism</a:t>
            </a:r>
            <a:r>
              <a:rPr lang="en-US" b="0" i="0" u="none" strike="noStrike" baseline="0">
                <a:solidFill>
                  <a:srgbClr val="000000"/>
                </a:solidFill>
                <a:latin typeface="Times New Roman" panose="02020603050405020304" pitchFamily="18" charset="0"/>
                <a:cs typeface="Times New Roman" panose="02020603050405020304" pitchFamily="18" charset="0"/>
              </a:rPr>
              <a:t> is a basic principle that states that the government should rule the people according to the constitution of the land. The essence is to make sure that the activities and operations of the government are within the confines of the law. Constitutionalism promotes respect for the operations of the rule of law.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130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EEEC-8497-443B-9F59-C06D046C8FCE}"/>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Cont.</a:t>
            </a:r>
            <a:endParaRPr lang="en-US"/>
          </a:p>
        </p:txBody>
      </p:sp>
      <p:sp>
        <p:nvSpPr>
          <p:cNvPr id="3" name="Content Placeholder 2">
            <a:extLst>
              <a:ext uri="{FF2B5EF4-FFF2-40B4-BE49-F238E27FC236}">
                <a16:creationId xmlns:a16="http://schemas.microsoft.com/office/drawing/2014/main" id="{CBB717B0-77C1-471B-9DBD-C29CF05E7909}"/>
              </a:ext>
            </a:extLst>
          </p:cNvPr>
          <p:cNvSpPr>
            <a:spLocks noGrp="1"/>
          </p:cNvSpPr>
          <p:nvPr>
            <p:ph idx="1"/>
          </p:nvPr>
        </p:nvSpPr>
        <p:spPr>
          <a:xfrm>
            <a:off x="1451579" y="2015732"/>
            <a:ext cx="9603275" cy="4037749"/>
          </a:xfrm>
        </p:spPr>
        <p:txBody>
          <a:bodyPr>
            <a:normAutofit lnSpcReduction="10000"/>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The historical development of constitutions and constitutionalism in Nigeria can be traced to the establishment of colonial rule in the 1860s. However, constitutional government in the formal sense began with the institution of the Nigerian Council by Lord Lugard after the amalgamation of the Southern and Northern Protectorates in 1914. The evolution of the Nigerian Council marked the beginning of constitutional development in Nigeria. The council was however dissolved in 1922 following the adoption of the Clifford Constitution. Between 1922 and 1954, four different notable constitutions were operated in Nigeria. These are the Clifford Constitution (1922), the Richard Constitution (1946), the Macpherson Constitution (1951) and the </a:t>
            </a:r>
            <a:r>
              <a:rPr lang="en-US" b="0" i="0" u="none" strike="noStrike" baseline="0" err="1">
                <a:solidFill>
                  <a:srgbClr val="000000"/>
                </a:solidFill>
                <a:latin typeface="Times New Roman" panose="02020603050405020304" pitchFamily="18" charset="0"/>
                <a:cs typeface="Times New Roman" panose="02020603050405020304" pitchFamily="18" charset="0"/>
              </a:rPr>
              <a:t>Lyttletton</a:t>
            </a:r>
            <a:r>
              <a:rPr lang="en-US" b="0" i="0" u="none" strike="noStrike" baseline="0">
                <a:solidFill>
                  <a:srgbClr val="000000"/>
                </a:solidFill>
                <a:latin typeface="Times New Roman" panose="02020603050405020304" pitchFamily="18" charset="0"/>
                <a:cs typeface="Times New Roman" panose="02020603050405020304" pitchFamily="18" charset="0"/>
              </a:rPr>
              <a:t> Constitution (1954).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711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D34C-33AA-4A97-8F42-48E1FCB0B7DC}"/>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Cont.</a:t>
            </a:r>
            <a:endParaRPr lang="en-US"/>
          </a:p>
        </p:txBody>
      </p:sp>
      <p:sp>
        <p:nvSpPr>
          <p:cNvPr id="3" name="Content Placeholder 2">
            <a:extLst>
              <a:ext uri="{FF2B5EF4-FFF2-40B4-BE49-F238E27FC236}">
                <a16:creationId xmlns:a16="http://schemas.microsoft.com/office/drawing/2014/main" id="{D88C4839-784D-4627-8CC5-4CFEFF08C6DE}"/>
              </a:ext>
            </a:extLst>
          </p:cNvPr>
          <p:cNvSpPr>
            <a:spLocks noGrp="1"/>
          </p:cNvSpPr>
          <p:nvPr>
            <p:ph idx="1"/>
          </p:nvPr>
        </p:nvSpPr>
        <p:spPr>
          <a:xfrm>
            <a:off x="1451579" y="2015732"/>
            <a:ext cx="9603275" cy="4037749"/>
          </a:xfrm>
        </p:spPr>
        <p:txBody>
          <a:bodyPr>
            <a:noAutofit/>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The Richard Constitution gave birth to the idea of regionalism, which enabled the different regions: East, West and North to develop at their own pace. The 1951 constitution introduced a quasi-federal model into the administration of the regions. This allowed for power to be shared between the central and the regional governments but the central government was empowered to have control over the regional governments in some matters. The Lyttleton constitution of 1954 rearranged the whole system and introduced a federal system of government. The constitution marked the beginning of the operation of federal system in Nigeria.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61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E3AE-B6A8-4ED2-9A8A-3078D3FDD09A}"/>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The Evolution:</a:t>
            </a:r>
          </a:p>
        </p:txBody>
      </p:sp>
      <p:sp>
        <p:nvSpPr>
          <p:cNvPr id="3" name="Content Placeholder 2">
            <a:extLst>
              <a:ext uri="{FF2B5EF4-FFF2-40B4-BE49-F238E27FC236}">
                <a16:creationId xmlns:a16="http://schemas.microsoft.com/office/drawing/2014/main" id="{2B879386-FAC8-4148-A6FB-DB6CBFB3A533}"/>
              </a:ext>
            </a:extLst>
          </p:cNvPr>
          <p:cNvSpPr>
            <a:spLocks noGrp="1"/>
          </p:cNvSpPr>
          <p:nvPr>
            <p:ph idx="1"/>
          </p:nvPr>
        </p:nvSpPr>
        <p:spPr>
          <a:xfrm>
            <a:off x="885825" y="2015732"/>
            <a:ext cx="10501313" cy="4037749"/>
          </a:xfrm>
        </p:spPr>
        <p:txBody>
          <a:bodyPr>
            <a:normAutofit lnSpcReduction="10000"/>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The polity called Nigeria as we know it today was before colonial rule made up of several independent states variously referred to as kingdoms, empires, chiefdoms, etc. Each state was independent of the other but there were numerous layers of relationships among them. The politically strong ones just before the onset of colonial rule were the Sokoto Caliphate, </a:t>
            </a:r>
            <a:r>
              <a:rPr lang="en-US" b="0" i="0" u="none" strike="noStrike" baseline="0" err="1">
                <a:solidFill>
                  <a:srgbClr val="000000"/>
                </a:solidFill>
                <a:latin typeface="Times New Roman" panose="02020603050405020304" pitchFamily="18" charset="0"/>
                <a:cs typeface="Times New Roman" panose="02020603050405020304" pitchFamily="18" charset="0"/>
              </a:rPr>
              <a:t>Borno</a:t>
            </a:r>
            <a:r>
              <a:rPr lang="en-US" b="0" i="0" u="none" strike="noStrike" baseline="0">
                <a:solidFill>
                  <a:srgbClr val="000000"/>
                </a:solidFill>
                <a:latin typeface="Times New Roman" panose="02020603050405020304" pitchFamily="18" charset="0"/>
                <a:cs typeface="Times New Roman" panose="02020603050405020304" pitchFamily="18" charset="0"/>
              </a:rPr>
              <a:t>, the Hausa states and Nupe in the north and Oyo and Benin in the south. This is in addition to several small kingdoms and numerous states without clearly defined political leadership beyond the family or clan referred to as politically non-centralized states. These states were at the onset of British colonial rule gradually amalgamated and administered as one colonial entity known as the colony and protectorate of Nigeria. It was this colonial creation that became independent in 1960 as the Republic of Nigeria.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583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BECB-DA6A-4D47-9FAE-98B7AE42483E}"/>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Cont.</a:t>
            </a:r>
            <a:endParaRPr lang="en-US"/>
          </a:p>
        </p:txBody>
      </p:sp>
      <p:sp>
        <p:nvSpPr>
          <p:cNvPr id="3" name="Content Placeholder 2">
            <a:extLst>
              <a:ext uri="{FF2B5EF4-FFF2-40B4-BE49-F238E27FC236}">
                <a16:creationId xmlns:a16="http://schemas.microsoft.com/office/drawing/2014/main" id="{B0626282-E75D-4727-8EB9-73A27765A1AC}"/>
              </a:ext>
            </a:extLst>
          </p:cNvPr>
          <p:cNvSpPr>
            <a:spLocks noGrp="1"/>
          </p:cNvSpPr>
          <p:nvPr>
            <p:ph idx="1"/>
          </p:nvPr>
        </p:nvSpPr>
        <p:spPr/>
        <p:txBody>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In 1957 and 1958 constitutional conferences were held for the purpose of resolving some issues such as the minority problem and charting the way forward for the granting of self- government in 1960. Between 1960 and 1979, three constitutions were put in place in the country. These are the 1960 Independence, the 1963 Republican and the 1979 Presidential constitutions. The amended 1999 constitutions is an improvement of the 1979 constitution.</a:t>
            </a:r>
            <a:endParaRPr lang="en-US"/>
          </a:p>
        </p:txBody>
      </p:sp>
    </p:spTree>
    <p:extLst>
      <p:ext uri="{BB962C8B-B14F-4D97-AF65-F5344CB8AC3E}">
        <p14:creationId xmlns:p14="http://schemas.microsoft.com/office/powerpoint/2010/main" val="328366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0D26-0134-472F-8F48-8BAA2A8245E0}"/>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0AAA00E5-32B7-4A63-AED4-56B4514BA343}"/>
              </a:ext>
            </a:extLst>
          </p:cNvPr>
          <p:cNvSpPr>
            <a:spLocks noGrp="1"/>
          </p:cNvSpPr>
          <p:nvPr>
            <p:ph idx="1"/>
          </p:nvPr>
        </p:nvSpPr>
        <p:spPr>
          <a:xfrm>
            <a:off x="542925" y="2015732"/>
            <a:ext cx="11001375" cy="4037749"/>
          </a:xfrm>
        </p:spPr>
        <p:txBody>
          <a:bodyPr>
            <a:noAutofit/>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The territories that later became Nigeria comprised different states with sovereign status. Relations between these states were international relations before the colonial onslaught. Considering the constellation of state systems within the area — the Sokoto Caliphate to the north and the northwest, </a:t>
            </a:r>
            <a:r>
              <a:rPr lang="en-US" b="0" i="0" u="none" strike="noStrike" baseline="0" err="1">
                <a:solidFill>
                  <a:srgbClr val="000000"/>
                </a:solidFill>
                <a:latin typeface="Times New Roman" panose="02020603050405020304" pitchFamily="18" charset="0"/>
                <a:cs typeface="Times New Roman" panose="02020603050405020304" pitchFamily="18" charset="0"/>
              </a:rPr>
              <a:t>Borno</a:t>
            </a:r>
            <a:r>
              <a:rPr lang="en-US" b="0" i="0" u="none" strike="noStrike" baseline="0">
                <a:solidFill>
                  <a:srgbClr val="000000"/>
                </a:solidFill>
                <a:latin typeface="Times New Roman" panose="02020603050405020304" pitchFamily="18" charset="0"/>
                <a:cs typeface="Times New Roman" panose="02020603050405020304" pitchFamily="18" charset="0"/>
              </a:rPr>
              <a:t> to the northeast, the Oyo and Benin empires to the southwest, and the numerous non-centralized communities of the forest belt to the southeast, the possibility of the emergence of a state system similar to the present Nigeria without an external intervention is indeed very remote. However some scholars such as Billy Dudley have argued that the inter-group relationships such as those of trade, conquests, political association, myths of common origin, etc. could still have provided the basis for a state like Nigeria.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85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53FB-8DC8-4F43-B455-E1AEE3B2E9EF}"/>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The Amalgamation:</a:t>
            </a:r>
          </a:p>
        </p:txBody>
      </p:sp>
      <p:sp>
        <p:nvSpPr>
          <p:cNvPr id="3" name="Content Placeholder 2">
            <a:extLst>
              <a:ext uri="{FF2B5EF4-FFF2-40B4-BE49-F238E27FC236}">
                <a16:creationId xmlns:a16="http://schemas.microsoft.com/office/drawing/2014/main" id="{0E42A365-B12A-47ED-8D64-6021FE30B9FE}"/>
              </a:ext>
            </a:extLst>
          </p:cNvPr>
          <p:cNvSpPr>
            <a:spLocks noGrp="1"/>
          </p:cNvSpPr>
          <p:nvPr>
            <p:ph idx="1"/>
          </p:nvPr>
        </p:nvSpPr>
        <p:spPr/>
        <p:txBody>
          <a:bodyPr>
            <a:normAutofit/>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The name “Nigeria” was first used by Flora Shaw, who was to become the wife of Frederick Lugard, in an article to the London Times of 1899 to refer to the territories around the River Niger in Northern Nigeria. The name was originally applied to the Protectorate of Northern Nigeria before it later came to be applied to the whole country.  The next slide is the picture of who Fredrick Lugard is.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42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EC4B-8ECD-469D-A4CB-89DD98963DCB}"/>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Fredrick Lugard:</a:t>
            </a:r>
          </a:p>
        </p:txBody>
      </p:sp>
      <p:sp>
        <p:nvSpPr>
          <p:cNvPr id="3" name="Content Placeholder 2">
            <a:extLst>
              <a:ext uri="{FF2B5EF4-FFF2-40B4-BE49-F238E27FC236}">
                <a16:creationId xmlns:a16="http://schemas.microsoft.com/office/drawing/2014/main" id="{4D8A3AC7-7E91-4A96-9C90-0BCE718232D4}"/>
              </a:ext>
            </a:extLst>
          </p:cNvPr>
          <p:cNvSpPr>
            <a:spLocks noGrp="1"/>
          </p:cNvSpPr>
          <p:nvPr>
            <p:ph idx="1"/>
          </p:nvPr>
        </p:nvSpPr>
        <p:spPr/>
        <p:txBody>
          <a:bodyPr/>
          <a:lstStyle/>
          <a:p>
            <a:pPr marL="0" indent="0">
              <a:buNone/>
            </a:pPr>
            <a:endParaRPr lang="en-US"/>
          </a:p>
        </p:txBody>
      </p:sp>
      <p:pic>
        <p:nvPicPr>
          <p:cNvPr id="5" name="Picture 4">
            <a:extLst>
              <a:ext uri="{FF2B5EF4-FFF2-40B4-BE49-F238E27FC236}">
                <a16:creationId xmlns:a16="http://schemas.microsoft.com/office/drawing/2014/main" id="{917C5565-A44E-4F12-8498-ADB34637069F}"/>
              </a:ext>
            </a:extLst>
          </p:cNvPr>
          <p:cNvPicPr>
            <a:picLocks noChangeAspect="1"/>
          </p:cNvPicPr>
          <p:nvPr/>
        </p:nvPicPr>
        <p:blipFill>
          <a:blip r:embed="rId2"/>
          <a:stretch>
            <a:fillRect/>
          </a:stretch>
        </p:blipFill>
        <p:spPr>
          <a:xfrm>
            <a:off x="4657725" y="2269849"/>
            <a:ext cx="2828925" cy="3196495"/>
          </a:xfrm>
          <a:prstGeom prst="rect">
            <a:avLst/>
          </a:prstGeom>
        </p:spPr>
      </p:pic>
    </p:spTree>
    <p:extLst>
      <p:ext uri="{BB962C8B-B14F-4D97-AF65-F5344CB8AC3E}">
        <p14:creationId xmlns:p14="http://schemas.microsoft.com/office/powerpoint/2010/main" val="318171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DE75-A149-4D63-B6CF-C0142EA5BCCF}"/>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Cont.</a:t>
            </a:r>
            <a:endParaRPr lang="en-US"/>
          </a:p>
        </p:txBody>
      </p:sp>
      <p:sp>
        <p:nvSpPr>
          <p:cNvPr id="3" name="Content Placeholder 2">
            <a:extLst>
              <a:ext uri="{FF2B5EF4-FFF2-40B4-BE49-F238E27FC236}">
                <a16:creationId xmlns:a16="http://schemas.microsoft.com/office/drawing/2014/main" id="{F251B694-F77C-4402-A48B-3FAF20FA8710}"/>
              </a:ext>
            </a:extLst>
          </p:cNvPr>
          <p:cNvSpPr>
            <a:spLocks noGrp="1"/>
          </p:cNvSpPr>
          <p:nvPr>
            <p:ph idx="1"/>
          </p:nvPr>
        </p:nvSpPr>
        <p:spPr/>
        <p:txBody>
          <a:bodyPr>
            <a:normAutofit/>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British interest in Northern Nigeria predated the nineteenth century, however, by the beginning of the nineteenth century as early as 1879 the British government allowed British trading companies access to these territories for commercial activities. By 1826 British merchant ships had traded on the Bonny River, and by 1886 up to 1900 the British allowed the United Africa Company (UAC), which later became the chartered Royal Niger Company power to administer the Northern Nigeria territories on its behalf. This meant that the company was the government of Northern Nigeria at this period.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641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6E6E-B532-45D1-A0B5-981C9FF18021}"/>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Cont.</a:t>
            </a:r>
            <a:endParaRPr lang="en-US"/>
          </a:p>
        </p:txBody>
      </p:sp>
      <p:sp>
        <p:nvSpPr>
          <p:cNvPr id="3" name="Content Placeholder 2">
            <a:extLst>
              <a:ext uri="{FF2B5EF4-FFF2-40B4-BE49-F238E27FC236}">
                <a16:creationId xmlns:a16="http://schemas.microsoft.com/office/drawing/2014/main" id="{043874AB-E476-4A31-8DA5-B9FB96AD17B3}"/>
              </a:ext>
            </a:extLst>
          </p:cNvPr>
          <p:cNvSpPr>
            <a:spLocks noGrp="1"/>
          </p:cNvSpPr>
          <p:nvPr>
            <p:ph idx="1"/>
          </p:nvPr>
        </p:nvSpPr>
        <p:spPr>
          <a:xfrm>
            <a:off x="1128713" y="2015732"/>
            <a:ext cx="9926141" cy="4037749"/>
          </a:xfrm>
        </p:spPr>
        <p:txBody>
          <a:bodyPr>
            <a:noAutofit/>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By 1900 the British government took over administration of the territory from the Royal Niger Company and appointed Frederick (later Lord Lugard) as High Commissioner. It was Lugard who proclaimed the Protectorate of Northern Nigeria. What became Nigeria was an amalgam of various colonial possessions which were acquired over different times and later amalgamated gradually even though the general reference to amalgamation is the one of 1914 which brought the two giant territories of the Northern and Southern protectorates together. In 1900 the Niger Coast protectorate was amalgamated with the Colony of Lagos to form the Protectorate of Southern Nigeria. This is different from the Colony of Lagos which had a different status.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42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D274-E4D7-4F5A-910D-656131E73690}"/>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Cont.</a:t>
            </a:r>
            <a:endParaRPr lang="en-US"/>
          </a:p>
        </p:txBody>
      </p:sp>
      <p:sp>
        <p:nvSpPr>
          <p:cNvPr id="3" name="Content Placeholder 2">
            <a:extLst>
              <a:ext uri="{FF2B5EF4-FFF2-40B4-BE49-F238E27FC236}">
                <a16:creationId xmlns:a16="http://schemas.microsoft.com/office/drawing/2014/main" id="{4F857272-8353-45CF-BAA0-60E5FA4A2490}"/>
              </a:ext>
            </a:extLst>
          </p:cNvPr>
          <p:cNvSpPr>
            <a:spLocks noGrp="1"/>
          </p:cNvSpPr>
          <p:nvPr>
            <p:ph idx="1"/>
          </p:nvPr>
        </p:nvSpPr>
        <p:spPr/>
        <p:txBody>
          <a:bodyPr>
            <a:normAutofit/>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Then in 1906 there was the second series of amalgamation when the Colony of Lagos was merged with the Protectorate of Southern Nigeria to form a single entity known as the Colony and Protectorate of Southern Nigeria. Finally, there was the amalgamation of 1914, which brought the Protectorate of Northern Nigeria and the Colony and Protectorate of Southern Nigeria into one single entity known as the Colony and Protectorate of Nigeria on 1st January 1914.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723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20EA-BE83-40BB-B908-549A8FC399B7}"/>
              </a:ext>
            </a:extLst>
          </p:cNvPr>
          <p:cNvSpPr>
            <a:spLocks noGrp="1"/>
          </p:cNvSpPr>
          <p:nvPr>
            <p:ph type="title"/>
          </p:nvPr>
        </p:nvSpPr>
        <p:spPr/>
        <p:txBody>
          <a:bodyPr/>
          <a:lstStyle/>
          <a:p>
            <a:r>
              <a:rPr lang="en-US" b="1" cap="none">
                <a:latin typeface="Times New Roman" panose="02020603050405020304" pitchFamily="18" charset="0"/>
                <a:cs typeface="Times New Roman" panose="02020603050405020304" pitchFamily="18" charset="0"/>
              </a:rPr>
              <a:t>Reasons for Amalgamation:</a:t>
            </a:r>
          </a:p>
        </p:txBody>
      </p:sp>
      <p:sp>
        <p:nvSpPr>
          <p:cNvPr id="3" name="Content Placeholder 2">
            <a:extLst>
              <a:ext uri="{FF2B5EF4-FFF2-40B4-BE49-F238E27FC236}">
                <a16:creationId xmlns:a16="http://schemas.microsoft.com/office/drawing/2014/main" id="{F2C31475-7578-4262-BB8F-3A4BDB50F217}"/>
              </a:ext>
            </a:extLst>
          </p:cNvPr>
          <p:cNvSpPr>
            <a:spLocks noGrp="1"/>
          </p:cNvSpPr>
          <p:nvPr>
            <p:ph idx="1"/>
          </p:nvPr>
        </p:nvSpPr>
        <p:spPr>
          <a:xfrm>
            <a:off x="1200151" y="2015732"/>
            <a:ext cx="9854704" cy="4037749"/>
          </a:xfrm>
        </p:spPr>
        <p:txBody>
          <a:bodyPr>
            <a:noAutofit/>
          </a:bodyPr>
          <a:lstStyle/>
          <a:p>
            <a:pPr marL="0" indent="0" algn="just">
              <a:lnSpc>
                <a:spcPct val="150000"/>
              </a:lnSpc>
              <a:buNone/>
            </a:pPr>
            <a:r>
              <a:rPr lang="en-US" b="0" i="0" u="none" strike="noStrike" baseline="0">
                <a:solidFill>
                  <a:srgbClr val="000000"/>
                </a:solidFill>
                <a:latin typeface="Times New Roman" panose="02020603050405020304" pitchFamily="18" charset="0"/>
                <a:cs typeface="Times New Roman" panose="02020603050405020304" pitchFamily="18" charset="0"/>
              </a:rPr>
              <a:t>The British amalgamated Nigeria for the same reasons that made them to colonize it in the first place. That is, to serve their imperial interests. The main reasons for the amalgamation are: First, they wanted a cheap and secure source of raw materials for their industries. Second, they wanted a market for their manufactured goods. Third, they needed a source for generating capital resources for investment in Britain thereby strengthening the British pound sterling against other currencies. Fourth, they needed a manpower reserve for military and other purposes. Fifth, they wanted the ports, water ways, roads, railways, and air spaces for transportation and imperial communication systems. All these would be easier and more efficient only if Nigeria was amalgamated.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8070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60477AF29FF149925E7A6435402093" ma:contentTypeVersion="5" ma:contentTypeDescription="Create a new document." ma:contentTypeScope="" ma:versionID="1076ef14a7b2dd8b81beb757eedcea35">
  <xsd:schema xmlns:xsd="http://www.w3.org/2001/XMLSchema" xmlns:xs="http://www.w3.org/2001/XMLSchema" xmlns:p="http://schemas.microsoft.com/office/2006/metadata/properties" xmlns:ns2="260267c7-1e26-45eb-ba29-3b5bc9759aa0" targetNamespace="http://schemas.microsoft.com/office/2006/metadata/properties" ma:root="true" ma:fieldsID="415202a22eded5c862eabd03941dd1f1" ns2:_="">
    <xsd:import namespace="260267c7-1e26-45eb-ba29-3b5bc9759a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0267c7-1e26-45eb-ba29-3b5bc9759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F78E27-A299-4E65-9714-CDEA889C107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7DF47D9-BB85-4E6E-B979-4B7597ACD82B}">
  <ds:schemaRefs>
    <ds:schemaRef ds:uri="http://schemas.microsoft.com/sharepoint/v3/contenttype/forms"/>
  </ds:schemaRefs>
</ds:datastoreItem>
</file>

<file path=customXml/itemProps3.xml><?xml version="1.0" encoding="utf-8"?>
<ds:datastoreItem xmlns:ds="http://schemas.openxmlformats.org/officeDocument/2006/customXml" ds:itemID="{53CE78D4-785D-4B4A-A5D8-453E8E7E72DD}">
  <ds:schemaRefs>
    <ds:schemaRef ds:uri="260267c7-1e26-45eb-ba29-3b5bc9759a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TM10001114[[fn=Gallery]]</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Gallery</vt:lpstr>
      <vt:lpstr>THE EVOLUTION OF NIGERIA; HISTORY, AMALGAMATION AND COLONIAL RULE</vt:lpstr>
      <vt:lpstr>The Evolution:</vt:lpstr>
      <vt:lpstr>Cont.</vt:lpstr>
      <vt:lpstr>The Amalgamation:</vt:lpstr>
      <vt:lpstr>Fredrick Lugard:</vt:lpstr>
      <vt:lpstr>Cont.</vt:lpstr>
      <vt:lpstr>Cont.</vt:lpstr>
      <vt:lpstr>Cont.</vt:lpstr>
      <vt:lpstr>Reasons for Amalgamation:</vt:lpstr>
      <vt:lpstr>The Colonial Rule:</vt:lpstr>
      <vt:lpstr>Map showing the different ethnic groups in the British amalgamated territory known as Nigeria:</vt:lpstr>
      <vt:lpstr>Cont.</vt:lpstr>
      <vt:lpstr>Cont.</vt:lpstr>
      <vt:lpstr>Cont.</vt:lpstr>
      <vt:lpstr>Cont.</vt:lpstr>
      <vt:lpstr>Cont.</vt:lpstr>
      <vt:lpstr>Constitutional Development in Nigeria:</vt:lpstr>
      <vt:lpstr>Cont.</vt:lpstr>
      <vt:lpstr>Cont.</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NIGERIA; HISTORY, AMALGAMATION AND COLONIAL RULE</dc:title>
  <dc:creator>EL-JANGAZS</dc:creator>
  <cp:revision>2</cp:revision>
  <dcterms:created xsi:type="dcterms:W3CDTF">2020-12-26T14:18:51Z</dcterms:created>
  <dcterms:modified xsi:type="dcterms:W3CDTF">2021-12-09T13:18:36Z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0x010100A460477AF29FF149925E7A6435402093</vt:lpwstr>
  </property>
</Properties>
</file>