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3" r:id="rId11"/>
    <p:sldId id="262"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A98E02-D732-406D-87A7-4890956295E9}" v="2" dt="2021-12-29T13:48:53.026"/>
    <p1510:client id="{E72E7038-5F34-47D1-82BB-3CA92947ED44}" v="1" dt="2021-12-08T20:14:59.9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elle Inob Akwaji" userId="S::211304044@nileuniversity.edu.ng::5ce3b387-ab77-4d97-9073-5dbf33961f8d" providerId="AD" clId="Web-{E72E7038-5F34-47D1-82BB-3CA92947ED44}"/>
    <pc:docChg chg="modSld">
      <pc:chgData name="Michelle Inob Akwaji" userId="S::211304044@nileuniversity.edu.ng::5ce3b387-ab77-4d97-9073-5dbf33961f8d" providerId="AD" clId="Web-{E72E7038-5F34-47D1-82BB-3CA92947ED44}" dt="2021-12-08T20:14:59.938" v="0"/>
      <pc:docMkLst>
        <pc:docMk/>
      </pc:docMkLst>
      <pc:sldChg chg="addSp">
        <pc:chgData name="Michelle Inob Akwaji" userId="S::211304044@nileuniversity.edu.ng::5ce3b387-ab77-4d97-9073-5dbf33961f8d" providerId="AD" clId="Web-{E72E7038-5F34-47D1-82BB-3CA92947ED44}" dt="2021-12-08T20:14:59.938" v="0"/>
        <pc:sldMkLst>
          <pc:docMk/>
          <pc:sldMk cId="3121453333" sldId="256"/>
        </pc:sldMkLst>
        <pc:spChg chg="add">
          <ac:chgData name="Michelle Inob Akwaji" userId="S::211304044@nileuniversity.edu.ng::5ce3b387-ab77-4d97-9073-5dbf33961f8d" providerId="AD" clId="Web-{E72E7038-5F34-47D1-82BB-3CA92947ED44}" dt="2021-12-08T20:14:59.938" v="0"/>
          <ac:spMkLst>
            <pc:docMk/>
            <pc:sldMk cId="3121453333" sldId="256"/>
            <ac:spMk id="4" creationId="{9147C019-A24D-4252-A62E-ECA587403D7B}"/>
          </ac:spMkLst>
        </pc:spChg>
      </pc:sldChg>
    </pc:docChg>
  </pc:docChgLst>
  <pc:docChgLst>
    <pc:chgData name="Ruth Moses" userId="S::211304031@nileuniversity.edu.ng::1faa3760-edfc-419f-9fa0-88daa2c25874" providerId="AD" clId="Web-{9AA98E02-D732-406D-87A7-4890956295E9}"/>
    <pc:docChg chg="addSld delSld">
      <pc:chgData name="Ruth Moses" userId="S::211304031@nileuniversity.edu.ng::1faa3760-edfc-419f-9fa0-88daa2c25874" providerId="AD" clId="Web-{9AA98E02-D732-406D-87A7-4890956295E9}" dt="2021-12-29T13:48:52.947" v="1"/>
      <pc:docMkLst>
        <pc:docMk/>
      </pc:docMkLst>
      <pc:sldChg chg="add del">
        <pc:chgData name="Ruth Moses" userId="S::211304031@nileuniversity.edu.ng::1faa3760-edfc-419f-9fa0-88daa2c25874" providerId="AD" clId="Web-{9AA98E02-D732-406D-87A7-4890956295E9}" dt="2021-12-29T13:48:52.947" v="1"/>
        <pc:sldMkLst>
          <pc:docMk/>
          <pc:sldMk cId="3950950316" sldId="25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12/29/2021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12/29/2021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12/29/2021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0ADE1-FC10-45D6-9988-B7A87DBDD405}"/>
              </a:ext>
            </a:extLst>
          </p:cNvPr>
          <p:cNvSpPr>
            <a:spLocks noGrp="1"/>
          </p:cNvSpPr>
          <p:nvPr>
            <p:ph type="ctrTitle"/>
          </p:nvPr>
        </p:nvSpPr>
        <p:spPr/>
        <p:txBody>
          <a:bodyPr/>
          <a:lstStyle/>
          <a:p>
            <a:pPr algn="ctr"/>
            <a:r>
              <a:rPr lang="en-US" b="1" dirty="0">
                <a:latin typeface="Times New Roman" panose="02020603050405020304" pitchFamily="18" charset="0"/>
                <a:cs typeface="Times New Roman" panose="02020603050405020304" pitchFamily="18" charset="0"/>
              </a:rPr>
              <a:t>THE IGBO CULTURE</a:t>
            </a:r>
          </a:p>
        </p:txBody>
      </p:sp>
      <p:sp>
        <p:nvSpPr>
          <p:cNvPr id="3" name="Subtitle 2">
            <a:extLst>
              <a:ext uri="{FF2B5EF4-FFF2-40B4-BE49-F238E27FC236}">
                <a16:creationId xmlns:a16="http://schemas.microsoft.com/office/drawing/2014/main" id="{756BCEEE-247A-4AA1-ABBC-FC5AC75B3762}"/>
              </a:ext>
            </a:extLst>
          </p:cNvPr>
          <p:cNvSpPr>
            <a:spLocks noGrp="1"/>
          </p:cNvSpPr>
          <p:nvPr>
            <p:ph type="subTitle" idx="1"/>
          </p:nvPr>
        </p:nvSpPr>
        <p:spPr/>
        <p:txBody>
          <a:bodyPr/>
          <a:lstStyle/>
          <a:p>
            <a:pPr algn="ctr"/>
            <a:r>
              <a:rPr lang="en-US" b="1" dirty="0">
                <a:latin typeface="Times New Roman" panose="02020603050405020304" pitchFamily="18" charset="0"/>
                <a:cs typeface="Times New Roman" panose="02020603050405020304" pitchFamily="18" charset="0"/>
              </a:rPr>
              <a:t>LECTURE NOTE:</a:t>
            </a:r>
          </a:p>
        </p:txBody>
      </p:sp>
      <p:sp>
        <p:nvSpPr>
          <p:cNvPr id="4" name="TextBox 3">
            <a:extLst>
              <a:ext uri="{FF2B5EF4-FFF2-40B4-BE49-F238E27FC236}">
                <a16:creationId xmlns:a16="http://schemas.microsoft.com/office/drawing/2014/main" id="{9147C019-A24D-4252-A62E-ECA587403D7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3121453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7C81-74E9-438D-B77F-4F05B7B81568}"/>
              </a:ext>
            </a:extLst>
          </p:cNvPr>
          <p:cNvSpPr>
            <a:spLocks noGrp="1"/>
          </p:cNvSpPr>
          <p:nvPr>
            <p:ph type="title"/>
          </p:nvPr>
        </p:nvSpPr>
        <p:spPr/>
        <p:txBody>
          <a:bodyPr/>
          <a:lstStyle/>
          <a:p>
            <a:pPr algn="ctr"/>
            <a:r>
              <a:rPr lang="en-US" b="1" cap="none" dirty="0">
                <a:latin typeface="Times New Roman" panose="02020603050405020304" pitchFamily="18" charset="0"/>
                <a:cs typeface="Times New Roman" panose="02020603050405020304" pitchFamily="18" charset="0"/>
              </a:rPr>
              <a:t>Igbo Dress:</a:t>
            </a:r>
          </a:p>
        </p:txBody>
      </p:sp>
      <p:pic>
        <p:nvPicPr>
          <p:cNvPr id="5" name="Content Placeholder 4">
            <a:extLst>
              <a:ext uri="{FF2B5EF4-FFF2-40B4-BE49-F238E27FC236}">
                <a16:creationId xmlns:a16="http://schemas.microsoft.com/office/drawing/2014/main" id="{9FB24A4A-851A-481A-857F-4E9AFFE9713C}"/>
              </a:ext>
            </a:extLst>
          </p:cNvPr>
          <p:cNvPicPr>
            <a:picLocks noGrp="1" noChangeAspect="1"/>
          </p:cNvPicPr>
          <p:nvPr>
            <p:ph idx="1"/>
          </p:nvPr>
        </p:nvPicPr>
        <p:blipFill>
          <a:blip r:embed="rId2"/>
          <a:stretch>
            <a:fillRect/>
          </a:stretch>
        </p:blipFill>
        <p:spPr>
          <a:xfrm>
            <a:off x="1992946" y="1853754"/>
            <a:ext cx="3318509" cy="4199727"/>
          </a:xfrm>
        </p:spPr>
      </p:pic>
      <p:pic>
        <p:nvPicPr>
          <p:cNvPr id="7" name="Picture 6">
            <a:extLst>
              <a:ext uri="{FF2B5EF4-FFF2-40B4-BE49-F238E27FC236}">
                <a16:creationId xmlns:a16="http://schemas.microsoft.com/office/drawing/2014/main" id="{F9E3576F-8851-4AD0-9388-5DC085145A63}"/>
              </a:ext>
            </a:extLst>
          </p:cNvPr>
          <p:cNvPicPr>
            <a:picLocks noChangeAspect="1"/>
          </p:cNvPicPr>
          <p:nvPr/>
        </p:nvPicPr>
        <p:blipFill>
          <a:blip r:embed="rId3"/>
          <a:stretch>
            <a:fillRect/>
          </a:stretch>
        </p:blipFill>
        <p:spPr>
          <a:xfrm>
            <a:off x="5364480" y="1853755"/>
            <a:ext cx="3318510" cy="4199726"/>
          </a:xfrm>
          <a:prstGeom prst="rect">
            <a:avLst/>
          </a:prstGeom>
        </p:spPr>
      </p:pic>
    </p:spTree>
    <p:extLst>
      <p:ext uri="{BB962C8B-B14F-4D97-AF65-F5344CB8AC3E}">
        <p14:creationId xmlns:p14="http://schemas.microsoft.com/office/powerpoint/2010/main" val="2569014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8C3CD-C0BB-4F71-9ED7-B075F663DEAB}"/>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Question(S)</a:t>
            </a:r>
          </a:p>
        </p:txBody>
      </p:sp>
      <p:pic>
        <p:nvPicPr>
          <p:cNvPr id="4" name="Content Placeholder 3" descr="75+ Free Stock Images 3D Human Character Best Collection ...">
            <a:extLst>
              <a:ext uri="{FF2B5EF4-FFF2-40B4-BE49-F238E27FC236}">
                <a16:creationId xmlns:a16="http://schemas.microsoft.com/office/drawing/2014/main" id="{65B823DA-B311-4811-88C7-BE2D83E2E5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0575" y="2093119"/>
            <a:ext cx="3305175" cy="3295650"/>
          </a:xfrm>
          <a:prstGeom prst="rect">
            <a:avLst/>
          </a:prstGeom>
        </p:spPr>
      </p:pic>
    </p:spTree>
    <p:extLst>
      <p:ext uri="{BB962C8B-B14F-4D97-AF65-F5344CB8AC3E}">
        <p14:creationId xmlns:p14="http://schemas.microsoft.com/office/powerpoint/2010/main" val="3554673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AE22F-7CCB-4612-AEFA-4025F6DDA955}"/>
              </a:ext>
            </a:extLst>
          </p:cNvPr>
          <p:cNvSpPr>
            <a:spLocks noGrp="1"/>
          </p:cNvSpPr>
          <p:nvPr>
            <p:ph type="title"/>
          </p:nvPr>
        </p:nvSpPr>
        <p:spPr/>
        <p:txBody>
          <a:bodyPr/>
          <a:lstStyle/>
          <a:p>
            <a:r>
              <a:rPr lang="en-US" b="1" cap="none"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82B809D-01DF-4F2A-9E5F-6BB02D276F08}"/>
              </a:ext>
            </a:extLst>
          </p:cNvPr>
          <p:cNvSpPr>
            <a:spLocks noGrp="1"/>
          </p:cNvSpPr>
          <p:nvPr>
            <p:ph idx="1"/>
          </p:nvPr>
        </p:nvSpPr>
        <p:spPr/>
        <p:txBody>
          <a:bodyPr>
            <a:normAutofit/>
          </a:bodyPr>
          <a:lstStyle/>
          <a:p>
            <a:pPr marL="0" indent="0" algn="just">
              <a:lnSpc>
                <a:spcPct val="150000"/>
              </a:lnSpc>
              <a:buNone/>
            </a:pPr>
            <a:r>
              <a:rPr lang="en-US" b="0" i="0" u="none" strike="noStrike" baseline="0" dirty="0">
                <a:solidFill>
                  <a:srgbClr val="000000"/>
                </a:solidFill>
                <a:latin typeface="Arial" panose="020B0604020202020204" pitchFamily="34" charset="0"/>
                <a:cs typeface="Arial" panose="020B0604020202020204" pitchFamily="34" charset="0"/>
              </a:rPr>
              <a:t>Igbo is another notable ethnic group in Nigeria. The Igbo have a unique culture. There are three versions on the origin of the Igbo. The first version says the Igbo migrated from the Middle East to their present location. The second version says they have been in their present location in eastern Nigeria from the beginning. The third version says they descended from the sky. The language of the Igbo belongs to the Niger-Congo family. The Igbo people thrived in the Igbo-</a:t>
            </a:r>
            <a:r>
              <a:rPr lang="en-US" b="0" i="0" u="none" strike="noStrike" baseline="0" dirty="0" err="1">
                <a:solidFill>
                  <a:srgbClr val="000000"/>
                </a:solidFill>
                <a:latin typeface="Arial" panose="020B0604020202020204" pitchFamily="34" charset="0"/>
                <a:cs typeface="Arial" panose="020B0604020202020204" pitchFamily="34" charset="0"/>
              </a:rPr>
              <a:t>Ukwu</a:t>
            </a:r>
            <a:r>
              <a:rPr lang="en-US" b="0" i="0" u="none" strike="noStrike" baseline="0" dirty="0">
                <a:solidFill>
                  <a:srgbClr val="000000"/>
                </a:solidFill>
                <a:latin typeface="Arial" panose="020B0604020202020204" pitchFamily="34" charset="0"/>
                <a:cs typeface="Arial" panose="020B0604020202020204" pitchFamily="34" charset="0"/>
              </a:rPr>
              <a:t> art culture while they cherished Arochukwu in the spiritual realm.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0950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31294-252F-419D-8039-B4B69641CCA3}"/>
              </a:ext>
            </a:extLst>
          </p:cNvPr>
          <p:cNvSpPr>
            <a:spLocks noGrp="1"/>
          </p:cNvSpPr>
          <p:nvPr>
            <p:ph type="title"/>
          </p:nvPr>
        </p:nvSpPr>
        <p:spPr/>
        <p:txBody>
          <a:bodyPr/>
          <a:lstStyle/>
          <a:p>
            <a:r>
              <a:rPr lang="en-US" b="1" cap="none" dirty="0">
                <a:latin typeface="Times New Roman" panose="02020603050405020304" pitchFamily="18" charset="0"/>
                <a:cs typeface="Times New Roman" panose="02020603050405020304" pitchFamily="18" charset="0"/>
              </a:rPr>
              <a:t>The </a:t>
            </a:r>
            <a:r>
              <a:rPr lang="en-US" b="1" cap="none" dirty="0" err="1">
                <a:latin typeface="Times New Roman" panose="02020603050405020304" pitchFamily="18" charset="0"/>
                <a:cs typeface="Times New Roman" panose="02020603050405020304" pitchFamily="18" charset="0"/>
              </a:rPr>
              <a:t>Omu</a:t>
            </a:r>
            <a:r>
              <a:rPr lang="en-US" b="1" cap="none" dirty="0">
                <a:latin typeface="Times New Roman" panose="02020603050405020304" pitchFamily="18" charset="0"/>
                <a:cs typeface="Times New Roman" panose="02020603050405020304" pitchFamily="18" charset="0"/>
              </a:rPr>
              <a:t> Arochukwu:</a:t>
            </a:r>
          </a:p>
        </p:txBody>
      </p:sp>
      <p:pic>
        <p:nvPicPr>
          <p:cNvPr id="5" name="Content Placeholder 4">
            <a:extLst>
              <a:ext uri="{FF2B5EF4-FFF2-40B4-BE49-F238E27FC236}">
                <a16:creationId xmlns:a16="http://schemas.microsoft.com/office/drawing/2014/main" id="{4D8BCE04-A580-4CE9-AF63-97F8C2D0507D}"/>
              </a:ext>
            </a:extLst>
          </p:cNvPr>
          <p:cNvPicPr>
            <a:picLocks noGrp="1" noChangeAspect="1"/>
          </p:cNvPicPr>
          <p:nvPr>
            <p:ph idx="1"/>
          </p:nvPr>
        </p:nvPicPr>
        <p:blipFill>
          <a:blip r:embed="rId2"/>
          <a:stretch>
            <a:fillRect/>
          </a:stretch>
        </p:blipFill>
        <p:spPr>
          <a:xfrm>
            <a:off x="3840480" y="1853754"/>
            <a:ext cx="4114800" cy="4199727"/>
          </a:xfrm>
        </p:spPr>
      </p:pic>
    </p:spTree>
    <p:extLst>
      <p:ext uri="{BB962C8B-B14F-4D97-AF65-F5344CB8AC3E}">
        <p14:creationId xmlns:p14="http://schemas.microsoft.com/office/powerpoint/2010/main" val="910854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4E23F-5901-4C5F-A8C2-91C0B12FA995}"/>
              </a:ext>
            </a:extLst>
          </p:cNvPr>
          <p:cNvSpPr>
            <a:spLocks noGrp="1"/>
          </p:cNvSpPr>
          <p:nvPr>
            <p:ph type="title"/>
          </p:nvPr>
        </p:nvSpPr>
        <p:spPr/>
        <p:txBody>
          <a:bodyPr/>
          <a:lstStyle/>
          <a:p>
            <a:r>
              <a:rPr lang="en-US" b="1" cap="none" dirty="0">
                <a:latin typeface="Times New Roman" panose="02020603050405020304" pitchFamily="18" charset="0"/>
                <a:cs typeface="Times New Roman" panose="02020603050405020304" pitchFamily="18" charset="0"/>
              </a:rPr>
              <a:t>The Arochukwu:</a:t>
            </a:r>
            <a:endParaRPr lang="en-US" dirty="0"/>
          </a:p>
        </p:txBody>
      </p:sp>
      <p:sp>
        <p:nvSpPr>
          <p:cNvPr id="3" name="Content Placeholder 2">
            <a:extLst>
              <a:ext uri="{FF2B5EF4-FFF2-40B4-BE49-F238E27FC236}">
                <a16:creationId xmlns:a16="http://schemas.microsoft.com/office/drawing/2014/main" id="{C1EA39B6-6714-45A9-B29A-F1464201C5E4}"/>
              </a:ext>
            </a:extLst>
          </p:cNvPr>
          <p:cNvSpPr>
            <a:spLocks noGrp="1"/>
          </p:cNvSpPr>
          <p:nvPr>
            <p:ph idx="1"/>
          </p:nvPr>
        </p:nvSpPr>
        <p:spPr>
          <a:xfrm>
            <a:off x="1451579" y="1853754"/>
            <a:ext cx="9603275" cy="4199727"/>
          </a:xfrm>
        </p:spPr>
        <p:txBody>
          <a:bodyPr>
            <a:noAutofit/>
          </a:bodyPr>
          <a:lstStyle/>
          <a:p>
            <a:pPr marL="0" indent="0" algn="just">
              <a:lnSpc>
                <a:spcPct val="150000"/>
              </a:lnSpc>
              <a:buNone/>
            </a:pPr>
            <a:r>
              <a:rPr lang="en-US" b="1" i="0" dirty="0">
                <a:effectLst/>
                <a:latin typeface="Arial" panose="020B0604020202020204" pitchFamily="34" charset="0"/>
                <a:cs typeface="Arial" panose="020B0604020202020204" pitchFamily="34" charset="0"/>
              </a:rPr>
              <a:t>Arochukwu</a:t>
            </a:r>
            <a:r>
              <a:rPr lang="en-US" b="0" i="0" dirty="0">
                <a:effectLst/>
                <a:latin typeface="Arial" panose="020B0604020202020204" pitchFamily="34" charset="0"/>
                <a:cs typeface="Arial" panose="020B0604020202020204" pitchFamily="34" charset="0"/>
              </a:rPr>
              <a:t>, sometimes referred to as </a:t>
            </a:r>
            <a:r>
              <a:rPr lang="en-US" b="1" i="0" dirty="0" err="1">
                <a:effectLst/>
                <a:latin typeface="Arial" panose="020B0604020202020204" pitchFamily="34" charset="0"/>
                <a:cs typeface="Arial" panose="020B0604020202020204" pitchFamily="34" charset="0"/>
              </a:rPr>
              <a:t>Arochuku</a:t>
            </a:r>
            <a:r>
              <a:rPr lang="en-US" b="0" i="0" dirty="0">
                <a:effectLst/>
                <a:latin typeface="Arial" panose="020B0604020202020204" pitchFamily="34" charset="0"/>
                <a:cs typeface="Arial" panose="020B0604020202020204" pitchFamily="34" charset="0"/>
              </a:rPr>
              <a:t> or </a:t>
            </a:r>
            <a:r>
              <a:rPr lang="en-US" b="1" i="0" dirty="0" err="1">
                <a:effectLst/>
                <a:latin typeface="Arial" panose="020B0604020202020204" pitchFamily="34" charset="0"/>
                <a:cs typeface="Arial" panose="020B0604020202020204" pitchFamily="34" charset="0"/>
              </a:rPr>
              <a:t>Aro</a:t>
            </a:r>
            <a:r>
              <a:rPr lang="en-US" b="1" i="0" dirty="0">
                <a:effectLst/>
                <a:latin typeface="Arial" panose="020B0604020202020204" pitchFamily="34" charset="0"/>
                <a:cs typeface="Arial" panose="020B0604020202020204" pitchFamily="34" charset="0"/>
              </a:rPr>
              <a:t> </a:t>
            </a:r>
            <a:r>
              <a:rPr lang="en-US" b="1" i="0" dirty="0" err="1">
                <a:effectLst/>
                <a:latin typeface="Arial" panose="020B0604020202020204" pitchFamily="34" charset="0"/>
                <a:cs typeface="Arial" panose="020B0604020202020204" pitchFamily="34" charset="0"/>
              </a:rPr>
              <a:t>Oke</a:t>
            </a:r>
            <a:r>
              <a:rPr lang="en-US" b="1" i="0" dirty="0">
                <a:effectLst/>
                <a:latin typeface="Arial" panose="020B0604020202020204" pitchFamily="34" charset="0"/>
                <a:cs typeface="Arial" panose="020B0604020202020204" pitchFamily="34" charset="0"/>
              </a:rPr>
              <a:t>-Igbo</a:t>
            </a:r>
            <a:r>
              <a:rPr lang="en-US" b="0" i="0" dirty="0">
                <a:effectLst/>
                <a:latin typeface="Arial" panose="020B0604020202020204" pitchFamily="34" charset="0"/>
                <a:cs typeface="Arial" panose="020B0604020202020204" pitchFamily="34" charset="0"/>
              </a:rPr>
              <a:t>, is the third largest city in </a:t>
            </a:r>
            <a:r>
              <a:rPr lang="en-US" b="0" i="0" u="none" strike="noStrike" dirty="0">
                <a:effectLst/>
                <a:latin typeface="Arial" panose="020B0604020202020204" pitchFamily="34" charset="0"/>
                <a:cs typeface="Arial" panose="020B0604020202020204" pitchFamily="34" charset="0"/>
              </a:rPr>
              <a:t>Abia State</a:t>
            </a:r>
            <a:r>
              <a:rPr lang="en-US" b="0" i="0" dirty="0">
                <a:effectLst/>
                <a:latin typeface="Arial" panose="020B0604020202020204" pitchFamily="34" charset="0"/>
                <a:cs typeface="Arial" panose="020B0604020202020204" pitchFamily="34" charset="0"/>
              </a:rPr>
              <a:t> (after </a:t>
            </a:r>
            <a:r>
              <a:rPr lang="en-US" b="0" i="0" u="none" strike="noStrike" dirty="0">
                <a:effectLst/>
                <a:latin typeface="Arial" panose="020B0604020202020204" pitchFamily="34" charset="0"/>
                <a:cs typeface="Arial" panose="020B0604020202020204" pitchFamily="34" charset="0"/>
              </a:rPr>
              <a:t>Aba</a:t>
            </a:r>
            <a:r>
              <a:rPr lang="en-US" b="0" i="0" dirty="0">
                <a:effectLst/>
                <a:latin typeface="Arial" panose="020B0604020202020204" pitchFamily="34" charset="0"/>
                <a:cs typeface="Arial" panose="020B0604020202020204" pitchFamily="34" charset="0"/>
              </a:rPr>
              <a:t> and </a:t>
            </a:r>
            <a:r>
              <a:rPr lang="en-US" b="0" i="0" u="none" strike="noStrike" dirty="0">
                <a:effectLst/>
                <a:latin typeface="Arial" panose="020B0604020202020204" pitchFamily="34" charset="0"/>
                <a:cs typeface="Arial" panose="020B0604020202020204" pitchFamily="34" charset="0"/>
              </a:rPr>
              <a:t>Umuahia</a:t>
            </a:r>
            <a:r>
              <a:rPr lang="en-US" b="0" i="0" dirty="0">
                <a:effectLst/>
                <a:latin typeface="Arial" panose="020B0604020202020204" pitchFamily="34" charset="0"/>
                <a:cs typeface="Arial" panose="020B0604020202020204" pitchFamily="34" charset="0"/>
              </a:rPr>
              <a:t>) in southeastern </a:t>
            </a:r>
            <a:r>
              <a:rPr lang="en-US" b="0" i="0" u="none" strike="noStrike" dirty="0">
                <a:effectLst/>
                <a:latin typeface="Arial" panose="020B0604020202020204" pitchFamily="34" charset="0"/>
                <a:cs typeface="Arial" panose="020B0604020202020204" pitchFamily="34" charset="0"/>
              </a:rPr>
              <a:t>Nigeria</a:t>
            </a:r>
            <a:r>
              <a:rPr lang="en-US" b="0" i="0" dirty="0">
                <a:effectLst/>
                <a:latin typeface="Arial" panose="020B0604020202020204" pitchFamily="34" charset="0"/>
                <a:cs typeface="Arial" panose="020B0604020202020204" pitchFamily="34" charset="0"/>
              </a:rPr>
              <a:t> and homeland of the </a:t>
            </a:r>
            <a:r>
              <a:rPr lang="en-US" b="0" i="0" u="none" strike="noStrike" dirty="0">
                <a:effectLst/>
                <a:latin typeface="Arial" panose="020B0604020202020204" pitchFamily="34" charset="0"/>
                <a:cs typeface="Arial" panose="020B0604020202020204" pitchFamily="34" charset="0"/>
              </a:rPr>
              <a:t>Igbo</a:t>
            </a:r>
            <a:r>
              <a:rPr lang="en-US" b="0" i="0" dirty="0">
                <a:effectLst/>
                <a:latin typeface="Arial" panose="020B0604020202020204" pitchFamily="34" charset="0"/>
                <a:cs typeface="Arial" panose="020B0604020202020204" pitchFamily="34" charset="0"/>
              </a:rPr>
              <a:t> subgroup, </a:t>
            </a:r>
            <a:r>
              <a:rPr lang="en-US" b="0" i="0" u="none" strike="noStrike" dirty="0" err="1">
                <a:effectLst/>
                <a:latin typeface="Arial" panose="020B0604020202020204" pitchFamily="34" charset="0"/>
                <a:cs typeface="Arial" panose="020B0604020202020204" pitchFamily="34" charset="0"/>
              </a:rPr>
              <a:t>Aro</a:t>
            </a:r>
            <a:r>
              <a:rPr lang="en-US" b="0" i="0" u="none" strike="noStrike" dirty="0">
                <a:effectLst/>
                <a:latin typeface="Arial" panose="020B0604020202020204" pitchFamily="34" charset="0"/>
                <a:cs typeface="Arial" panose="020B0604020202020204" pitchFamily="34" charset="0"/>
              </a:rPr>
              <a:t> people. </a:t>
            </a:r>
          </a:p>
          <a:p>
            <a:pPr marL="0" indent="0" algn="just">
              <a:lnSpc>
                <a:spcPct val="150000"/>
              </a:lnSpc>
              <a:buNone/>
            </a:pPr>
            <a:r>
              <a:rPr lang="en-US" b="0" i="0" dirty="0">
                <a:effectLst/>
                <a:latin typeface="Arial" panose="020B0604020202020204" pitchFamily="34" charset="0"/>
                <a:cs typeface="Arial" panose="020B0604020202020204" pitchFamily="34" charset="0"/>
              </a:rPr>
              <a:t>It is composed of 19 villages with an overall leader called Eze </a:t>
            </a:r>
            <a:r>
              <a:rPr lang="en-US" b="0" i="0" dirty="0" err="1">
                <a:effectLst/>
                <a:latin typeface="Arial" panose="020B0604020202020204" pitchFamily="34" charset="0"/>
                <a:cs typeface="Arial" panose="020B0604020202020204" pitchFamily="34" charset="0"/>
              </a:rPr>
              <a:t>Aro</a:t>
            </a:r>
            <a:r>
              <a:rPr lang="en-US" b="0" i="0" dirty="0">
                <a:effectLst/>
                <a:latin typeface="Arial" panose="020B0604020202020204" pitchFamily="34" charset="0"/>
                <a:cs typeface="Arial" panose="020B0604020202020204" pitchFamily="34" charset="0"/>
              </a:rPr>
              <a:t>. Arochukwu is a principal historic town in Igbo land. It was also one of the cities in the </a:t>
            </a:r>
            <a:r>
              <a:rPr lang="en-US" b="0" i="0" u="none" strike="noStrike" dirty="0">
                <a:effectLst/>
                <a:latin typeface="Arial" panose="020B0604020202020204" pitchFamily="34" charset="0"/>
                <a:cs typeface="Arial" panose="020B0604020202020204" pitchFamily="34" charset="0"/>
              </a:rPr>
              <a:t>Southern protectorate</a:t>
            </a:r>
            <a:r>
              <a:rPr lang="en-US" b="0" i="0" dirty="0">
                <a:effectLst/>
                <a:latin typeface="Arial" panose="020B0604020202020204" pitchFamily="34" charset="0"/>
                <a:cs typeface="Arial" panose="020B0604020202020204" pitchFamily="34" charset="0"/>
              </a:rPr>
              <a:t> targeted by the British colonial government. Several historic tourist sites exist in the city. The mystic </a:t>
            </a:r>
            <a:r>
              <a:rPr lang="en-US" b="0" i="0" u="none" strike="noStrike" dirty="0" err="1">
                <a:effectLst/>
                <a:latin typeface="Arial" panose="020B0604020202020204" pitchFamily="34" charset="0"/>
                <a:cs typeface="Arial" panose="020B0604020202020204" pitchFamily="34" charset="0"/>
              </a:rPr>
              <a:t>Ibini</a:t>
            </a:r>
            <a:r>
              <a:rPr lang="en-US" b="0" i="0" u="none" strike="noStrike" dirty="0">
                <a:effectLst/>
                <a:latin typeface="Arial" panose="020B0604020202020204" pitchFamily="34" charset="0"/>
                <a:cs typeface="Arial" panose="020B0604020202020204" pitchFamily="34" charset="0"/>
              </a:rPr>
              <a:t> Ukpabi</a:t>
            </a:r>
            <a:r>
              <a:rPr lang="en-US" b="0" i="0" dirty="0">
                <a:effectLst/>
                <a:latin typeface="Arial" panose="020B0604020202020204" pitchFamily="34" charset="0"/>
                <a:cs typeface="Arial" panose="020B0604020202020204" pitchFamily="34" charset="0"/>
              </a:rPr>
              <a:t> shrine, the slave routes and other relics of the slave trade era are frequently visited by tourists. It is also in the food belt of Abia state where most of the staple foods are produced.</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0168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CA8D1-946D-4CAB-A439-5C7361964389}"/>
              </a:ext>
            </a:extLst>
          </p:cNvPr>
          <p:cNvSpPr>
            <a:spLocks noGrp="1"/>
          </p:cNvSpPr>
          <p:nvPr>
            <p:ph type="title"/>
          </p:nvPr>
        </p:nvSpPr>
        <p:spPr/>
        <p:txBody>
          <a:bodyPr/>
          <a:lstStyle/>
          <a:p>
            <a:r>
              <a:rPr lang="en-US" b="1" cap="none"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20840EE2-C73F-41DB-A3CC-4C789639D789}"/>
              </a:ext>
            </a:extLst>
          </p:cNvPr>
          <p:cNvSpPr>
            <a:spLocks noGrp="1"/>
          </p:cNvSpPr>
          <p:nvPr>
            <p:ph idx="1"/>
          </p:nvPr>
        </p:nvSpPr>
        <p:spPr/>
        <p:txBody>
          <a:bodyPr/>
          <a:lstStyle/>
          <a:p>
            <a:pPr marL="0" indent="0">
              <a:lnSpc>
                <a:spcPct val="150000"/>
              </a:lnSpc>
              <a:buNone/>
            </a:pPr>
            <a:r>
              <a:rPr lang="en-US" b="0" i="0" dirty="0">
                <a:effectLst/>
                <a:latin typeface="Arial" panose="020B0604020202020204" pitchFamily="34" charset="0"/>
                <a:cs typeface="Arial" panose="020B0604020202020204" pitchFamily="34" charset="0"/>
              </a:rPr>
              <a:t>The kingdom is Igbo mixed with Ibibio and </a:t>
            </a:r>
            <a:r>
              <a:rPr lang="en-US" b="0" i="0" u="none" strike="noStrike" dirty="0">
                <a:effectLst/>
                <a:latin typeface="Arial" panose="020B0604020202020204" pitchFamily="34" charset="0"/>
                <a:cs typeface="Arial" panose="020B0604020202020204" pitchFamily="34" charset="0"/>
              </a:rPr>
              <a:t>Akpa</a:t>
            </a:r>
            <a:r>
              <a:rPr lang="en-US" b="0" i="0" dirty="0">
                <a:effectLst/>
                <a:latin typeface="Arial" panose="020B0604020202020204" pitchFamily="34" charset="0"/>
                <a:cs typeface="Arial" panose="020B0604020202020204" pitchFamily="34" charset="0"/>
              </a:rPr>
              <a:t>. The main language in Arochukwu is Igbo while Ibibio is also spoken. That is:</a:t>
            </a:r>
          </a:p>
          <a:p>
            <a:pPr algn="l">
              <a:buFont typeface="Arial" panose="020B0604020202020204" pitchFamily="34" charset="0"/>
              <a:buChar char="•"/>
            </a:pPr>
            <a:r>
              <a:rPr lang="en-US" b="0" i="0" u="none" strike="noStrike" dirty="0">
                <a:effectLst/>
                <a:latin typeface="Arial" panose="020B0604020202020204" pitchFamily="34" charset="0"/>
              </a:rPr>
              <a:t>Igbo</a:t>
            </a:r>
            <a:endParaRPr lang="en-US" b="0" i="0" dirty="0">
              <a:effectLst/>
              <a:latin typeface="Arial" panose="020B0604020202020204" pitchFamily="34" charset="0"/>
            </a:endParaRPr>
          </a:p>
          <a:p>
            <a:pPr algn="l">
              <a:buFont typeface="Arial" panose="020B0604020202020204" pitchFamily="34" charset="0"/>
              <a:buChar char="•"/>
            </a:pPr>
            <a:r>
              <a:rPr lang="en-US" b="0" i="0" u="none" strike="noStrike" dirty="0">
                <a:effectLst/>
                <a:latin typeface="Arial" panose="020B0604020202020204" pitchFamily="34" charset="0"/>
              </a:rPr>
              <a:t>Ibuoro</a:t>
            </a:r>
            <a:endParaRPr lang="en-US" b="0" i="0" dirty="0">
              <a:effectLst/>
              <a:latin typeface="Arial" panose="020B0604020202020204" pitchFamily="34" charset="0"/>
            </a:endParaRPr>
          </a:p>
          <a:p>
            <a:pPr algn="l">
              <a:buFont typeface="Arial" panose="020B0604020202020204" pitchFamily="34" charset="0"/>
              <a:buChar char="•"/>
            </a:pPr>
            <a:r>
              <a:rPr lang="en-US" b="0" i="0" u="none" strike="noStrike" dirty="0">
                <a:effectLst/>
                <a:latin typeface="Arial" panose="020B0604020202020204" pitchFamily="34" charset="0"/>
              </a:rPr>
              <a:t>Nkari</a:t>
            </a:r>
            <a:endParaRPr lang="en-US" b="0" i="0" dirty="0">
              <a:effectLst/>
              <a:latin typeface="Arial" panose="020B0604020202020204" pitchFamily="34" charset="0"/>
            </a:endParaRPr>
          </a:p>
        </p:txBody>
      </p:sp>
    </p:spTree>
    <p:extLst>
      <p:ext uri="{BB962C8B-B14F-4D97-AF65-F5344CB8AC3E}">
        <p14:creationId xmlns:p14="http://schemas.microsoft.com/office/powerpoint/2010/main" val="4110620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F748-77D1-49C1-9369-E1CAEE820604}"/>
              </a:ext>
            </a:extLst>
          </p:cNvPr>
          <p:cNvSpPr>
            <a:spLocks noGrp="1"/>
          </p:cNvSpPr>
          <p:nvPr>
            <p:ph type="title"/>
          </p:nvPr>
        </p:nvSpPr>
        <p:spPr/>
        <p:txBody>
          <a:bodyPr/>
          <a:lstStyle/>
          <a:p>
            <a:r>
              <a:rPr lang="en-US" b="1" cap="none" dirty="0">
                <a:latin typeface="Times New Roman" panose="02020603050405020304" pitchFamily="18" charset="0"/>
                <a:cs typeface="Times New Roman" panose="02020603050405020304" pitchFamily="18" charset="0"/>
              </a:rPr>
              <a:t>Igbo Events:</a:t>
            </a:r>
          </a:p>
        </p:txBody>
      </p:sp>
      <p:sp>
        <p:nvSpPr>
          <p:cNvPr id="3" name="Content Placeholder 2">
            <a:extLst>
              <a:ext uri="{FF2B5EF4-FFF2-40B4-BE49-F238E27FC236}">
                <a16:creationId xmlns:a16="http://schemas.microsoft.com/office/drawing/2014/main" id="{478BBAE8-FB9F-4A34-B0F9-FF1CEBB7880A}"/>
              </a:ext>
            </a:extLst>
          </p:cNvPr>
          <p:cNvSpPr>
            <a:spLocks noGrp="1"/>
          </p:cNvSpPr>
          <p:nvPr>
            <p:ph idx="1"/>
          </p:nvPr>
        </p:nvSpPr>
        <p:spPr>
          <a:xfrm>
            <a:off x="1021080" y="1853754"/>
            <a:ext cx="10302239" cy="4199727"/>
          </a:xfrm>
        </p:spPr>
        <p:txBody>
          <a:bodyPr>
            <a:noAutofit/>
          </a:bodyPr>
          <a:lstStyle/>
          <a:p>
            <a:pPr algn="just">
              <a:lnSpc>
                <a:spcPct val="150000"/>
              </a:lnSpc>
            </a:pPr>
            <a:r>
              <a:rPr lang="en-US" b="0" i="0" u="none" strike="noStrike" baseline="0" dirty="0">
                <a:solidFill>
                  <a:srgbClr val="000000"/>
                </a:solidFill>
                <a:latin typeface="Arial" panose="020B0604020202020204" pitchFamily="34" charset="0"/>
                <a:cs typeface="Arial" panose="020B0604020202020204" pitchFamily="34" charset="0"/>
              </a:rPr>
              <a:t>You need to know that birth, marriage and burial are considered the three most important family events.</a:t>
            </a:r>
          </a:p>
          <a:p>
            <a:pPr algn="just">
              <a:lnSpc>
                <a:spcPct val="150000"/>
              </a:lnSpc>
            </a:pPr>
            <a:r>
              <a:rPr lang="en-US" b="0" i="0" u="none" strike="noStrike" baseline="0" dirty="0">
                <a:solidFill>
                  <a:srgbClr val="000000"/>
                </a:solidFill>
                <a:latin typeface="Arial" panose="020B0604020202020204" pitchFamily="34" charset="0"/>
                <a:cs typeface="Arial" panose="020B0604020202020204" pitchFamily="34" charset="0"/>
              </a:rPr>
              <a:t>Igbo traditional marriage, known as </a:t>
            </a:r>
            <a:r>
              <a:rPr lang="en-US" b="0" i="1" u="none" strike="noStrike" baseline="0" dirty="0" err="1">
                <a:solidFill>
                  <a:srgbClr val="000000"/>
                </a:solidFill>
                <a:latin typeface="Arial" panose="020B0604020202020204" pitchFamily="34" charset="0"/>
                <a:cs typeface="Arial" panose="020B0604020202020204" pitchFamily="34" charset="0"/>
              </a:rPr>
              <a:t>igbankwu</a:t>
            </a:r>
            <a:r>
              <a:rPr lang="en-US" b="0" i="1" u="none" strike="noStrike" baseline="0" dirty="0">
                <a:solidFill>
                  <a:srgbClr val="000000"/>
                </a:solidFill>
                <a:latin typeface="Arial" panose="020B0604020202020204" pitchFamily="34" charset="0"/>
                <a:cs typeface="Arial" panose="020B0604020202020204" pitchFamily="34" charset="0"/>
              </a:rPr>
              <a:t> </a:t>
            </a:r>
            <a:r>
              <a:rPr lang="en-US" b="0" i="0" u="none" strike="noStrike" baseline="0" dirty="0">
                <a:solidFill>
                  <a:srgbClr val="000000"/>
                </a:solidFill>
                <a:latin typeface="Arial" panose="020B0604020202020204" pitchFamily="34" charset="0"/>
                <a:cs typeface="Arial" panose="020B0604020202020204" pitchFamily="34" charset="0"/>
              </a:rPr>
              <a:t>is not just an affair between the future husband and wife, it involves parents, the extended family and the whole village. The would-be groom parent will bring palm wine and </a:t>
            </a:r>
            <a:r>
              <a:rPr lang="en-US" b="0" i="0" u="none" strike="noStrike" baseline="0" dirty="0" err="1">
                <a:solidFill>
                  <a:srgbClr val="000000"/>
                </a:solidFill>
                <a:latin typeface="Arial" panose="020B0604020202020204" pitchFamily="34" charset="0"/>
                <a:cs typeface="Arial" panose="020B0604020202020204" pitchFamily="34" charset="0"/>
              </a:rPr>
              <a:t>kolanuts</a:t>
            </a:r>
            <a:r>
              <a:rPr lang="en-US" b="0" i="0" u="none" strike="noStrike" baseline="0" dirty="0">
                <a:solidFill>
                  <a:srgbClr val="000000"/>
                </a:solidFill>
                <a:latin typeface="Arial" panose="020B0604020202020204" pitchFamily="34" charset="0"/>
                <a:cs typeface="Arial" panose="020B0604020202020204" pitchFamily="34" charset="0"/>
              </a:rPr>
              <a:t> to the bride’s family and other items such as goats, chickens etc. as requested by the family. </a:t>
            </a:r>
          </a:p>
        </p:txBody>
      </p:sp>
    </p:spTree>
    <p:extLst>
      <p:ext uri="{BB962C8B-B14F-4D97-AF65-F5344CB8AC3E}">
        <p14:creationId xmlns:p14="http://schemas.microsoft.com/office/powerpoint/2010/main" val="778450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99CF-2731-4754-BE94-FA72B8E02F0D}"/>
              </a:ext>
            </a:extLst>
          </p:cNvPr>
          <p:cNvSpPr>
            <a:spLocks noGrp="1"/>
          </p:cNvSpPr>
          <p:nvPr>
            <p:ph type="title"/>
          </p:nvPr>
        </p:nvSpPr>
        <p:spPr/>
        <p:txBody>
          <a:bodyPr/>
          <a:lstStyle/>
          <a:p>
            <a:r>
              <a:rPr lang="en-US" b="1" cap="none" dirty="0">
                <a:latin typeface="Times New Roman" panose="02020603050405020304" pitchFamily="18" charset="0"/>
                <a:cs typeface="Times New Roman" panose="02020603050405020304" pitchFamily="18" charset="0"/>
              </a:rPr>
              <a:t>Cont.</a:t>
            </a:r>
            <a:endParaRPr lang="en-US" dirty="0"/>
          </a:p>
        </p:txBody>
      </p:sp>
      <p:sp>
        <p:nvSpPr>
          <p:cNvPr id="3" name="Content Placeholder 2">
            <a:extLst>
              <a:ext uri="{FF2B5EF4-FFF2-40B4-BE49-F238E27FC236}">
                <a16:creationId xmlns:a16="http://schemas.microsoft.com/office/drawing/2014/main" id="{173346B9-31EF-4B9C-985F-84012A3C6725}"/>
              </a:ext>
            </a:extLst>
          </p:cNvPr>
          <p:cNvSpPr>
            <a:spLocks noGrp="1"/>
          </p:cNvSpPr>
          <p:nvPr>
            <p:ph idx="1"/>
          </p:nvPr>
        </p:nvSpPr>
        <p:spPr/>
        <p:txBody>
          <a:bodyPr/>
          <a:lstStyle/>
          <a:p>
            <a:pPr algn="just"/>
            <a:r>
              <a:rPr lang="en-US" b="0" i="0" u="none" strike="noStrike" baseline="0" dirty="0">
                <a:solidFill>
                  <a:srgbClr val="000000"/>
                </a:solidFill>
                <a:latin typeface="Arial" panose="020B0604020202020204" pitchFamily="34" charset="0"/>
                <a:cs typeface="Arial" panose="020B0604020202020204" pitchFamily="34" charset="0"/>
              </a:rPr>
              <a:t>We wish to state that the wedding ceremony varies from village to village. Birth is also celebrated among the Igbo but the naming ceremony is usually performed on the 28th day. </a:t>
            </a:r>
          </a:p>
          <a:p>
            <a:pPr algn="just"/>
            <a:r>
              <a:rPr lang="en-US" b="0" i="0" u="none" strike="noStrike" baseline="0" dirty="0">
                <a:solidFill>
                  <a:srgbClr val="000000"/>
                </a:solidFill>
                <a:latin typeface="Arial" panose="020B0604020202020204" pitchFamily="34" charset="0"/>
                <a:cs typeface="Arial" panose="020B0604020202020204" pitchFamily="34" charset="0"/>
              </a:rPr>
              <a:t>Many customs surround the burial rites such as paying last respect to the dead, singing traditional songs and traditional dances, acrobatic displays by masquerades, etc.</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1508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6EBDF-2A6C-4690-8828-F1A1BA8C9CF1}"/>
              </a:ext>
            </a:extLst>
          </p:cNvPr>
          <p:cNvSpPr>
            <a:spLocks noGrp="1"/>
          </p:cNvSpPr>
          <p:nvPr>
            <p:ph type="title"/>
          </p:nvPr>
        </p:nvSpPr>
        <p:spPr/>
        <p:txBody>
          <a:bodyPr/>
          <a:lstStyle/>
          <a:p>
            <a:r>
              <a:rPr lang="en-US" b="1" cap="none" dirty="0">
                <a:latin typeface="Times New Roman" panose="02020603050405020304" pitchFamily="18" charset="0"/>
                <a:cs typeface="Times New Roman" panose="02020603050405020304" pitchFamily="18" charset="0"/>
              </a:rPr>
              <a:t>The map of Igbo Land:</a:t>
            </a:r>
          </a:p>
        </p:txBody>
      </p:sp>
      <p:pic>
        <p:nvPicPr>
          <p:cNvPr id="5" name="Content Placeholder 4">
            <a:extLst>
              <a:ext uri="{FF2B5EF4-FFF2-40B4-BE49-F238E27FC236}">
                <a16:creationId xmlns:a16="http://schemas.microsoft.com/office/drawing/2014/main" id="{20FD53CA-A17A-41DC-8809-8FD1A0A79F8A}"/>
              </a:ext>
            </a:extLst>
          </p:cNvPr>
          <p:cNvPicPr>
            <a:picLocks noGrp="1" noChangeAspect="1"/>
          </p:cNvPicPr>
          <p:nvPr>
            <p:ph idx="1"/>
          </p:nvPr>
        </p:nvPicPr>
        <p:blipFill>
          <a:blip r:embed="rId2"/>
          <a:stretch>
            <a:fillRect/>
          </a:stretch>
        </p:blipFill>
        <p:spPr>
          <a:xfrm>
            <a:off x="777240" y="1371600"/>
            <a:ext cx="10408920" cy="5486399"/>
          </a:xfrm>
        </p:spPr>
      </p:pic>
    </p:spTree>
    <p:extLst>
      <p:ext uri="{BB962C8B-B14F-4D97-AF65-F5344CB8AC3E}">
        <p14:creationId xmlns:p14="http://schemas.microsoft.com/office/powerpoint/2010/main" val="4129693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BF6B5-5577-4D0F-99FB-01741C316689}"/>
              </a:ext>
            </a:extLst>
          </p:cNvPr>
          <p:cNvSpPr>
            <a:spLocks noGrp="1"/>
          </p:cNvSpPr>
          <p:nvPr>
            <p:ph type="title"/>
          </p:nvPr>
        </p:nvSpPr>
        <p:spPr/>
        <p:txBody>
          <a:bodyPr/>
          <a:lstStyle/>
          <a:p>
            <a:r>
              <a:rPr lang="en-US" b="1" cap="none" dirty="0">
                <a:latin typeface="Times New Roman" panose="02020603050405020304" pitchFamily="18" charset="0"/>
                <a:cs typeface="Times New Roman" panose="02020603050405020304" pitchFamily="18" charset="0"/>
              </a:rPr>
              <a:t>The Igbo Political System:</a:t>
            </a:r>
          </a:p>
        </p:txBody>
      </p:sp>
      <p:sp>
        <p:nvSpPr>
          <p:cNvPr id="3" name="Content Placeholder 2">
            <a:extLst>
              <a:ext uri="{FF2B5EF4-FFF2-40B4-BE49-F238E27FC236}">
                <a16:creationId xmlns:a16="http://schemas.microsoft.com/office/drawing/2014/main" id="{1337C9AE-708E-47B1-94FF-9318F387C809}"/>
              </a:ext>
            </a:extLst>
          </p:cNvPr>
          <p:cNvSpPr>
            <a:spLocks noGrp="1"/>
          </p:cNvSpPr>
          <p:nvPr>
            <p:ph idx="1"/>
          </p:nvPr>
        </p:nvSpPr>
        <p:spPr/>
        <p:txBody>
          <a:bodyPr/>
          <a:lstStyle/>
          <a:p>
            <a:pPr marL="0" indent="0" algn="just">
              <a:lnSpc>
                <a:spcPct val="200000"/>
              </a:lnSpc>
              <a:buNone/>
            </a:pPr>
            <a:r>
              <a:rPr lang="en-US" sz="1800" b="0" u="none" strike="noStrike" baseline="0" dirty="0">
                <a:solidFill>
                  <a:srgbClr val="000000"/>
                </a:solidFill>
                <a:latin typeface="Arial" panose="020B0604020202020204" pitchFamily="34" charset="0"/>
                <a:cs typeface="Arial" panose="020B0604020202020204" pitchFamily="34" charset="0"/>
              </a:rPr>
              <a:t>The Igbo political system is a segmentary system of governance where you have hierarchy of power from the family to the age group and to special titles. This power is often distributed among the following title holders: </a:t>
            </a:r>
            <a:r>
              <a:rPr lang="en-US" sz="1800" b="0" u="none" strike="noStrike" baseline="0" dirty="0" err="1">
                <a:solidFill>
                  <a:srgbClr val="000000"/>
                </a:solidFill>
                <a:latin typeface="Arial" panose="020B0604020202020204" pitchFamily="34" charset="0"/>
                <a:cs typeface="Arial" panose="020B0604020202020204" pitchFamily="34" charset="0"/>
              </a:rPr>
              <a:t>Ozo</a:t>
            </a:r>
            <a:r>
              <a:rPr lang="en-US" sz="1800" b="0" u="none" strike="noStrike" baseline="0" dirty="0">
                <a:solidFill>
                  <a:srgbClr val="000000"/>
                </a:solidFill>
                <a:latin typeface="Arial" panose="020B0604020202020204" pitchFamily="34" charset="0"/>
                <a:cs typeface="Arial" panose="020B0604020202020204" pitchFamily="34" charset="0"/>
              </a:rPr>
              <a:t>, </a:t>
            </a:r>
            <a:r>
              <a:rPr lang="en-US" sz="1800" b="0" u="none" strike="noStrike" baseline="0" dirty="0" err="1">
                <a:solidFill>
                  <a:srgbClr val="000000"/>
                </a:solidFill>
                <a:latin typeface="Arial" panose="020B0604020202020204" pitchFamily="34" charset="0"/>
                <a:cs typeface="Arial" panose="020B0604020202020204" pitchFamily="34" charset="0"/>
              </a:rPr>
              <a:t>Ichie</a:t>
            </a:r>
            <a:r>
              <a:rPr lang="en-US" sz="1800" b="0" u="none" strike="noStrike" baseline="0" dirty="0">
                <a:solidFill>
                  <a:srgbClr val="000000"/>
                </a:solidFill>
                <a:latin typeface="Arial" panose="020B0604020202020204" pitchFamily="34" charset="0"/>
                <a:cs typeface="Arial" panose="020B0604020202020204" pitchFamily="34" charset="0"/>
              </a:rPr>
              <a:t>, </a:t>
            </a:r>
            <a:r>
              <a:rPr lang="en-US" sz="1800" b="0" u="none" strike="noStrike" baseline="0" dirty="0" err="1">
                <a:solidFill>
                  <a:srgbClr val="000000"/>
                </a:solidFill>
                <a:latin typeface="Arial" panose="020B0604020202020204" pitchFamily="34" charset="0"/>
                <a:cs typeface="Arial" panose="020B0604020202020204" pitchFamily="34" charset="0"/>
              </a:rPr>
              <a:t>Mazi</a:t>
            </a:r>
            <a:r>
              <a:rPr lang="en-US" sz="1800" b="0" u="none" strike="noStrike" baseline="0" dirty="0">
                <a:solidFill>
                  <a:srgbClr val="000000"/>
                </a:solidFill>
                <a:latin typeface="Arial" panose="020B0604020202020204" pitchFamily="34" charset="0"/>
                <a:cs typeface="Arial" panose="020B0604020202020204" pitchFamily="34" charset="0"/>
              </a:rPr>
              <a:t>, </a:t>
            </a:r>
            <a:r>
              <a:rPr lang="en-US" sz="1800" b="0" u="none" strike="noStrike" baseline="0" dirty="0" err="1">
                <a:solidFill>
                  <a:srgbClr val="000000"/>
                </a:solidFill>
                <a:latin typeface="Arial" panose="020B0604020202020204" pitchFamily="34" charset="0"/>
                <a:cs typeface="Arial" panose="020B0604020202020204" pitchFamily="34" charset="0"/>
              </a:rPr>
              <a:t>Ozioko</a:t>
            </a:r>
            <a:r>
              <a:rPr lang="en-US" sz="1800" b="0" u="none" strike="noStrike" baseline="0" dirty="0">
                <a:solidFill>
                  <a:srgbClr val="000000"/>
                </a:solidFill>
                <a:latin typeface="Arial" panose="020B0604020202020204" pitchFamily="34" charset="0"/>
                <a:cs typeface="Arial" panose="020B0604020202020204" pitchFamily="34" charset="0"/>
              </a:rPr>
              <a:t>, </a:t>
            </a:r>
            <a:r>
              <a:rPr lang="en-US" sz="1800" b="0" u="none" strike="noStrike" baseline="0" dirty="0" err="1">
                <a:solidFill>
                  <a:srgbClr val="000000"/>
                </a:solidFill>
                <a:latin typeface="Arial" panose="020B0604020202020204" pitchFamily="34" charset="0"/>
                <a:cs typeface="Arial" panose="020B0604020202020204" pitchFamily="34" charset="0"/>
              </a:rPr>
              <a:t>Nze</a:t>
            </a:r>
            <a:r>
              <a:rPr lang="en-US" sz="1800" b="0" u="none" strike="noStrike" baseline="0" dirty="0">
                <a:solidFill>
                  <a:srgbClr val="000000"/>
                </a:solidFill>
                <a:latin typeface="Arial" panose="020B0604020202020204" pitchFamily="34" charset="0"/>
                <a:cs typeface="Arial" panose="020B0604020202020204" pitchFamily="34" charset="0"/>
              </a:rPr>
              <a:t>, </a:t>
            </a:r>
            <a:r>
              <a:rPr lang="en-US" sz="1800" b="0" u="none" strike="noStrike" baseline="0" dirty="0" err="1">
                <a:solidFill>
                  <a:srgbClr val="000000"/>
                </a:solidFill>
                <a:latin typeface="Arial" panose="020B0604020202020204" pitchFamily="34" charset="0"/>
                <a:cs typeface="Arial" panose="020B0604020202020204" pitchFamily="34" charset="0"/>
              </a:rPr>
              <a:t>Diokpa</a:t>
            </a:r>
            <a:r>
              <a:rPr lang="en-US" sz="1800" b="0" u="none" strike="noStrike" baseline="0" dirty="0">
                <a:solidFill>
                  <a:srgbClr val="000000"/>
                </a:solidFill>
                <a:latin typeface="Arial" panose="020B0604020202020204" pitchFamily="34" charset="0"/>
                <a:cs typeface="Arial" panose="020B0604020202020204" pitchFamily="34" charset="0"/>
              </a:rPr>
              <a:t>, Isi, Okpara, </a:t>
            </a:r>
            <a:r>
              <a:rPr lang="en-US" sz="1800" b="0" u="none" strike="noStrike" baseline="0" dirty="0" err="1">
                <a:solidFill>
                  <a:srgbClr val="000000"/>
                </a:solidFill>
                <a:latin typeface="Arial" panose="020B0604020202020204" pitchFamily="34" charset="0"/>
                <a:cs typeface="Arial" panose="020B0604020202020204" pitchFamily="34" charset="0"/>
              </a:rPr>
              <a:t>Ezeji</a:t>
            </a:r>
            <a:r>
              <a:rPr lang="en-US" sz="1800" b="0" u="none" strike="noStrike" baseline="0" dirty="0">
                <a:solidFill>
                  <a:srgbClr val="000000"/>
                </a:solidFill>
                <a:latin typeface="Arial" panose="020B0604020202020204" pitchFamily="34" charset="0"/>
                <a:cs typeface="Arial" panose="020B0604020202020204" pitchFamily="34" charset="0"/>
              </a:rPr>
              <a:t> and a few others.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984984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460477AF29FF149925E7A6435402093" ma:contentTypeVersion="7" ma:contentTypeDescription="Create a new document." ma:contentTypeScope="" ma:versionID="b95ecb3df7f045abd49558c3445122e0">
  <xsd:schema xmlns:xsd="http://www.w3.org/2001/XMLSchema" xmlns:xs="http://www.w3.org/2001/XMLSchema" xmlns:p="http://schemas.microsoft.com/office/2006/metadata/properties" xmlns:ns2="260267c7-1e26-45eb-ba29-3b5bc9759aa0" targetNamespace="http://schemas.microsoft.com/office/2006/metadata/properties" ma:root="true" ma:fieldsID="e6a6c59bc05d45bbc6dc22c4c470b5de" ns2:_="">
    <xsd:import namespace="260267c7-1e26-45eb-ba29-3b5bc9759a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0267c7-1e26-45eb-ba29-3b5bc9759a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04CAAE-715A-4843-9475-E64D67B37CD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7A015C3-E79C-448F-A39D-55227D790D35}">
  <ds:schemaRefs>
    <ds:schemaRef ds:uri="http://schemas.microsoft.com/sharepoint/v3/contenttype/forms"/>
  </ds:schemaRefs>
</ds:datastoreItem>
</file>

<file path=customXml/itemProps3.xml><?xml version="1.0" encoding="utf-8"?>
<ds:datastoreItem xmlns:ds="http://schemas.openxmlformats.org/officeDocument/2006/customXml" ds:itemID="{703AFDB4-4241-4026-B83E-D4A8D425B1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0267c7-1e26-45eb-ba29-3b5bc9759a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TM10001114[[fn=Gallery]]</Template>
  <TotalTime>180</TotalTime>
  <Words>503</Words>
  <Application>Microsoft Office PowerPoint</Application>
  <PresentationFormat>Widescreen</PresentationFormat>
  <Paragraphs>24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Gallery</vt:lpstr>
      <vt:lpstr>THE IGBO CULTURE</vt:lpstr>
      <vt:lpstr>Introduction:</vt:lpstr>
      <vt:lpstr>The Omu Arochukwu:</vt:lpstr>
      <vt:lpstr>The Arochukwu:</vt:lpstr>
      <vt:lpstr>Cont.</vt:lpstr>
      <vt:lpstr>Igbo Events:</vt:lpstr>
      <vt:lpstr>Cont.</vt:lpstr>
      <vt:lpstr>The map of Igbo Land:</vt:lpstr>
      <vt:lpstr>The Igbo Political System:</vt:lpstr>
      <vt:lpstr>Igbo Dress: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IGBO CULTURE</dc:title>
  <dc:creator>EL-JANGAZS</dc:creator>
  <cp:lastModifiedBy>EL-JANGAZS</cp:lastModifiedBy>
  <cp:revision>52</cp:revision>
  <dcterms:created xsi:type="dcterms:W3CDTF">2021-01-14T20:07:48Z</dcterms:created>
  <dcterms:modified xsi:type="dcterms:W3CDTF">2021-12-29T13:49:35Z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0x010100A460477AF29FF149925E7A6435402093</vt:lpwstr>
  </property>
</Properties>
</file>