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62" r:id="rId4"/>
    <p:sldId id="256" r:id="rId5"/>
    <p:sldId id="257" r:id="rId6"/>
    <p:sldId id="258" r:id="rId7"/>
    <p:sldId id="259" r:id="rId8"/>
    <p:sldId id="260" r:id="rId9"/>
    <p:sldId id="261" r:id="rId10"/>
    <p:sldId id="268" r:id="rId11"/>
    <p:sldId id="266" r:id="rId12"/>
    <p:sldId id="267" r:id="rId13"/>
    <p:sldId id="264" r:id="rId14"/>
    <p:sldId id="265" r:id="rId15"/>
    <p:sldId id="269" r:id="rId16"/>
    <p:sldId id="271" r:id="rId17"/>
    <p:sldId id="270" r:id="rId18"/>
    <p:sldId id="273" r:id="rId19"/>
    <p:sldId id="274" r:id="rId20"/>
    <p:sldId id="272" r:id="rId21"/>
    <p:sldId id="278" r:id="rId22"/>
    <p:sldId id="277" r:id="rId23"/>
    <p:sldId id="276" r:id="rId24"/>
    <p:sldId id="275" r:id="rId25"/>
    <p:sldId id="279" r:id="rId26"/>
    <p:sldId id="280" r:id="rId27"/>
    <p:sldId id="284" r:id="rId28"/>
    <p:sldId id="285" r:id="rId29"/>
    <p:sldId id="283" r:id="rId30"/>
    <p:sldId id="282" r:id="rId31"/>
    <p:sldId id="28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D7883AD-A768-4313-9A4D-028B67D8967A}"/>
              </a:ext>
            </a:extLst>
          </p:cNvPr>
          <p:cNvSpPr>
            <a:spLocks noGrp="1"/>
          </p:cNvSpPr>
          <p:nvPr>
            <p:ph type="dt" sz="half" idx="10"/>
          </p:nvPr>
        </p:nvSpPr>
        <p:spPr/>
        <p:txBody>
          <a:bodyPr/>
          <a:lstStyle>
            <a:lvl1pPr>
              <a:defRPr/>
            </a:lvl1pPr>
          </a:lstStyle>
          <a:p>
            <a:pPr>
              <a:defRPr/>
            </a:pPr>
            <a:fld id="{1D06B339-1617-4956-92F6-4AB42D6F3D98}" type="datetimeFigureOut">
              <a:rPr lang="en-US"/>
              <a:pPr>
                <a:defRPr/>
              </a:pPr>
              <a:t>11/26/2021</a:t>
            </a:fld>
            <a:endParaRPr lang="en-US"/>
          </a:p>
        </p:txBody>
      </p:sp>
      <p:sp>
        <p:nvSpPr>
          <p:cNvPr id="5" name="Footer Placeholder 4">
            <a:extLst>
              <a:ext uri="{FF2B5EF4-FFF2-40B4-BE49-F238E27FC236}">
                <a16:creationId xmlns:a16="http://schemas.microsoft.com/office/drawing/2014/main" id="{E17B02AF-3E83-4ED2-8B3E-BFC99A1575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D0DE1A-20D4-4100-99C7-ED69F8E40788}"/>
              </a:ext>
            </a:extLst>
          </p:cNvPr>
          <p:cNvSpPr>
            <a:spLocks noGrp="1"/>
          </p:cNvSpPr>
          <p:nvPr>
            <p:ph type="sldNum" sz="quarter" idx="12"/>
          </p:nvPr>
        </p:nvSpPr>
        <p:spPr/>
        <p:txBody>
          <a:bodyPr/>
          <a:lstStyle>
            <a:lvl1pPr>
              <a:defRPr/>
            </a:lvl1pPr>
          </a:lstStyle>
          <a:p>
            <a:fld id="{4017E9EC-4F43-4DBB-8C58-5B4876D4218C}" type="slidenum">
              <a:rPr lang="en-US" altLang="en-US"/>
              <a:pPr/>
              <a:t>‹#›</a:t>
            </a:fld>
            <a:endParaRPr lang="en-US" altLang="en-US"/>
          </a:p>
        </p:txBody>
      </p:sp>
    </p:spTree>
    <p:extLst>
      <p:ext uri="{BB962C8B-B14F-4D97-AF65-F5344CB8AC3E}">
        <p14:creationId xmlns:p14="http://schemas.microsoft.com/office/powerpoint/2010/main" val="324498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1CE8C-DC81-4E5C-A485-BDF06ABD4751}"/>
              </a:ext>
            </a:extLst>
          </p:cNvPr>
          <p:cNvSpPr>
            <a:spLocks noGrp="1"/>
          </p:cNvSpPr>
          <p:nvPr>
            <p:ph type="dt" sz="half" idx="10"/>
          </p:nvPr>
        </p:nvSpPr>
        <p:spPr/>
        <p:txBody>
          <a:bodyPr/>
          <a:lstStyle>
            <a:lvl1pPr>
              <a:defRPr/>
            </a:lvl1pPr>
          </a:lstStyle>
          <a:p>
            <a:pPr>
              <a:defRPr/>
            </a:pPr>
            <a:fld id="{16F243C5-384B-470C-A9C6-BCEA78717BB6}" type="datetimeFigureOut">
              <a:rPr lang="en-US"/>
              <a:pPr>
                <a:defRPr/>
              </a:pPr>
              <a:t>11/26/2021</a:t>
            </a:fld>
            <a:endParaRPr lang="en-US"/>
          </a:p>
        </p:txBody>
      </p:sp>
      <p:sp>
        <p:nvSpPr>
          <p:cNvPr id="5" name="Footer Placeholder 4">
            <a:extLst>
              <a:ext uri="{FF2B5EF4-FFF2-40B4-BE49-F238E27FC236}">
                <a16:creationId xmlns:a16="http://schemas.microsoft.com/office/drawing/2014/main" id="{3A20A79E-C7FB-486E-AB6D-17898E5142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672565-F6A5-416E-8E04-4B0B97FB6CB3}"/>
              </a:ext>
            </a:extLst>
          </p:cNvPr>
          <p:cNvSpPr>
            <a:spLocks noGrp="1"/>
          </p:cNvSpPr>
          <p:nvPr>
            <p:ph type="sldNum" sz="quarter" idx="12"/>
          </p:nvPr>
        </p:nvSpPr>
        <p:spPr/>
        <p:txBody>
          <a:bodyPr/>
          <a:lstStyle>
            <a:lvl1pPr>
              <a:defRPr/>
            </a:lvl1pPr>
          </a:lstStyle>
          <a:p>
            <a:fld id="{CC25994A-169F-4C43-9168-461179970BF9}" type="slidenum">
              <a:rPr lang="en-US" altLang="en-US"/>
              <a:pPr/>
              <a:t>‹#›</a:t>
            </a:fld>
            <a:endParaRPr lang="en-US" altLang="en-US"/>
          </a:p>
        </p:txBody>
      </p:sp>
    </p:spTree>
    <p:extLst>
      <p:ext uri="{BB962C8B-B14F-4D97-AF65-F5344CB8AC3E}">
        <p14:creationId xmlns:p14="http://schemas.microsoft.com/office/powerpoint/2010/main" val="34714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E7C78-1730-40F7-A244-E13537B5F159}"/>
              </a:ext>
            </a:extLst>
          </p:cNvPr>
          <p:cNvSpPr>
            <a:spLocks noGrp="1"/>
          </p:cNvSpPr>
          <p:nvPr>
            <p:ph type="dt" sz="half" idx="10"/>
          </p:nvPr>
        </p:nvSpPr>
        <p:spPr/>
        <p:txBody>
          <a:bodyPr/>
          <a:lstStyle>
            <a:lvl1pPr>
              <a:defRPr/>
            </a:lvl1pPr>
          </a:lstStyle>
          <a:p>
            <a:pPr>
              <a:defRPr/>
            </a:pPr>
            <a:fld id="{376D7587-8034-483A-A075-7738B6C0C1BD}" type="datetimeFigureOut">
              <a:rPr lang="en-US"/>
              <a:pPr>
                <a:defRPr/>
              </a:pPr>
              <a:t>11/26/2021</a:t>
            </a:fld>
            <a:endParaRPr lang="en-US"/>
          </a:p>
        </p:txBody>
      </p:sp>
      <p:sp>
        <p:nvSpPr>
          <p:cNvPr id="5" name="Footer Placeholder 4">
            <a:extLst>
              <a:ext uri="{FF2B5EF4-FFF2-40B4-BE49-F238E27FC236}">
                <a16:creationId xmlns:a16="http://schemas.microsoft.com/office/drawing/2014/main" id="{941A985B-E2A3-4513-9DBD-465BE666E84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49AC24-B24D-4165-9266-664CB81C69D0}"/>
              </a:ext>
            </a:extLst>
          </p:cNvPr>
          <p:cNvSpPr>
            <a:spLocks noGrp="1"/>
          </p:cNvSpPr>
          <p:nvPr>
            <p:ph type="sldNum" sz="quarter" idx="12"/>
          </p:nvPr>
        </p:nvSpPr>
        <p:spPr/>
        <p:txBody>
          <a:bodyPr/>
          <a:lstStyle>
            <a:lvl1pPr>
              <a:defRPr/>
            </a:lvl1pPr>
          </a:lstStyle>
          <a:p>
            <a:fld id="{411BE776-282D-46A6-9F47-51ACFA93807A}" type="slidenum">
              <a:rPr lang="en-US" altLang="en-US"/>
              <a:pPr/>
              <a:t>‹#›</a:t>
            </a:fld>
            <a:endParaRPr lang="en-US" altLang="en-US"/>
          </a:p>
        </p:txBody>
      </p:sp>
    </p:spTree>
    <p:extLst>
      <p:ext uri="{BB962C8B-B14F-4D97-AF65-F5344CB8AC3E}">
        <p14:creationId xmlns:p14="http://schemas.microsoft.com/office/powerpoint/2010/main" val="34539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76AE4-D8A5-4F23-A7E6-7D4EC9C6DD3F}"/>
              </a:ext>
            </a:extLst>
          </p:cNvPr>
          <p:cNvSpPr>
            <a:spLocks noGrp="1"/>
          </p:cNvSpPr>
          <p:nvPr>
            <p:ph type="dt" sz="half" idx="10"/>
          </p:nvPr>
        </p:nvSpPr>
        <p:spPr/>
        <p:txBody>
          <a:bodyPr/>
          <a:lstStyle>
            <a:lvl1pPr>
              <a:defRPr/>
            </a:lvl1pPr>
          </a:lstStyle>
          <a:p>
            <a:pPr>
              <a:defRPr/>
            </a:pPr>
            <a:fld id="{54CD0D00-1F60-4D6B-9DFB-B7AAB28FEB55}" type="datetimeFigureOut">
              <a:rPr lang="en-US"/>
              <a:pPr>
                <a:defRPr/>
              </a:pPr>
              <a:t>11/26/2021</a:t>
            </a:fld>
            <a:endParaRPr lang="en-US"/>
          </a:p>
        </p:txBody>
      </p:sp>
      <p:sp>
        <p:nvSpPr>
          <p:cNvPr id="5" name="Footer Placeholder 4">
            <a:extLst>
              <a:ext uri="{FF2B5EF4-FFF2-40B4-BE49-F238E27FC236}">
                <a16:creationId xmlns:a16="http://schemas.microsoft.com/office/drawing/2014/main" id="{22313B95-E453-41D0-8A6D-5B74D42B7DA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FD4470-1360-49A6-B798-C05E51DF035D}"/>
              </a:ext>
            </a:extLst>
          </p:cNvPr>
          <p:cNvSpPr>
            <a:spLocks noGrp="1"/>
          </p:cNvSpPr>
          <p:nvPr>
            <p:ph type="sldNum" sz="quarter" idx="12"/>
          </p:nvPr>
        </p:nvSpPr>
        <p:spPr/>
        <p:txBody>
          <a:bodyPr/>
          <a:lstStyle>
            <a:lvl1pPr>
              <a:defRPr/>
            </a:lvl1pPr>
          </a:lstStyle>
          <a:p>
            <a:fld id="{B32B558B-6C70-4470-B4F5-35307937F68A}" type="slidenum">
              <a:rPr lang="en-US" altLang="en-US"/>
              <a:pPr/>
              <a:t>‹#›</a:t>
            </a:fld>
            <a:endParaRPr lang="en-US" altLang="en-US"/>
          </a:p>
        </p:txBody>
      </p:sp>
    </p:spTree>
    <p:extLst>
      <p:ext uri="{BB962C8B-B14F-4D97-AF65-F5344CB8AC3E}">
        <p14:creationId xmlns:p14="http://schemas.microsoft.com/office/powerpoint/2010/main" val="12140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1D6494-DE70-42A0-BB9D-9978D8462C36}"/>
              </a:ext>
            </a:extLst>
          </p:cNvPr>
          <p:cNvSpPr>
            <a:spLocks noGrp="1"/>
          </p:cNvSpPr>
          <p:nvPr>
            <p:ph type="dt" sz="half" idx="10"/>
          </p:nvPr>
        </p:nvSpPr>
        <p:spPr/>
        <p:txBody>
          <a:bodyPr/>
          <a:lstStyle>
            <a:lvl1pPr>
              <a:defRPr/>
            </a:lvl1pPr>
          </a:lstStyle>
          <a:p>
            <a:pPr>
              <a:defRPr/>
            </a:pPr>
            <a:fld id="{D37FEEE1-E308-40A2-9AEE-2091DD624A47}" type="datetimeFigureOut">
              <a:rPr lang="en-US"/>
              <a:pPr>
                <a:defRPr/>
              </a:pPr>
              <a:t>11/26/2021</a:t>
            </a:fld>
            <a:endParaRPr lang="en-US"/>
          </a:p>
        </p:txBody>
      </p:sp>
      <p:sp>
        <p:nvSpPr>
          <p:cNvPr id="5" name="Footer Placeholder 4">
            <a:extLst>
              <a:ext uri="{FF2B5EF4-FFF2-40B4-BE49-F238E27FC236}">
                <a16:creationId xmlns:a16="http://schemas.microsoft.com/office/drawing/2014/main" id="{4F0E1B8B-2BBF-4BAA-9899-5898732837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FF9EBF-B5DE-4713-A375-ABCD4E2C2A46}"/>
              </a:ext>
            </a:extLst>
          </p:cNvPr>
          <p:cNvSpPr>
            <a:spLocks noGrp="1"/>
          </p:cNvSpPr>
          <p:nvPr>
            <p:ph type="sldNum" sz="quarter" idx="12"/>
          </p:nvPr>
        </p:nvSpPr>
        <p:spPr/>
        <p:txBody>
          <a:bodyPr/>
          <a:lstStyle>
            <a:lvl1pPr>
              <a:defRPr/>
            </a:lvl1pPr>
          </a:lstStyle>
          <a:p>
            <a:fld id="{5A136A6B-4474-401A-877C-E976603CF831}" type="slidenum">
              <a:rPr lang="en-US" altLang="en-US"/>
              <a:pPr/>
              <a:t>‹#›</a:t>
            </a:fld>
            <a:endParaRPr lang="en-US" altLang="en-US"/>
          </a:p>
        </p:txBody>
      </p:sp>
    </p:spTree>
    <p:extLst>
      <p:ext uri="{BB962C8B-B14F-4D97-AF65-F5344CB8AC3E}">
        <p14:creationId xmlns:p14="http://schemas.microsoft.com/office/powerpoint/2010/main" val="200974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E3EE8FD-20A1-4573-8690-253E801433AE}"/>
              </a:ext>
            </a:extLst>
          </p:cNvPr>
          <p:cNvSpPr>
            <a:spLocks noGrp="1"/>
          </p:cNvSpPr>
          <p:nvPr>
            <p:ph type="dt" sz="half" idx="10"/>
          </p:nvPr>
        </p:nvSpPr>
        <p:spPr/>
        <p:txBody>
          <a:bodyPr/>
          <a:lstStyle>
            <a:lvl1pPr>
              <a:defRPr/>
            </a:lvl1pPr>
          </a:lstStyle>
          <a:p>
            <a:pPr>
              <a:defRPr/>
            </a:pPr>
            <a:fld id="{1E41EB55-D603-409D-8E6D-6E81E9BDB90B}" type="datetimeFigureOut">
              <a:rPr lang="en-US"/>
              <a:pPr>
                <a:defRPr/>
              </a:pPr>
              <a:t>11/26/2021</a:t>
            </a:fld>
            <a:endParaRPr lang="en-US"/>
          </a:p>
        </p:txBody>
      </p:sp>
      <p:sp>
        <p:nvSpPr>
          <p:cNvPr id="6" name="Footer Placeholder 4">
            <a:extLst>
              <a:ext uri="{FF2B5EF4-FFF2-40B4-BE49-F238E27FC236}">
                <a16:creationId xmlns:a16="http://schemas.microsoft.com/office/drawing/2014/main" id="{7CC95FC7-087A-48E7-BC51-6616CBB71F1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7C06BB6-4A79-439A-989F-8144DFFDBD81}"/>
              </a:ext>
            </a:extLst>
          </p:cNvPr>
          <p:cNvSpPr>
            <a:spLocks noGrp="1"/>
          </p:cNvSpPr>
          <p:nvPr>
            <p:ph type="sldNum" sz="quarter" idx="12"/>
          </p:nvPr>
        </p:nvSpPr>
        <p:spPr/>
        <p:txBody>
          <a:bodyPr/>
          <a:lstStyle>
            <a:lvl1pPr>
              <a:defRPr/>
            </a:lvl1pPr>
          </a:lstStyle>
          <a:p>
            <a:fld id="{8A9934F4-F0F6-478A-9531-4F9761F84DB9}" type="slidenum">
              <a:rPr lang="en-US" altLang="en-US"/>
              <a:pPr/>
              <a:t>‹#›</a:t>
            </a:fld>
            <a:endParaRPr lang="en-US" altLang="en-US"/>
          </a:p>
        </p:txBody>
      </p:sp>
    </p:spTree>
    <p:extLst>
      <p:ext uri="{BB962C8B-B14F-4D97-AF65-F5344CB8AC3E}">
        <p14:creationId xmlns:p14="http://schemas.microsoft.com/office/powerpoint/2010/main" val="114080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9516C5A-42A4-4136-AC2A-B045CC910EA5}"/>
              </a:ext>
            </a:extLst>
          </p:cNvPr>
          <p:cNvSpPr>
            <a:spLocks noGrp="1"/>
          </p:cNvSpPr>
          <p:nvPr>
            <p:ph type="dt" sz="half" idx="10"/>
          </p:nvPr>
        </p:nvSpPr>
        <p:spPr/>
        <p:txBody>
          <a:bodyPr/>
          <a:lstStyle>
            <a:lvl1pPr>
              <a:defRPr/>
            </a:lvl1pPr>
          </a:lstStyle>
          <a:p>
            <a:pPr>
              <a:defRPr/>
            </a:pPr>
            <a:fld id="{7B1AF6C8-B004-4672-AFC7-E62899BDBD04}" type="datetimeFigureOut">
              <a:rPr lang="en-US"/>
              <a:pPr>
                <a:defRPr/>
              </a:pPr>
              <a:t>11/26/2021</a:t>
            </a:fld>
            <a:endParaRPr lang="en-US"/>
          </a:p>
        </p:txBody>
      </p:sp>
      <p:sp>
        <p:nvSpPr>
          <p:cNvPr id="8" name="Footer Placeholder 4">
            <a:extLst>
              <a:ext uri="{FF2B5EF4-FFF2-40B4-BE49-F238E27FC236}">
                <a16:creationId xmlns:a16="http://schemas.microsoft.com/office/drawing/2014/main" id="{C09401DD-F874-4C0C-8F40-8198860599D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1CCDFB4-CB3F-45A4-800B-910F485C83B4}"/>
              </a:ext>
            </a:extLst>
          </p:cNvPr>
          <p:cNvSpPr>
            <a:spLocks noGrp="1"/>
          </p:cNvSpPr>
          <p:nvPr>
            <p:ph type="sldNum" sz="quarter" idx="12"/>
          </p:nvPr>
        </p:nvSpPr>
        <p:spPr/>
        <p:txBody>
          <a:bodyPr/>
          <a:lstStyle>
            <a:lvl1pPr>
              <a:defRPr/>
            </a:lvl1pPr>
          </a:lstStyle>
          <a:p>
            <a:fld id="{F0EFD36B-30D2-4F67-BDC0-E624AFF110E4}" type="slidenum">
              <a:rPr lang="en-US" altLang="en-US"/>
              <a:pPr/>
              <a:t>‹#›</a:t>
            </a:fld>
            <a:endParaRPr lang="en-US" altLang="en-US"/>
          </a:p>
        </p:txBody>
      </p:sp>
    </p:spTree>
    <p:extLst>
      <p:ext uri="{BB962C8B-B14F-4D97-AF65-F5344CB8AC3E}">
        <p14:creationId xmlns:p14="http://schemas.microsoft.com/office/powerpoint/2010/main" val="1912375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568A81F-A3E4-4965-B01B-CBA0D1411B6B}"/>
              </a:ext>
            </a:extLst>
          </p:cNvPr>
          <p:cNvSpPr>
            <a:spLocks noGrp="1"/>
          </p:cNvSpPr>
          <p:nvPr>
            <p:ph type="dt" sz="half" idx="10"/>
          </p:nvPr>
        </p:nvSpPr>
        <p:spPr/>
        <p:txBody>
          <a:bodyPr/>
          <a:lstStyle>
            <a:lvl1pPr>
              <a:defRPr/>
            </a:lvl1pPr>
          </a:lstStyle>
          <a:p>
            <a:pPr>
              <a:defRPr/>
            </a:pPr>
            <a:fld id="{B74B34AF-FA93-411E-AE6C-90A4B42BCC8D}" type="datetimeFigureOut">
              <a:rPr lang="en-US"/>
              <a:pPr>
                <a:defRPr/>
              </a:pPr>
              <a:t>11/26/2021</a:t>
            </a:fld>
            <a:endParaRPr lang="en-US"/>
          </a:p>
        </p:txBody>
      </p:sp>
      <p:sp>
        <p:nvSpPr>
          <p:cNvPr id="4" name="Footer Placeholder 4">
            <a:extLst>
              <a:ext uri="{FF2B5EF4-FFF2-40B4-BE49-F238E27FC236}">
                <a16:creationId xmlns:a16="http://schemas.microsoft.com/office/drawing/2014/main" id="{CFC0CCE0-2894-4D71-855A-8CF5C0EF0AA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A65F3B5-D4B5-4879-B052-5726B749DE05}"/>
              </a:ext>
            </a:extLst>
          </p:cNvPr>
          <p:cNvSpPr>
            <a:spLocks noGrp="1"/>
          </p:cNvSpPr>
          <p:nvPr>
            <p:ph type="sldNum" sz="quarter" idx="12"/>
          </p:nvPr>
        </p:nvSpPr>
        <p:spPr/>
        <p:txBody>
          <a:bodyPr/>
          <a:lstStyle>
            <a:lvl1pPr>
              <a:defRPr/>
            </a:lvl1pPr>
          </a:lstStyle>
          <a:p>
            <a:fld id="{67D25026-4026-4504-999B-12F281E553FC}" type="slidenum">
              <a:rPr lang="en-US" altLang="en-US"/>
              <a:pPr/>
              <a:t>‹#›</a:t>
            </a:fld>
            <a:endParaRPr lang="en-US" altLang="en-US"/>
          </a:p>
        </p:txBody>
      </p:sp>
    </p:spTree>
    <p:extLst>
      <p:ext uri="{BB962C8B-B14F-4D97-AF65-F5344CB8AC3E}">
        <p14:creationId xmlns:p14="http://schemas.microsoft.com/office/powerpoint/2010/main" val="1565082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9497351-D476-469F-8609-82CC3C12294B}"/>
              </a:ext>
            </a:extLst>
          </p:cNvPr>
          <p:cNvSpPr>
            <a:spLocks noGrp="1"/>
          </p:cNvSpPr>
          <p:nvPr>
            <p:ph type="dt" sz="half" idx="10"/>
          </p:nvPr>
        </p:nvSpPr>
        <p:spPr/>
        <p:txBody>
          <a:bodyPr/>
          <a:lstStyle>
            <a:lvl1pPr>
              <a:defRPr/>
            </a:lvl1pPr>
          </a:lstStyle>
          <a:p>
            <a:pPr>
              <a:defRPr/>
            </a:pPr>
            <a:fld id="{F1D699F8-B3D4-43E6-932E-40A19B248ACC}" type="datetimeFigureOut">
              <a:rPr lang="en-US"/>
              <a:pPr>
                <a:defRPr/>
              </a:pPr>
              <a:t>11/26/2021</a:t>
            </a:fld>
            <a:endParaRPr lang="en-US"/>
          </a:p>
        </p:txBody>
      </p:sp>
      <p:sp>
        <p:nvSpPr>
          <p:cNvPr id="3" name="Footer Placeholder 4">
            <a:extLst>
              <a:ext uri="{FF2B5EF4-FFF2-40B4-BE49-F238E27FC236}">
                <a16:creationId xmlns:a16="http://schemas.microsoft.com/office/drawing/2014/main" id="{BA3A4943-BF2A-489E-ACC6-89A5357ECC9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F1017B-F134-4FA2-8171-B98D23847FC3}"/>
              </a:ext>
            </a:extLst>
          </p:cNvPr>
          <p:cNvSpPr>
            <a:spLocks noGrp="1"/>
          </p:cNvSpPr>
          <p:nvPr>
            <p:ph type="sldNum" sz="quarter" idx="12"/>
          </p:nvPr>
        </p:nvSpPr>
        <p:spPr/>
        <p:txBody>
          <a:bodyPr/>
          <a:lstStyle>
            <a:lvl1pPr>
              <a:defRPr/>
            </a:lvl1pPr>
          </a:lstStyle>
          <a:p>
            <a:fld id="{6A487D36-0839-47EC-A425-393AEEFC325A}" type="slidenum">
              <a:rPr lang="en-US" altLang="en-US"/>
              <a:pPr/>
              <a:t>‹#›</a:t>
            </a:fld>
            <a:endParaRPr lang="en-US" altLang="en-US"/>
          </a:p>
        </p:txBody>
      </p:sp>
    </p:spTree>
    <p:extLst>
      <p:ext uri="{BB962C8B-B14F-4D97-AF65-F5344CB8AC3E}">
        <p14:creationId xmlns:p14="http://schemas.microsoft.com/office/powerpoint/2010/main" val="332526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9B2B060-473A-4819-937B-B9F981BD76A7}"/>
              </a:ext>
            </a:extLst>
          </p:cNvPr>
          <p:cNvSpPr>
            <a:spLocks noGrp="1"/>
          </p:cNvSpPr>
          <p:nvPr>
            <p:ph type="dt" sz="half" idx="10"/>
          </p:nvPr>
        </p:nvSpPr>
        <p:spPr/>
        <p:txBody>
          <a:bodyPr/>
          <a:lstStyle>
            <a:lvl1pPr>
              <a:defRPr/>
            </a:lvl1pPr>
          </a:lstStyle>
          <a:p>
            <a:pPr>
              <a:defRPr/>
            </a:pPr>
            <a:fld id="{385F2476-7600-4ED0-AA29-92E235D09C02}" type="datetimeFigureOut">
              <a:rPr lang="en-US"/>
              <a:pPr>
                <a:defRPr/>
              </a:pPr>
              <a:t>11/26/2021</a:t>
            </a:fld>
            <a:endParaRPr lang="en-US"/>
          </a:p>
        </p:txBody>
      </p:sp>
      <p:sp>
        <p:nvSpPr>
          <p:cNvPr id="6" name="Footer Placeholder 4">
            <a:extLst>
              <a:ext uri="{FF2B5EF4-FFF2-40B4-BE49-F238E27FC236}">
                <a16:creationId xmlns:a16="http://schemas.microsoft.com/office/drawing/2014/main" id="{3FC09549-7A62-4BCD-9018-A1D4F67645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51FAC3-F180-4E9D-A900-EA5A0BB4FD2D}"/>
              </a:ext>
            </a:extLst>
          </p:cNvPr>
          <p:cNvSpPr>
            <a:spLocks noGrp="1"/>
          </p:cNvSpPr>
          <p:nvPr>
            <p:ph type="sldNum" sz="quarter" idx="12"/>
          </p:nvPr>
        </p:nvSpPr>
        <p:spPr/>
        <p:txBody>
          <a:bodyPr/>
          <a:lstStyle>
            <a:lvl1pPr>
              <a:defRPr/>
            </a:lvl1pPr>
          </a:lstStyle>
          <a:p>
            <a:fld id="{3F6B765A-4D18-444F-9450-230689598F94}" type="slidenum">
              <a:rPr lang="en-US" altLang="en-US"/>
              <a:pPr/>
              <a:t>‹#›</a:t>
            </a:fld>
            <a:endParaRPr lang="en-US" altLang="en-US"/>
          </a:p>
        </p:txBody>
      </p:sp>
    </p:spTree>
    <p:extLst>
      <p:ext uri="{BB962C8B-B14F-4D97-AF65-F5344CB8AC3E}">
        <p14:creationId xmlns:p14="http://schemas.microsoft.com/office/powerpoint/2010/main" val="604386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A683A45-3E4C-4917-A27E-27B53D405372}"/>
              </a:ext>
            </a:extLst>
          </p:cNvPr>
          <p:cNvSpPr>
            <a:spLocks noGrp="1"/>
          </p:cNvSpPr>
          <p:nvPr>
            <p:ph type="dt" sz="half" idx="10"/>
          </p:nvPr>
        </p:nvSpPr>
        <p:spPr/>
        <p:txBody>
          <a:bodyPr/>
          <a:lstStyle>
            <a:lvl1pPr>
              <a:defRPr/>
            </a:lvl1pPr>
          </a:lstStyle>
          <a:p>
            <a:pPr>
              <a:defRPr/>
            </a:pPr>
            <a:fld id="{4197FB9E-95FE-4861-9E47-99B56DBCA107}" type="datetimeFigureOut">
              <a:rPr lang="en-US"/>
              <a:pPr>
                <a:defRPr/>
              </a:pPr>
              <a:t>11/26/2021</a:t>
            </a:fld>
            <a:endParaRPr lang="en-US"/>
          </a:p>
        </p:txBody>
      </p:sp>
      <p:sp>
        <p:nvSpPr>
          <p:cNvPr id="6" name="Footer Placeholder 4">
            <a:extLst>
              <a:ext uri="{FF2B5EF4-FFF2-40B4-BE49-F238E27FC236}">
                <a16:creationId xmlns:a16="http://schemas.microsoft.com/office/drawing/2014/main" id="{6CE07BE2-1175-432F-9174-74A86938041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2664E-ABBA-4B1A-B5B3-4494CD89321A}"/>
              </a:ext>
            </a:extLst>
          </p:cNvPr>
          <p:cNvSpPr>
            <a:spLocks noGrp="1"/>
          </p:cNvSpPr>
          <p:nvPr>
            <p:ph type="sldNum" sz="quarter" idx="12"/>
          </p:nvPr>
        </p:nvSpPr>
        <p:spPr/>
        <p:txBody>
          <a:bodyPr/>
          <a:lstStyle>
            <a:lvl1pPr>
              <a:defRPr/>
            </a:lvl1pPr>
          </a:lstStyle>
          <a:p>
            <a:fld id="{9A11293A-110F-4EEE-8E4E-E6C861161FA1}" type="slidenum">
              <a:rPr lang="en-US" altLang="en-US"/>
              <a:pPr/>
              <a:t>‹#›</a:t>
            </a:fld>
            <a:endParaRPr lang="en-US" altLang="en-US"/>
          </a:p>
        </p:txBody>
      </p:sp>
    </p:spTree>
    <p:extLst>
      <p:ext uri="{BB962C8B-B14F-4D97-AF65-F5344CB8AC3E}">
        <p14:creationId xmlns:p14="http://schemas.microsoft.com/office/powerpoint/2010/main" val="34619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87B32D9-784B-413C-A660-1D60FB7A6A7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3CE96E2-69C8-40D2-9445-52624D7FFDD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4FE58F-6D5B-458E-9987-E0317737293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2C92BE7-F17F-4C31-A238-6C23233DA77E}" type="datetimeFigureOut">
              <a:rPr lang="en-US"/>
              <a:pPr>
                <a:defRPr/>
              </a:pPr>
              <a:t>11/26/2021</a:t>
            </a:fld>
            <a:endParaRPr lang="en-US"/>
          </a:p>
        </p:txBody>
      </p:sp>
      <p:sp>
        <p:nvSpPr>
          <p:cNvPr id="5" name="Footer Placeholder 4">
            <a:extLst>
              <a:ext uri="{FF2B5EF4-FFF2-40B4-BE49-F238E27FC236}">
                <a16:creationId xmlns:a16="http://schemas.microsoft.com/office/drawing/2014/main" id="{7A4012B2-6198-4E14-A599-41C5C6117EC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598DF6E-F32E-4B64-9665-EBB6128975F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FD893C7-8399-4737-B27A-BF1F2C05EA8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EC3BD8AC-E082-4471-A933-373C0BB6B5AE}"/>
              </a:ext>
            </a:extLst>
          </p:cNvPr>
          <p:cNvSpPr>
            <a:spLocks noGrp="1"/>
          </p:cNvSpPr>
          <p:nvPr>
            <p:ph type="title"/>
          </p:nvPr>
        </p:nvSpPr>
        <p:spPr/>
        <p:txBody>
          <a:bodyPr/>
          <a:lstStyle/>
          <a:p>
            <a:pPr eaLnBrk="1" hangingPunct="1"/>
            <a:r>
              <a:rPr lang="en-US" altLang="en-US"/>
              <a:t>The concept of culture</a:t>
            </a:r>
          </a:p>
        </p:txBody>
      </p:sp>
      <p:sp>
        <p:nvSpPr>
          <p:cNvPr id="2051" name="Content Placeholder 2">
            <a:extLst>
              <a:ext uri="{FF2B5EF4-FFF2-40B4-BE49-F238E27FC236}">
                <a16:creationId xmlns:a16="http://schemas.microsoft.com/office/drawing/2014/main" id="{BCA4BA55-FACE-4000-BE9A-842DCB1987D4}"/>
              </a:ext>
            </a:extLst>
          </p:cNvPr>
          <p:cNvSpPr>
            <a:spLocks noGrp="1"/>
          </p:cNvSpPr>
          <p:nvPr>
            <p:ph idx="1"/>
          </p:nvPr>
        </p:nvSpPr>
        <p:spPr/>
        <p:txBody>
          <a:bodyPr/>
          <a:lstStyle/>
          <a:p>
            <a:pPr algn="just" eaLnBrk="1" hangingPunct="1"/>
            <a:r>
              <a:rPr lang="en-US" altLang="en-US"/>
              <a:t>Culture consists of the values the members of a given group hold, the language they speak, the symbols they revere, the norms they follow, and the material goods they create, from tools to clothing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25E3A18-D613-4BC9-8457-75DD80D6A7C1}"/>
              </a:ext>
            </a:extLst>
          </p:cNvPr>
          <p:cNvSpPr>
            <a:spLocks noGrp="1"/>
          </p:cNvSpPr>
          <p:nvPr>
            <p:ph type="title"/>
          </p:nvPr>
        </p:nvSpPr>
        <p:spPr/>
        <p:txBody>
          <a:bodyPr/>
          <a:lstStyle/>
          <a:p>
            <a:pPr eaLnBrk="1" hangingPunct="1"/>
            <a:r>
              <a:rPr lang="en-US" altLang="en-US"/>
              <a:t>Culture is learned</a:t>
            </a:r>
          </a:p>
        </p:txBody>
      </p:sp>
      <p:sp>
        <p:nvSpPr>
          <p:cNvPr id="11267" name="Content Placeholder 2">
            <a:extLst>
              <a:ext uri="{FF2B5EF4-FFF2-40B4-BE49-F238E27FC236}">
                <a16:creationId xmlns:a16="http://schemas.microsoft.com/office/drawing/2014/main" id="{FFABF30D-B217-4B3F-8819-4AB9A21AB03D}"/>
              </a:ext>
            </a:extLst>
          </p:cNvPr>
          <p:cNvSpPr>
            <a:spLocks noGrp="1"/>
          </p:cNvSpPr>
          <p:nvPr>
            <p:ph idx="1"/>
          </p:nvPr>
        </p:nvSpPr>
        <p:spPr/>
        <p:txBody>
          <a:bodyPr/>
          <a:lstStyle/>
          <a:p>
            <a:pPr algn="just" eaLnBrk="1" hangingPunct="1"/>
            <a:r>
              <a:rPr lang="en-US" altLang="en-US"/>
              <a:t>This is means that culture is not instinctive. One has to learn the culture of his society either formally or informally.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4635586-64C0-49C3-BED4-3FB3BA4B3693}"/>
              </a:ext>
            </a:extLst>
          </p:cNvPr>
          <p:cNvSpPr>
            <a:spLocks noGrp="1"/>
          </p:cNvSpPr>
          <p:nvPr>
            <p:ph type="title"/>
          </p:nvPr>
        </p:nvSpPr>
        <p:spPr/>
        <p:txBody>
          <a:bodyPr/>
          <a:lstStyle/>
          <a:p>
            <a:pPr eaLnBrk="1" hangingPunct="1"/>
            <a:r>
              <a:rPr lang="en-US" altLang="en-US"/>
              <a:t>Culture is a social heritage</a:t>
            </a:r>
          </a:p>
        </p:txBody>
      </p:sp>
      <p:sp>
        <p:nvSpPr>
          <p:cNvPr id="12291" name="Content Placeholder 2">
            <a:extLst>
              <a:ext uri="{FF2B5EF4-FFF2-40B4-BE49-F238E27FC236}">
                <a16:creationId xmlns:a16="http://schemas.microsoft.com/office/drawing/2014/main" id="{260B5025-CFE3-4140-985E-03482A0C630E}"/>
              </a:ext>
            </a:extLst>
          </p:cNvPr>
          <p:cNvSpPr>
            <a:spLocks noGrp="1"/>
          </p:cNvSpPr>
          <p:nvPr>
            <p:ph idx="1"/>
          </p:nvPr>
        </p:nvSpPr>
        <p:spPr/>
        <p:txBody>
          <a:bodyPr/>
          <a:lstStyle/>
          <a:p>
            <a:pPr algn="just" eaLnBrk="1" hangingPunct="1">
              <a:buFont typeface="Arial" panose="020B0604020202020204" pitchFamily="34" charset="0"/>
              <a:buNone/>
            </a:pPr>
            <a:r>
              <a:rPr lang="en-US" altLang="en-US"/>
              <a:t>This means that people’s way of life is shared in group or is group-oriented. It is not the property of any single man, even though it is manifested in the lives of individuals in a group. Only human beings have culture.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973477D-3F77-4E16-B40B-D2ADEEF5CF23}"/>
              </a:ext>
            </a:extLst>
          </p:cNvPr>
          <p:cNvSpPr>
            <a:spLocks noGrp="1"/>
          </p:cNvSpPr>
          <p:nvPr>
            <p:ph type="title"/>
          </p:nvPr>
        </p:nvSpPr>
        <p:spPr/>
        <p:txBody>
          <a:bodyPr/>
          <a:lstStyle/>
          <a:p>
            <a:pPr eaLnBrk="1" hangingPunct="1"/>
            <a:r>
              <a:rPr lang="en-US" altLang="en-US"/>
              <a:t>Culture varies</a:t>
            </a:r>
          </a:p>
        </p:txBody>
      </p:sp>
      <p:sp>
        <p:nvSpPr>
          <p:cNvPr id="13315" name="Content Placeholder 2">
            <a:extLst>
              <a:ext uri="{FF2B5EF4-FFF2-40B4-BE49-F238E27FC236}">
                <a16:creationId xmlns:a16="http://schemas.microsoft.com/office/drawing/2014/main" id="{D0FE15D3-AEE8-4D7F-B713-3DCA8BB1ECB0}"/>
              </a:ext>
            </a:extLst>
          </p:cNvPr>
          <p:cNvSpPr>
            <a:spLocks noGrp="1"/>
          </p:cNvSpPr>
          <p:nvPr>
            <p:ph idx="1"/>
          </p:nvPr>
        </p:nvSpPr>
        <p:spPr/>
        <p:txBody>
          <a:bodyPr/>
          <a:lstStyle/>
          <a:p>
            <a:pPr algn="just" eaLnBrk="1" hangingPunct="1">
              <a:buFont typeface="Arial" panose="020B0604020202020204" pitchFamily="34" charset="0"/>
              <a:buNone/>
            </a:pPr>
            <a:r>
              <a:rPr lang="en-US" altLang="en-US"/>
              <a:t>Every separate society has its distinctive culture. All societies face similar basic problems but each society solves such problems in its own way, hence cultural diversity.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6B0EECC-4EE1-4B59-9ABE-C14A988F2EFD}"/>
              </a:ext>
            </a:extLst>
          </p:cNvPr>
          <p:cNvSpPr>
            <a:spLocks noGrp="1"/>
          </p:cNvSpPr>
          <p:nvPr>
            <p:ph type="title"/>
          </p:nvPr>
        </p:nvSpPr>
        <p:spPr/>
        <p:txBody>
          <a:bodyPr/>
          <a:lstStyle/>
          <a:p>
            <a:pPr eaLnBrk="1" hangingPunct="1"/>
            <a:r>
              <a:rPr lang="en-US" altLang="en-US"/>
              <a:t>Culture is relative</a:t>
            </a:r>
          </a:p>
        </p:txBody>
      </p:sp>
      <p:sp>
        <p:nvSpPr>
          <p:cNvPr id="14339" name="Content Placeholder 2">
            <a:extLst>
              <a:ext uri="{FF2B5EF4-FFF2-40B4-BE49-F238E27FC236}">
                <a16:creationId xmlns:a16="http://schemas.microsoft.com/office/drawing/2014/main" id="{824E18F5-2F45-4752-837F-42DFD06DC8B2}"/>
              </a:ext>
            </a:extLst>
          </p:cNvPr>
          <p:cNvSpPr>
            <a:spLocks noGrp="1"/>
          </p:cNvSpPr>
          <p:nvPr>
            <p:ph idx="1"/>
          </p:nvPr>
        </p:nvSpPr>
        <p:spPr/>
        <p:txBody>
          <a:bodyPr/>
          <a:lstStyle/>
          <a:p>
            <a:pPr algn="just" eaLnBrk="1" hangingPunct="1"/>
            <a:r>
              <a:rPr lang="en-US" altLang="en-US"/>
              <a:t>Culture is relative to time and space. There is no universal standard which an outside observer can use to evaluate cultures or cultural norms as good or bad. Each culture must be seen in its own terms.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2E8C6DF-21C6-45FE-BAAC-273C80211F8A}"/>
              </a:ext>
            </a:extLst>
          </p:cNvPr>
          <p:cNvSpPr>
            <a:spLocks noGrp="1"/>
          </p:cNvSpPr>
          <p:nvPr>
            <p:ph type="title"/>
          </p:nvPr>
        </p:nvSpPr>
        <p:spPr/>
        <p:txBody>
          <a:bodyPr/>
          <a:lstStyle/>
          <a:p>
            <a:pPr eaLnBrk="1" hangingPunct="1"/>
            <a:r>
              <a:rPr lang="en-US" altLang="en-US"/>
              <a:t>Acculturation</a:t>
            </a:r>
          </a:p>
        </p:txBody>
      </p:sp>
      <p:sp>
        <p:nvSpPr>
          <p:cNvPr id="15363" name="Content Placeholder 2">
            <a:extLst>
              <a:ext uri="{FF2B5EF4-FFF2-40B4-BE49-F238E27FC236}">
                <a16:creationId xmlns:a16="http://schemas.microsoft.com/office/drawing/2014/main" id="{A1EFCB1C-A7CE-4871-A087-E1F11523F705}"/>
              </a:ext>
            </a:extLst>
          </p:cNvPr>
          <p:cNvSpPr>
            <a:spLocks noGrp="1"/>
          </p:cNvSpPr>
          <p:nvPr>
            <p:ph idx="1"/>
          </p:nvPr>
        </p:nvSpPr>
        <p:spPr/>
        <p:txBody>
          <a:bodyPr/>
          <a:lstStyle/>
          <a:p>
            <a:pPr algn="just" eaLnBrk="1" hangingPunct="1"/>
            <a:r>
              <a:rPr lang="en-US" altLang="en-US"/>
              <a:t>This refers to the process of learning a culture different from the one in which  a person was born and raised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4AF357E-1577-47FF-BE25-FF38F2C2DDA3}"/>
              </a:ext>
            </a:extLst>
          </p:cNvPr>
          <p:cNvSpPr>
            <a:spLocks noGrp="1"/>
          </p:cNvSpPr>
          <p:nvPr>
            <p:ph type="title"/>
          </p:nvPr>
        </p:nvSpPr>
        <p:spPr/>
        <p:txBody>
          <a:bodyPr/>
          <a:lstStyle/>
          <a:p>
            <a:pPr eaLnBrk="1" hangingPunct="1"/>
            <a:r>
              <a:rPr lang="en-US" altLang="en-US"/>
              <a:t>Culture is cumulative</a:t>
            </a:r>
          </a:p>
        </p:txBody>
      </p:sp>
      <p:sp>
        <p:nvSpPr>
          <p:cNvPr id="16387" name="Content Placeholder 2">
            <a:extLst>
              <a:ext uri="{FF2B5EF4-FFF2-40B4-BE49-F238E27FC236}">
                <a16:creationId xmlns:a16="http://schemas.microsoft.com/office/drawing/2014/main" id="{F401B8A3-871B-42D9-B6C3-6A9B5F8CBC5F}"/>
              </a:ext>
            </a:extLst>
          </p:cNvPr>
          <p:cNvSpPr>
            <a:spLocks noGrp="1"/>
          </p:cNvSpPr>
          <p:nvPr>
            <p:ph idx="1"/>
          </p:nvPr>
        </p:nvSpPr>
        <p:spPr/>
        <p:txBody>
          <a:bodyPr/>
          <a:lstStyle/>
          <a:p>
            <a:pPr algn="just" eaLnBrk="1" hangingPunct="1">
              <a:buFont typeface="Arial" panose="020B0604020202020204" pitchFamily="34" charset="0"/>
              <a:buNone/>
            </a:pPr>
            <a:r>
              <a:rPr lang="en-US" altLang="en-US"/>
              <a:t>This means that elements of  a new culture can be added to a particular culture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14C3030-46D7-4B38-9C57-85263CB695A9}"/>
              </a:ext>
            </a:extLst>
          </p:cNvPr>
          <p:cNvSpPr>
            <a:spLocks noGrp="1"/>
          </p:cNvSpPr>
          <p:nvPr>
            <p:ph type="title"/>
          </p:nvPr>
        </p:nvSpPr>
        <p:spPr/>
        <p:txBody>
          <a:bodyPr/>
          <a:lstStyle/>
          <a:p>
            <a:pPr eaLnBrk="1" hangingPunct="1"/>
            <a:r>
              <a:rPr lang="en-US" altLang="en-US" sz="3200"/>
              <a:t>CULTURE AND SOCIAL DEVELOPMENT</a:t>
            </a:r>
          </a:p>
        </p:txBody>
      </p:sp>
      <p:sp>
        <p:nvSpPr>
          <p:cNvPr id="17411" name="Content Placeholder 2">
            <a:extLst>
              <a:ext uri="{FF2B5EF4-FFF2-40B4-BE49-F238E27FC236}">
                <a16:creationId xmlns:a16="http://schemas.microsoft.com/office/drawing/2014/main" id="{1CA19451-CFCF-4FB1-9793-86E05CDB01EC}"/>
              </a:ext>
            </a:extLst>
          </p:cNvPr>
          <p:cNvSpPr>
            <a:spLocks noGrp="1"/>
          </p:cNvSpPr>
          <p:nvPr>
            <p:ph idx="1"/>
          </p:nvPr>
        </p:nvSpPr>
        <p:spPr/>
        <p:txBody>
          <a:bodyPr/>
          <a:lstStyle/>
          <a:p>
            <a:pPr algn="just" eaLnBrk="1" hangingPunct="1">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Cultural traits are closely related to overall patterns in the development of society. The level of material culture reached in a given society influences, although by no means completely determines, other aspects of cultural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0BB18B4-5960-4F3F-AFB2-9CF28671AE5B}"/>
              </a:ext>
            </a:extLst>
          </p:cNvPr>
          <p:cNvSpPr>
            <a:spLocks noGrp="1"/>
          </p:cNvSpPr>
          <p:nvPr>
            <p:ph type="title"/>
          </p:nvPr>
        </p:nvSpPr>
        <p:spPr/>
        <p:txBody>
          <a:bodyPr/>
          <a:lstStyle/>
          <a:p>
            <a:pPr eaLnBrk="1" hangingPunct="1"/>
            <a:r>
              <a:rPr lang="en-US" altLang="en-US"/>
              <a:t>Cultural values</a:t>
            </a:r>
          </a:p>
        </p:txBody>
      </p:sp>
      <p:sp>
        <p:nvSpPr>
          <p:cNvPr id="18435" name="Content Placeholder 2">
            <a:extLst>
              <a:ext uri="{FF2B5EF4-FFF2-40B4-BE49-F238E27FC236}">
                <a16:creationId xmlns:a16="http://schemas.microsoft.com/office/drawing/2014/main" id="{B4DA30E0-5BFA-4BF6-AB74-16D34809F710}"/>
              </a:ext>
            </a:extLst>
          </p:cNvPr>
          <p:cNvSpPr>
            <a:spLocks noGrp="1"/>
          </p:cNvSpPr>
          <p:nvPr>
            <p:ph idx="1"/>
          </p:nvPr>
        </p:nvSpPr>
        <p:spPr/>
        <p:txBody>
          <a:bodyPr/>
          <a:lstStyle/>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The word value implies the worth or importance attached to something. Sociologists speak of values as assumptions both conscious and unconscious, of what is right and important. Cultural values consist in a set of belief or ideas shared by the members of a society or a typical group of people, about what is desirable or good, in relation to an idea, object or action.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D084EB7-B057-4465-A9C0-1A65ACF55653}"/>
              </a:ext>
            </a:extLst>
          </p:cNvPr>
          <p:cNvSpPr>
            <a:spLocks noGrp="1"/>
          </p:cNvSpPr>
          <p:nvPr>
            <p:ph type="title"/>
          </p:nvPr>
        </p:nvSpPr>
        <p:spPr/>
        <p:txBody>
          <a:bodyPr/>
          <a:lstStyle/>
          <a:p>
            <a:pPr eaLnBrk="1" hangingPunct="1"/>
            <a:r>
              <a:rPr lang="en-US" altLang="en-US"/>
              <a:t>Social Norms</a:t>
            </a:r>
          </a:p>
        </p:txBody>
      </p:sp>
      <p:sp>
        <p:nvSpPr>
          <p:cNvPr id="19459" name="Content Placeholder 2">
            <a:extLst>
              <a:ext uri="{FF2B5EF4-FFF2-40B4-BE49-F238E27FC236}">
                <a16:creationId xmlns:a16="http://schemas.microsoft.com/office/drawing/2014/main" id="{A101F901-5C39-42A7-8656-59E994AC40D4}"/>
              </a:ext>
            </a:extLst>
          </p:cNvPr>
          <p:cNvSpPr>
            <a:spLocks noGrp="1"/>
          </p:cNvSpPr>
          <p:nvPr>
            <p:ph idx="1"/>
          </p:nvPr>
        </p:nvSpPr>
        <p:spPr/>
        <p:txBody>
          <a:bodyPr/>
          <a:lstStyle/>
          <a:p>
            <a:pPr algn="just" eaLnBrk="1" hangingPunct="1"/>
            <a:r>
              <a:rPr lang="en-US" altLang="en-US">
                <a:latin typeface="Times New Roman" panose="02020603050405020304" pitchFamily="18" charset="0"/>
                <a:cs typeface="Times New Roman" panose="02020603050405020304" pitchFamily="18" charset="0"/>
              </a:rPr>
              <a:t>Are those standard rules and behavioural expectations that a society defines as appropriate for organizing the society and the interaction of its members.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991354E-A367-48A7-9023-87CBE2AF11E3}"/>
              </a:ext>
            </a:extLst>
          </p:cNvPr>
          <p:cNvSpPr>
            <a:spLocks noGrp="1"/>
          </p:cNvSpPr>
          <p:nvPr>
            <p:ph type="title"/>
          </p:nvPr>
        </p:nvSpPr>
        <p:spPr/>
        <p:txBody>
          <a:bodyPr/>
          <a:lstStyle/>
          <a:p>
            <a:pPr eaLnBrk="1" hangingPunct="1"/>
            <a:r>
              <a:rPr lang="en-US" altLang="en-US"/>
              <a:t>Social Norms…</a:t>
            </a:r>
          </a:p>
        </p:txBody>
      </p:sp>
      <p:sp>
        <p:nvSpPr>
          <p:cNvPr id="20483" name="Content Placeholder 2">
            <a:extLst>
              <a:ext uri="{FF2B5EF4-FFF2-40B4-BE49-F238E27FC236}">
                <a16:creationId xmlns:a16="http://schemas.microsoft.com/office/drawing/2014/main" id="{456B19B2-948D-4937-98B3-CCB49AAF44D2}"/>
              </a:ext>
            </a:extLst>
          </p:cNvPr>
          <p:cNvSpPr>
            <a:spLocks noGrp="1"/>
          </p:cNvSpPr>
          <p:nvPr>
            <p:ph idx="1"/>
          </p:nvPr>
        </p:nvSpPr>
        <p:spPr/>
        <p:txBody>
          <a:bodyPr/>
          <a:lstStyle/>
          <a:p>
            <a:pPr algn="just" eaLnBrk="1" hangingPunct="1"/>
            <a:r>
              <a:rPr lang="en-US" altLang="en-US">
                <a:latin typeface="Times New Roman" panose="02020603050405020304" pitchFamily="18" charset="0"/>
                <a:cs typeface="Times New Roman" panose="02020603050405020304" pitchFamily="18" charset="0"/>
              </a:rPr>
              <a:t>Every society has social norms which help to regulate the social life of the people. Social norms occupy a very paramount position in human society, and without them it would be difficult to regulate human activities and exercise control over human behaviours.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a:extLst>
              <a:ext uri="{FF2B5EF4-FFF2-40B4-BE49-F238E27FC236}">
                <a16:creationId xmlns:a16="http://schemas.microsoft.com/office/drawing/2014/main" id="{3E43B121-2458-496C-BEAA-2FBCF6522EEB}"/>
              </a:ext>
            </a:extLst>
          </p:cNvPr>
          <p:cNvSpPr>
            <a:spLocks noGrp="1"/>
          </p:cNvSpPr>
          <p:nvPr>
            <p:ph type="title"/>
          </p:nvPr>
        </p:nvSpPr>
        <p:spPr/>
        <p:txBody>
          <a:bodyPr/>
          <a:lstStyle/>
          <a:p>
            <a:pPr eaLnBrk="1" hangingPunct="1"/>
            <a:r>
              <a:rPr lang="en-US" altLang="en-US"/>
              <a:t>Division of culture</a:t>
            </a:r>
          </a:p>
        </p:txBody>
      </p:sp>
      <p:sp>
        <p:nvSpPr>
          <p:cNvPr id="3075" name="Content Placeholder 4">
            <a:extLst>
              <a:ext uri="{FF2B5EF4-FFF2-40B4-BE49-F238E27FC236}">
                <a16:creationId xmlns:a16="http://schemas.microsoft.com/office/drawing/2014/main" id="{DC879E88-EE80-445E-93BE-D67B9BE4B55F}"/>
              </a:ext>
            </a:extLst>
          </p:cNvPr>
          <p:cNvSpPr>
            <a:spLocks noGrp="1"/>
          </p:cNvSpPr>
          <p:nvPr>
            <p:ph idx="1"/>
          </p:nvPr>
        </p:nvSpPr>
        <p:spPr/>
        <p:txBody>
          <a:bodyPr/>
          <a:lstStyle/>
          <a:p>
            <a:pPr algn="just" eaLnBrk="1" hangingPunct="1"/>
            <a:r>
              <a:rPr lang="en-US" altLang="en-US"/>
              <a:t>Culture can be conceived as a continous , cumulative reservoire containing both material and non-material elements which are socially transmitted from generation to generation.</a:t>
            </a:r>
          </a:p>
          <a:p>
            <a:pPr algn="just"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9D19433-6E85-43B7-AD5A-308CAF2D884D}"/>
              </a:ext>
            </a:extLst>
          </p:cNvPr>
          <p:cNvSpPr>
            <a:spLocks noGrp="1"/>
          </p:cNvSpPr>
          <p:nvPr>
            <p:ph type="title"/>
          </p:nvPr>
        </p:nvSpPr>
        <p:spPr/>
        <p:txBody>
          <a:bodyPr/>
          <a:lstStyle/>
          <a:p>
            <a:pPr eaLnBrk="1" hangingPunct="1"/>
            <a:r>
              <a:rPr lang="en-US" altLang="en-US"/>
              <a:t>Classification of Social Norms</a:t>
            </a:r>
          </a:p>
        </p:txBody>
      </p:sp>
      <p:sp>
        <p:nvSpPr>
          <p:cNvPr id="21507" name="Content Placeholder 2">
            <a:extLst>
              <a:ext uri="{FF2B5EF4-FFF2-40B4-BE49-F238E27FC236}">
                <a16:creationId xmlns:a16="http://schemas.microsoft.com/office/drawing/2014/main" id="{40F51ECC-2FC4-40F5-BC3B-37D168455E06}"/>
              </a:ext>
            </a:extLst>
          </p:cNvPr>
          <p:cNvSpPr>
            <a:spLocks noGrp="1"/>
          </p:cNvSpPr>
          <p:nvPr>
            <p:ph idx="1"/>
          </p:nvPr>
        </p:nvSpPr>
        <p:spPr/>
        <p:txBody>
          <a:bodyPr/>
          <a:lstStyle/>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Sociologists classify norms into </a:t>
            </a:r>
            <a:r>
              <a:rPr lang="en-US" altLang="en-US" b="1">
                <a:latin typeface="Times New Roman" panose="02020603050405020304" pitchFamily="18" charset="0"/>
                <a:cs typeface="Times New Roman" panose="02020603050405020304" pitchFamily="18" charset="0"/>
              </a:rPr>
              <a:t>folkways</a:t>
            </a:r>
            <a:r>
              <a:rPr lang="en-US" altLang="en-US">
                <a:latin typeface="Times New Roman" panose="02020603050405020304" pitchFamily="18" charset="0"/>
                <a:cs typeface="Times New Roman" panose="02020603050405020304" pitchFamily="18" charset="0"/>
              </a:rPr>
              <a:t> and </a:t>
            </a:r>
            <a:r>
              <a:rPr lang="en-US" altLang="en-US" b="1">
                <a:latin typeface="Times New Roman" panose="02020603050405020304" pitchFamily="18" charset="0"/>
                <a:cs typeface="Times New Roman" panose="02020603050405020304" pitchFamily="18" charset="0"/>
              </a:rPr>
              <a:t>mores</a:t>
            </a:r>
            <a:r>
              <a:rPr lang="en-US" altLang="en-US">
                <a:latin typeface="Times New Roman" panose="02020603050405020304" pitchFamily="18" charset="0"/>
                <a:cs typeface="Times New Roman" panose="02020603050405020304" pitchFamily="18" charset="0"/>
              </a:rPr>
              <a:t> according to the degree of importance attached to the rules by the society.</a:t>
            </a:r>
          </a:p>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Social norms which are not considered as being extremely important or those which can be violated without severe punishment are called </a:t>
            </a:r>
            <a:r>
              <a:rPr lang="en-US" altLang="en-US" b="1">
                <a:latin typeface="Times New Roman" panose="02020603050405020304" pitchFamily="18" charset="0"/>
                <a:cs typeface="Times New Roman" panose="02020603050405020304" pitchFamily="18" charset="0"/>
              </a:rPr>
              <a:t>folkways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67639AD-0074-4FED-9FCF-F88253EE7DB5}"/>
              </a:ext>
            </a:extLst>
          </p:cNvPr>
          <p:cNvSpPr>
            <a:spLocks noGrp="1"/>
          </p:cNvSpPr>
          <p:nvPr>
            <p:ph type="title"/>
          </p:nvPr>
        </p:nvSpPr>
        <p:spPr/>
        <p:txBody>
          <a:bodyPr/>
          <a:lstStyle/>
          <a:p>
            <a:pPr eaLnBrk="1" hangingPunct="1"/>
            <a:r>
              <a:rPr lang="en-US" altLang="en-US"/>
              <a:t>Mores…</a:t>
            </a:r>
          </a:p>
        </p:txBody>
      </p:sp>
      <p:sp>
        <p:nvSpPr>
          <p:cNvPr id="22531" name="Content Placeholder 2">
            <a:extLst>
              <a:ext uri="{FF2B5EF4-FFF2-40B4-BE49-F238E27FC236}">
                <a16:creationId xmlns:a16="http://schemas.microsoft.com/office/drawing/2014/main" id="{78873074-B912-4C99-9A0E-11FA353728B6}"/>
              </a:ext>
            </a:extLst>
          </p:cNvPr>
          <p:cNvSpPr>
            <a:spLocks noGrp="1"/>
          </p:cNvSpPr>
          <p:nvPr>
            <p:ph idx="1"/>
          </p:nvPr>
        </p:nvSpPr>
        <p:spPr/>
        <p:txBody>
          <a:bodyPr/>
          <a:lstStyle/>
          <a:p>
            <a:pPr algn="just" eaLnBrk="1" hangingPunct="1"/>
            <a:r>
              <a:rPr lang="en-US" altLang="en-US" b="1">
                <a:latin typeface="Times New Roman" panose="02020603050405020304" pitchFamily="18" charset="0"/>
                <a:cs typeface="Times New Roman" panose="02020603050405020304" pitchFamily="18" charset="0"/>
              </a:rPr>
              <a:t>Mores</a:t>
            </a:r>
            <a:r>
              <a:rPr lang="en-US" altLang="en-US">
                <a:latin typeface="Times New Roman" panose="02020603050405020304" pitchFamily="18" charset="0"/>
                <a:cs typeface="Times New Roman" panose="02020603050405020304" pitchFamily="18" charset="0"/>
              </a:rPr>
              <a:t> are social norms that are based on strong beliefs about right and wrong , they are supposed to be taken very seriously by all the people at all time. Mores are usually incorporated in to the legal system , the constitution and the religious beliefs of a society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9AF60DD-EB4F-46BE-8523-0796ACF52BBD}"/>
              </a:ext>
            </a:extLst>
          </p:cNvPr>
          <p:cNvSpPr>
            <a:spLocks noGrp="1"/>
          </p:cNvSpPr>
          <p:nvPr>
            <p:ph type="title"/>
          </p:nvPr>
        </p:nvSpPr>
        <p:spPr/>
        <p:txBody>
          <a:bodyPr/>
          <a:lstStyle/>
          <a:p>
            <a:pPr eaLnBrk="1" hangingPunct="1"/>
            <a:r>
              <a:rPr lang="en-US" altLang="en-US"/>
              <a:t>Cultural relativism</a:t>
            </a:r>
          </a:p>
        </p:txBody>
      </p:sp>
      <p:sp>
        <p:nvSpPr>
          <p:cNvPr id="23555" name="Content Placeholder 2">
            <a:extLst>
              <a:ext uri="{FF2B5EF4-FFF2-40B4-BE49-F238E27FC236}">
                <a16:creationId xmlns:a16="http://schemas.microsoft.com/office/drawing/2014/main" id="{989CA4F3-CA96-42AE-9E0B-45F50CAA2C31}"/>
              </a:ext>
            </a:extLst>
          </p:cNvPr>
          <p:cNvSpPr>
            <a:spLocks noGrp="1"/>
          </p:cNvSpPr>
          <p:nvPr>
            <p:ph idx="1"/>
          </p:nvPr>
        </p:nvSpPr>
        <p:spPr/>
        <p:txBody>
          <a:bodyPr/>
          <a:lstStyle/>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Since culture is the outcome of people’s experience in history, and since it serves to depict their uniqueness among the peoples of the world, at any given period of time, then the concept of right and wrong must be relative to each particular culture.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A14FAE8-6127-4D75-BE7C-FBF957243409}"/>
              </a:ext>
            </a:extLst>
          </p:cNvPr>
          <p:cNvSpPr>
            <a:spLocks noGrp="1"/>
          </p:cNvSpPr>
          <p:nvPr>
            <p:ph type="title"/>
          </p:nvPr>
        </p:nvSpPr>
        <p:spPr/>
        <p:txBody>
          <a:bodyPr/>
          <a:lstStyle/>
          <a:p>
            <a:pPr eaLnBrk="1" hangingPunct="1"/>
            <a:r>
              <a:rPr lang="en-US" altLang="en-US"/>
              <a:t>Cultural Relativism</a:t>
            </a:r>
          </a:p>
        </p:txBody>
      </p:sp>
      <p:sp>
        <p:nvSpPr>
          <p:cNvPr id="24579" name="Content Placeholder 2">
            <a:extLst>
              <a:ext uri="{FF2B5EF4-FFF2-40B4-BE49-F238E27FC236}">
                <a16:creationId xmlns:a16="http://schemas.microsoft.com/office/drawing/2014/main" id="{BF3F216D-43A5-497E-AB9E-8A7776565C15}"/>
              </a:ext>
            </a:extLst>
          </p:cNvPr>
          <p:cNvSpPr>
            <a:spLocks noGrp="1"/>
          </p:cNvSpPr>
          <p:nvPr>
            <p:ph idx="1"/>
          </p:nvPr>
        </p:nvSpPr>
        <p:spPr/>
        <p:txBody>
          <a:bodyPr/>
          <a:lstStyle/>
          <a:p>
            <a:pPr algn="just" eaLnBrk="1" hangingPunct="1"/>
            <a:r>
              <a:rPr lang="en-US" altLang="en-US">
                <a:latin typeface="Times New Roman" panose="02020603050405020304" pitchFamily="18" charset="0"/>
                <a:cs typeface="Times New Roman" panose="02020603050405020304" pitchFamily="18" charset="0"/>
              </a:rPr>
              <a:t>Cultural relativism implies that every cultural trait has meaning and legitimacy within its own context; that every culture should be judged by its own cultural criteria; and that standard of right and wrong and of good and bad are relative to the culture in which they appear.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28F258-0CD1-49D3-8DE6-56B94EB53565}"/>
              </a:ext>
            </a:extLst>
          </p:cNvPr>
          <p:cNvSpPr>
            <a:spLocks noGrp="1"/>
          </p:cNvSpPr>
          <p:nvPr>
            <p:ph type="title"/>
          </p:nvPr>
        </p:nvSpPr>
        <p:spPr/>
        <p:txBody>
          <a:bodyPr/>
          <a:lstStyle/>
          <a:p>
            <a:pPr eaLnBrk="1" hangingPunct="1"/>
            <a:r>
              <a:rPr lang="en-US" altLang="en-US"/>
              <a:t>Globalization and Culture</a:t>
            </a:r>
          </a:p>
        </p:txBody>
      </p:sp>
      <p:sp>
        <p:nvSpPr>
          <p:cNvPr id="25603" name="Content Placeholder 2">
            <a:extLst>
              <a:ext uri="{FF2B5EF4-FFF2-40B4-BE49-F238E27FC236}">
                <a16:creationId xmlns:a16="http://schemas.microsoft.com/office/drawing/2014/main" id="{14E0FBB6-612B-4F2C-B34F-B3C11C18364F}"/>
              </a:ext>
            </a:extLst>
          </p:cNvPr>
          <p:cNvSpPr>
            <a:spLocks noGrp="1"/>
          </p:cNvSpPr>
          <p:nvPr>
            <p:ph idx="1"/>
          </p:nvPr>
        </p:nvSpPr>
        <p:spPr/>
        <p:txBody>
          <a:bodyPr/>
          <a:lstStyle/>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The process of globalization had major implication for cultures. The dilemma that emerged right across the world , including Nigeria, was the extent to which engaging with the world market economy threatened existing patterns of culture and social order.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F6D3D74-382E-4807-9AAC-C4273BD75DF5}"/>
              </a:ext>
            </a:extLst>
          </p:cNvPr>
          <p:cNvSpPr>
            <a:spLocks noGrp="1"/>
          </p:cNvSpPr>
          <p:nvPr>
            <p:ph type="title"/>
          </p:nvPr>
        </p:nvSpPr>
        <p:spPr/>
        <p:txBody>
          <a:bodyPr/>
          <a:lstStyle/>
          <a:p>
            <a:pPr eaLnBrk="1" hangingPunct="1"/>
            <a:r>
              <a:rPr lang="en-US" altLang="en-US"/>
              <a:t>Cultural policy for Nigeria</a:t>
            </a:r>
          </a:p>
        </p:txBody>
      </p:sp>
      <p:sp>
        <p:nvSpPr>
          <p:cNvPr id="26627" name="Content Placeholder 2">
            <a:extLst>
              <a:ext uri="{FF2B5EF4-FFF2-40B4-BE49-F238E27FC236}">
                <a16:creationId xmlns:a16="http://schemas.microsoft.com/office/drawing/2014/main" id="{A651F892-DB1D-4D42-B68E-ADC48E208253}"/>
              </a:ext>
            </a:extLst>
          </p:cNvPr>
          <p:cNvSpPr>
            <a:spLocks noGrp="1"/>
          </p:cNvSpPr>
          <p:nvPr>
            <p:ph idx="1"/>
          </p:nvPr>
        </p:nvSpPr>
        <p:spPr/>
        <p:txBody>
          <a:bodyPr/>
          <a:lstStyle/>
          <a:p>
            <a:pPr algn="just" eaLnBrk="1" hangingPunct="1"/>
            <a:r>
              <a:rPr lang="en-US" altLang="en-US">
                <a:latin typeface="Times New Roman" panose="02020603050405020304" pitchFamily="18" charset="0"/>
                <a:cs typeface="Times New Roman" panose="02020603050405020304" pitchFamily="18" charset="0"/>
              </a:rPr>
              <a:t>The issue of culture is enshrined in the Nigerian constitution of 1989. the constitution stipulates that the state shall protect , preserve and promote the Nigerian culture which enhances human dignity consistent with the fundamental objectives and directive principles of state policy.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53BA2794-EAFA-4FF3-896B-4A65FFBBFD9A}"/>
              </a:ext>
            </a:extLst>
          </p:cNvPr>
          <p:cNvSpPr>
            <a:spLocks noGrp="1"/>
          </p:cNvSpPr>
          <p:nvPr>
            <p:ph type="title"/>
          </p:nvPr>
        </p:nvSpPr>
        <p:spPr/>
        <p:txBody>
          <a:bodyPr/>
          <a:lstStyle/>
          <a:p>
            <a:pPr eaLnBrk="1" hangingPunct="1"/>
            <a:endParaRPr lang="en-US" altLang="en-US"/>
          </a:p>
        </p:txBody>
      </p:sp>
      <p:sp>
        <p:nvSpPr>
          <p:cNvPr id="27651" name="Content Placeholder 2">
            <a:extLst>
              <a:ext uri="{FF2B5EF4-FFF2-40B4-BE49-F238E27FC236}">
                <a16:creationId xmlns:a16="http://schemas.microsoft.com/office/drawing/2014/main" id="{AC46F2F6-20B8-43A9-AA04-29435F0FB9B4}"/>
              </a:ext>
            </a:extLst>
          </p:cNvPr>
          <p:cNvSpPr>
            <a:spLocks noGrp="1"/>
          </p:cNvSpPr>
          <p:nvPr>
            <p:ph idx="1"/>
          </p:nvPr>
        </p:nvSpPr>
        <p:spPr/>
        <p:txBody>
          <a:bodyPr/>
          <a:lstStyle/>
          <a:p>
            <a:pPr eaLnBrk="1" hangingPunct="1"/>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7377142C-43C6-4D7D-A458-51A074541815}"/>
              </a:ext>
            </a:extLst>
          </p:cNvPr>
          <p:cNvSpPr>
            <a:spLocks noGrp="1"/>
          </p:cNvSpPr>
          <p:nvPr>
            <p:ph type="title"/>
          </p:nvPr>
        </p:nvSpPr>
        <p:spPr/>
        <p:txBody>
          <a:bodyPr/>
          <a:lstStyle/>
          <a:p>
            <a:pPr eaLnBrk="1" hangingPunct="1"/>
            <a:r>
              <a:rPr lang="en-US" altLang="en-US"/>
              <a:t>Objectives of cultural policy for Nigeria</a:t>
            </a:r>
          </a:p>
        </p:txBody>
      </p:sp>
      <p:sp>
        <p:nvSpPr>
          <p:cNvPr id="28675" name="Content Placeholder 2">
            <a:extLst>
              <a:ext uri="{FF2B5EF4-FFF2-40B4-BE49-F238E27FC236}">
                <a16:creationId xmlns:a16="http://schemas.microsoft.com/office/drawing/2014/main" id="{3800DE5A-1F24-4C5F-A371-5C73A1CE5844}"/>
              </a:ext>
            </a:extLst>
          </p:cNvPr>
          <p:cNvSpPr>
            <a:spLocks noGrp="1"/>
          </p:cNvSpPr>
          <p:nvPr>
            <p:ph idx="1"/>
          </p:nvPr>
        </p:nvSpPr>
        <p:spPr/>
        <p:txBody>
          <a:bodyPr/>
          <a:lstStyle/>
          <a:p>
            <a:pPr algn="just" eaLnBrk="1" hangingPunct="1">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1-To mobilize and motivate the people by disseminating and propagating ideas which promote national period, solidarity and consciousness.</a:t>
            </a:r>
          </a:p>
          <a:p>
            <a:pPr algn="just" eaLnBrk="1" hangingPunct="1">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2- To promote an education system that motivates and stimulates creativity and drew largely our tradition and values, namely: respect for humanity, and human dignity for legitimate authority of labour and respect for positive Nigerian moral and religious values.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C9AD256-223F-4FEF-9CA9-BAD57474417E}"/>
              </a:ext>
            </a:extLst>
          </p:cNvPr>
          <p:cNvSpPr>
            <a:spLocks noGrp="1"/>
          </p:cNvSpPr>
          <p:nvPr>
            <p:ph type="title"/>
          </p:nvPr>
        </p:nvSpPr>
        <p:spPr/>
        <p:txBody>
          <a:bodyPr/>
          <a:lstStyle/>
          <a:p>
            <a:pPr eaLnBrk="1" hangingPunct="1"/>
            <a:r>
              <a:rPr lang="en-US" altLang="en-US"/>
              <a:t>Objectives…</a:t>
            </a:r>
          </a:p>
        </p:txBody>
      </p:sp>
      <p:sp>
        <p:nvSpPr>
          <p:cNvPr id="29699" name="Content Placeholder 2">
            <a:extLst>
              <a:ext uri="{FF2B5EF4-FFF2-40B4-BE49-F238E27FC236}">
                <a16:creationId xmlns:a16="http://schemas.microsoft.com/office/drawing/2014/main" id="{9C0577DC-1D48-4E27-A705-9DB8E10C995C}"/>
              </a:ext>
            </a:extLst>
          </p:cNvPr>
          <p:cNvSpPr>
            <a:spLocks noGrp="1"/>
          </p:cNvSpPr>
          <p:nvPr>
            <p:ph idx="1"/>
          </p:nvPr>
        </p:nvSpPr>
        <p:spPr/>
        <p:txBody>
          <a:bodyPr/>
          <a:lstStyle/>
          <a:p>
            <a:pPr algn="just" eaLnBrk="1" hangingPunct="1">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3- To evolve from our plurality a national culture, the stamp of which will be reflected in African and world affairs.</a:t>
            </a:r>
          </a:p>
          <a:p>
            <a:pPr algn="just" eaLnBrk="1" hangingPunct="1">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4- To promote creativity in the fields of arts, science and technology , ensure the continuity of traditional skills and sports and their progressive updating to serve modern development needs as our contribution to world growth of culture and ideas.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043A7A8B-9F14-4055-BA70-AEBE3C1794BA}"/>
              </a:ext>
            </a:extLst>
          </p:cNvPr>
          <p:cNvSpPr>
            <a:spLocks noGrp="1"/>
          </p:cNvSpPr>
          <p:nvPr>
            <p:ph type="title"/>
          </p:nvPr>
        </p:nvSpPr>
        <p:spPr/>
        <p:txBody>
          <a:bodyPr/>
          <a:lstStyle/>
          <a:p>
            <a:pPr eaLnBrk="1" hangingPunct="1"/>
            <a:r>
              <a:rPr lang="en-US" altLang="en-US"/>
              <a:t>Objectives…</a:t>
            </a:r>
          </a:p>
        </p:txBody>
      </p:sp>
      <p:sp>
        <p:nvSpPr>
          <p:cNvPr id="30723" name="Content Placeholder 2">
            <a:extLst>
              <a:ext uri="{FF2B5EF4-FFF2-40B4-BE49-F238E27FC236}">
                <a16:creationId xmlns:a16="http://schemas.microsoft.com/office/drawing/2014/main" id="{471720E7-1D55-44D6-957C-F8650397DD99}"/>
              </a:ext>
            </a:extLst>
          </p:cNvPr>
          <p:cNvSpPr>
            <a:spLocks noGrp="1"/>
          </p:cNvSpPr>
          <p:nvPr>
            <p:ph idx="1"/>
          </p:nvPr>
        </p:nvSpPr>
        <p:spPr/>
        <p:txBody>
          <a:bodyPr/>
          <a:lstStyle/>
          <a:p>
            <a:pPr algn="just" eaLnBrk="1" hangingPunct="1">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5- To sustain environmental and social conditions which enhance the quality of life , produce responsible citizenship and ordered society.</a:t>
            </a:r>
          </a:p>
          <a:p>
            <a:pPr algn="just" eaLnBrk="1" hangingPunct="1">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F50286B-06CE-4432-888E-9C30A56984BE}"/>
              </a:ext>
            </a:extLst>
          </p:cNvPr>
          <p:cNvSpPr>
            <a:spLocks noGrp="1"/>
          </p:cNvSpPr>
          <p:nvPr>
            <p:ph type="title"/>
          </p:nvPr>
        </p:nvSpPr>
        <p:spPr/>
        <p:txBody>
          <a:bodyPr/>
          <a:lstStyle/>
          <a:p>
            <a:pPr eaLnBrk="1" hangingPunct="1"/>
            <a:r>
              <a:rPr lang="en-US" altLang="en-US"/>
              <a:t>Material culture or component</a:t>
            </a:r>
          </a:p>
        </p:txBody>
      </p:sp>
      <p:sp>
        <p:nvSpPr>
          <p:cNvPr id="4099" name="Content Placeholder 2">
            <a:extLst>
              <a:ext uri="{FF2B5EF4-FFF2-40B4-BE49-F238E27FC236}">
                <a16:creationId xmlns:a16="http://schemas.microsoft.com/office/drawing/2014/main" id="{BC471D3D-9E9C-42F9-BAC2-FC5D4713AE59}"/>
              </a:ext>
            </a:extLst>
          </p:cNvPr>
          <p:cNvSpPr>
            <a:spLocks noGrp="1"/>
          </p:cNvSpPr>
          <p:nvPr>
            <p:ph idx="1"/>
          </p:nvPr>
        </p:nvSpPr>
        <p:spPr/>
        <p:txBody>
          <a:bodyPr/>
          <a:lstStyle/>
          <a:p>
            <a:pPr algn="just" eaLnBrk="1" hangingPunct="1"/>
            <a:r>
              <a:rPr lang="en-US" altLang="en-US"/>
              <a:t>The material component of culture consists of all the material or tangible items that members of a society have and use. These include all works of art, crafts , industrial and technological tools and machines , scientific materials and equipment , war implements, agricultural machinery, all forms of dresses and many others.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77DE-FF4F-40DD-98A7-78E174220BAF}"/>
              </a:ext>
            </a:extLst>
          </p:cNvPr>
          <p:cNvSpPr>
            <a:spLocks noGrp="1"/>
          </p:cNvSpPr>
          <p:nvPr>
            <p:ph type="title"/>
          </p:nvPr>
        </p:nvSpPr>
        <p:spPr/>
        <p:txBody>
          <a:bodyPr rtlCol="0">
            <a:normAutofit fontScale="90000"/>
          </a:bodyPr>
          <a:lstStyle/>
          <a:p>
            <a:pPr eaLnBrk="1" fontAlgn="auto" hangingPunct="1">
              <a:spcAft>
                <a:spcPts val="0"/>
              </a:spcAft>
              <a:defRPr/>
            </a:pPr>
            <a:r>
              <a:rPr lang="en-US" dirty="0"/>
              <a:t>Non –material culture or component</a:t>
            </a:r>
          </a:p>
        </p:txBody>
      </p:sp>
      <p:sp>
        <p:nvSpPr>
          <p:cNvPr id="5123" name="Content Placeholder 2">
            <a:extLst>
              <a:ext uri="{FF2B5EF4-FFF2-40B4-BE49-F238E27FC236}">
                <a16:creationId xmlns:a16="http://schemas.microsoft.com/office/drawing/2014/main" id="{51D22068-C54F-4301-A756-363BBB087F5D}"/>
              </a:ext>
            </a:extLst>
          </p:cNvPr>
          <p:cNvSpPr>
            <a:spLocks noGrp="1"/>
          </p:cNvSpPr>
          <p:nvPr>
            <p:ph idx="1"/>
          </p:nvPr>
        </p:nvSpPr>
        <p:spPr/>
        <p:txBody>
          <a:bodyPr/>
          <a:lstStyle/>
          <a:p>
            <a:pPr algn="just" eaLnBrk="1" hangingPunct="1">
              <a:buFont typeface="Arial" panose="020B0604020202020204" pitchFamily="34" charset="0"/>
              <a:buNone/>
            </a:pPr>
            <a:r>
              <a:rPr lang="en-US" altLang="en-US"/>
              <a:t>This embraces ideas , beliefs and values that are shared by a human group, it also includes myths, legends, ideologies, philosophies, langauges , superstitions, folklore, music songs and many other cherished values of the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2F93403-A93B-462A-9FC9-6CD5AAF32752}"/>
              </a:ext>
            </a:extLst>
          </p:cNvPr>
          <p:cNvSpPr>
            <a:spLocks noGrp="1"/>
          </p:cNvSpPr>
          <p:nvPr>
            <p:ph type="title"/>
          </p:nvPr>
        </p:nvSpPr>
        <p:spPr/>
        <p:txBody>
          <a:bodyPr/>
          <a:lstStyle/>
          <a:p>
            <a:pPr eaLnBrk="1" hangingPunct="1"/>
            <a:r>
              <a:rPr lang="en-US" altLang="en-US"/>
              <a:t>Organizational component</a:t>
            </a:r>
          </a:p>
        </p:txBody>
      </p:sp>
      <p:sp>
        <p:nvSpPr>
          <p:cNvPr id="6147" name="Content Placeholder 2">
            <a:extLst>
              <a:ext uri="{FF2B5EF4-FFF2-40B4-BE49-F238E27FC236}">
                <a16:creationId xmlns:a16="http://schemas.microsoft.com/office/drawing/2014/main" id="{60545403-5480-44AB-81EC-C0458D01309D}"/>
              </a:ext>
            </a:extLst>
          </p:cNvPr>
          <p:cNvSpPr>
            <a:spLocks noGrp="1"/>
          </p:cNvSpPr>
          <p:nvPr>
            <p:ph idx="1"/>
          </p:nvPr>
        </p:nvSpPr>
        <p:spPr/>
        <p:txBody>
          <a:bodyPr/>
          <a:lstStyle/>
          <a:p>
            <a:pPr algn="just" eaLnBrk="1" hangingPunct="1"/>
            <a:r>
              <a:rPr lang="en-US" altLang="en-US"/>
              <a:t>This consists of the means by which members of a society coordinate their behavior and interactions. To a large extent this embraces the laws, rules and regulations and sanctions which people have devised for the effective functioning of a patterned and regulated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81AABF2-0157-4742-BDB6-A1CBD18F07D0}"/>
              </a:ext>
            </a:extLst>
          </p:cNvPr>
          <p:cNvSpPr>
            <a:spLocks noGrp="1"/>
          </p:cNvSpPr>
          <p:nvPr>
            <p:ph type="title"/>
          </p:nvPr>
        </p:nvSpPr>
        <p:spPr/>
        <p:txBody>
          <a:bodyPr/>
          <a:lstStyle/>
          <a:p>
            <a:pPr eaLnBrk="1" hangingPunct="1"/>
            <a:r>
              <a:rPr lang="en-US" altLang="en-US"/>
              <a:t>Functions of culture</a:t>
            </a:r>
          </a:p>
        </p:txBody>
      </p:sp>
      <p:sp>
        <p:nvSpPr>
          <p:cNvPr id="3" name="Content Placeholder 2">
            <a:extLst>
              <a:ext uri="{FF2B5EF4-FFF2-40B4-BE49-F238E27FC236}">
                <a16:creationId xmlns:a16="http://schemas.microsoft.com/office/drawing/2014/main" id="{1E15A0DC-FDEB-42A7-A970-72B56C37CA41}"/>
              </a:ext>
            </a:extLst>
          </p:cNvPr>
          <p:cNvSpPr>
            <a:spLocks noGrp="1"/>
          </p:cNvSpPr>
          <p:nvPr>
            <p:ph idx="1"/>
          </p:nvPr>
        </p:nvSpPr>
        <p:spPr/>
        <p:txBody>
          <a:bodyPr rtlCol="0">
            <a:normAutofit fontScale="77500" lnSpcReduction="20000"/>
          </a:bodyPr>
          <a:lstStyle/>
          <a:p>
            <a:pPr eaLnBrk="1" fontAlgn="auto" hangingPunct="1">
              <a:spcAft>
                <a:spcPts val="0"/>
              </a:spcAft>
              <a:defRPr/>
            </a:pPr>
            <a:r>
              <a:rPr lang="en-US" dirty="0"/>
              <a:t>Every given aspect of culture performs certain functions in the society. These include the following:</a:t>
            </a:r>
          </a:p>
          <a:p>
            <a:pPr eaLnBrk="1" fontAlgn="auto" hangingPunct="1">
              <a:spcAft>
                <a:spcPts val="0"/>
              </a:spcAft>
              <a:buFont typeface="Arial" panose="020B0604020202020204" pitchFamily="34" charset="0"/>
              <a:buNone/>
              <a:defRPr/>
            </a:pPr>
            <a:r>
              <a:rPr lang="en-US" dirty="0"/>
              <a:t>1- culture provides through its society institution prescribed and proscribed roles. These serves as social control mechanism.</a:t>
            </a:r>
          </a:p>
          <a:p>
            <a:pPr eaLnBrk="1" fontAlgn="auto" hangingPunct="1">
              <a:spcAft>
                <a:spcPts val="0"/>
              </a:spcAft>
              <a:buFont typeface="Arial" panose="020B0604020202020204" pitchFamily="34" charset="0"/>
              <a:buNone/>
              <a:defRPr/>
            </a:pPr>
            <a:r>
              <a:rPr lang="en-US" dirty="0"/>
              <a:t>2- it guides social behaviors, defines relations and exerts control over people.</a:t>
            </a:r>
          </a:p>
          <a:p>
            <a:pPr eaLnBrk="1" fontAlgn="auto" hangingPunct="1">
              <a:spcAft>
                <a:spcPts val="0"/>
              </a:spcAft>
              <a:buFont typeface="Arial" panose="020B0604020202020204" pitchFamily="34" charset="0"/>
              <a:buNone/>
              <a:defRPr/>
            </a:pPr>
            <a:r>
              <a:rPr lang="en-US" dirty="0"/>
              <a:t>3- it integrates and interprets the values, institutions and norms of society and gives meanings to what we do in society.</a:t>
            </a:r>
          </a:p>
          <a:p>
            <a:pPr eaLnBrk="1" fontAlgn="auto" hangingPunct="1">
              <a:spcAft>
                <a:spcPts val="0"/>
              </a:spcAft>
              <a:buFont typeface="Arial" panose="020B0604020202020204" pitchFamily="34" charset="0"/>
              <a:buNone/>
              <a:defRPr/>
            </a:pPr>
            <a:r>
              <a:rPr lang="en-US" dirty="0"/>
              <a:t>4- Culture train its members to be more cooperative, patriotic and loyal, thereby reinforcing stability of the society.</a:t>
            </a:r>
          </a:p>
          <a:p>
            <a:pPr eaLnBrk="1" fontAlgn="auto" hangingPunct="1">
              <a:spcAft>
                <a:spcPts val="0"/>
              </a:spcAft>
              <a:buFont typeface="Arial" panose="020B0604020202020204" pitchFamily="34" charset="0"/>
              <a:buNone/>
              <a:defRPr/>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9F80ED8-6E2F-4040-87F2-8896FCD895DE}"/>
              </a:ext>
            </a:extLst>
          </p:cNvPr>
          <p:cNvSpPr>
            <a:spLocks noGrp="1"/>
          </p:cNvSpPr>
          <p:nvPr>
            <p:ph type="title"/>
          </p:nvPr>
        </p:nvSpPr>
        <p:spPr/>
        <p:txBody>
          <a:bodyPr/>
          <a:lstStyle/>
          <a:p>
            <a:pPr eaLnBrk="1" hangingPunct="1"/>
            <a:endParaRPr lang="en-US" altLang="en-US"/>
          </a:p>
        </p:txBody>
      </p:sp>
      <p:sp>
        <p:nvSpPr>
          <p:cNvPr id="8195" name="Content Placeholder 2">
            <a:extLst>
              <a:ext uri="{FF2B5EF4-FFF2-40B4-BE49-F238E27FC236}">
                <a16:creationId xmlns:a16="http://schemas.microsoft.com/office/drawing/2014/main" id="{E1699C1C-83E2-4AFB-A652-64BCA0652CF1}"/>
              </a:ext>
            </a:extLst>
          </p:cNvPr>
          <p:cNvSpPr>
            <a:spLocks noGrp="1"/>
          </p:cNvSpPr>
          <p:nvPr>
            <p:ph idx="1"/>
          </p:nvPr>
        </p:nvSpPr>
        <p:spPr/>
        <p:txBody>
          <a:bodyPr/>
          <a:lstStyle/>
          <a:p>
            <a:pPr eaLnBrk="1" hangingPunct="1">
              <a:buFont typeface="Arial" panose="020B0604020202020204" pitchFamily="34" charset="0"/>
              <a:buNone/>
            </a:pPr>
            <a:r>
              <a:rPr lang="en-US" altLang="en-US"/>
              <a:t>5 – culture distinguishes one society from another and establishes ways in which a group can meet its biological and social needs.</a:t>
            </a:r>
          </a:p>
          <a:p>
            <a:pPr eaLnBrk="1" hangingPunct="1">
              <a:buFont typeface="Arial" panose="020B0604020202020204" pitchFamily="34" charset="0"/>
              <a:buNone/>
            </a:pPr>
            <a:r>
              <a:rPr lang="en-US" altLang="en-US"/>
              <a:t>6- it gives its members personality, identification in and outside their community.</a:t>
            </a:r>
          </a:p>
          <a:p>
            <a:pPr eaLnBrk="1" hangingPunct="1">
              <a:buFont typeface="Arial" panose="020B0604020202020204" pitchFamily="34" charset="0"/>
              <a:buNone/>
            </a:pPr>
            <a:r>
              <a:rPr lang="en-US" altLang="en-US"/>
              <a:t>7- it minimizes social conflicts since people share a common way of life.</a:t>
            </a:r>
          </a:p>
          <a:p>
            <a:pPr eaLnBrk="1" hangingPunct="1">
              <a:buFont typeface="Arial" panose="020B0604020202020204" pitchFamily="34" charset="0"/>
              <a:buNone/>
            </a:pPr>
            <a:r>
              <a:rPr lang="en-US" altLang="en-US"/>
              <a:t>8- culture enables society to reproduce itself.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86A19F5-2154-4C9E-8504-6421BF0D5042}"/>
              </a:ext>
            </a:extLst>
          </p:cNvPr>
          <p:cNvSpPr>
            <a:spLocks noGrp="1"/>
          </p:cNvSpPr>
          <p:nvPr>
            <p:ph type="title"/>
          </p:nvPr>
        </p:nvSpPr>
        <p:spPr/>
        <p:txBody>
          <a:bodyPr/>
          <a:lstStyle/>
          <a:p>
            <a:pPr eaLnBrk="1" hangingPunct="1"/>
            <a:r>
              <a:rPr lang="en-US" altLang="en-US"/>
              <a:t>Characteristics of Culture</a:t>
            </a:r>
          </a:p>
        </p:txBody>
      </p:sp>
      <p:sp>
        <p:nvSpPr>
          <p:cNvPr id="9219" name="Content Placeholder 2">
            <a:extLst>
              <a:ext uri="{FF2B5EF4-FFF2-40B4-BE49-F238E27FC236}">
                <a16:creationId xmlns:a16="http://schemas.microsoft.com/office/drawing/2014/main" id="{BEC21090-6DB3-4A58-B449-6A28168FD449}"/>
              </a:ext>
            </a:extLst>
          </p:cNvPr>
          <p:cNvSpPr>
            <a:spLocks noGrp="1"/>
          </p:cNvSpPr>
          <p:nvPr>
            <p:ph idx="1"/>
          </p:nvPr>
        </p:nvSpPr>
        <p:spPr/>
        <p:txBody>
          <a:bodyPr/>
          <a:lstStyle/>
          <a:p>
            <a:pPr marL="514350" indent="-514350" eaLnBrk="1" hangingPunct="1">
              <a:buFont typeface="Calibri" panose="020F0502020204030204" pitchFamily="34" charset="0"/>
              <a:buAutoNum type="alphaLcParenR"/>
            </a:pPr>
            <a:r>
              <a:rPr lang="en-US" altLang="en-US"/>
              <a:t>Cultural universals</a:t>
            </a:r>
          </a:p>
          <a:p>
            <a:pPr marL="514350" indent="-514350" eaLnBrk="1" hangingPunct="1">
              <a:buFont typeface="Calibri" panose="020F0502020204030204" pitchFamily="34" charset="0"/>
              <a:buAutoNum type="alphaLcParenR"/>
            </a:pPr>
            <a:r>
              <a:rPr lang="en-US" altLang="en-US"/>
              <a:t>Culture is learned</a:t>
            </a:r>
          </a:p>
          <a:p>
            <a:pPr marL="514350" indent="-514350" eaLnBrk="1" hangingPunct="1">
              <a:buFont typeface="Calibri" panose="020F0502020204030204" pitchFamily="34" charset="0"/>
              <a:buAutoNum type="alphaLcParenR"/>
            </a:pPr>
            <a:r>
              <a:rPr lang="en-US" altLang="en-US"/>
              <a:t>Culture is a social heritage</a:t>
            </a:r>
          </a:p>
          <a:p>
            <a:pPr marL="514350" indent="-514350" eaLnBrk="1" hangingPunct="1">
              <a:buFont typeface="Calibri" panose="020F0502020204030204" pitchFamily="34" charset="0"/>
              <a:buAutoNum type="alphaLcParenR"/>
            </a:pPr>
            <a:r>
              <a:rPr lang="en-US" altLang="en-US"/>
              <a:t>Culture varies</a:t>
            </a:r>
          </a:p>
          <a:p>
            <a:pPr marL="514350" indent="-514350" eaLnBrk="1" hangingPunct="1">
              <a:buFont typeface="Calibri" panose="020F0502020204030204" pitchFamily="34" charset="0"/>
              <a:buAutoNum type="alphaLcParenR"/>
            </a:pPr>
            <a:r>
              <a:rPr lang="en-US" altLang="en-US"/>
              <a:t>Culture is relative</a:t>
            </a:r>
          </a:p>
          <a:p>
            <a:pPr marL="514350" indent="-514350" eaLnBrk="1" hangingPunct="1">
              <a:buFont typeface="Calibri" panose="020F0502020204030204" pitchFamily="34" charset="0"/>
              <a:buAutoNum type="alphaLcParenR"/>
            </a:pPr>
            <a:r>
              <a:rPr lang="en-US" altLang="en-US"/>
              <a:t>Acculturation</a:t>
            </a:r>
          </a:p>
          <a:p>
            <a:pPr marL="514350" indent="-514350" eaLnBrk="1" hangingPunct="1">
              <a:buFont typeface="Calibri" panose="020F0502020204030204" pitchFamily="34" charset="0"/>
              <a:buAutoNum type="alphaLcParenR"/>
            </a:pPr>
            <a:r>
              <a:rPr lang="en-US" altLang="en-US"/>
              <a:t>Culture is cumulative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958863F-9059-483E-9F45-703D4DBB2A29}"/>
              </a:ext>
            </a:extLst>
          </p:cNvPr>
          <p:cNvSpPr>
            <a:spLocks noGrp="1"/>
          </p:cNvSpPr>
          <p:nvPr>
            <p:ph type="title"/>
          </p:nvPr>
        </p:nvSpPr>
        <p:spPr/>
        <p:txBody>
          <a:bodyPr/>
          <a:lstStyle/>
          <a:p>
            <a:pPr eaLnBrk="1" hangingPunct="1"/>
            <a:r>
              <a:rPr lang="en-US" altLang="en-US"/>
              <a:t>Cultural universals</a:t>
            </a:r>
            <a:br>
              <a:rPr lang="en-US" altLang="en-US"/>
            </a:br>
            <a:endParaRPr lang="en-US" altLang="en-US"/>
          </a:p>
        </p:txBody>
      </p:sp>
      <p:sp>
        <p:nvSpPr>
          <p:cNvPr id="10243" name="Content Placeholder 2">
            <a:extLst>
              <a:ext uri="{FF2B5EF4-FFF2-40B4-BE49-F238E27FC236}">
                <a16:creationId xmlns:a16="http://schemas.microsoft.com/office/drawing/2014/main" id="{CC7EED04-054B-4EBC-8C6C-39F8EF5CBFDB}"/>
              </a:ext>
            </a:extLst>
          </p:cNvPr>
          <p:cNvSpPr>
            <a:spLocks noGrp="1"/>
          </p:cNvSpPr>
          <p:nvPr>
            <p:ph idx="1"/>
          </p:nvPr>
        </p:nvSpPr>
        <p:spPr/>
        <p:txBody>
          <a:bodyPr/>
          <a:lstStyle/>
          <a:p>
            <a:pPr algn="just" eaLnBrk="1" hangingPunct="1">
              <a:buFont typeface="Arial" panose="020B0604020202020204" pitchFamily="34" charset="0"/>
              <a:buNone/>
            </a:pPr>
            <a:r>
              <a:rPr lang="en-US" altLang="en-US"/>
              <a:t>Amid the diversity of human behaviour, there are some common features. Where these are found in virtually all societies, they are called cultural universals. For example, there is no known culture without a grammatically complex language. Other examples include family system, art, dancing, games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60477AF29FF149925E7A6435402093" ma:contentTypeVersion="5" ma:contentTypeDescription="Create a new document." ma:contentTypeScope="" ma:versionID="1076ef14a7b2dd8b81beb757eedcea35">
  <xsd:schema xmlns:xsd="http://www.w3.org/2001/XMLSchema" xmlns:xs="http://www.w3.org/2001/XMLSchema" xmlns:p="http://schemas.microsoft.com/office/2006/metadata/properties" xmlns:ns2="260267c7-1e26-45eb-ba29-3b5bc9759aa0" targetNamespace="http://schemas.microsoft.com/office/2006/metadata/properties" ma:root="true" ma:fieldsID="415202a22eded5c862eabd03941dd1f1" ns2:_="">
    <xsd:import namespace="260267c7-1e26-45eb-ba29-3b5bc9759a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0267c7-1e26-45eb-ba29-3b5bc9759a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7217CF-E429-46A0-B7D9-9AA99EB5C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0267c7-1e26-45eb-ba29-3b5bc9759a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EDEDDF-DE15-4B16-AEFE-1ACF77255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38910</TotalTime>
  <Words>1298</Words>
  <Application>Microsoft Office PowerPoint</Application>
  <PresentationFormat>On-screen Show (4:3)</PresentationFormat>
  <Paragraphs>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The concept of culture</vt:lpstr>
      <vt:lpstr>Division of culture</vt:lpstr>
      <vt:lpstr>Material culture or component</vt:lpstr>
      <vt:lpstr>Non –material culture or component</vt:lpstr>
      <vt:lpstr>Organizational component</vt:lpstr>
      <vt:lpstr>Functions of culture</vt:lpstr>
      <vt:lpstr>PowerPoint Presentation</vt:lpstr>
      <vt:lpstr>Characteristics of Culture</vt:lpstr>
      <vt:lpstr>Cultural universals </vt:lpstr>
      <vt:lpstr>Culture is learned</vt:lpstr>
      <vt:lpstr>Culture is a social heritage</vt:lpstr>
      <vt:lpstr>Culture varies</vt:lpstr>
      <vt:lpstr>Culture is relative</vt:lpstr>
      <vt:lpstr>Acculturation</vt:lpstr>
      <vt:lpstr>Culture is cumulative</vt:lpstr>
      <vt:lpstr>CULTURE AND SOCIAL DEVELOPMENT</vt:lpstr>
      <vt:lpstr>Cultural values</vt:lpstr>
      <vt:lpstr>Social Norms</vt:lpstr>
      <vt:lpstr>Social Norms…</vt:lpstr>
      <vt:lpstr>Classification of Social Norms</vt:lpstr>
      <vt:lpstr>Mores…</vt:lpstr>
      <vt:lpstr>Cultural relativism</vt:lpstr>
      <vt:lpstr>Cultural Relativism</vt:lpstr>
      <vt:lpstr>Globalization and Culture</vt:lpstr>
      <vt:lpstr>Cultural policy for Nigeria</vt:lpstr>
      <vt:lpstr>PowerPoint Presentation</vt:lpstr>
      <vt:lpstr>Objectives of cultural policy for Nigeria</vt:lpstr>
      <vt:lpstr>Objectives…</vt:lpstr>
      <vt:lpstr>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 of culture</dc:title>
  <dc:creator>pc</dc:creator>
  <cp:lastModifiedBy>pc</cp:lastModifiedBy>
  <cp:revision>7</cp:revision>
  <dcterms:created xsi:type="dcterms:W3CDTF">2021-04-20T09:34:45Z</dcterms:created>
  <dcterms:modified xsi:type="dcterms:W3CDTF">2021-11-26T14:03:41Z</dcterms:modified>
</cp:coreProperties>
</file>