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8" r:id="rId12"/>
    <p:sldId id="269" r:id="rId13"/>
    <p:sldId id="270" r:id="rId14"/>
    <p:sldId id="263" r:id="rId15"/>
    <p:sldId id="264"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16D42-935B-4F4C-BC75-B803127028FB}" v="1" dt="2021-12-03T12:01:42.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phzibah Emmanuella JAMES" userId="S::211304048@nileuniversity.edu.ng::8ca3ec1d-8394-4aad-b44c-ceb011f3e8fe" providerId="AD" clId="Web-{75D16D42-935B-4F4C-BC75-B803127028FB}"/>
    <pc:docChg chg="modSld">
      <pc:chgData name="Hephzibah Emmanuella JAMES" userId="S::211304048@nileuniversity.edu.ng::8ca3ec1d-8394-4aad-b44c-ceb011f3e8fe" providerId="AD" clId="Web-{75D16D42-935B-4F4C-BC75-B803127028FB}" dt="2021-12-03T12:01:42.530" v="0"/>
      <pc:docMkLst>
        <pc:docMk/>
      </pc:docMkLst>
      <pc:sldChg chg="addSp">
        <pc:chgData name="Hephzibah Emmanuella JAMES" userId="S::211304048@nileuniversity.edu.ng::8ca3ec1d-8394-4aad-b44c-ceb011f3e8fe" providerId="AD" clId="Web-{75D16D42-935B-4F4C-BC75-B803127028FB}" dt="2021-12-03T12:01:42.530" v="0"/>
        <pc:sldMkLst>
          <pc:docMk/>
          <pc:sldMk cId="3484625252" sldId="256"/>
        </pc:sldMkLst>
        <pc:spChg chg="add">
          <ac:chgData name="Hephzibah Emmanuella JAMES" userId="S::211304048@nileuniversity.edu.ng::8ca3ec1d-8394-4aad-b44c-ceb011f3e8fe" providerId="AD" clId="Web-{75D16D42-935B-4F4C-BC75-B803127028FB}" dt="2021-12-03T12:01:42.530" v="0"/>
          <ac:spMkLst>
            <pc:docMk/>
            <pc:sldMk cId="3484625252" sldId="256"/>
            <ac:spMk id="4" creationId="{835ADE27-7704-4A9E-A67A-F21EB6DA45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C21B-DE09-4741-9684-421F00FF7471}"/>
              </a:ext>
            </a:extLst>
          </p:cNvPr>
          <p:cNvSpPr>
            <a:spLocks noGrp="1"/>
          </p:cNvSpPr>
          <p:nvPr>
            <p:ph type="ctrTitle"/>
          </p:nvPr>
        </p:nvSpPr>
        <p:spPr/>
        <p:txBody>
          <a:bodyPr/>
          <a:lstStyle/>
          <a:p>
            <a:pPr algn="ctr"/>
            <a:r>
              <a:rPr lang="en-US" b="1" dirty="0">
                <a:latin typeface="Times New Roman" panose="02020603050405020304" pitchFamily="18" charset="0"/>
                <a:cs typeface="Times New Roman" panose="02020603050405020304" pitchFamily="18" charset="0"/>
              </a:rPr>
              <a:t>YORUBA CULTURE</a:t>
            </a:r>
          </a:p>
        </p:txBody>
      </p:sp>
      <p:sp>
        <p:nvSpPr>
          <p:cNvPr id="3" name="Subtitle 2">
            <a:extLst>
              <a:ext uri="{FF2B5EF4-FFF2-40B4-BE49-F238E27FC236}">
                <a16:creationId xmlns:a16="http://schemas.microsoft.com/office/drawing/2014/main" id="{AA7C7CEA-FB0D-4CEA-9ED2-B622B85B4F22}"/>
              </a:ext>
            </a:extLst>
          </p:cNvPr>
          <p:cNvSpPr>
            <a:spLocks noGrp="1"/>
          </p:cNvSpPr>
          <p:nvPr>
            <p:ph type="subTitle" idx="1"/>
          </p:nvPr>
        </p:nvSpPr>
        <p:spPr/>
        <p:txBody>
          <a:bodyPr/>
          <a:lstStyle/>
          <a:p>
            <a:pPr algn="ctr"/>
            <a:r>
              <a:rPr lang="en-US" b="1" dirty="0">
                <a:latin typeface="Times New Roman" panose="02020603050405020304" pitchFamily="18" charset="0"/>
                <a:cs typeface="Times New Roman" panose="02020603050405020304" pitchFamily="18" charset="0"/>
              </a:rPr>
              <a:t>Lecture note:</a:t>
            </a:r>
          </a:p>
        </p:txBody>
      </p:sp>
      <p:sp>
        <p:nvSpPr>
          <p:cNvPr id="4" name="TextBox 3">
            <a:extLst>
              <a:ext uri="{FF2B5EF4-FFF2-40B4-BE49-F238E27FC236}">
                <a16:creationId xmlns:a16="http://schemas.microsoft.com/office/drawing/2014/main" id="{835ADE27-7704-4A9E-A67A-F21EB6DA45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48462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411F-67FD-4E8C-BD8C-88BDBF3DDCF8}"/>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Their mode of dressing:</a:t>
            </a:r>
            <a:endParaRPr lang="en-US" dirty="0"/>
          </a:p>
        </p:txBody>
      </p:sp>
      <p:pic>
        <p:nvPicPr>
          <p:cNvPr id="5" name="Content Placeholder 4">
            <a:extLst>
              <a:ext uri="{FF2B5EF4-FFF2-40B4-BE49-F238E27FC236}">
                <a16:creationId xmlns:a16="http://schemas.microsoft.com/office/drawing/2014/main" id="{24388524-DB49-4097-9BBE-CA5E059E2D8C}"/>
              </a:ext>
            </a:extLst>
          </p:cNvPr>
          <p:cNvPicPr>
            <a:picLocks noGrp="1" noChangeAspect="1"/>
          </p:cNvPicPr>
          <p:nvPr>
            <p:ph idx="1"/>
          </p:nvPr>
        </p:nvPicPr>
        <p:blipFill>
          <a:blip r:embed="rId2"/>
          <a:stretch>
            <a:fillRect/>
          </a:stretch>
        </p:blipFill>
        <p:spPr>
          <a:xfrm>
            <a:off x="1137146" y="1853753"/>
            <a:ext cx="3800614" cy="4199727"/>
          </a:xfrm>
        </p:spPr>
      </p:pic>
    </p:spTree>
    <p:extLst>
      <p:ext uri="{BB962C8B-B14F-4D97-AF65-F5344CB8AC3E}">
        <p14:creationId xmlns:p14="http://schemas.microsoft.com/office/powerpoint/2010/main" val="117311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FDEF-3D5F-44AD-B32A-213ED392702E}"/>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Yoruba Political System:</a:t>
            </a:r>
            <a:endParaRPr lang="en-US" dirty="0"/>
          </a:p>
        </p:txBody>
      </p:sp>
      <p:sp>
        <p:nvSpPr>
          <p:cNvPr id="3" name="Content Placeholder 2">
            <a:extLst>
              <a:ext uri="{FF2B5EF4-FFF2-40B4-BE49-F238E27FC236}">
                <a16:creationId xmlns:a16="http://schemas.microsoft.com/office/drawing/2014/main" id="{1B5C4F0F-DB3C-4AD8-B376-70859D761A34}"/>
              </a:ext>
            </a:extLst>
          </p:cNvPr>
          <p:cNvSpPr>
            <a:spLocks noGrp="1"/>
          </p:cNvSpPr>
          <p:nvPr>
            <p:ph idx="1"/>
          </p:nvPr>
        </p:nvSpPr>
        <p:spPr/>
        <p:txBody>
          <a:bodyPr>
            <a:norm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The Yoruba political system is very complex. The Oba (king) is an absolute ruler with divine authority, yet his powers are checked by various institutions such as the council of chiefs (the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Oyomesi</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 hereditary advisers in Oyo in particular and </a:t>
            </a:r>
            <a:r>
              <a:rPr lang="en-US" b="0" i="1" u="none" strike="noStrike" baseline="0" dirty="0">
                <a:solidFill>
                  <a:srgbClr val="000000"/>
                </a:solidFill>
                <a:latin typeface="Times New Roman" panose="02020603050405020304" pitchFamily="18" charset="0"/>
                <a:cs typeface="Times New Roman" panose="02020603050405020304" pitchFamily="18" charset="0"/>
              </a:rPr>
              <a:t>Ilu </a:t>
            </a:r>
            <a:r>
              <a:rPr lang="en-US" b="0" i="0" u="none" strike="noStrike" baseline="0" dirty="0">
                <a:solidFill>
                  <a:srgbClr val="000000"/>
                </a:solidFill>
                <a:latin typeface="Times New Roman" panose="02020603050405020304" pitchFamily="18" charset="0"/>
                <a:cs typeface="Times New Roman" panose="02020603050405020304" pitchFamily="18" charset="0"/>
              </a:rPr>
              <a:t>in other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Yorubalands</a:t>
            </a:r>
            <a:r>
              <a:rPr lang="en-US"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Ogboni</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society,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Ifa</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divination, and sometimes by mass rebellion or rejection of his authority or person. Any member of the council of chiefs could in turn be deposed by the king. Kingship rotates among several royal houses, hence, the son of a reigning king cannot succeed his father.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52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8BD3-979A-4221-8C05-2967B8983134}"/>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58E80ABC-A763-478F-8EF1-6826B1730000}"/>
              </a:ext>
            </a:extLst>
          </p:cNvPr>
          <p:cNvSpPr>
            <a:spLocks noGrp="1"/>
          </p:cNvSpPr>
          <p:nvPr>
            <p:ph idx="1"/>
          </p:nvPr>
        </p:nvSpPr>
        <p:spPr>
          <a:xfrm>
            <a:off x="1451579" y="2015732"/>
            <a:ext cx="9603275" cy="3668788"/>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A paramount ruler (the king) seldom appeared in public and was not commonly accessible to his subjects. His subordinate chiefs administered the quarters, villages, the towns and other domains on his behalf. Yet, each of the chiefs has specific traditional duties limited to each of them alone. Yoruba settlement had the Oba’s palace in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centre</a:t>
            </a:r>
            <a:r>
              <a:rPr lang="en-US" b="0" i="0" u="none" strike="noStrike" baseline="0" dirty="0">
                <a:solidFill>
                  <a:srgbClr val="000000"/>
                </a:solidFill>
                <a:latin typeface="Times New Roman" panose="02020603050405020304" pitchFamily="18" charset="0"/>
                <a:cs typeface="Times New Roman" panose="02020603050405020304" pitchFamily="18" charset="0"/>
              </a:rPr>
              <a:t>. Village heads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Baale</a:t>
            </a:r>
            <a:r>
              <a:rPr lang="en-US" b="0" i="0" u="none" strike="noStrike" baseline="0" dirty="0">
                <a:solidFill>
                  <a:srgbClr val="000000"/>
                </a:solidFill>
                <a:latin typeface="Times New Roman" panose="02020603050405020304" pitchFamily="18" charset="0"/>
                <a:cs typeface="Times New Roman" panose="02020603050405020304" pitchFamily="18" charset="0"/>
              </a:rPr>
              <a:t>) are subject to the king through his chiefs, while lineage heads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baale</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and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mogaji</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in Ibadan) administer the quarters and the wards but are subjected to the immediate higher head. Youths and quarter children have their roles and rights. The rights of women are assured as their leader is an official member of the council of chiefs.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2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711C-3401-47D6-8A18-F0D0A1D9A596}"/>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Yoruba Leaders:</a:t>
            </a:r>
          </a:p>
        </p:txBody>
      </p:sp>
      <p:pic>
        <p:nvPicPr>
          <p:cNvPr id="5" name="Content Placeholder 4">
            <a:extLst>
              <a:ext uri="{FF2B5EF4-FFF2-40B4-BE49-F238E27FC236}">
                <a16:creationId xmlns:a16="http://schemas.microsoft.com/office/drawing/2014/main" id="{587635D2-872B-48E8-947D-6C167D71AC9E}"/>
              </a:ext>
            </a:extLst>
          </p:cNvPr>
          <p:cNvPicPr>
            <a:picLocks noGrp="1" noChangeAspect="1"/>
          </p:cNvPicPr>
          <p:nvPr>
            <p:ph idx="1"/>
          </p:nvPr>
        </p:nvPicPr>
        <p:blipFill>
          <a:blip r:embed="rId2"/>
          <a:stretch>
            <a:fillRect/>
          </a:stretch>
        </p:blipFill>
        <p:spPr>
          <a:xfrm>
            <a:off x="1280160" y="1892961"/>
            <a:ext cx="4130040" cy="4160520"/>
          </a:xfrm>
        </p:spPr>
      </p:pic>
      <p:pic>
        <p:nvPicPr>
          <p:cNvPr id="7" name="Picture 6">
            <a:extLst>
              <a:ext uri="{FF2B5EF4-FFF2-40B4-BE49-F238E27FC236}">
                <a16:creationId xmlns:a16="http://schemas.microsoft.com/office/drawing/2014/main" id="{C38967F3-89ED-427C-ACB9-722FD713E8DA}"/>
              </a:ext>
            </a:extLst>
          </p:cNvPr>
          <p:cNvPicPr>
            <a:picLocks noChangeAspect="1"/>
          </p:cNvPicPr>
          <p:nvPr/>
        </p:nvPicPr>
        <p:blipFill>
          <a:blip r:embed="rId3"/>
          <a:stretch>
            <a:fillRect/>
          </a:stretch>
        </p:blipFill>
        <p:spPr>
          <a:xfrm>
            <a:off x="5410200" y="1892961"/>
            <a:ext cx="3474720" cy="4160520"/>
          </a:xfrm>
          <a:prstGeom prst="rect">
            <a:avLst/>
          </a:prstGeom>
        </p:spPr>
      </p:pic>
    </p:spTree>
    <p:extLst>
      <p:ext uri="{BB962C8B-B14F-4D97-AF65-F5344CB8AC3E}">
        <p14:creationId xmlns:p14="http://schemas.microsoft.com/office/powerpoint/2010/main" val="255881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4BF9-9290-461B-8524-28D74C3665BF}"/>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The Yoruba Leaders:</a:t>
            </a:r>
            <a:endParaRPr lang="en-US" dirty="0"/>
          </a:p>
        </p:txBody>
      </p:sp>
      <p:sp>
        <p:nvSpPr>
          <p:cNvPr id="3" name="Content Placeholder 2">
            <a:extLst>
              <a:ext uri="{FF2B5EF4-FFF2-40B4-BE49-F238E27FC236}">
                <a16:creationId xmlns:a16="http://schemas.microsoft.com/office/drawing/2014/main" id="{30C6520C-75EE-404C-B6E9-C1E530718366}"/>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first is the “</a:t>
            </a:r>
            <a:r>
              <a:rPr lang="en-US" dirty="0" err="1">
                <a:latin typeface="Times New Roman" panose="02020603050405020304" pitchFamily="18" charset="0"/>
                <a:cs typeface="Times New Roman" panose="02020603050405020304" pitchFamily="18" charset="0"/>
              </a:rPr>
              <a:t>Ooni</a:t>
            </a:r>
            <a:r>
              <a:rPr lang="en-US" dirty="0">
                <a:latin typeface="Times New Roman" panose="02020603050405020304" pitchFamily="18" charset="0"/>
                <a:cs typeface="Times New Roman" panose="02020603050405020304" pitchFamily="18" charset="0"/>
              </a:rPr>
              <a:t> of Ife”, while the second is the “Alaafin of Oyo”. Both of them are ruling in the Yoruba Kingdom to unite the Yoruba as since originated from their history.</a:t>
            </a:r>
          </a:p>
        </p:txBody>
      </p:sp>
    </p:spTree>
    <p:extLst>
      <p:ext uri="{BB962C8B-B14F-4D97-AF65-F5344CB8AC3E}">
        <p14:creationId xmlns:p14="http://schemas.microsoft.com/office/powerpoint/2010/main" val="158285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D4ED-29A7-4736-B079-34FF05EFD65D}"/>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Marriage in Yoruba land:</a:t>
            </a:r>
          </a:p>
        </p:txBody>
      </p:sp>
      <p:sp>
        <p:nvSpPr>
          <p:cNvPr id="3" name="Content Placeholder 2">
            <a:extLst>
              <a:ext uri="{FF2B5EF4-FFF2-40B4-BE49-F238E27FC236}">
                <a16:creationId xmlns:a16="http://schemas.microsoft.com/office/drawing/2014/main" id="{FCCE98EF-F6A6-4142-906B-98846D368D7F}"/>
              </a:ext>
            </a:extLst>
          </p:cNvPr>
          <p:cNvSpPr>
            <a:spLocks noGrp="1"/>
          </p:cNvSpPr>
          <p:nvPr>
            <p:ph idx="1"/>
          </p:nvPr>
        </p:nvSpPr>
        <p:spPr>
          <a:xfrm>
            <a:off x="426720" y="1853754"/>
            <a:ext cx="10972799" cy="4199727"/>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Marriage among the Yoruba was exogenous, hence, it was not a mere event between two individuals but an event involving two previously unrelated families. After betrothal, a man must not only give presents to his future wife, but also should help her father on his farm or when building a house. The would-be in-law also plays important role in funeral rites. The Yoruba operate patrilineal societies. Polygamy is a common feature among the Yoruba. Apart from farming, the Yoruba were also traders and craftsmen. Cooperative efforts used in farming include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aaro</a:t>
            </a:r>
            <a:r>
              <a:rPr lang="en-US"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b="0" i="1" u="none" strike="noStrike" baseline="0" dirty="0">
                <a:solidFill>
                  <a:srgbClr val="000000"/>
                </a:solidFill>
                <a:latin typeface="Times New Roman" panose="02020603050405020304" pitchFamily="18" charset="0"/>
                <a:cs typeface="Times New Roman" panose="02020603050405020304" pitchFamily="18" charset="0"/>
              </a:rPr>
              <a:t>owe</a:t>
            </a:r>
            <a:r>
              <a:rPr lang="en-US"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aaro</a:t>
            </a:r>
            <a:r>
              <a:rPr lang="en-US" b="0" i="0" u="none" strike="noStrike" baseline="0" dirty="0">
                <a:solidFill>
                  <a:srgbClr val="000000"/>
                </a:solidFill>
                <a:latin typeface="Times New Roman" panose="02020603050405020304" pitchFamily="18" charset="0"/>
                <a:cs typeface="Times New Roman" panose="02020603050405020304" pitchFamily="18" charset="0"/>
              </a:rPr>
              <a:t>’ form of labour mobilization was reciprocal in that farmer who was assisted to weed his farm or build his house today would be called upon tomorrow to render similar service. While the ‘</a:t>
            </a:r>
            <a:r>
              <a:rPr lang="en-US" b="0" i="1" u="none" strike="noStrike" baseline="0" dirty="0">
                <a:solidFill>
                  <a:srgbClr val="000000"/>
                </a:solidFill>
                <a:latin typeface="Times New Roman" panose="02020603050405020304" pitchFamily="18" charset="0"/>
                <a:cs typeface="Times New Roman" panose="02020603050405020304" pitchFamily="18" charset="0"/>
              </a:rPr>
              <a:t>owe’ </a:t>
            </a:r>
            <a:r>
              <a:rPr lang="en-US" b="0" i="0" u="none" strike="noStrike" baseline="0" dirty="0">
                <a:solidFill>
                  <a:srgbClr val="000000"/>
                </a:solidFill>
                <a:latin typeface="Times New Roman" panose="02020603050405020304" pitchFamily="18" charset="0"/>
                <a:cs typeface="Times New Roman" panose="02020603050405020304" pitchFamily="18" charset="0"/>
              </a:rPr>
              <a:t>was not reciprocal. Drumming and feasting would normally follow after the execution of an ‘</a:t>
            </a:r>
            <a:r>
              <a:rPr lang="en-US" b="0" i="1" u="none" strike="noStrike" baseline="0" dirty="0">
                <a:solidFill>
                  <a:srgbClr val="000000"/>
                </a:solidFill>
                <a:latin typeface="Times New Roman" panose="02020603050405020304" pitchFamily="18" charset="0"/>
                <a:cs typeface="Times New Roman" panose="02020603050405020304" pitchFamily="18" charset="0"/>
              </a:rPr>
              <a:t>owe’ </a:t>
            </a:r>
            <a:r>
              <a:rPr lang="en-US" b="0" i="0" u="none" strike="noStrike" baseline="0" dirty="0">
                <a:solidFill>
                  <a:srgbClr val="000000"/>
                </a:solidFill>
                <a:latin typeface="Times New Roman" panose="02020603050405020304" pitchFamily="18" charset="0"/>
                <a:cs typeface="Times New Roman" panose="02020603050405020304" pitchFamily="18" charset="0"/>
              </a:rPr>
              <a:t>or an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aaro</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task.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28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51A8-724E-4738-8831-3B9C21EB9FF2}"/>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4F9A6B-2855-4ED7-A6CC-4750A7D465F4}"/>
              </a:ext>
            </a:extLst>
          </p:cNvPr>
          <p:cNvSpPr>
            <a:spLocks noGrp="1"/>
          </p:cNvSpPr>
          <p:nvPr>
            <p:ph idx="1"/>
          </p:nvPr>
        </p:nvSpPr>
        <p:spPr>
          <a:xfrm>
            <a:off x="1249681" y="2015733"/>
            <a:ext cx="9805174" cy="3744988"/>
          </a:xfrm>
        </p:spPr>
        <p:txBody>
          <a:bodyPr>
            <a:noAutofit/>
          </a:bodyPr>
          <a:lstStyle/>
          <a:p>
            <a:pPr marL="0" indent="0" algn="just">
              <a:lnSpc>
                <a:spcPct val="16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The ethnic group now commonly referred to as the ‘Yoruba’ have been identified by different names spanning millenniums and centuries. Pacheco Pereira identified them in 1500 as the </a:t>
            </a:r>
            <a:r>
              <a:rPr lang="en-US" b="0" i="1" u="none" strike="noStrike" baseline="0" dirty="0">
                <a:solidFill>
                  <a:srgbClr val="000000"/>
                </a:solidFill>
                <a:latin typeface="Times New Roman" panose="02020603050405020304" pitchFamily="18" charset="0"/>
                <a:cs typeface="Times New Roman" panose="02020603050405020304" pitchFamily="18" charset="0"/>
              </a:rPr>
              <a:t>Lucumi </a:t>
            </a:r>
            <a:r>
              <a:rPr lang="en-US" b="0" i="0" u="none" strike="noStrike" baseline="0" dirty="0">
                <a:solidFill>
                  <a:srgbClr val="000000"/>
                </a:solidFill>
                <a:latin typeface="Times New Roman" panose="02020603050405020304" pitchFamily="18" charset="0"/>
                <a:cs typeface="Times New Roman" panose="02020603050405020304" pitchFamily="18" charset="0"/>
              </a:rPr>
              <a:t>while early missionary accounts of the 19th Century referred to them as the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Aku</a:t>
            </a:r>
            <a:r>
              <a:rPr lang="en-US" b="0" i="0" u="none" strike="noStrike" baseline="0" dirty="0">
                <a:solidFill>
                  <a:srgbClr val="000000"/>
                </a:solidFill>
                <a:latin typeface="Times New Roman" panose="02020603050405020304" pitchFamily="18" charset="0"/>
                <a:cs typeface="Times New Roman" panose="02020603050405020304" pitchFamily="18" charset="0"/>
              </a:rPr>
              <a:t>. Yoruba, which originally referred to the Oyo, began to be used for the generality of the group by the Europeans and it has caught on. The earliest known account of their existence in the region according to archaeological evidence dates to around 9000 BCE as revealed by human remains at </a:t>
            </a:r>
            <a:r>
              <a:rPr lang="en-US" b="0" i="1" u="none" strike="noStrike" baseline="0" dirty="0">
                <a:solidFill>
                  <a:srgbClr val="000000"/>
                </a:solidFill>
                <a:latin typeface="Times New Roman" panose="02020603050405020304" pitchFamily="18" charset="0"/>
                <a:cs typeface="Times New Roman" panose="02020603050405020304" pitchFamily="18" charset="0"/>
              </a:rPr>
              <a:t>Iwo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Eleru</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3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3F04-7356-4A71-83DA-0C2797CCE29E}"/>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BA670A7-9AB3-490A-B1A5-1C0C47A30C7C}"/>
              </a:ext>
            </a:extLst>
          </p:cNvPr>
          <p:cNvSpPr>
            <a:spLocks noGrp="1"/>
          </p:cNvSpPr>
          <p:nvPr>
            <p:ph idx="1"/>
          </p:nvPr>
        </p:nvSpPr>
        <p:spPr>
          <a:xfrm>
            <a:off x="1451579" y="2015732"/>
            <a:ext cx="9603275" cy="4037749"/>
          </a:xfrm>
        </p:spPr>
        <p:txBody>
          <a:bodyPr>
            <a:noAutofit/>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However, their inability to develop arts of writing early in their history gave rise to fables and conflicting accounts of their origin. R.C.C. Law traced the first written account of Yoruba origin to the second Sultan of the Sokoto Caliphate, Sultan Mohammed Bello. In his writing,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Infaq</a:t>
            </a:r>
            <a:r>
              <a:rPr lang="en-US" b="0" i="1" u="none" strike="noStrike" baseline="0" dirty="0">
                <a:solidFill>
                  <a:srgbClr val="000000"/>
                </a:solidFill>
                <a:latin typeface="Times New Roman" panose="02020603050405020304" pitchFamily="18" charset="0"/>
                <a:cs typeface="Times New Roman" panose="02020603050405020304" pitchFamily="18" charset="0"/>
              </a:rPr>
              <a:t> al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Maisuri</a:t>
            </a:r>
            <a:r>
              <a:rPr lang="en-US" b="0" i="0" u="none" strike="noStrike" baseline="0" dirty="0">
                <a:solidFill>
                  <a:srgbClr val="000000"/>
                </a:solidFill>
                <a:latin typeface="Times New Roman" panose="02020603050405020304" pitchFamily="18" charset="0"/>
                <a:cs typeface="Times New Roman" panose="02020603050405020304" pitchFamily="18" charset="0"/>
              </a:rPr>
              <a:t>, Bello in his version in 1812 stated that the Yoruba derived from Nimrod, a descendant of the cursed Ham who fled Mecca while resisting Islam. This account was later appropriated by new Oyo palace historians who expanded it to identify Nimrod as </a:t>
            </a:r>
            <a:r>
              <a:rPr lang="en-US" b="0" i="1" u="none" strike="noStrike" baseline="0" dirty="0" err="1">
                <a:solidFill>
                  <a:srgbClr val="000000"/>
                </a:solidFill>
                <a:latin typeface="Times New Roman" panose="02020603050405020304" pitchFamily="18" charset="0"/>
                <a:cs typeface="Times New Roman" panose="02020603050405020304" pitchFamily="18" charset="0"/>
              </a:rPr>
              <a:t>Lamurudu</a:t>
            </a:r>
            <a:r>
              <a:rPr lang="en-US" b="0" i="1"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whom they now referred to as the father of </a:t>
            </a:r>
            <a:r>
              <a:rPr lang="en-US" b="0" i="1" u="none" strike="noStrike" baseline="0" dirty="0">
                <a:solidFill>
                  <a:srgbClr val="000000"/>
                </a:solidFill>
                <a:latin typeface="Times New Roman" panose="02020603050405020304" pitchFamily="18" charset="0"/>
                <a:cs typeface="Times New Roman" panose="02020603050405020304" pitchFamily="18" charset="0"/>
              </a:rPr>
              <a:t>Oduduwa</a:t>
            </a:r>
            <a:r>
              <a:rPr lang="en-US" b="0" i="0" u="none" strike="noStrike" baseline="0" dirty="0">
                <a:solidFill>
                  <a:srgbClr val="000000"/>
                </a:solidFill>
                <a:latin typeface="Times New Roman" panose="02020603050405020304" pitchFamily="18" charset="0"/>
                <a:cs typeface="Times New Roman" panose="02020603050405020304" pitchFamily="18" charset="0"/>
              </a:rPr>
              <a:t>, the acclaimed progenitor of the Yoruba. Samuel Johnson on his part adapted this account but replaced the Meccan origin with Egyptian Coptic Christians.</a:t>
            </a:r>
            <a:endParaRPr lang="en-US" dirty="0"/>
          </a:p>
        </p:txBody>
      </p:sp>
    </p:spTree>
    <p:extLst>
      <p:ext uri="{BB962C8B-B14F-4D97-AF65-F5344CB8AC3E}">
        <p14:creationId xmlns:p14="http://schemas.microsoft.com/office/powerpoint/2010/main" val="17532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4A9B-F8B9-4212-9FEE-058FB466B49C}"/>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Yoruba Region:</a:t>
            </a:r>
          </a:p>
        </p:txBody>
      </p:sp>
      <p:sp>
        <p:nvSpPr>
          <p:cNvPr id="3" name="Content Placeholder 2">
            <a:extLst>
              <a:ext uri="{FF2B5EF4-FFF2-40B4-BE49-F238E27FC236}">
                <a16:creationId xmlns:a16="http://schemas.microsoft.com/office/drawing/2014/main" id="{954FF1D1-95BF-46E0-B5A5-43146A840BBA}"/>
              </a:ext>
            </a:extLst>
          </p:cNvPr>
          <p:cNvSpPr>
            <a:spLocks noGrp="1"/>
          </p:cNvSpPr>
          <p:nvPr>
            <p:ph idx="1"/>
          </p:nvPr>
        </p:nvSpPr>
        <p:spPr/>
        <p:txBody>
          <a:bodyPr>
            <a:normAutofit fontScale="92500"/>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Another myth of the Yoruba origin alleged that </a:t>
            </a:r>
            <a:r>
              <a:rPr lang="en-US" b="0" i="1" u="none" strike="noStrike" baseline="0" dirty="0">
                <a:solidFill>
                  <a:srgbClr val="000000"/>
                </a:solidFill>
                <a:latin typeface="Times New Roman" panose="02020603050405020304" pitchFamily="18" charset="0"/>
                <a:cs typeface="Times New Roman" panose="02020603050405020304" pitchFamily="18" charset="0"/>
              </a:rPr>
              <a:t>Oduduwa </a:t>
            </a:r>
            <a:r>
              <a:rPr lang="en-US" b="0" i="0" u="none" strike="noStrike" baseline="0" dirty="0">
                <a:solidFill>
                  <a:srgbClr val="000000"/>
                </a:solidFill>
                <a:latin typeface="Times New Roman" panose="02020603050405020304" pitchFamily="18" charset="0"/>
                <a:cs typeface="Times New Roman" panose="02020603050405020304" pitchFamily="18" charset="0"/>
              </a:rPr>
              <a:t>descended from heaven sent by God to create the earth. That </a:t>
            </a:r>
            <a:r>
              <a:rPr lang="en-US" b="0" i="1" u="none" strike="noStrike" baseline="0" dirty="0">
                <a:solidFill>
                  <a:srgbClr val="000000"/>
                </a:solidFill>
                <a:latin typeface="Times New Roman" panose="02020603050405020304" pitchFamily="18" charset="0"/>
                <a:cs typeface="Times New Roman" panose="02020603050405020304" pitchFamily="18" charset="0"/>
              </a:rPr>
              <a:t>Oduduwa</a:t>
            </a:r>
            <a:r>
              <a:rPr lang="en-US" b="0" i="0" u="none" strike="noStrike" baseline="0" dirty="0">
                <a:solidFill>
                  <a:srgbClr val="000000"/>
                </a:solidFill>
                <a:latin typeface="Times New Roman" panose="02020603050405020304" pitchFamily="18" charset="0"/>
                <a:cs typeface="Times New Roman" panose="02020603050405020304" pitchFamily="18" charset="0"/>
              </a:rPr>
              <a:t>’s first point of arrival on earth was Ile-Ife, hence the notion that Ile-Ife is the Centre of the earth. What is however certain is the fact that the Yoruba are indigenous to Southwest Nigeria. The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Itsekiri</a:t>
            </a:r>
            <a:r>
              <a:rPr lang="en-US" b="0" i="0" u="none" strike="noStrike" baseline="0" dirty="0">
                <a:solidFill>
                  <a:srgbClr val="000000"/>
                </a:solidFill>
                <a:latin typeface="Times New Roman" panose="02020603050405020304" pitchFamily="18" charset="0"/>
                <a:cs typeface="Times New Roman" panose="02020603050405020304" pitchFamily="18" charset="0"/>
              </a:rPr>
              <a:t> are their kin. They constitute a sizeable population of Middle Belt states of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Kwara</a:t>
            </a:r>
            <a:r>
              <a:rPr lang="en-US" b="0" i="0" u="none" strike="noStrike" baseline="0" dirty="0">
                <a:solidFill>
                  <a:srgbClr val="000000"/>
                </a:solidFill>
                <a:latin typeface="Times New Roman" panose="02020603050405020304" pitchFamily="18" charset="0"/>
                <a:cs typeface="Times New Roman" panose="02020603050405020304" pitchFamily="18" charset="0"/>
              </a:rPr>
              <a:t> and Kogi. There are indigenous Yoruba in Edo state. Until the colonial conquest of Africa, the Yoruba region extended from Benin Republic to parts of Togo. A sizeable number also settled in Sudan end route to or from Mecca.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42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C52F-AF10-42F5-A28A-901098DA68D9}"/>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5DBCD9DB-D7A4-445F-B286-0797A514B21D}"/>
              </a:ext>
            </a:extLst>
          </p:cNvPr>
          <p:cNvSpPr>
            <a:spLocks noGrp="1"/>
          </p:cNvSpPr>
          <p:nvPr>
            <p:ph idx="1"/>
          </p:nvPr>
        </p:nvSpPr>
        <p:spPr>
          <a:xfrm>
            <a:off x="1451579" y="2015732"/>
            <a:ext cx="9603275" cy="3775468"/>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Apart from the above-mentioned regions, Yoruba are mostly found in the following states of Nigeria: </a:t>
            </a:r>
            <a:r>
              <a:rPr lang="en-US" b="0" strike="noStrike" dirty="0">
                <a:effectLst/>
                <a:latin typeface="Times New Roman" panose="02020603050405020304" pitchFamily="18" charset="0"/>
                <a:cs typeface="Times New Roman" panose="02020603050405020304" pitchFamily="18" charset="0"/>
              </a:rPr>
              <a:t>Oyo State, Ogun State, </a:t>
            </a:r>
            <a:r>
              <a:rPr lang="en-US" b="0" strike="noStrike" dirty="0" err="1">
                <a:effectLst/>
                <a:latin typeface="Times New Roman" panose="02020603050405020304" pitchFamily="18" charset="0"/>
                <a:cs typeface="Times New Roman" panose="02020603050405020304" pitchFamily="18" charset="0"/>
              </a:rPr>
              <a:t>Kwara</a:t>
            </a:r>
            <a:r>
              <a:rPr lang="en-US" b="0" strike="noStrike" dirty="0">
                <a:effectLst/>
                <a:latin typeface="Times New Roman" panose="02020603050405020304" pitchFamily="18" charset="0"/>
                <a:cs typeface="Times New Roman" panose="02020603050405020304" pitchFamily="18" charset="0"/>
              </a:rPr>
              <a:t> State</a:t>
            </a:r>
            <a:r>
              <a:rPr lang="en-US" dirty="0">
                <a:latin typeface="Times New Roman" panose="02020603050405020304" pitchFamily="18" charset="0"/>
                <a:cs typeface="Times New Roman" panose="02020603050405020304" pitchFamily="18" charset="0"/>
              </a:rPr>
              <a:t>, </a:t>
            </a:r>
            <a:r>
              <a:rPr lang="en-US" b="0" strike="noStrike" dirty="0">
                <a:effectLst/>
                <a:latin typeface="Times New Roman" panose="02020603050405020304" pitchFamily="18" charset="0"/>
                <a:cs typeface="Times New Roman" panose="02020603050405020304" pitchFamily="18" charset="0"/>
              </a:rPr>
              <a:t>Lagos State</a:t>
            </a:r>
            <a:r>
              <a:rPr lang="en-US" dirty="0">
                <a:latin typeface="Times New Roman" panose="02020603050405020304" pitchFamily="18" charset="0"/>
                <a:cs typeface="Times New Roman" panose="02020603050405020304" pitchFamily="18" charset="0"/>
              </a:rPr>
              <a:t>, </a:t>
            </a:r>
            <a:r>
              <a:rPr lang="en-US" b="0" strike="noStrike" dirty="0">
                <a:effectLst/>
                <a:latin typeface="Times New Roman" panose="02020603050405020304" pitchFamily="18" charset="0"/>
                <a:cs typeface="Times New Roman" panose="02020603050405020304" pitchFamily="18" charset="0"/>
              </a:rPr>
              <a:t>Osun State</a:t>
            </a:r>
            <a:r>
              <a:rPr lang="en-US" dirty="0">
                <a:latin typeface="Times New Roman" panose="02020603050405020304" pitchFamily="18" charset="0"/>
                <a:cs typeface="Times New Roman" panose="02020603050405020304" pitchFamily="18" charset="0"/>
              </a:rPr>
              <a:t>, </a:t>
            </a:r>
            <a:r>
              <a:rPr lang="en-US" b="0" strike="noStrike" dirty="0">
                <a:effectLst/>
                <a:latin typeface="Times New Roman" panose="02020603050405020304" pitchFamily="18" charset="0"/>
                <a:cs typeface="Times New Roman" panose="02020603050405020304" pitchFamily="18" charset="0"/>
              </a:rPr>
              <a:t>Ondo State</a:t>
            </a:r>
            <a:r>
              <a:rPr lang="en-US" dirty="0">
                <a:latin typeface="Times New Roman" panose="02020603050405020304" pitchFamily="18" charset="0"/>
                <a:cs typeface="Times New Roman" panose="02020603050405020304" pitchFamily="18" charset="0"/>
              </a:rPr>
              <a:t>, </a:t>
            </a:r>
            <a:r>
              <a:rPr lang="en-US" b="0" strike="noStrike" dirty="0">
                <a:effectLst/>
                <a:latin typeface="Times New Roman" panose="02020603050405020304" pitchFamily="18" charset="0"/>
                <a:cs typeface="Times New Roman" panose="02020603050405020304" pitchFamily="18" charset="0"/>
              </a:rPr>
              <a:t>Ekiti State</a:t>
            </a:r>
            <a:r>
              <a:rPr lang="en-US" dirty="0">
                <a:latin typeface="Times New Roman" panose="02020603050405020304" pitchFamily="18" charset="0"/>
                <a:cs typeface="Times New Roman" panose="02020603050405020304" pitchFamily="18" charset="0"/>
              </a:rPr>
              <a:t>, </a:t>
            </a:r>
            <a:r>
              <a:rPr lang="en-US" b="0" strike="noStrike" dirty="0">
                <a:effectLst/>
                <a:latin typeface="Times New Roman" panose="02020603050405020304" pitchFamily="18" charset="0"/>
                <a:cs typeface="Times New Roman" panose="02020603050405020304" pitchFamily="18" charset="0"/>
              </a:rPr>
              <a:t>Kogi State.</a:t>
            </a:r>
          </a:p>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In Nigeria, the Yoruba constitute a homogenous socio-linguistic and cultural group. Their language belongs to the Niger-Congo language family and shares basic characteristics with the Igbo, Edo, Fulani, Bariba,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Efik</a:t>
            </a:r>
            <a:r>
              <a:rPr lang="en-US" b="0" i="0" u="none" strike="noStrike" baseline="0"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Jukun</a:t>
            </a:r>
            <a:r>
              <a:rPr lang="en-US" b="0" i="0" u="none" strike="noStrike" baseline="0" dirty="0">
                <a:solidFill>
                  <a:srgbClr val="000000"/>
                </a:solidFill>
                <a:latin typeface="Times New Roman" panose="02020603050405020304" pitchFamily="18" charset="0"/>
                <a:cs typeface="Times New Roman" panose="02020603050405020304" pitchFamily="18" charset="0"/>
              </a:rPr>
              <a:t>, among other groups. Ile-Ife developed a centralized state system, complex artistic and craftsmanship abilities, socio-cultural and religious practices, as well as economic versatility. </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77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B8A7-AD4D-4261-8BE4-63BA3CA76748}"/>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A70FA4CE-D579-4166-B350-5059E3E3A0CC}"/>
              </a:ext>
            </a:extLst>
          </p:cNvPr>
          <p:cNvSpPr>
            <a:spLocks noGrp="1"/>
          </p:cNvSpPr>
          <p:nvPr>
            <p:ph idx="1"/>
          </p:nvPr>
        </p:nvSpPr>
        <p:spPr/>
        <p:txBody>
          <a:bodyPr/>
          <a:lstStyle/>
          <a:p>
            <a:pPr marL="0" indent="0" algn="just">
              <a:lnSpc>
                <a:spcPct val="150000"/>
              </a:lnSpc>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It became a cultural and political model for other Yoruba communities which began to replicate the Ife model in their domains. Ile-Ife became the spiritual motherland of the Yoruba. However, Oyo soon developed a more complex political and military system.</a:t>
            </a:r>
            <a:endParaRPr lang="en-US" dirty="0"/>
          </a:p>
        </p:txBody>
      </p:sp>
    </p:spTree>
    <p:extLst>
      <p:ext uri="{BB962C8B-B14F-4D97-AF65-F5344CB8AC3E}">
        <p14:creationId xmlns:p14="http://schemas.microsoft.com/office/powerpoint/2010/main" val="352242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E2E-E0AE-4E0C-AA37-61FCD6459406}"/>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A Yoruba Crown:</a:t>
            </a:r>
          </a:p>
        </p:txBody>
      </p:sp>
      <p:pic>
        <p:nvPicPr>
          <p:cNvPr id="5" name="Content Placeholder 4">
            <a:extLst>
              <a:ext uri="{FF2B5EF4-FFF2-40B4-BE49-F238E27FC236}">
                <a16:creationId xmlns:a16="http://schemas.microsoft.com/office/drawing/2014/main" id="{87546C2F-97A9-4C99-BAF1-75A71743AB22}"/>
              </a:ext>
            </a:extLst>
          </p:cNvPr>
          <p:cNvPicPr>
            <a:picLocks noGrp="1" noChangeAspect="1"/>
          </p:cNvPicPr>
          <p:nvPr>
            <p:ph idx="1"/>
          </p:nvPr>
        </p:nvPicPr>
        <p:blipFill>
          <a:blip r:embed="rId2"/>
          <a:stretch>
            <a:fillRect/>
          </a:stretch>
        </p:blipFill>
        <p:spPr>
          <a:xfrm>
            <a:off x="3489960" y="1965960"/>
            <a:ext cx="5334000" cy="4087521"/>
          </a:xfrm>
        </p:spPr>
      </p:pic>
    </p:spTree>
    <p:extLst>
      <p:ext uri="{BB962C8B-B14F-4D97-AF65-F5344CB8AC3E}">
        <p14:creationId xmlns:p14="http://schemas.microsoft.com/office/powerpoint/2010/main" val="227901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7E3F-A6C7-44B9-97BF-6C47FA94D48E}"/>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Yoruba cultural festival show:</a:t>
            </a:r>
          </a:p>
        </p:txBody>
      </p:sp>
      <p:sp>
        <p:nvSpPr>
          <p:cNvPr id="3" name="Content Placeholder 2">
            <a:extLst>
              <a:ext uri="{FF2B5EF4-FFF2-40B4-BE49-F238E27FC236}">
                <a16:creationId xmlns:a16="http://schemas.microsoft.com/office/drawing/2014/main" id="{2C6F504D-ACFB-4244-89F7-2DDD08A64C13}"/>
              </a:ext>
            </a:extLst>
          </p:cNvPr>
          <p:cNvSpPr>
            <a:spLocks noGrp="1"/>
          </p:cNvSpPr>
          <p:nvPr>
            <p:ph idx="1"/>
          </p:nvPr>
        </p:nvSpPr>
        <p:spPr/>
        <p:txBody>
          <a:bodyPr/>
          <a:lstStyle/>
          <a:p>
            <a:pPr marL="457200" indent="-457200">
              <a:buAutoNum type="alphaLcPeriod"/>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Eyo</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28FEB9-AA40-40CF-A9D1-CD6E807CF433}"/>
              </a:ext>
            </a:extLst>
          </p:cNvPr>
          <p:cNvPicPr>
            <a:picLocks noChangeAspect="1"/>
          </p:cNvPicPr>
          <p:nvPr/>
        </p:nvPicPr>
        <p:blipFill>
          <a:blip r:embed="rId2"/>
          <a:stretch>
            <a:fillRect/>
          </a:stretch>
        </p:blipFill>
        <p:spPr>
          <a:xfrm>
            <a:off x="3379960" y="2316480"/>
            <a:ext cx="5626880" cy="3855720"/>
          </a:xfrm>
          <a:prstGeom prst="rect">
            <a:avLst/>
          </a:prstGeom>
        </p:spPr>
      </p:pic>
    </p:spTree>
    <p:extLst>
      <p:ext uri="{BB962C8B-B14F-4D97-AF65-F5344CB8AC3E}">
        <p14:creationId xmlns:p14="http://schemas.microsoft.com/office/powerpoint/2010/main" val="216919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DDE8-6B90-4C50-9CCF-8E56B62943D7}"/>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35295092-FD3A-4BE5-9AD4-49374D3A0485}"/>
              </a:ext>
            </a:extLst>
          </p:cNvPr>
          <p:cNvSpPr>
            <a:spLocks noGrp="1"/>
          </p:cNvSpPr>
          <p:nvPr>
            <p:ph idx="1"/>
          </p:nvPr>
        </p:nvSpPr>
        <p:spPr/>
        <p:txBody>
          <a:bodyPr/>
          <a:lstStyle/>
          <a:p>
            <a:pPr marL="0" indent="0" algn="just">
              <a:lnSpc>
                <a:spcPct val="150000"/>
              </a:lnSpc>
              <a:buNone/>
            </a:pPr>
            <a:r>
              <a:rPr lang="en-US" b="0" i="0" dirty="0">
                <a:solidFill>
                  <a:srgbClr val="202124"/>
                </a:solidFill>
                <a:effectLst/>
                <a:latin typeface="Times New Roman" panose="02020603050405020304" pitchFamily="18" charset="0"/>
                <a:cs typeface="Times New Roman" panose="02020603050405020304" pitchFamily="18" charset="0"/>
              </a:rPr>
              <a:t>The </a:t>
            </a:r>
            <a:r>
              <a:rPr lang="en-US" b="1" i="0" dirty="0" err="1">
                <a:solidFill>
                  <a:srgbClr val="202124"/>
                </a:solidFill>
                <a:effectLst/>
                <a:latin typeface="Times New Roman" panose="02020603050405020304" pitchFamily="18" charset="0"/>
                <a:cs typeface="Times New Roman" panose="02020603050405020304" pitchFamily="18" charset="0"/>
              </a:rPr>
              <a:t>Eyo</a:t>
            </a:r>
            <a:r>
              <a:rPr lang="en-US" b="1" i="0" dirty="0">
                <a:solidFill>
                  <a:srgbClr val="202124"/>
                </a:solidFill>
                <a:effectLst/>
                <a:latin typeface="Times New Roman" panose="02020603050405020304" pitchFamily="18" charset="0"/>
                <a:cs typeface="Times New Roman" panose="02020603050405020304" pitchFamily="18" charset="0"/>
              </a:rPr>
              <a:t> Festival</a:t>
            </a:r>
            <a:r>
              <a:rPr lang="en-US" b="0" i="0" dirty="0">
                <a:solidFill>
                  <a:srgbClr val="202124"/>
                </a:solidFill>
                <a:effectLst/>
                <a:latin typeface="Times New Roman" panose="02020603050405020304" pitchFamily="18" charset="0"/>
                <a:cs typeface="Times New Roman" panose="02020603050405020304" pitchFamily="18" charset="0"/>
              </a:rPr>
              <a:t> is a Yoruba </a:t>
            </a:r>
            <a:r>
              <a:rPr lang="en-US" b="1" i="0" dirty="0">
                <a:solidFill>
                  <a:srgbClr val="202124"/>
                </a:solidFill>
                <a:effectLst/>
                <a:latin typeface="Times New Roman" panose="02020603050405020304" pitchFamily="18" charset="0"/>
                <a:cs typeface="Times New Roman" panose="02020603050405020304" pitchFamily="18" charset="0"/>
              </a:rPr>
              <a:t>festival</a:t>
            </a:r>
            <a:r>
              <a:rPr lang="en-US" b="0" i="0" dirty="0">
                <a:solidFill>
                  <a:srgbClr val="202124"/>
                </a:solidFill>
                <a:effectLst/>
                <a:latin typeface="Times New Roman" panose="02020603050405020304" pitchFamily="18" charset="0"/>
                <a:cs typeface="Times New Roman" panose="02020603050405020304" pitchFamily="18" charset="0"/>
              </a:rPr>
              <a:t> in Lagos, Nigeria. The word “</a:t>
            </a:r>
            <a:r>
              <a:rPr lang="en-US" b="1" i="0" dirty="0" err="1">
                <a:solidFill>
                  <a:srgbClr val="202124"/>
                </a:solidFill>
                <a:effectLst/>
                <a:latin typeface="Times New Roman" panose="02020603050405020304" pitchFamily="18" charset="0"/>
                <a:cs typeface="Times New Roman" panose="02020603050405020304" pitchFamily="18" charset="0"/>
              </a:rPr>
              <a:t>Eyo</a:t>
            </a:r>
            <a:r>
              <a:rPr lang="en-US" b="0" i="0" dirty="0">
                <a:solidFill>
                  <a:srgbClr val="202124"/>
                </a:solidFill>
                <a:effectLst/>
                <a:latin typeface="Times New Roman" panose="02020603050405020304" pitchFamily="18" charset="0"/>
                <a:cs typeface="Times New Roman" panose="02020603050405020304" pitchFamily="18" charset="0"/>
              </a:rPr>
              <a:t>” refers to the masquerades that come out during the </a:t>
            </a:r>
            <a:r>
              <a:rPr lang="en-US" b="1" i="0" dirty="0">
                <a:solidFill>
                  <a:srgbClr val="202124"/>
                </a:solidFill>
                <a:effectLst/>
                <a:latin typeface="Times New Roman" panose="02020603050405020304" pitchFamily="18" charset="0"/>
                <a:cs typeface="Times New Roman" panose="02020603050405020304" pitchFamily="18" charset="0"/>
              </a:rPr>
              <a:t>festival</a:t>
            </a:r>
            <a:r>
              <a:rPr lang="en-US" b="0" i="0" dirty="0">
                <a:solidFill>
                  <a:srgbClr val="202124"/>
                </a:solidFill>
                <a:effectLst/>
                <a:latin typeface="Times New Roman" panose="02020603050405020304" pitchFamily="18" charset="0"/>
                <a:cs typeface="Times New Roman" panose="02020603050405020304" pitchFamily="18" charset="0"/>
              </a:rPr>
              <a:t>. The </a:t>
            </a:r>
            <a:r>
              <a:rPr lang="en-US" b="1" i="0" dirty="0" err="1">
                <a:solidFill>
                  <a:srgbClr val="202124"/>
                </a:solidFill>
                <a:effectLst/>
                <a:latin typeface="Times New Roman" panose="02020603050405020304" pitchFamily="18" charset="0"/>
                <a:cs typeface="Times New Roman" panose="02020603050405020304" pitchFamily="18" charset="0"/>
              </a:rPr>
              <a:t>Eyo</a:t>
            </a:r>
            <a:r>
              <a:rPr lang="en-US" b="1" i="0" dirty="0">
                <a:solidFill>
                  <a:srgbClr val="202124"/>
                </a:solidFill>
                <a:effectLst/>
                <a:latin typeface="Times New Roman" panose="02020603050405020304" pitchFamily="18" charset="0"/>
                <a:cs typeface="Times New Roman" panose="02020603050405020304" pitchFamily="18" charset="0"/>
              </a:rPr>
              <a:t> festival</a:t>
            </a:r>
            <a:r>
              <a:rPr lang="en-US" b="0" i="0" dirty="0">
                <a:solidFill>
                  <a:srgbClr val="202124"/>
                </a:solidFill>
                <a:effectLst/>
                <a:latin typeface="Times New Roman" panose="02020603050405020304" pitchFamily="18" charset="0"/>
                <a:cs typeface="Times New Roman" panose="02020603050405020304" pitchFamily="18" charset="0"/>
              </a:rPr>
              <a:t> may be held in honour of a chief from a ruling family, an Oba who had died and when a new Oba is installed on the throne.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05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1076ef14a7b2dd8b81beb757eedcea35">
  <xsd:schema xmlns:xsd="http://www.w3.org/2001/XMLSchema" xmlns:xs="http://www.w3.org/2001/XMLSchema" xmlns:p="http://schemas.microsoft.com/office/2006/metadata/properties" xmlns:ns2="260267c7-1e26-45eb-ba29-3b5bc9759aa0" targetNamespace="http://schemas.microsoft.com/office/2006/metadata/properties" ma:root="true" ma:fieldsID="415202a22eded5c862eabd03941dd1f1"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E943D1-5E0D-4057-A323-4CACD31DB3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4BA198-AE29-454C-B423-94A0F9823A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21BE54-37F4-4B3A-BCC2-D90D7EDEC3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70</TotalTime>
  <Words>1082</Words>
  <Application>Microsoft Office PowerPoint</Application>
  <PresentationFormat>Widescreen</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YORUBA CULTURE</vt:lpstr>
      <vt:lpstr>Introduction:</vt:lpstr>
      <vt:lpstr>Cont.</vt:lpstr>
      <vt:lpstr>Yoruba Region:</vt:lpstr>
      <vt:lpstr>Cont.</vt:lpstr>
      <vt:lpstr>Cont.</vt:lpstr>
      <vt:lpstr>A Yoruba Crown:</vt:lpstr>
      <vt:lpstr>Yoruba cultural festival show:</vt:lpstr>
      <vt:lpstr>Cont.</vt:lpstr>
      <vt:lpstr>Their mode of dressing:</vt:lpstr>
      <vt:lpstr>Yoruba Political System:</vt:lpstr>
      <vt:lpstr>Cont.</vt:lpstr>
      <vt:lpstr>The Yoruba Leaders:</vt:lpstr>
      <vt:lpstr>The Yoruba Leaders:</vt:lpstr>
      <vt:lpstr>Marriage in Yoruba land: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YORUBA CULTURE</dc:title>
  <dc:creator>EL-JANGAZS</dc:creator>
  <cp:lastModifiedBy>EL-JANGAZS</cp:lastModifiedBy>
  <cp:revision>68</cp:revision>
  <dcterms:created xsi:type="dcterms:W3CDTF">2021-01-06T22:14:14Z</dcterms:created>
  <dcterms:modified xsi:type="dcterms:W3CDTF">2021-12-03T12:01:43Z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