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sldIdLst>
    <p:sldId id="256" r:id="rId5"/>
    <p:sldId id="257" r:id="rId6"/>
    <p:sldId id="259" r:id="rId7"/>
    <p:sldId id="280" r:id="rId8"/>
    <p:sldId id="260" r:id="rId9"/>
    <p:sldId id="261" r:id="rId10"/>
    <p:sldId id="262" r:id="rId11"/>
    <p:sldId id="263" r:id="rId12"/>
    <p:sldId id="264" r:id="rId13"/>
    <p:sldId id="275" r:id="rId14"/>
    <p:sldId id="265" r:id="rId15"/>
    <p:sldId id="266" r:id="rId16"/>
    <p:sldId id="267" r:id="rId17"/>
    <p:sldId id="268" r:id="rId18"/>
    <p:sldId id="274" r:id="rId19"/>
    <p:sldId id="269" r:id="rId20"/>
    <p:sldId id="270" r:id="rId21"/>
    <p:sldId id="271" r:id="rId22"/>
    <p:sldId id="272" r:id="rId23"/>
    <p:sldId id="273" r:id="rId24"/>
    <p:sldId id="276" r:id="rId25"/>
    <p:sldId id="278" r:id="rId26"/>
    <p:sldId id="277" r:id="rId27"/>
    <p:sldId id="281" r:id="rId28"/>
    <p:sldId id="282" r:id="rId29"/>
    <p:sldId id="283" r:id="rId30"/>
    <p:sldId id="284" r:id="rId31"/>
    <p:sldId id="285"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6248E-227B-4666-A855-FB7A3397117B}" v="4" dt="2022-03-19T16:41:07.778"/>
    <p1510:client id="{A269C29F-A8B8-4DAF-AB22-E3BDA932AA14}" v="40" dt="2022-03-19T12:25:44.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dsfavour Ikoedem AKPAN" userId="S::211212100@nileuniversity.edu.ng::d6c4b670-8cc5-4298-bb5d-68d395790a93" providerId="AD" clId="Web-{5336248E-227B-4666-A855-FB7A3397117B}"/>
    <pc:docChg chg="modSld">
      <pc:chgData name="Godsfavour Ikoedem AKPAN" userId="S::211212100@nileuniversity.edu.ng::d6c4b670-8cc5-4298-bb5d-68d395790a93" providerId="AD" clId="Web-{5336248E-227B-4666-A855-FB7A3397117B}" dt="2022-03-19T16:41:07.419" v="2"/>
      <pc:docMkLst>
        <pc:docMk/>
      </pc:docMkLst>
      <pc:sldChg chg="addSp modSp">
        <pc:chgData name="Godsfavour Ikoedem AKPAN" userId="S::211212100@nileuniversity.edu.ng::d6c4b670-8cc5-4298-bb5d-68d395790a93" providerId="AD" clId="Web-{5336248E-227B-4666-A855-FB7A3397117B}" dt="2022-03-19T16:41:07.419" v="2"/>
        <pc:sldMkLst>
          <pc:docMk/>
          <pc:sldMk cId="3795762125" sldId="256"/>
        </pc:sldMkLst>
        <pc:spChg chg="mod">
          <ac:chgData name="Godsfavour Ikoedem AKPAN" userId="S::211212100@nileuniversity.edu.ng::d6c4b670-8cc5-4298-bb5d-68d395790a93" providerId="AD" clId="Web-{5336248E-227B-4666-A855-FB7A3397117B}" dt="2022-03-19T16:41:04.184" v="1" actId="20577"/>
          <ac:spMkLst>
            <pc:docMk/>
            <pc:sldMk cId="3795762125" sldId="256"/>
            <ac:spMk id="3" creationId="{00000000-0000-0000-0000-000000000000}"/>
          </ac:spMkLst>
        </pc:spChg>
        <pc:spChg chg="add">
          <ac:chgData name="Godsfavour Ikoedem AKPAN" userId="S::211212100@nileuniversity.edu.ng::d6c4b670-8cc5-4298-bb5d-68d395790a93" providerId="AD" clId="Web-{5336248E-227B-4666-A855-FB7A3397117B}" dt="2022-03-19T16:41:07.419" v="2"/>
          <ac:spMkLst>
            <pc:docMk/>
            <pc:sldMk cId="3795762125" sldId="256"/>
            <ac:spMk id="6" creationId="{4496F6B5-CAC7-4EE9-A90E-7F73843924C5}"/>
          </ac:spMkLst>
        </pc:spChg>
      </pc:sldChg>
    </pc:docChg>
  </pc:docChgLst>
  <pc:docChgLst>
    <pc:chgData name="NASIRU ABDULHAFIZ" userId="S::afeeznasir@nileuniversity.edu.ng::7ae4c424-6a00-4478-a877-53599ab56542" providerId="AD" clId="Web-{A269C29F-A8B8-4DAF-AB22-E3BDA932AA14}"/>
    <pc:docChg chg="modSld">
      <pc:chgData name="NASIRU ABDULHAFIZ" userId="S::afeeznasir@nileuniversity.edu.ng::7ae4c424-6a00-4478-a877-53599ab56542" providerId="AD" clId="Web-{A269C29F-A8B8-4DAF-AB22-E3BDA932AA14}" dt="2022-03-19T12:25:43.987" v="39" actId="20577"/>
      <pc:docMkLst>
        <pc:docMk/>
      </pc:docMkLst>
      <pc:sldChg chg="modSp">
        <pc:chgData name="NASIRU ABDULHAFIZ" userId="S::afeeznasir@nileuniversity.edu.ng::7ae4c424-6a00-4478-a877-53599ab56542" providerId="AD" clId="Web-{A269C29F-A8B8-4DAF-AB22-E3BDA932AA14}" dt="2022-03-19T12:13:52.076" v="14" actId="20577"/>
        <pc:sldMkLst>
          <pc:docMk/>
          <pc:sldMk cId="1355418157" sldId="259"/>
        </pc:sldMkLst>
        <pc:spChg chg="mod">
          <ac:chgData name="NASIRU ABDULHAFIZ" userId="S::afeeznasir@nileuniversity.edu.ng::7ae4c424-6a00-4478-a877-53599ab56542" providerId="AD" clId="Web-{A269C29F-A8B8-4DAF-AB22-E3BDA932AA14}" dt="2022-03-19T12:13:52.076" v="14" actId="20577"/>
          <ac:spMkLst>
            <pc:docMk/>
            <pc:sldMk cId="1355418157" sldId="259"/>
            <ac:spMk id="3" creationId="{00000000-0000-0000-0000-000000000000}"/>
          </ac:spMkLst>
        </pc:spChg>
      </pc:sldChg>
      <pc:sldChg chg="modSp">
        <pc:chgData name="NASIRU ABDULHAFIZ" userId="S::afeeznasir@nileuniversity.edu.ng::7ae4c424-6a00-4478-a877-53599ab56542" providerId="AD" clId="Web-{A269C29F-A8B8-4DAF-AB22-E3BDA932AA14}" dt="2022-03-19T12:21:20.763" v="18" actId="20577"/>
        <pc:sldMkLst>
          <pc:docMk/>
          <pc:sldMk cId="2547495595" sldId="261"/>
        </pc:sldMkLst>
        <pc:spChg chg="mod">
          <ac:chgData name="NASIRU ABDULHAFIZ" userId="S::afeeznasir@nileuniversity.edu.ng::7ae4c424-6a00-4478-a877-53599ab56542" providerId="AD" clId="Web-{A269C29F-A8B8-4DAF-AB22-E3BDA932AA14}" dt="2022-03-19T12:21:20.763" v="18" actId="20577"/>
          <ac:spMkLst>
            <pc:docMk/>
            <pc:sldMk cId="2547495595" sldId="261"/>
            <ac:spMk id="3" creationId="{00000000-0000-0000-0000-000000000000}"/>
          </ac:spMkLst>
        </pc:spChg>
      </pc:sldChg>
      <pc:sldChg chg="modSp">
        <pc:chgData name="NASIRU ABDULHAFIZ" userId="S::afeeznasir@nileuniversity.edu.ng::7ae4c424-6a00-4478-a877-53599ab56542" providerId="AD" clId="Web-{A269C29F-A8B8-4DAF-AB22-E3BDA932AA14}" dt="2022-03-19T12:21:45.872" v="20" actId="20577"/>
        <pc:sldMkLst>
          <pc:docMk/>
          <pc:sldMk cId="743729440" sldId="264"/>
        </pc:sldMkLst>
        <pc:spChg chg="mod">
          <ac:chgData name="NASIRU ABDULHAFIZ" userId="S::afeeznasir@nileuniversity.edu.ng::7ae4c424-6a00-4478-a877-53599ab56542" providerId="AD" clId="Web-{A269C29F-A8B8-4DAF-AB22-E3BDA932AA14}" dt="2022-03-19T12:21:45.872" v="20" actId="20577"/>
          <ac:spMkLst>
            <pc:docMk/>
            <pc:sldMk cId="743729440" sldId="264"/>
            <ac:spMk id="3" creationId="{00000000-0000-0000-0000-000000000000}"/>
          </ac:spMkLst>
        </pc:spChg>
      </pc:sldChg>
      <pc:sldChg chg="modSp">
        <pc:chgData name="NASIRU ABDULHAFIZ" userId="S::afeeznasir@nileuniversity.edu.ng::7ae4c424-6a00-4478-a877-53599ab56542" providerId="AD" clId="Web-{A269C29F-A8B8-4DAF-AB22-E3BDA932AA14}" dt="2022-03-19T12:22:01.904" v="22" actId="20577"/>
        <pc:sldMkLst>
          <pc:docMk/>
          <pc:sldMk cId="2752321892" sldId="265"/>
        </pc:sldMkLst>
        <pc:spChg chg="mod">
          <ac:chgData name="NASIRU ABDULHAFIZ" userId="S::afeeznasir@nileuniversity.edu.ng::7ae4c424-6a00-4478-a877-53599ab56542" providerId="AD" clId="Web-{A269C29F-A8B8-4DAF-AB22-E3BDA932AA14}" dt="2022-03-19T12:22:01.904" v="22" actId="20577"/>
          <ac:spMkLst>
            <pc:docMk/>
            <pc:sldMk cId="2752321892" sldId="265"/>
            <ac:spMk id="3" creationId="{00000000-0000-0000-0000-000000000000}"/>
          </ac:spMkLst>
        </pc:spChg>
      </pc:sldChg>
      <pc:sldChg chg="modSp">
        <pc:chgData name="NASIRU ABDULHAFIZ" userId="S::afeeznasir@nileuniversity.edu.ng::7ae4c424-6a00-4478-a877-53599ab56542" providerId="AD" clId="Web-{A269C29F-A8B8-4DAF-AB22-E3BDA932AA14}" dt="2022-03-19T12:22:53.124" v="26" actId="20577"/>
        <pc:sldMkLst>
          <pc:docMk/>
          <pc:sldMk cId="884071981" sldId="268"/>
        </pc:sldMkLst>
        <pc:spChg chg="mod">
          <ac:chgData name="NASIRU ABDULHAFIZ" userId="S::afeeznasir@nileuniversity.edu.ng::7ae4c424-6a00-4478-a877-53599ab56542" providerId="AD" clId="Web-{A269C29F-A8B8-4DAF-AB22-E3BDA932AA14}" dt="2022-03-19T12:22:53.124" v="26" actId="20577"/>
          <ac:spMkLst>
            <pc:docMk/>
            <pc:sldMk cId="884071981" sldId="268"/>
            <ac:spMk id="3" creationId="{00000000-0000-0000-0000-000000000000}"/>
          </ac:spMkLst>
        </pc:spChg>
      </pc:sldChg>
      <pc:sldChg chg="modSp">
        <pc:chgData name="NASIRU ABDULHAFIZ" userId="S::afeeznasir@nileuniversity.edu.ng::7ae4c424-6a00-4478-a877-53599ab56542" providerId="AD" clId="Web-{A269C29F-A8B8-4DAF-AB22-E3BDA932AA14}" dt="2022-03-19T12:23:14.453" v="28" actId="20577"/>
        <pc:sldMkLst>
          <pc:docMk/>
          <pc:sldMk cId="4230333015" sldId="269"/>
        </pc:sldMkLst>
        <pc:spChg chg="mod">
          <ac:chgData name="NASIRU ABDULHAFIZ" userId="S::afeeznasir@nileuniversity.edu.ng::7ae4c424-6a00-4478-a877-53599ab56542" providerId="AD" clId="Web-{A269C29F-A8B8-4DAF-AB22-E3BDA932AA14}" dt="2022-03-19T12:23:14.453" v="28" actId="20577"/>
          <ac:spMkLst>
            <pc:docMk/>
            <pc:sldMk cId="4230333015" sldId="269"/>
            <ac:spMk id="3" creationId="{00000000-0000-0000-0000-000000000000}"/>
          </ac:spMkLst>
        </pc:spChg>
      </pc:sldChg>
      <pc:sldChg chg="modSp">
        <pc:chgData name="NASIRU ABDULHAFIZ" userId="S::afeeznasir@nileuniversity.edu.ng::7ae4c424-6a00-4478-a877-53599ab56542" providerId="AD" clId="Web-{A269C29F-A8B8-4DAF-AB22-E3BDA932AA14}" dt="2022-03-19T12:24:00.813" v="32" actId="20577"/>
        <pc:sldMkLst>
          <pc:docMk/>
          <pc:sldMk cId="3337329361" sldId="272"/>
        </pc:sldMkLst>
        <pc:spChg chg="mod">
          <ac:chgData name="NASIRU ABDULHAFIZ" userId="S::afeeznasir@nileuniversity.edu.ng::7ae4c424-6a00-4478-a877-53599ab56542" providerId="AD" clId="Web-{A269C29F-A8B8-4DAF-AB22-E3BDA932AA14}" dt="2022-03-19T12:24:00.813" v="32" actId="20577"/>
          <ac:spMkLst>
            <pc:docMk/>
            <pc:sldMk cId="3337329361" sldId="272"/>
            <ac:spMk id="3" creationId="{00000000-0000-0000-0000-000000000000}"/>
          </ac:spMkLst>
        </pc:spChg>
      </pc:sldChg>
      <pc:sldChg chg="modSp">
        <pc:chgData name="NASIRU ABDULHAFIZ" userId="S::afeeznasir@nileuniversity.edu.ng::7ae4c424-6a00-4478-a877-53599ab56542" providerId="AD" clId="Web-{A269C29F-A8B8-4DAF-AB22-E3BDA932AA14}" dt="2022-03-19T12:24:35.689" v="35" actId="20577"/>
        <pc:sldMkLst>
          <pc:docMk/>
          <pc:sldMk cId="3090863442" sldId="276"/>
        </pc:sldMkLst>
        <pc:spChg chg="mod">
          <ac:chgData name="NASIRU ABDULHAFIZ" userId="S::afeeznasir@nileuniversity.edu.ng::7ae4c424-6a00-4478-a877-53599ab56542" providerId="AD" clId="Web-{A269C29F-A8B8-4DAF-AB22-E3BDA932AA14}" dt="2022-03-19T12:24:35.689" v="35" actId="20577"/>
          <ac:spMkLst>
            <pc:docMk/>
            <pc:sldMk cId="3090863442" sldId="276"/>
            <ac:spMk id="3" creationId="{00000000-0000-0000-0000-000000000000}"/>
          </ac:spMkLst>
        </pc:spChg>
      </pc:sldChg>
      <pc:sldChg chg="modSp">
        <pc:chgData name="NASIRU ABDULHAFIZ" userId="S::afeeznasir@nileuniversity.edu.ng::7ae4c424-6a00-4478-a877-53599ab56542" providerId="AD" clId="Web-{A269C29F-A8B8-4DAF-AB22-E3BDA932AA14}" dt="2022-03-19T12:25:43.987" v="39" actId="20577"/>
        <pc:sldMkLst>
          <pc:docMk/>
          <pc:sldMk cId="2377075359" sldId="285"/>
        </pc:sldMkLst>
        <pc:spChg chg="mod">
          <ac:chgData name="NASIRU ABDULHAFIZ" userId="S::afeeznasir@nileuniversity.edu.ng::7ae4c424-6a00-4478-a877-53599ab56542" providerId="AD" clId="Web-{A269C29F-A8B8-4DAF-AB22-E3BDA932AA14}" dt="2022-03-19T12:25:43.987" v="39" actId="20577"/>
          <ac:spMkLst>
            <pc:docMk/>
            <pc:sldMk cId="2377075359" sldId="28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82E96E-07B4-4463-80B9-778CFC03A641}" type="datetimeFigureOut">
              <a:rPr lang="en-US" smtClean="0"/>
              <a:t>3/19/2022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3D1D7C-9E8C-4150-A1D7-0F7028510C6F}" type="slidenum">
              <a:rPr lang="en-US" smtClean="0"/>
              <a:t>‹#›</a:t>
            </a:fld>
            <a:endParaRPr lang="en-US"/>
          </a:p>
        </p:txBody>
      </p:sp>
    </p:spTree>
    <p:extLst>
      <p:ext uri="{BB962C8B-B14F-4D97-AF65-F5344CB8AC3E}">
        <p14:creationId xmlns:p14="http://schemas.microsoft.com/office/powerpoint/2010/main" val="234884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8E3289-181E-4847-A1FD-061B187B13D0}" type="datetime1">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441F-B8C1-49E6-B46C-5C7ECC5FC54A}"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5D2A-E18E-4192-BED7-C36A7D11D50A}" type="datetime1">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441F-B8C1-49E6-B46C-5C7ECC5FC5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06854-C7B2-4A0A-B03C-9F2B9A52E05F}" type="datetime1">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441F-B8C1-49E6-B46C-5C7ECC5FC5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633F72-0F93-4E28-9BEE-84168278763B}" type="datetime1">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441F-B8C1-49E6-B46C-5C7ECC5FC5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81325-2EE5-4876-AF52-B90DEAB16C74}" type="datetime1">
              <a:rPr lang="en-US" smtClean="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441F-B8C1-49E6-B46C-5C7ECC5FC54A}"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1B844E-5F8B-41F0-A03C-D6159AAF57FF}" type="datetime1">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441F-B8C1-49E6-B46C-5C7ECC5FC5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96EA76-8DA2-4135-9290-58E1D6A7E854}" type="datetime1">
              <a:rPr lang="en-US" smtClean="0"/>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441F-B8C1-49E6-B46C-5C7ECC5FC54A}"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09B4F6-60AB-4CA8-B4F3-07FB4CB7868D}" type="datetime1">
              <a:rPr lang="en-US" smtClean="0"/>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BAB0C-757F-4924-8F8A-10CDD1A1BB06}" type="datetime1">
              <a:rPr lang="en-US" smtClean="0"/>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441F-B8C1-49E6-B46C-5C7ECC5FC5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3AD12-8B7D-460A-B3C6-96311C623719}" type="datetime1">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441F-B8C1-49E6-B46C-5C7ECC5FC54A}"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E747E-AA73-4309-B174-2099EF88A93D}" type="datetime1">
              <a:rPr lang="en-US" smtClean="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441F-B8C1-49E6-B46C-5C7ECC5FC54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3BED20B-1576-4D14-AEB9-9686FE5F00AB}" type="datetime1">
              <a:rPr lang="en-US" smtClean="0"/>
              <a:t>3/19/2022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322441F-B8C1-49E6-B46C-5C7ECC5FC54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is510-libraries.wikispaces.com/Different+types+of+libraries" TargetMode="External"/><Relationship Id="rId2" Type="http://schemas.openxmlformats.org/officeDocument/2006/relationships/hyperlink" Target="https://link.springer.com/chapter/10.1007/978-3-642-23324-1_12" TargetMode="External"/><Relationship Id="rId1" Type="http://schemas.openxmlformats.org/officeDocument/2006/relationships/slideLayout" Target="../slideLayouts/slideLayout2.xml"/><Relationship Id="rId4" Type="http://schemas.openxmlformats.org/officeDocument/2006/relationships/hyperlink" Target="http://www.lisbdnet.com/Types-libraries-academic-Public-nationalspecial-Librar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sz="6000" dirty="0">
                <a:solidFill>
                  <a:prstClr val="black"/>
                </a:solidFill>
                <a:latin typeface="GillSansMT"/>
              </a:rPr>
              <a:t>GST 105 </a:t>
            </a:r>
            <a:br>
              <a:rPr lang="en-GB" sz="6000" dirty="0">
                <a:solidFill>
                  <a:prstClr val="black"/>
                </a:solidFill>
                <a:latin typeface="GillSansMT"/>
              </a:rPr>
            </a:br>
            <a:r>
              <a:rPr lang="en-GB" sz="6000" dirty="0">
                <a:solidFill>
                  <a:prstClr val="black"/>
                </a:solidFill>
                <a:latin typeface="GillSansMT"/>
              </a:rPr>
              <a:t>IT and Library Skills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pPr lvl="0">
              <a:lnSpc>
                <a:spcPct val="90000"/>
              </a:lnSpc>
              <a:spcBef>
                <a:spcPts val="1000"/>
              </a:spcBef>
            </a:pPr>
            <a:r>
              <a:rPr lang="en-GB" sz="2400" dirty="0">
                <a:solidFill>
                  <a:prstClr val="black"/>
                </a:solidFill>
                <a:latin typeface="GillSansMT"/>
              </a:rPr>
              <a:t>Introduction : Types of Library and Services</a:t>
            </a:r>
          </a:p>
          <a:p>
            <a:pPr lvl="0">
              <a:spcBef>
                <a:spcPts val="0"/>
              </a:spcBef>
            </a:pPr>
            <a:endParaRPr lang="en-GB" sz="2200" dirty="0">
              <a:solidFill>
                <a:prstClr val="black"/>
              </a:solidFill>
              <a:latin typeface="GillSansMT"/>
            </a:endParaRPr>
          </a:p>
          <a:p>
            <a:pPr lvl="0">
              <a:spcBef>
                <a:spcPts val="0"/>
              </a:spcBef>
            </a:pPr>
            <a:endParaRPr lang="en-GB" sz="2200" dirty="0">
              <a:solidFill>
                <a:prstClr val="black"/>
              </a:solidFill>
              <a:latin typeface="GillSansMT"/>
            </a:endParaRPr>
          </a:p>
          <a:p>
            <a:pPr lvl="0">
              <a:spcBef>
                <a:spcPts val="0"/>
              </a:spcBef>
            </a:pPr>
            <a:r>
              <a:rPr lang="en-GB" sz="2200" dirty="0">
                <a:latin typeface="GillSansMT"/>
              </a:rPr>
              <a:t>Lecture 2</a:t>
            </a:r>
            <a:endParaRPr lang="en-GB" dirty="0">
              <a:latin typeface="GillSansMT"/>
            </a:endParaRPr>
          </a:p>
          <a:p>
            <a:endParaRPr lang="en-US" dirty="0"/>
          </a:p>
        </p:txBody>
      </p:sp>
      <p:sp>
        <p:nvSpPr>
          <p:cNvPr id="4" name="Date Placeholder 3"/>
          <p:cNvSpPr>
            <a:spLocks noGrp="1"/>
          </p:cNvSpPr>
          <p:nvPr>
            <p:ph type="dt" sz="half" idx="10"/>
          </p:nvPr>
        </p:nvSpPr>
        <p:spPr/>
        <p:txBody>
          <a:bodyPr/>
          <a:lstStyle/>
          <a:p>
            <a:fld id="{FC0DAFA7-CA59-4F5B-B7EC-2CC7FAFB9DEF}"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1</a:t>
            </a:fld>
            <a:endParaRPr lang="en-US"/>
          </a:p>
        </p:txBody>
      </p:sp>
      <p:sp>
        <p:nvSpPr>
          <p:cNvPr id="6" name="TextBox 5">
            <a:extLst>
              <a:ext uri="{FF2B5EF4-FFF2-40B4-BE49-F238E27FC236}">
                <a16:creationId xmlns:a16="http://schemas.microsoft.com/office/drawing/2014/main" id="{4496F6B5-CAC7-4EE9-A90E-7F73843924C5}"/>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79576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Functions of a public library include:</a:t>
            </a:r>
            <a:br>
              <a:rPr lang="en-US" dirty="0">
                <a:solidFill>
                  <a:srgbClr val="FF0000"/>
                </a:solidFill>
              </a:rPr>
            </a:br>
            <a:endParaRPr lang="en-US" dirty="0"/>
          </a:p>
        </p:txBody>
      </p:sp>
      <p:sp>
        <p:nvSpPr>
          <p:cNvPr id="3" name="Content Placeholder 2"/>
          <p:cNvSpPr>
            <a:spLocks noGrp="1"/>
          </p:cNvSpPr>
          <p:nvPr>
            <p:ph idx="1"/>
          </p:nvPr>
        </p:nvSpPr>
        <p:spPr>
          <a:xfrm>
            <a:off x="457200" y="1196752"/>
            <a:ext cx="8229600" cy="4929411"/>
          </a:xfrm>
        </p:spPr>
        <p:txBody>
          <a:bodyPr>
            <a:normAutofit fontScale="85000" lnSpcReduction="10000"/>
          </a:bodyPr>
          <a:lstStyle/>
          <a:p>
            <a:pPr marL="571500" indent="-571500" algn="just">
              <a:buFont typeface="+mj-lt"/>
              <a:buAutoNum type="romanLcPeriod"/>
            </a:pPr>
            <a:r>
              <a:rPr lang="en-US" dirty="0"/>
              <a:t>They promote reading among grown ups, adolescents, children, youth etc. regardless of age. It’s expected to encourage continuing education.</a:t>
            </a:r>
          </a:p>
          <a:p>
            <a:pPr marL="571500" indent="-571500" algn="just">
              <a:buFont typeface="+mj-lt"/>
              <a:buAutoNum type="romanLcPeriod"/>
            </a:pPr>
            <a:r>
              <a:rPr lang="en-US" dirty="0"/>
              <a:t>It provides a wide range of loan services based on systems of individual libraries i.e. you can borrow reading materials from them.</a:t>
            </a:r>
          </a:p>
          <a:p>
            <a:pPr marL="571500" indent="-571500" algn="just">
              <a:buFont typeface="+mj-lt"/>
              <a:buAutoNum type="romanLcPeriod"/>
            </a:pPr>
            <a:r>
              <a:rPr lang="en-US" dirty="0"/>
              <a:t>They strive to serve the whole community by: </a:t>
            </a:r>
          </a:p>
          <a:p>
            <a:pPr marL="1314450" lvl="2" indent="-514350" algn="just">
              <a:buFont typeface="+mj-lt"/>
              <a:buAutoNum type="romanLcPeriod"/>
            </a:pPr>
            <a:r>
              <a:rPr lang="en-US" dirty="0"/>
              <a:t> </a:t>
            </a:r>
            <a:r>
              <a:rPr lang="en-US" dirty="0">
                <a:solidFill>
                  <a:srgbClr val="FF0000"/>
                </a:solidFill>
              </a:rPr>
              <a:t>being supplemented by mobile and traveling libraries. </a:t>
            </a:r>
          </a:p>
          <a:p>
            <a:pPr marL="1314450" lvl="2" indent="-514350" algn="just">
              <a:buFont typeface="+mj-lt"/>
              <a:buAutoNum type="romanLcPeriod"/>
            </a:pPr>
            <a:r>
              <a:rPr lang="en-US" dirty="0">
                <a:solidFill>
                  <a:srgbClr val="FF0000"/>
                </a:solidFill>
              </a:rPr>
              <a:t> providing special facilities for special categories of people 	e.g. the old.</a:t>
            </a:r>
          </a:p>
          <a:p>
            <a:pPr marL="1314450" lvl="2" indent="-514350" algn="just">
              <a:buFont typeface="+mj-lt"/>
              <a:buAutoNum type="romanLcPeriod"/>
            </a:pPr>
            <a:r>
              <a:rPr lang="en-US" dirty="0">
                <a:solidFill>
                  <a:srgbClr val="FF0000"/>
                </a:solidFill>
              </a:rPr>
              <a:t> they organize provision of services for hospitals and jails and other      disadvantaged groups of people in the society.</a:t>
            </a:r>
          </a:p>
          <a:p>
            <a:pPr marL="571500" indent="-571500" algn="just">
              <a:lnSpc>
                <a:spcPct val="150000"/>
              </a:lnSpc>
              <a:buFont typeface="+mj-lt"/>
              <a:buAutoNum type="romanLcPeriod"/>
            </a:pPr>
            <a:r>
              <a:rPr lang="en-GB" dirty="0">
                <a:cs typeface="Arial" panose="020B0604020202020204" pitchFamily="34" charset="0"/>
              </a:rPr>
              <a:t>They usually engage in repackaging of information using audio-visual materials and indigenous languages to render information services to the illiterate class.</a:t>
            </a:r>
          </a:p>
          <a:p>
            <a:pPr marL="571500" indent="-571500" algn="just">
              <a:lnSpc>
                <a:spcPct val="150000"/>
              </a:lnSpc>
              <a:buFont typeface="+mj-lt"/>
              <a:buAutoNum type="romanLcPeriod"/>
            </a:pPr>
            <a:r>
              <a:rPr lang="en-GB" dirty="0">
                <a:cs typeface="Arial" panose="020B0604020202020204" pitchFamily="34" charset="0"/>
              </a:rPr>
              <a:t>They promote the civic and cultural activities of the community.</a:t>
            </a:r>
          </a:p>
          <a:p>
            <a:pPr marL="571500" indent="-571500" algn="just">
              <a:buFont typeface="+mj-lt"/>
              <a:buAutoNum type="romanLcPeriod"/>
            </a:pPr>
            <a:endParaRPr lang="en-US" dirty="0"/>
          </a:p>
        </p:txBody>
      </p:sp>
      <p:sp>
        <p:nvSpPr>
          <p:cNvPr id="4" name="Date Placeholder 3"/>
          <p:cNvSpPr>
            <a:spLocks noGrp="1"/>
          </p:cNvSpPr>
          <p:nvPr>
            <p:ph type="dt" sz="half" idx="10"/>
          </p:nvPr>
        </p:nvSpPr>
        <p:spPr/>
        <p:txBody>
          <a:bodyPr/>
          <a:lstStyle/>
          <a:p>
            <a:fld id="{B567BB35-C373-461B-A37D-229F99D777D8}"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10</a:t>
            </a:fld>
            <a:endParaRPr lang="en-US"/>
          </a:p>
        </p:txBody>
      </p:sp>
    </p:spTree>
    <p:extLst>
      <p:ext uri="{BB962C8B-B14F-4D97-AF65-F5344CB8AC3E}">
        <p14:creationId xmlns:p14="http://schemas.microsoft.com/office/powerpoint/2010/main" val="2646445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NATIONAL LIBRARIES</a:t>
            </a:r>
          </a:p>
        </p:txBody>
      </p:sp>
      <p:sp>
        <p:nvSpPr>
          <p:cNvPr id="3" name="Content Placeholder 2"/>
          <p:cNvSpPr>
            <a:spLocks noGrp="1"/>
          </p:cNvSpPr>
          <p:nvPr>
            <p:ph idx="1"/>
          </p:nvPr>
        </p:nvSpPr>
        <p:spPr>
          <a:xfrm>
            <a:off x="457200" y="1484784"/>
            <a:ext cx="8229600" cy="4641379"/>
          </a:xfrm>
        </p:spPr>
        <p:txBody>
          <a:bodyPr vert="horz" lIns="91440" tIns="45720" rIns="91440" bIns="45720" rtlCol="0" anchor="t">
            <a:normAutofit/>
          </a:bodyPr>
          <a:lstStyle/>
          <a:p>
            <a:pPr algn="just"/>
            <a:r>
              <a:rPr lang="en-US" dirty="0">
                <a:solidFill>
                  <a:srgbClr val="FF0000"/>
                </a:solidFill>
              </a:rPr>
              <a:t>National library is also called a reference library.</a:t>
            </a:r>
          </a:p>
          <a:p>
            <a:pPr algn="just"/>
            <a:r>
              <a:rPr lang="en-US" dirty="0"/>
              <a:t>Usually, books in such libraries are for reference only. The reference library is a copyright library since its main function is to collect and preserve books, periodicals, newspapers published in the country for posterity or prosperity. </a:t>
            </a:r>
          </a:p>
          <a:p>
            <a:pPr algn="just"/>
            <a:r>
              <a:rPr lang="en-US" dirty="0"/>
              <a:t>This is achieved through a law requiring publishers to deposit copies of all publications issued by them and by purchasing books published in other countries.</a:t>
            </a:r>
          </a:p>
          <a:p>
            <a:pPr algn="just"/>
            <a:r>
              <a:rPr lang="en-US" dirty="0"/>
              <a:t>A copyright act has a penalty clause to enforce this law.</a:t>
            </a:r>
          </a:p>
          <a:p>
            <a:pPr algn="just"/>
            <a:endParaRPr lang="en-US" dirty="0"/>
          </a:p>
        </p:txBody>
      </p:sp>
      <p:sp>
        <p:nvSpPr>
          <p:cNvPr id="4" name="Date Placeholder 3"/>
          <p:cNvSpPr>
            <a:spLocks noGrp="1"/>
          </p:cNvSpPr>
          <p:nvPr>
            <p:ph type="dt" sz="half" idx="10"/>
          </p:nvPr>
        </p:nvSpPr>
        <p:spPr/>
        <p:txBody>
          <a:bodyPr/>
          <a:lstStyle/>
          <a:p>
            <a:fld id="{5FE857AE-2670-4A43-9FE0-7EE826EB9ABF}"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11</a:t>
            </a:fld>
            <a:endParaRPr lang="en-US"/>
          </a:p>
        </p:txBody>
      </p:sp>
    </p:spTree>
    <p:extLst>
      <p:ext uri="{BB962C8B-B14F-4D97-AF65-F5344CB8AC3E}">
        <p14:creationId xmlns:p14="http://schemas.microsoft.com/office/powerpoint/2010/main" val="275232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576064"/>
          </a:xfrm>
        </p:spPr>
        <p:txBody>
          <a:bodyPr>
            <a:noAutofit/>
          </a:bodyPr>
          <a:lstStyle/>
          <a:p>
            <a:r>
              <a:rPr lang="en-GB" sz="3600" dirty="0">
                <a:latin typeface="GillSansMT,Bold"/>
              </a:rPr>
              <a:t>Research/Special Libraries</a:t>
            </a:r>
            <a:br>
              <a:rPr lang="en-GB" sz="3600" b="1" dirty="0">
                <a:latin typeface="GillSansMT,Bold"/>
              </a:rPr>
            </a:br>
            <a:endParaRPr lang="en-US" sz="3600" dirty="0"/>
          </a:p>
        </p:txBody>
      </p:sp>
      <p:sp>
        <p:nvSpPr>
          <p:cNvPr id="3" name="Content Placeholder 2"/>
          <p:cNvSpPr>
            <a:spLocks noGrp="1"/>
          </p:cNvSpPr>
          <p:nvPr>
            <p:ph idx="1"/>
          </p:nvPr>
        </p:nvSpPr>
        <p:spPr>
          <a:xfrm>
            <a:off x="457200" y="1052736"/>
            <a:ext cx="8229600" cy="5073427"/>
          </a:xfrm>
        </p:spPr>
        <p:txBody>
          <a:bodyPr>
            <a:normAutofit/>
          </a:bodyPr>
          <a:lstStyle/>
          <a:p>
            <a:pPr algn="just"/>
            <a:r>
              <a:rPr lang="en-GB" sz="2500" dirty="0">
                <a:latin typeface="GillSansMT"/>
                <a:cs typeface="Arial" panose="020B0604020202020204" pitchFamily="34" charset="0"/>
              </a:rPr>
              <a:t>Research libraries are also special libraries. </a:t>
            </a:r>
          </a:p>
          <a:p>
            <a:pPr algn="just"/>
            <a:r>
              <a:rPr lang="en-GB" sz="2500" dirty="0">
                <a:latin typeface="GillSansMT"/>
                <a:cs typeface="Arial" panose="020B0604020202020204" pitchFamily="34" charset="0"/>
              </a:rPr>
              <a:t>They are purposely established to cater for patrons with special and specific interest.</a:t>
            </a:r>
          </a:p>
          <a:p>
            <a:pPr algn="just"/>
            <a:r>
              <a:rPr lang="en-GB" sz="2500" dirty="0">
                <a:latin typeface="GillSansMT"/>
                <a:cs typeface="Arial" panose="020B0604020202020204" pitchFamily="34" charset="0"/>
              </a:rPr>
              <a:t>Special libraries serve an identified group of users with common (and special) interest.</a:t>
            </a:r>
          </a:p>
          <a:p>
            <a:pPr algn="just"/>
            <a:r>
              <a:rPr lang="en-GB" sz="2500" dirty="0">
                <a:latin typeface="GillSansMT"/>
                <a:cs typeface="Arial" panose="020B0604020202020204" pitchFamily="34" charset="0"/>
              </a:rPr>
              <a:t>They are privately owned and funded by the organisation that established them. </a:t>
            </a:r>
          </a:p>
          <a:p>
            <a:pPr algn="just"/>
            <a:r>
              <a:rPr lang="en-GB" sz="2500" dirty="0">
                <a:latin typeface="GillSansMT"/>
                <a:cs typeface="Arial" panose="020B0604020202020204" pitchFamily="34" charset="0"/>
              </a:rPr>
              <a:t>The resources of special libraries cover only particular subject area or group of subjects.</a:t>
            </a:r>
          </a:p>
          <a:p>
            <a:pPr algn="just"/>
            <a:r>
              <a:rPr lang="en-GB" sz="2500" dirty="0">
                <a:latin typeface="GillSansMT"/>
                <a:cs typeface="Arial" panose="020B0604020202020204" pitchFamily="34" charset="0"/>
              </a:rPr>
              <a:t>The subject area is usually defined from onset.</a:t>
            </a:r>
            <a:endParaRPr lang="en-US" sz="2500" dirty="0"/>
          </a:p>
        </p:txBody>
      </p:sp>
      <p:sp>
        <p:nvSpPr>
          <p:cNvPr id="4" name="Date Placeholder 3"/>
          <p:cNvSpPr>
            <a:spLocks noGrp="1"/>
          </p:cNvSpPr>
          <p:nvPr>
            <p:ph type="dt" sz="half" idx="10"/>
          </p:nvPr>
        </p:nvSpPr>
        <p:spPr/>
        <p:txBody>
          <a:bodyPr/>
          <a:lstStyle/>
          <a:p>
            <a:fld id="{83E1F5BF-781E-4BCF-B25A-5AD16B88F8CD}"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12</a:t>
            </a:fld>
            <a:endParaRPr lang="en-US"/>
          </a:p>
        </p:txBody>
      </p:sp>
    </p:spTree>
    <p:extLst>
      <p:ext uri="{BB962C8B-B14F-4D97-AF65-F5344CB8AC3E}">
        <p14:creationId xmlns:p14="http://schemas.microsoft.com/office/powerpoint/2010/main" val="853390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r>
              <a:rPr lang="en-US" dirty="0"/>
              <a:t>The information supplied by these libraries to their patrons is usually </a:t>
            </a:r>
          </a:p>
          <a:p>
            <a:pPr lvl="1"/>
            <a:r>
              <a:rPr lang="en-US" dirty="0">
                <a:solidFill>
                  <a:srgbClr val="FF0000"/>
                </a:solidFill>
              </a:rPr>
              <a:t>comprehensive, </a:t>
            </a:r>
          </a:p>
          <a:p>
            <a:pPr lvl="1"/>
            <a:r>
              <a:rPr lang="en-US" dirty="0">
                <a:solidFill>
                  <a:srgbClr val="FF0000"/>
                </a:solidFill>
              </a:rPr>
              <a:t>up-to-date, and </a:t>
            </a:r>
          </a:p>
          <a:p>
            <a:pPr lvl="1"/>
            <a:r>
              <a:rPr lang="en-US" dirty="0">
                <a:solidFill>
                  <a:srgbClr val="FF0000"/>
                </a:solidFill>
              </a:rPr>
              <a:t>mainly for research. </a:t>
            </a:r>
          </a:p>
          <a:p>
            <a:r>
              <a:rPr lang="en-US" dirty="0"/>
              <a:t>Their unique collections emphasize on primary sources of information like Journal articles, research reports, conference proceedings and periodicals. </a:t>
            </a:r>
          </a:p>
          <a:p>
            <a:r>
              <a:rPr lang="en-US" dirty="0"/>
              <a:t>Up to date books and electronic materials are also found in research libraries.</a:t>
            </a:r>
          </a:p>
          <a:p>
            <a:endParaRPr lang="en-US" dirty="0"/>
          </a:p>
        </p:txBody>
      </p:sp>
      <p:sp>
        <p:nvSpPr>
          <p:cNvPr id="4" name="Date Placeholder 3"/>
          <p:cNvSpPr>
            <a:spLocks noGrp="1"/>
          </p:cNvSpPr>
          <p:nvPr>
            <p:ph type="dt" sz="half" idx="10"/>
          </p:nvPr>
        </p:nvSpPr>
        <p:spPr/>
        <p:txBody>
          <a:bodyPr/>
          <a:lstStyle/>
          <a:p>
            <a:fld id="{CDFE9361-7B34-4CDD-9167-C4AA5E56E2A3}"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13</a:t>
            </a:fld>
            <a:endParaRPr lang="en-US"/>
          </a:p>
        </p:txBody>
      </p:sp>
    </p:spTree>
    <p:extLst>
      <p:ext uri="{BB962C8B-B14F-4D97-AF65-F5344CB8AC3E}">
        <p14:creationId xmlns:p14="http://schemas.microsoft.com/office/powerpoint/2010/main" val="3206561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91344"/>
          </a:xfrm>
        </p:spPr>
        <p:txBody>
          <a:bodyPr>
            <a:normAutofit fontScale="90000"/>
          </a:bodyPr>
          <a:lstStyle/>
          <a:p>
            <a:r>
              <a:rPr lang="en-US" dirty="0"/>
              <a:t>Special Libraries</a:t>
            </a:r>
          </a:p>
        </p:txBody>
      </p:sp>
      <p:sp>
        <p:nvSpPr>
          <p:cNvPr id="3" name="Content Placeholder 2"/>
          <p:cNvSpPr>
            <a:spLocks noGrp="1"/>
          </p:cNvSpPr>
          <p:nvPr>
            <p:ph idx="1"/>
          </p:nvPr>
        </p:nvSpPr>
        <p:spPr>
          <a:xfrm>
            <a:off x="457200" y="1196752"/>
            <a:ext cx="8229600" cy="5184576"/>
          </a:xfrm>
        </p:spPr>
        <p:txBody>
          <a:bodyPr vert="horz" lIns="91440" tIns="45720" rIns="91440" bIns="45720" rtlCol="0" anchor="t">
            <a:normAutofit fontScale="70000" lnSpcReduction="20000"/>
          </a:bodyPr>
          <a:lstStyle/>
          <a:p>
            <a:pPr algn="just"/>
            <a:r>
              <a:rPr lang="en-US" sz="3400" dirty="0"/>
              <a:t>They contain a collection of books and other materials dealing with a limited field of knowledge which are provided by a </a:t>
            </a:r>
          </a:p>
          <a:p>
            <a:pPr lvl="1" algn="just"/>
            <a:r>
              <a:rPr lang="en-US" dirty="0"/>
              <a:t>learned society, </a:t>
            </a:r>
          </a:p>
          <a:p>
            <a:pPr lvl="1" algn="just"/>
            <a:r>
              <a:rPr lang="en-US" dirty="0"/>
              <a:t>research organizations, </a:t>
            </a:r>
          </a:p>
          <a:p>
            <a:pPr lvl="1" algn="just"/>
            <a:r>
              <a:rPr lang="en-US" dirty="0"/>
              <a:t>industrial or commercial undertakings, </a:t>
            </a:r>
          </a:p>
          <a:p>
            <a:pPr lvl="1" algn="just"/>
            <a:r>
              <a:rPr lang="en-US" dirty="0"/>
              <a:t>government departments or educational institutions. </a:t>
            </a:r>
          </a:p>
          <a:p>
            <a:pPr algn="just"/>
            <a:r>
              <a:rPr lang="en-US" sz="3400" dirty="0">
                <a:solidFill>
                  <a:srgbClr val="FF0000"/>
                </a:solidFill>
              </a:rPr>
              <a:t>It may also be a special branch of a public library serving certain interests or occupational groups e.g., a technical library or subject library which meets the needs of users in each subject area. Such as medical, law, agricultural etc.</a:t>
            </a:r>
          </a:p>
          <a:p>
            <a:pPr algn="just"/>
            <a:r>
              <a:rPr lang="en-US" sz="3400" dirty="0"/>
              <a:t>They are established to meet highly specialized requirements of professionals and businesses; therefore, they are usually attached to </a:t>
            </a:r>
          </a:p>
          <a:p>
            <a:pPr lvl="1" algn="just"/>
            <a:r>
              <a:rPr lang="en-US" dirty="0">
                <a:solidFill>
                  <a:srgbClr val="FF0000"/>
                </a:solidFill>
              </a:rPr>
              <a:t>official institutions and </a:t>
            </a:r>
          </a:p>
          <a:p>
            <a:pPr lvl="1" algn="just"/>
            <a:r>
              <a:rPr lang="en-US" dirty="0">
                <a:solidFill>
                  <a:srgbClr val="FF0000"/>
                </a:solidFill>
              </a:rPr>
              <a:t>government departments</a:t>
            </a:r>
            <a:r>
              <a:rPr lang="en-US" dirty="0"/>
              <a:t>. </a:t>
            </a:r>
          </a:p>
          <a:p>
            <a:pPr marL="0" indent="0" algn="just">
              <a:buNone/>
            </a:pPr>
            <a:endParaRPr lang="en-US" dirty="0">
              <a:solidFill>
                <a:srgbClr val="FF0000"/>
              </a:solidFill>
            </a:endParaRPr>
          </a:p>
          <a:p>
            <a:pPr marL="0" indent="0">
              <a:buNone/>
            </a:pPr>
            <a:endParaRPr lang="en-US" dirty="0"/>
          </a:p>
        </p:txBody>
      </p:sp>
      <p:sp>
        <p:nvSpPr>
          <p:cNvPr id="4" name="Date Placeholder 3"/>
          <p:cNvSpPr>
            <a:spLocks noGrp="1"/>
          </p:cNvSpPr>
          <p:nvPr>
            <p:ph type="dt" sz="half" idx="10"/>
          </p:nvPr>
        </p:nvSpPr>
        <p:spPr/>
        <p:txBody>
          <a:bodyPr/>
          <a:lstStyle/>
          <a:p>
            <a:fld id="{DDB9879F-4498-4D57-ABBE-65220E5F9525}"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14</a:t>
            </a:fld>
            <a:endParaRPr lang="en-US"/>
          </a:p>
        </p:txBody>
      </p:sp>
    </p:spTree>
    <p:extLst>
      <p:ext uri="{BB962C8B-B14F-4D97-AF65-F5344CB8AC3E}">
        <p14:creationId xmlns:p14="http://schemas.microsoft.com/office/powerpoint/2010/main" val="884071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algn="just"/>
            <a:r>
              <a:rPr lang="en-US" dirty="0"/>
              <a:t>A special library is intended to serve the needs of specific users who require detailed information in a limited subject area. </a:t>
            </a:r>
          </a:p>
          <a:p>
            <a:pPr algn="just"/>
            <a:r>
              <a:rPr lang="en-US" dirty="0"/>
              <a:t>Users usually require up- to- date information promptly and their requests may be for information rather than for a book or journal etc. </a:t>
            </a:r>
          </a:p>
          <a:p>
            <a:pPr algn="just"/>
            <a:r>
              <a:rPr lang="en-US" dirty="0"/>
              <a:t>Examples of special libraries are </a:t>
            </a:r>
          </a:p>
          <a:p>
            <a:pPr lvl="1" algn="just"/>
            <a:r>
              <a:rPr lang="en-US" dirty="0">
                <a:solidFill>
                  <a:srgbClr val="FF0000"/>
                </a:solidFill>
              </a:rPr>
              <a:t>International Institute of Tropical Agriculture (IITA) library; </a:t>
            </a:r>
          </a:p>
          <a:p>
            <a:pPr lvl="1" algn="just"/>
            <a:r>
              <a:rPr lang="en-US" dirty="0">
                <a:solidFill>
                  <a:srgbClr val="FF0000"/>
                </a:solidFill>
              </a:rPr>
              <a:t>Nigeria Institute of Social and Economic Research (NISER) Library; </a:t>
            </a:r>
          </a:p>
          <a:p>
            <a:pPr lvl="1" algn="just"/>
            <a:r>
              <a:rPr lang="en-US" dirty="0">
                <a:solidFill>
                  <a:srgbClr val="FF0000"/>
                </a:solidFill>
              </a:rPr>
              <a:t>Cocoa Research Institute of Nigeria (CRIN) Library; </a:t>
            </a:r>
          </a:p>
          <a:p>
            <a:pPr lvl="1" algn="just"/>
            <a:r>
              <a:rPr lang="en-US" dirty="0">
                <a:solidFill>
                  <a:srgbClr val="FF0000"/>
                </a:solidFill>
              </a:rPr>
              <a:t>Centre for Black and African Arts and Civilization (CBAAC) Librar</a:t>
            </a:r>
            <a:r>
              <a:rPr lang="en-US" dirty="0"/>
              <a:t>y.</a:t>
            </a:r>
          </a:p>
          <a:p>
            <a:pPr algn="just"/>
            <a:endParaRPr lang="en-US" dirty="0"/>
          </a:p>
          <a:p>
            <a:endParaRPr lang="en-US" dirty="0"/>
          </a:p>
        </p:txBody>
      </p:sp>
      <p:sp>
        <p:nvSpPr>
          <p:cNvPr id="4" name="Date Placeholder 3"/>
          <p:cNvSpPr>
            <a:spLocks noGrp="1"/>
          </p:cNvSpPr>
          <p:nvPr>
            <p:ph type="dt" sz="half" idx="10"/>
          </p:nvPr>
        </p:nvSpPr>
        <p:spPr/>
        <p:txBody>
          <a:bodyPr/>
          <a:lstStyle/>
          <a:p>
            <a:fld id="{D77EF2C6-87A2-4F5E-988B-CF31938C5731}"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15</a:t>
            </a:fld>
            <a:endParaRPr lang="en-US"/>
          </a:p>
        </p:txBody>
      </p:sp>
    </p:spTree>
    <p:extLst>
      <p:ext uri="{BB962C8B-B14F-4D97-AF65-F5344CB8AC3E}">
        <p14:creationId xmlns:p14="http://schemas.microsoft.com/office/powerpoint/2010/main" val="72706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080120"/>
          </a:xfrm>
        </p:spPr>
        <p:txBody>
          <a:bodyPr>
            <a:normAutofit fontScale="90000"/>
          </a:bodyPr>
          <a:lstStyle/>
          <a:p>
            <a:r>
              <a:rPr lang="en-US" dirty="0"/>
              <a:t>Functions and services of research/ special libraries:</a:t>
            </a:r>
            <a:br>
              <a:rPr lang="en-US" dirty="0"/>
            </a:br>
            <a:endParaRPr lang="en-US" dirty="0"/>
          </a:p>
        </p:txBody>
      </p:sp>
      <p:sp>
        <p:nvSpPr>
          <p:cNvPr id="3" name="Content Placeholder 2"/>
          <p:cNvSpPr>
            <a:spLocks noGrp="1"/>
          </p:cNvSpPr>
          <p:nvPr>
            <p:ph idx="1"/>
          </p:nvPr>
        </p:nvSpPr>
        <p:spPr/>
        <p:txBody>
          <a:bodyPr vert="horz" lIns="91440" tIns="45720" rIns="91440" bIns="45720" rtlCol="0" anchor="t">
            <a:normAutofit fontScale="40000" lnSpcReduction="20000"/>
          </a:bodyPr>
          <a:lstStyle/>
          <a:p>
            <a:pPr marL="400050" indent="-400050" algn="just">
              <a:lnSpc>
                <a:spcPct val="150000"/>
              </a:lnSpc>
              <a:buFont typeface="+mj-lt"/>
              <a:buAutoNum type="romanUcPeriod"/>
            </a:pPr>
            <a:r>
              <a:rPr lang="en-GB" sz="4000" dirty="0"/>
              <a:t>The functions and resources of the library must be in line with the primary objectives of the parent body of the library.</a:t>
            </a:r>
          </a:p>
          <a:p>
            <a:pPr marL="400050" indent="-400050" algn="just">
              <a:lnSpc>
                <a:spcPct val="150000"/>
              </a:lnSpc>
              <a:buFont typeface="+mj-lt"/>
              <a:buAutoNum type="romanUcPeriod"/>
            </a:pPr>
            <a:r>
              <a:rPr lang="en-GB" sz="4000" dirty="0"/>
              <a:t>Provision of in-house training activities to new users and staff members alike.</a:t>
            </a:r>
          </a:p>
          <a:p>
            <a:pPr marL="400050" indent="-400050" algn="just">
              <a:lnSpc>
                <a:spcPct val="150000"/>
              </a:lnSpc>
              <a:buFont typeface="+mj-lt"/>
              <a:buAutoNum type="romanUcPeriod"/>
            </a:pPr>
            <a:r>
              <a:rPr lang="en-GB" sz="4000" dirty="0"/>
              <a:t>Selective dissemination of information (SDI). The librarian must know users’ profile and send relevant information to them on their area of interest.</a:t>
            </a:r>
          </a:p>
          <a:p>
            <a:pPr marL="400050" indent="-400050" algn="just">
              <a:lnSpc>
                <a:spcPct val="150000"/>
              </a:lnSpc>
              <a:buFont typeface="+mj-lt"/>
              <a:buAutoNum type="romanUcPeriod"/>
            </a:pPr>
            <a:r>
              <a:rPr lang="en-GB" sz="4000" dirty="0"/>
              <a:t>Provision of other supportive services such as provision of photocopying, printing and document delivery services.</a:t>
            </a:r>
          </a:p>
          <a:p>
            <a:pPr marL="400050" indent="-400050" algn="just">
              <a:lnSpc>
                <a:spcPct val="150000"/>
              </a:lnSpc>
              <a:buFont typeface="+mj-lt"/>
              <a:buAutoNum type="romanUcPeriod"/>
            </a:pPr>
            <a:r>
              <a:rPr lang="en-GB" sz="4000" dirty="0"/>
              <a:t>Inter-library loans and network are also provided by special libraries.</a:t>
            </a:r>
          </a:p>
          <a:p>
            <a:pPr marL="400050" indent="-400050" algn="just">
              <a:lnSpc>
                <a:spcPct val="150000"/>
              </a:lnSpc>
              <a:buFont typeface="+mj-lt"/>
              <a:buAutoNum type="romanUcPeriod"/>
            </a:pPr>
            <a:r>
              <a:rPr lang="en-GB" sz="4000" dirty="0"/>
              <a:t>Special libraries perform some other internal and external services, such as writing of periodic reports (e.g., monthly, quarterly or annual reports), organizing conferences, seminars, talks for users and outsiders.</a:t>
            </a:r>
          </a:p>
          <a:p>
            <a:pPr marL="0" indent="0">
              <a:buNone/>
            </a:pPr>
            <a:endParaRPr lang="en-US" dirty="0"/>
          </a:p>
        </p:txBody>
      </p:sp>
      <p:sp>
        <p:nvSpPr>
          <p:cNvPr id="4" name="Date Placeholder 3"/>
          <p:cNvSpPr>
            <a:spLocks noGrp="1"/>
          </p:cNvSpPr>
          <p:nvPr>
            <p:ph type="dt" sz="half" idx="10"/>
          </p:nvPr>
        </p:nvSpPr>
        <p:spPr/>
        <p:txBody>
          <a:bodyPr/>
          <a:lstStyle/>
          <a:p>
            <a:fld id="{8104BEE6-13DE-4375-AC2D-763280F58BF5}"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16</a:t>
            </a:fld>
            <a:endParaRPr lang="en-US"/>
          </a:p>
        </p:txBody>
      </p:sp>
    </p:spTree>
    <p:extLst>
      <p:ext uri="{BB962C8B-B14F-4D97-AF65-F5344CB8AC3E}">
        <p14:creationId xmlns:p14="http://schemas.microsoft.com/office/powerpoint/2010/main" val="4230333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70186"/>
          </a:xfrm>
        </p:spPr>
        <p:txBody>
          <a:bodyPr>
            <a:normAutofit/>
          </a:bodyPr>
          <a:lstStyle/>
          <a:p>
            <a:r>
              <a:rPr lang="en-US" dirty="0"/>
              <a:t>ACADEMIC LIBRARIES</a:t>
            </a:r>
            <a:br>
              <a:rPr lang="en-US" dirty="0"/>
            </a:br>
            <a:endParaRPr lang="en-US" dirty="0"/>
          </a:p>
        </p:txBody>
      </p:sp>
      <p:sp>
        <p:nvSpPr>
          <p:cNvPr id="3" name="Content Placeholder 2"/>
          <p:cNvSpPr>
            <a:spLocks noGrp="1"/>
          </p:cNvSpPr>
          <p:nvPr>
            <p:ph idx="1"/>
          </p:nvPr>
        </p:nvSpPr>
        <p:spPr>
          <a:xfrm>
            <a:off x="457200" y="1268760"/>
            <a:ext cx="8229600" cy="4857403"/>
          </a:xfrm>
        </p:spPr>
        <p:txBody>
          <a:bodyPr/>
          <a:lstStyle/>
          <a:p>
            <a:pPr algn="just"/>
            <a:r>
              <a:rPr lang="en-US" dirty="0"/>
              <a:t>These are libraries associated with educational institutions e.g.</a:t>
            </a:r>
          </a:p>
          <a:p>
            <a:pPr lvl="1" algn="just"/>
            <a:r>
              <a:rPr lang="en-US" dirty="0">
                <a:solidFill>
                  <a:srgbClr val="FF0000"/>
                </a:solidFill>
              </a:rPr>
              <a:t>Universities</a:t>
            </a:r>
          </a:p>
          <a:p>
            <a:pPr lvl="1" algn="just"/>
            <a:r>
              <a:rPr lang="en-US" dirty="0">
                <a:solidFill>
                  <a:srgbClr val="FF0000"/>
                </a:solidFill>
              </a:rPr>
              <a:t>Colleges</a:t>
            </a:r>
          </a:p>
          <a:p>
            <a:pPr lvl="1" algn="just"/>
            <a:r>
              <a:rPr lang="en-US" dirty="0">
                <a:solidFill>
                  <a:srgbClr val="FF0000"/>
                </a:solidFill>
              </a:rPr>
              <a:t>Schools.</a:t>
            </a:r>
          </a:p>
          <a:p>
            <a:pPr algn="just"/>
            <a:r>
              <a:rPr lang="en-US" dirty="0"/>
              <a:t>They are established to serve the needs of those in the institution.</a:t>
            </a:r>
          </a:p>
          <a:p>
            <a:pPr algn="just"/>
            <a:endParaRPr lang="en-US" dirty="0"/>
          </a:p>
        </p:txBody>
      </p:sp>
      <p:sp>
        <p:nvSpPr>
          <p:cNvPr id="4" name="Date Placeholder 3"/>
          <p:cNvSpPr>
            <a:spLocks noGrp="1"/>
          </p:cNvSpPr>
          <p:nvPr>
            <p:ph type="dt" sz="half" idx="10"/>
          </p:nvPr>
        </p:nvSpPr>
        <p:spPr/>
        <p:txBody>
          <a:bodyPr/>
          <a:lstStyle/>
          <a:p>
            <a:fld id="{1D077779-98A3-4460-97F4-B2B31EACDD60}"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17</a:t>
            </a:fld>
            <a:endParaRPr lang="en-US"/>
          </a:p>
        </p:txBody>
      </p:sp>
    </p:spTree>
    <p:extLst>
      <p:ext uri="{BB962C8B-B14F-4D97-AF65-F5344CB8AC3E}">
        <p14:creationId xmlns:p14="http://schemas.microsoft.com/office/powerpoint/2010/main" val="1350659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79376"/>
          </a:xfrm>
        </p:spPr>
        <p:txBody>
          <a:bodyPr>
            <a:normAutofit fontScale="90000"/>
          </a:bodyPr>
          <a:lstStyle/>
          <a:p>
            <a:pPr algn="ctr"/>
            <a:r>
              <a:rPr lang="en-US" dirty="0"/>
              <a:t>Functions and Services of Academic Libraries</a:t>
            </a:r>
          </a:p>
        </p:txBody>
      </p:sp>
      <p:sp>
        <p:nvSpPr>
          <p:cNvPr id="3" name="Content Placeholder 2"/>
          <p:cNvSpPr>
            <a:spLocks noGrp="1"/>
          </p:cNvSpPr>
          <p:nvPr>
            <p:ph idx="1"/>
          </p:nvPr>
        </p:nvSpPr>
        <p:spPr>
          <a:xfrm>
            <a:off x="457200" y="1412776"/>
            <a:ext cx="8229600" cy="4713387"/>
          </a:xfrm>
        </p:spPr>
        <p:txBody>
          <a:bodyPr>
            <a:normAutofit/>
          </a:bodyPr>
          <a:lstStyle/>
          <a:p>
            <a:pPr algn="just"/>
            <a:r>
              <a:rPr lang="en-US" dirty="0">
                <a:solidFill>
                  <a:srgbClr val="FF0000"/>
                </a:solidFill>
              </a:rPr>
              <a:t>Enhancing Education:</a:t>
            </a:r>
          </a:p>
          <a:p>
            <a:pPr algn="just"/>
            <a:r>
              <a:rPr lang="en-US" dirty="0"/>
              <a:t>The library assists both the lecturers and the students to achieve their educational objectives.</a:t>
            </a:r>
          </a:p>
          <a:p>
            <a:pPr algn="just"/>
            <a:r>
              <a:rPr lang="en-US" dirty="0">
                <a:solidFill>
                  <a:srgbClr val="FF0000"/>
                </a:solidFill>
              </a:rPr>
              <a:t>For the lecturers, </a:t>
            </a:r>
            <a:r>
              <a:rPr lang="en-US" dirty="0"/>
              <a:t>the library provides information which will enable them to keep up-to-date in their subject areas. </a:t>
            </a:r>
          </a:p>
          <a:p>
            <a:pPr algn="just"/>
            <a:r>
              <a:rPr lang="en-US" dirty="0"/>
              <a:t>This is necessitated by the fact that information is dynamic and thus the teacher needs to keep abreast of new developments as well as refresh and enrich his knowledge all the time.</a:t>
            </a:r>
          </a:p>
          <a:p>
            <a:pPr algn="just"/>
            <a:endParaRPr lang="en-US" dirty="0"/>
          </a:p>
        </p:txBody>
      </p:sp>
      <p:sp>
        <p:nvSpPr>
          <p:cNvPr id="4" name="Date Placeholder 3"/>
          <p:cNvSpPr>
            <a:spLocks noGrp="1"/>
          </p:cNvSpPr>
          <p:nvPr>
            <p:ph type="dt" sz="half" idx="10"/>
          </p:nvPr>
        </p:nvSpPr>
        <p:spPr/>
        <p:txBody>
          <a:bodyPr/>
          <a:lstStyle/>
          <a:p>
            <a:fld id="{E533C973-6224-4A03-A446-E7ECD2A9D043}"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18</a:t>
            </a:fld>
            <a:endParaRPr lang="en-US"/>
          </a:p>
        </p:txBody>
      </p:sp>
    </p:spTree>
    <p:extLst>
      <p:ext uri="{BB962C8B-B14F-4D97-AF65-F5344CB8AC3E}">
        <p14:creationId xmlns:p14="http://schemas.microsoft.com/office/powerpoint/2010/main" val="3563657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vert="horz" lIns="91440" tIns="45720" rIns="91440" bIns="45720" rtlCol="0" anchor="t">
            <a:normAutofit/>
          </a:bodyPr>
          <a:lstStyle/>
          <a:p>
            <a:pPr algn="just"/>
            <a:r>
              <a:rPr lang="en-US" dirty="0">
                <a:solidFill>
                  <a:srgbClr val="FF0000"/>
                </a:solidFill>
              </a:rPr>
              <a:t>For students, the library helps in various ways:</a:t>
            </a:r>
          </a:p>
          <a:p>
            <a:pPr lvl="1" algn="just"/>
            <a:r>
              <a:rPr lang="en-US" dirty="0">
                <a:solidFill>
                  <a:srgbClr val="FF0000"/>
                </a:solidFill>
              </a:rPr>
              <a:t>For the slow-learner, </a:t>
            </a:r>
            <a:r>
              <a:rPr lang="en-US" dirty="0"/>
              <a:t>a library offers opportunity to catch up with other students by offering books that deal with same information as offered in the lecture halls. </a:t>
            </a:r>
          </a:p>
          <a:p>
            <a:pPr lvl="1" algn="just"/>
            <a:r>
              <a:rPr lang="en-US" dirty="0">
                <a:solidFill>
                  <a:srgbClr val="FF0000"/>
                </a:solidFill>
              </a:rPr>
              <a:t>For the fast-learner, </a:t>
            </a:r>
            <a:r>
              <a:rPr lang="en-US" dirty="0"/>
              <a:t>the library offers facilities to learn and expand on what was taught while learning. </a:t>
            </a:r>
          </a:p>
          <a:p>
            <a:pPr lvl="1" algn="just"/>
            <a:r>
              <a:rPr lang="en-US" dirty="0">
                <a:solidFill>
                  <a:srgbClr val="FF0000"/>
                </a:solidFill>
              </a:rPr>
              <a:t>For all students, </a:t>
            </a:r>
            <a:r>
              <a:rPr lang="en-US" dirty="0"/>
              <a:t>the library offers different resources dealing with various subjects, and thus opportunity to learn the subjects from various perspectives. </a:t>
            </a:r>
          </a:p>
          <a:p>
            <a:pPr lvl="1" algn="just"/>
            <a:r>
              <a:rPr lang="en-US" dirty="0"/>
              <a:t>A library also offers opportunity to learn other things that might not be offered in the lecture halls.</a:t>
            </a:r>
          </a:p>
          <a:p>
            <a:pPr marL="0" indent="0" algn="just">
              <a:buNone/>
            </a:pPr>
            <a:endParaRPr lang="en-US" dirty="0"/>
          </a:p>
        </p:txBody>
      </p:sp>
      <p:sp>
        <p:nvSpPr>
          <p:cNvPr id="5" name="Date Placeholder 4"/>
          <p:cNvSpPr>
            <a:spLocks noGrp="1"/>
          </p:cNvSpPr>
          <p:nvPr>
            <p:ph type="dt" sz="half" idx="10"/>
          </p:nvPr>
        </p:nvSpPr>
        <p:spPr/>
        <p:txBody>
          <a:bodyPr/>
          <a:lstStyle/>
          <a:p>
            <a:fld id="{C423885D-CFCC-40D9-AC6B-33F428C963BB}" type="datetime1">
              <a:rPr lang="en-US" smtClean="0"/>
              <a:t>3/19/2022</a:t>
            </a:fld>
            <a:endParaRPr lang="en-US"/>
          </a:p>
        </p:txBody>
      </p:sp>
      <p:sp>
        <p:nvSpPr>
          <p:cNvPr id="6" name="Slide Number Placeholder 5"/>
          <p:cNvSpPr>
            <a:spLocks noGrp="1"/>
          </p:cNvSpPr>
          <p:nvPr>
            <p:ph type="sldNum" sz="quarter" idx="12"/>
          </p:nvPr>
        </p:nvSpPr>
        <p:spPr/>
        <p:txBody>
          <a:bodyPr/>
          <a:lstStyle/>
          <a:p>
            <a:fld id="{2322441F-B8C1-49E6-B46C-5C7ECC5FC54A}" type="slidenum">
              <a:rPr lang="en-US" smtClean="0"/>
              <a:t>19</a:t>
            </a:fld>
            <a:endParaRPr lang="en-US"/>
          </a:p>
        </p:txBody>
      </p:sp>
    </p:spTree>
    <p:extLst>
      <p:ext uri="{BB962C8B-B14F-4D97-AF65-F5344CB8AC3E}">
        <p14:creationId xmlns:p14="http://schemas.microsoft.com/office/powerpoint/2010/main" val="333732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000000"/>
                </a:solidFill>
                <a:effectLst/>
                <a:latin typeface="ff1"/>
              </a:rPr>
              <a:t>LIBRARY SKILLS</a:t>
            </a:r>
            <a:br>
              <a:rPr lang="en-US" b="0" i="0" dirty="0">
                <a:solidFill>
                  <a:srgbClr val="000000"/>
                </a:solidFill>
                <a:effectLst/>
                <a:latin typeface="ff1"/>
              </a:rPr>
            </a:br>
            <a:endParaRPr lang="en-US" dirty="0"/>
          </a:p>
        </p:txBody>
      </p:sp>
      <p:sp>
        <p:nvSpPr>
          <p:cNvPr id="3" name="Content Placeholder 2"/>
          <p:cNvSpPr>
            <a:spLocks noGrp="1"/>
          </p:cNvSpPr>
          <p:nvPr>
            <p:ph idx="1"/>
          </p:nvPr>
        </p:nvSpPr>
        <p:spPr/>
        <p:txBody>
          <a:bodyPr/>
          <a:lstStyle/>
          <a:p>
            <a:r>
              <a:rPr lang="en-US" dirty="0">
                <a:solidFill>
                  <a:srgbClr val="FF0000"/>
                </a:solidFill>
                <a:latin typeface="ff1"/>
              </a:rPr>
              <a:t>CLASS </a:t>
            </a:r>
            <a:r>
              <a:rPr lang="en-US" b="0" i="0" dirty="0">
                <a:solidFill>
                  <a:srgbClr val="FF0000"/>
                </a:solidFill>
                <a:effectLst/>
                <a:latin typeface="ff1"/>
              </a:rPr>
              <a:t>LESSON OBJECTIVES </a:t>
            </a:r>
          </a:p>
          <a:p>
            <a:pPr marL="0" indent="0">
              <a:buNone/>
            </a:pPr>
            <a:r>
              <a:rPr lang="en-US" b="0" i="0" dirty="0">
                <a:solidFill>
                  <a:srgbClr val="000000"/>
                </a:solidFill>
                <a:effectLst/>
                <a:latin typeface="ff1"/>
              </a:rPr>
              <a:t>1. DEFINE A LIBRARY</a:t>
            </a:r>
          </a:p>
          <a:p>
            <a:pPr marL="0" indent="0">
              <a:buNone/>
            </a:pPr>
            <a:r>
              <a:rPr lang="en-US" b="0" i="0" dirty="0">
                <a:solidFill>
                  <a:srgbClr val="000000"/>
                </a:solidFill>
                <a:effectLst/>
                <a:latin typeface="ff1"/>
              </a:rPr>
              <a:t>2. DISCUSS TYPES OF LIBRARY</a:t>
            </a:r>
          </a:p>
          <a:p>
            <a:pPr marL="0" indent="0">
              <a:buNone/>
            </a:pPr>
            <a:r>
              <a:rPr lang="en-US" b="0" i="0" dirty="0">
                <a:solidFill>
                  <a:srgbClr val="000000"/>
                </a:solidFill>
                <a:effectLst/>
                <a:latin typeface="ff1"/>
              </a:rPr>
              <a:t>3. DESCRIBE SECTIONS IN A LIBRARY</a:t>
            </a:r>
          </a:p>
          <a:p>
            <a:endParaRPr lang="en-US" dirty="0"/>
          </a:p>
        </p:txBody>
      </p:sp>
      <p:sp>
        <p:nvSpPr>
          <p:cNvPr id="4" name="Date Placeholder 3"/>
          <p:cNvSpPr>
            <a:spLocks noGrp="1"/>
          </p:cNvSpPr>
          <p:nvPr>
            <p:ph type="dt" sz="half" idx="10"/>
          </p:nvPr>
        </p:nvSpPr>
        <p:spPr/>
        <p:txBody>
          <a:bodyPr/>
          <a:lstStyle/>
          <a:p>
            <a:fld id="{F18FA080-7236-4498-B2E4-3E862DBBF831}"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2</a:t>
            </a:fld>
            <a:endParaRPr lang="en-US"/>
          </a:p>
        </p:txBody>
      </p:sp>
    </p:spTree>
    <p:extLst>
      <p:ext uri="{BB962C8B-B14F-4D97-AF65-F5344CB8AC3E}">
        <p14:creationId xmlns:p14="http://schemas.microsoft.com/office/powerpoint/2010/main" val="55669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85000" lnSpcReduction="10000"/>
          </a:bodyPr>
          <a:lstStyle/>
          <a:p>
            <a:pPr algn="just"/>
            <a:r>
              <a:rPr lang="en-US" dirty="0">
                <a:solidFill>
                  <a:srgbClr val="FF0000"/>
                </a:solidFill>
              </a:rPr>
              <a:t>Enhancing Reading as a Habit</a:t>
            </a:r>
          </a:p>
          <a:p>
            <a:pPr algn="just"/>
            <a:r>
              <a:rPr lang="en-US" dirty="0"/>
              <a:t>A library in the university exposes students and lecturers to a wide variety of reading materials. </a:t>
            </a:r>
          </a:p>
          <a:p>
            <a:pPr algn="just"/>
            <a:r>
              <a:rPr lang="en-US" dirty="0"/>
              <a:t>Helps students to create a habit of reading for both pleasure and in-subject knowledge enhancement.</a:t>
            </a:r>
          </a:p>
          <a:p>
            <a:pPr marL="0" indent="0" algn="just">
              <a:buNone/>
            </a:pPr>
            <a:endParaRPr lang="en-US" dirty="0"/>
          </a:p>
          <a:p>
            <a:pPr algn="just"/>
            <a:r>
              <a:rPr lang="en-GB" dirty="0">
                <a:solidFill>
                  <a:srgbClr val="FF0000"/>
                </a:solidFill>
                <a:cs typeface="Arial" panose="020B0604020202020204" pitchFamily="34" charset="0"/>
              </a:rPr>
              <a:t>Collect relevant information resources that will enhance the performance of the teachers as well as the pupils to achieve the aim and objectives of the school education.</a:t>
            </a:r>
          </a:p>
          <a:p>
            <a:pPr marL="0" indent="0" algn="just">
              <a:buNone/>
            </a:pPr>
            <a:endParaRPr lang="en-US" dirty="0">
              <a:solidFill>
                <a:srgbClr val="FF0000"/>
              </a:solidFill>
            </a:endParaRPr>
          </a:p>
          <a:p>
            <a:pPr algn="just"/>
            <a:r>
              <a:rPr lang="en-US" dirty="0">
                <a:solidFill>
                  <a:srgbClr val="FF0000"/>
                </a:solidFill>
              </a:rPr>
              <a:t>Conducive Study Atmosphere</a:t>
            </a:r>
          </a:p>
          <a:p>
            <a:pPr algn="just"/>
            <a:r>
              <a:rPr lang="en-US" dirty="0"/>
              <a:t>The library is one place set aside in the university complex mainly for the purpose of quite study.</a:t>
            </a:r>
          </a:p>
          <a:p>
            <a:pPr algn="just"/>
            <a:r>
              <a:rPr lang="en-US" dirty="0">
                <a:solidFill>
                  <a:srgbClr val="FF0000"/>
                </a:solidFill>
              </a:rPr>
              <a:t>The conducive atmosphere is created by among other things:</a:t>
            </a:r>
          </a:p>
          <a:p>
            <a:pPr marL="457200" lvl="1" indent="0" algn="just">
              <a:buNone/>
            </a:pPr>
            <a:r>
              <a:rPr lang="en-US" dirty="0"/>
              <a:t>- appropriate lighting system</a:t>
            </a:r>
          </a:p>
          <a:p>
            <a:pPr marL="457200" lvl="1" indent="0" algn="just">
              <a:buNone/>
            </a:pPr>
            <a:r>
              <a:rPr lang="en-US" dirty="0"/>
              <a:t>- suitable reference collection</a:t>
            </a:r>
          </a:p>
          <a:p>
            <a:pPr algn="just"/>
            <a:r>
              <a:rPr lang="en-US" dirty="0"/>
              <a:t>Suitable furniture –specially designed chairs and tables for study.</a:t>
            </a:r>
          </a:p>
        </p:txBody>
      </p:sp>
      <p:sp>
        <p:nvSpPr>
          <p:cNvPr id="4" name="Date Placeholder 3"/>
          <p:cNvSpPr>
            <a:spLocks noGrp="1"/>
          </p:cNvSpPr>
          <p:nvPr>
            <p:ph type="dt" sz="half" idx="10"/>
          </p:nvPr>
        </p:nvSpPr>
        <p:spPr/>
        <p:txBody>
          <a:bodyPr/>
          <a:lstStyle/>
          <a:p>
            <a:fld id="{7A29DBA2-C201-44AE-BDD5-08C1EFC23BB1}"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20</a:t>
            </a:fld>
            <a:endParaRPr lang="en-US"/>
          </a:p>
        </p:txBody>
      </p:sp>
    </p:spTree>
    <p:extLst>
      <p:ext uri="{BB962C8B-B14F-4D97-AF65-F5344CB8AC3E}">
        <p14:creationId xmlns:p14="http://schemas.microsoft.com/office/powerpoint/2010/main" val="1449294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of Academic Libraries </a:t>
            </a:r>
          </a:p>
        </p:txBody>
      </p:sp>
      <p:sp>
        <p:nvSpPr>
          <p:cNvPr id="3" name="Content Placeholder 2"/>
          <p:cNvSpPr>
            <a:spLocks noGrp="1"/>
          </p:cNvSpPr>
          <p:nvPr>
            <p:ph idx="1"/>
          </p:nvPr>
        </p:nvSpPr>
        <p:spPr>
          <a:xfrm>
            <a:off x="457200" y="1412776"/>
            <a:ext cx="8229600" cy="4713387"/>
          </a:xfrm>
        </p:spPr>
        <p:txBody>
          <a:bodyPr vert="horz" lIns="91440" tIns="45720" rIns="91440" bIns="45720" rtlCol="0" anchor="t">
            <a:normAutofit fontScale="85000" lnSpcReduction="20000"/>
          </a:bodyPr>
          <a:lstStyle/>
          <a:p>
            <a:r>
              <a:rPr lang="en-US" b="1" dirty="0">
                <a:solidFill>
                  <a:srgbClr val="FF0000"/>
                </a:solidFill>
                <a:latin typeface="Calibri"/>
                <a:cs typeface="Calibri"/>
              </a:rPr>
              <a:t>Reference Services</a:t>
            </a:r>
            <a:endParaRPr lang="en-US" b="1" dirty="0">
              <a:latin typeface="Calibri"/>
              <a:cs typeface="Calibri"/>
            </a:endParaRPr>
          </a:p>
          <a:p>
            <a:r>
              <a:rPr lang="en-US" dirty="0">
                <a:latin typeface="Calibri"/>
                <a:cs typeface="Calibri"/>
              </a:rPr>
              <a:t>Are offered which include the provision of quick reference.</a:t>
            </a:r>
          </a:p>
          <a:p>
            <a:r>
              <a:rPr lang="en-US" dirty="0">
                <a:latin typeface="Calibri"/>
                <a:cs typeface="Calibri"/>
              </a:rPr>
              <a:t>Books such as encyclopedias, yearbooks, dictionaries and Directories, which are not allowed out of the library and most of which are too expensive for most individuals to purchase.</a:t>
            </a:r>
          </a:p>
          <a:p>
            <a:r>
              <a:rPr lang="en-US" b="1" dirty="0">
                <a:solidFill>
                  <a:srgbClr val="FF0000"/>
                </a:solidFill>
                <a:latin typeface="Calibri"/>
                <a:cs typeface="Calibri"/>
              </a:rPr>
              <a:t>Lending Services</a:t>
            </a:r>
          </a:p>
          <a:p>
            <a:r>
              <a:rPr lang="en-US" dirty="0">
                <a:latin typeface="Calibri"/>
                <a:cs typeface="Calibri"/>
              </a:rPr>
              <a:t>Enable students and lecturers to have access to a large variety of books which they can borrow and read at their own time and pace. </a:t>
            </a:r>
          </a:p>
          <a:p>
            <a:r>
              <a:rPr lang="en-US" dirty="0">
                <a:latin typeface="Calibri"/>
                <a:cs typeface="Calibri"/>
              </a:rPr>
              <a:t>The users are allowed renewal or extension of the loan period if they still need the books, and no other user requires it.</a:t>
            </a:r>
          </a:p>
          <a:p>
            <a:r>
              <a:rPr lang="en-GB" b="1" dirty="0">
                <a:solidFill>
                  <a:srgbClr val="FF0000"/>
                </a:solidFill>
                <a:latin typeface="Calibri"/>
                <a:cs typeface="Calibri"/>
              </a:rPr>
              <a:t>Translation Services</a:t>
            </a:r>
          </a:p>
          <a:p>
            <a:r>
              <a:rPr lang="en-GB" dirty="0">
                <a:latin typeface="Calibri"/>
                <a:cs typeface="Calibri"/>
              </a:rPr>
              <a:t>Some libraries offer translation service. </a:t>
            </a:r>
            <a:endParaRPr lang="en-GB" dirty="0">
              <a:latin typeface="Calibri" pitchFamily="34" charset="0"/>
              <a:cs typeface="Calibri" pitchFamily="34" charset="0"/>
            </a:endParaRPr>
          </a:p>
          <a:p>
            <a:r>
              <a:rPr lang="en-GB" dirty="0">
                <a:latin typeface="Calibri"/>
                <a:cs typeface="Calibri"/>
              </a:rPr>
              <a:t>Some users request for a translation of information materials needed from English to Indigenous language(s) that users can comprehend. </a:t>
            </a:r>
            <a:endParaRPr lang="en-GB" dirty="0">
              <a:latin typeface="Calibri" pitchFamily="34" charset="0"/>
              <a:cs typeface="Calibri" pitchFamily="34" charset="0"/>
            </a:endParaRPr>
          </a:p>
          <a:p>
            <a:r>
              <a:rPr lang="en-GB" dirty="0">
                <a:latin typeface="Calibri" pitchFamily="34" charset="0"/>
                <a:cs typeface="Calibri" pitchFamily="34" charset="0"/>
              </a:rPr>
              <a:t>This service is particularly needed in scientific libraries with periodicals in foreign languages.</a:t>
            </a:r>
          </a:p>
          <a:p>
            <a:pPr marL="0" indent="0">
              <a:buNone/>
            </a:pPr>
            <a:endParaRPr lang="en-GB" dirty="0">
              <a:solidFill>
                <a:srgbClr val="FF0000"/>
              </a:solidFill>
              <a:latin typeface="Calibri" pitchFamily="34" charset="0"/>
              <a:cs typeface="Calibri" pitchFamily="34" charset="0"/>
            </a:endParaRP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C6192828-6AED-4306-8937-702613784E3B}"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21</a:t>
            </a:fld>
            <a:endParaRPr lang="en-US"/>
          </a:p>
        </p:txBody>
      </p:sp>
    </p:spTree>
    <p:extLst>
      <p:ext uri="{BB962C8B-B14F-4D97-AF65-F5344CB8AC3E}">
        <p14:creationId xmlns:p14="http://schemas.microsoft.com/office/powerpoint/2010/main" val="3090863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55000" lnSpcReduction="20000"/>
          </a:bodyPr>
          <a:lstStyle/>
          <a:p>
            <a:pPr algn="just"/>
            <a:r>
              <a:rPr lang="en-US" sz="3600" b="1" dirty="0">
                <a:solidFill>
                  <a:srgbClr val="FF0000"/>
                </a:solidFill>
              </a:rPr>
              <a:t>Discipline</a:t>
            </a:r>
          </a:p>
          <a:p>
            <a:pPr algn="just"/>
            <a:r>
              <a:rPr lang="en-US" sz="3300" dirty="0"/>
              <a:t>Is instilled among the library users is several ways. </a:t>
            </a:r>
          </a:p>
          <a:p>
            <a:pPr algn="just"/>
            <a:r>
              <a:rPr lang="en-US" sz="3300" dirty="0"/>
              <a:t>The University library has rules and regulations which are intended</a:t>
            </a:r>
          </a:p>
          <a:p>
            <a:pPr lvl="1" algn="just"/>
            <a:r>
              <a:rPr lang="en-US" sz="3300" dirty="0"/>
              <a:t>To guide students in knowing the accepted and expected behavior while using both library resources and facilities.</a:t>
            </a:r>
          </a:p>
          <a:p>
            <a:pPr algn="just"/>
            <a:r>
              <a:rPr lang="en-US" sz="3600" b="1" dirty="0">
                <a:solidFill>
                  <a:srgbClr val="FF0000"/>
                </a:solidFill>
              </a:rPr>
              <a:t>Inter Library Lending Services &amp; Referral Services</a:t>
            </a:r>
          </a:p>
          <a:p>
            <a:pPr algn="just"/>
            <a:r>
              <a:rPr lang="en-US" sz="3300" dirty="0"/>
              <a:t>A library in the university links with other libraries. </a:t>
            </a:r>
          </a:p>
          <a:p>
            <a:pPr algn="just"/>
            <a:r>
              <a:rPr lang="en-US" sz="3300" dirty="0"/>
              <a:t>This makes the students and lecturers aware of other libraries and enables them to have access to the information in these libraries through inter-library lending and library cooperation.</a:t>
            </a:r>
          </a:p>
          <a:p>
            <a:pPr algn="just"/>
            <a:r>
              <a:rPr lang="en-US" sz="3600" b="1" dirty="0">
                <a:solidFill>
                  <a:srgbClr val="FF0000"/>
                </a:solidFill>
              </a:rPr>
              <a:t>Reservation Services</a:t>
            </a:r>
          </a:p>
          <a:p>
            <a:pPr algn="just"/>
            <a:r>
              <a:rPr lang="en-US" sz="3300" dirty="0"/>
              <a:t>Students are allowed to reserve books which they know the library has, but which for one reason or the other are not on the shelves (mainly because they have been borrowed). </a:t>
            </a:r>
          </a:p>
          <a:p>
            <a:pPr algn="just"/>
            <a:r>
              <a:rPr lang="en-US" sz="3300" dirty="0"/>
              <a:t>Students reserving books should fill reservation forms at the issue counter to ensure that when books is returned it is kept for them and not put on the open shelves for any other user to pick.</a:t>
            </a:r>
          </a:p>
          <a:p>
            <a:pPr algn="just"/>
            <a:r>
              <a:rPr lang="en-US" sz="3300" dirty="0"/>
              <a:t>Once the book is returned the student who made the reservation is notified and asked to come and collect the item. </a:t>
            </a:r>
          </a:p>
          <a:p>
            <a:pPr algn="just"/>
            <a:r>
              <a:rPr lang="en-US" sz="3300" dirty="0"/>
              <a:t>If the item is not collected within the indicated dates, the reservation is cancelle</a:t>
            </a:r>
            <a:r>
              <a:rPr lang="en-US" dirty="0"/>
              <a:t>d.</a:t>
            </a:r>
          </a:p>
          <a:p>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F3513C95-FCDB-4C80-98AD-4F826E08277C}"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22</a:t>
            </a:fld>
            <a:endParaRPr lang="en-US"/>
          </a:p>
        </p:txBody>
      </p:sp>
    </p:spTree>
    <p:extLst>
      <p:ext uri="{BB962C8B-B14F-4D97-AF65-F5344CB8AC3E}">
        <p14:creationId xmlns:p14="http://schemas.microsoft.com/office/powerpoint/2010/main" val="1516973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LIBRARIES</a:t>
            </a:r>
          </a:p>
        </p:txBody>
      </p:sp>
      <p:sp>
        <p:nvSpPr>
          <p:cNvPr id="3" name="Content Placeholder 2"/>
          <p:cNvSpPr>
            <a:spLocks noGrp="1"/>
          </p:cNvSpPr>
          <p:nvPr>
            <p:ph idx="1"/>
          </p:nvPr>
        </p:nvSpPr>
        <p:spPr>
          <a:xfrm>
            <a:off x="457200" y="1268760"/>
            <a:ext cx="8229600" cy="4857403"/>
          </a:xfrm>
        </p:spPr>
        <p:txBody>
          <a:bodyPr>
            <a:normAutofit/>
          </a:bodyPr>
          <a:lstStyle/>
          <a:p>
            <a:r>
              <a:rPr lang="en-US" dirty="0"/>
              <a:t>These are libraries </a:t>
            </a:r>
            <a:r>
              <a:rPr lang="en-US" b="1" dirty="0">
                <a:solidFill>
                  <a:srgbClr val="FF0000"/>
                </a:solidFill>
              </a:rPr>
              <a:t>that are privately owned </a:t>
            </a:r>
            <a:r>
              <a:rPr lang="en-US" dirty="0"/>
              <a:t>by individuals, clubs and societies to which members of the public have no right to access. </a:t>
            </a:r>
          </a:p>
          <a:p>
            <a:r>
              <a:rPr lang="en-US" dirty="0"/>
              <a:t>Private libraries are usually intended for the use of a small number of people, or even a single person.</a:t>
            </a:r>
          </a:p>
          <a:p>
            <a:r>
              <a:rPr lang="en-US" dirty="0"/>
              <a:t>A private collection may contain varying information depending on individual interest. </a:t>
            </a:r>
          </a:p>
          <a:p>
            <a:r>
              <a:rPr lang="en-US" dirty="0"/>
              <a:t>The private collector may be able to collect in-depth information to a subject, to a level usually impossible for a public library. </a:t>
            </a:r>
          </a:p>
          <a:p>
            <a:r>
              <a:rPr lang="en-US" dirty="0"/>
              <a:t>For example: </a:t>
            </a:r>
          </a:p>
          <a:p>
            <a:endParaRPr lang="en-US" dirty="0"/>
          </a:p>
        </p:txBody>
      </p:sp>
      <p:sp>
        <p:nvSpPr>
          <p:cNvPr id="4" name="Date Placeholder 3"/>
          <p:cNvSpPr>
            <a:spLocks noGrp="1"/>
          </p:cNvSpPr>
          <p:nvPr>
            <p:ph type="dt" sz="half" idx="10"/>
          </p:nvPr>
        </p:nvSpPr>
        <p:spPr/>
        <p:txBody>
          <a:bodyPr/>
          <a:lstStyle/>
          <a:p>
            <a:fld id="{459BBFFB-FBD5-4C9D-AF07-81A10804FDD8}"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23</a:t>
            </a:fld>
            <a:endParaRPr lang="en-US"/>
          </a:p>
        </p:txBody>
      </p:sp>
    </p:spTree>
    <p:extLst>
      <p:ext uri="{BB962C8B-B14F-4D97-AF65-F5344CB8AC3E}">
        <p14:creationId xmlns:p14="http://schemas.microsoft.com/office/powerpoint/2010/main" val="1627825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35360"/>
          </a:xfrm>
        </p:spPr>
        <p:txBody>
          <a:bodyPr/>
          <a:lstStyle/>
          <a:p>
            <a:r>
              <a:rPr lang="en-US" dirty="0"/>
              <a:t>SECTIONS OF A LIBRARY</a:t>
            </a:r>
          </a:p>
        </p:txBody>
      </p:sp>
      <p:sp>
        <p:nvSpPr>
          <p:cNvPr id="3" name="Content Placeholder 2"/>
          <p:cNvSpPr>
            <a:spLocks noGrp="1"/>
          </p:cNvSpPr>
          <p:nvPr>
            <p:ph idx="1"/>
          </p:nvPr>
        </p:nvSpPr>
        <p:spPr>
          <a:xfrm>
            <a:off x="457200" y="1196752"/>
            <a:ext cx="8229600" cy="4929411"/>
          </a:xfrm>
        </p:spPr>
        <p:txBody>
          <a:bodyPr>
            <a:normAutofit/>
          </a:bodyPr>
          <a:lstStyle/>
          <a:p>
            <a:pPr marL="400050" lvl="1" indent="0">
              <a:buNone/>
            </a:pPr>
            <a:r>
              <a:rPr lang="en-US" dirty="0"/>
              <a:t>1.) Short loan (reserve) section</a:t>
            </a:r>
          </a:p>
          <a:p>
            <a:pPr marL="400050" lvl="1" indent="0">
              <a:buNone/>
            </a:pPr>
            <a:r>
              <a:rPr lang="en-US" dirty="0"/>
              <a:t>2.) The lending section (general circulation)</a:t>
            </a:r>
          </a:p>
          <a:p>
            <a:pPr marL="400050" lvl="1" indent="0">
              <a:buNone/>
            </a:pPr>
            <a:r>
              <a:rPr lang="en-US" dirty="0"/>
              <a:t>3.) Reference sections</a:t>
            </a:r>
          </a:p>
          <a:p>
            <a:pPr marL="400050" lvl="1" indent="0">
              <a:buNone/>
            </a:pPr>
            <a:r>
              <a:rPr lang="en-US" dirty="0"/>
              <a:t>4.) Information technology</a:t>
            </a:r>
          </a:p>
          <a:p>
            <a:pPr marL="400050" lvl="1" indent="0">
              <a:buNone/>
            </a:pPr>
            <a:r>
              <a:rPr lang="en-US" dirty="0"/>
              <a:t>5.) National collection (Africana)</a:t>
            </a:r>
          </a:p>
          <a:p>
            <a:pPr marL="400050" lvl="1" indent="0">
              <a:buNone/>
            </a:pPr>
            <a:r>
              <a:rPr lang="en-US" dirty="0"/>
              <a:t>6.) Loose periodical section</a:t>
            </a:r>
          </a:p>
          <a:p>
            <a:pPr marL="400050" lvl="1" indent="0">
              <a:buNone/>
            </a:pPr>
            <a:r>
              <a:rPr lang="en-US" dirty="0"/>
              <a:t>7.) Bound periodical section </a:t>
            </a:r>
          </a:p>
          <a:p>
            <a:pPr marL="400050" lvl="1" indent="0">
              <a:buNone/>
            </a:pPr>
            <a:r>
              <a:rPr lang="en-US" dirty="0"/>
              <a:t>8.) Bibliographic section</a:t>
            </a:r>
          </a:p>
          <a:p>
            <a:pPr marL="400050" lvl="1" indent="0">
              <a:buNone/>
            </a:pPr>
            <a:r>
              <a:rPr lang="en-US" dirty="0"/>
              <a:t>9.) Children section</a:t>
            </a:r>
          </a:p>
          <a:p>
            <a:pPr marL="400050" lvl="1" indent="0">
              <a:buNone/>
            </a:pPr>
            <a:r>
              <a:rPr lang="en-US" dirty="0"/>
              <a:t>10.) Inter-library loaning section</a:t>
            </a:r>
          </a:p>
          <a:p>
            <a:pPr lvl="1"/>
            <a:endParaRPr lang="en-US" dirty="0"/>
          </a:p>
        </p:txBody>
      </p:sp>
      <p:sp>
        <p:nvSpPr>
          <p:cNvPr id="4" name="Date Placeholder 3"/>
          <p:cNvSpPr>
            <a:spLocks noGrp="1"/>
          </p:cNvSpPr>
          <p:nvPr>
            <p:ph type="dt" sz="half" idx="10"/>
          </p:nvPr>
        </p:nvSpPr>
        <p:spPr/>
        <p:txBody>
          <a:bodyPr/>
          <a:lstStyle/>
          <a:p>
            <a:fld id="{9E633F72-0F93-4E28-9BEE-84168278763B}"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24</a:t>
            </a:fld>
            <a:endParaRPr lang="en-US"/>
          </a:p>
        </p:txBody>
      </p:sp>
    </p:spTree>
    <p:extLst>
      <p:ext uri="{BB962C8B-B14F-4D97-AF65-F5344CB8AC3E}">
        <p14:creationId xmlns:p14="http://schemas.microsoft.com/office/powerpoint/2010/main" val="3790984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lnSpcReduction="10000"/>
          </a:bodyPr>
          <a:lstStyle/>
          <a:p>
            <a:pPr algn="just"/>
            <a:r>
              <a:rPr lang="en-US" dirty="0">
                <a:solidFill>
                  <a:srgbClr val="FF0000"/>
                </a:solidFill>
              </a:rPr>
              <a:t>Short loan (reserve section)</a:t>
            </a:r>
          </a:p>
          <a:p>
            <a:pPr algn="just"/>
            <a:r>
              <a:rPr lang="en-US" dirty="0"/>
              <a:t>This section contains books and other materials that are in short supply but high on demand. </a:t>
            </a:r>
          </a:p>
          <a:p>
            <a:pPr algn="just"/>
            <a:r>
              <a:rPr lang="en-US" dirty="0"/>
              <a:t>The books can only be borrowed for a short period of time like one or two hours and cannot be taken out of the library before closing hours.</a:t>
            </a:r>
          </a:p>
          <a:p>
            <a:pPr algn="just"/>
            <a:r>
              <a:rPr lang="en-US" dirty="0"/>
              <a:t>Such books are borrowed over night when the library is closing and should be returned the following morning during opening.</a:t>
            </a:r>
          </a:p>
          <a:p>
            <a:pPr algn="just"/>
            <a:r>
              <a:rPr lang="en-US" dirty="0">
                <a:solidFill>
                  <a:srgbClr val="FF0000"/>
                </a:solidFill>
              </a:rPr>
              <a:t>The lending section</a:t>
            </a:r>
          </a:p>
          <a:p>
            <a:pPr algn="just"/>
            <a:r>
              <a:rPr lang="en-US" dirty="0"/>
              <a:t>It contains all the books that can be borrowed for a given period of time to be read outside or inside the library. </a:t>
            </a:r>
          </a:p>
          <a:p>
            <a:pPr algn="just"/>
            <a:r>
              <a:rPr lang="en-US" dirty="0"/>
              <a:t>You can also pick the books from the shelves and afterwards you are supposed to leave it on the reading desk.</a:t>
            </a:r>
          </a:p>
          <a:p>
            <a:endParaRPr lang="en-US" dirty="0"/>
          </a:p>
        </p:txBody>
      </p:sp>
      <p:sp>
        <p:nvSpPr>
          <p:cNvPr id="4" name="Date Placeholder 3"/>
          <p:cNvSpPr>
            <a:spLocks noGrp="1"/>
          </p:cNvSpPr>
          <p:nvPr>
            <p:ph type="dt" sz="half" idx="10"/>
          </p:nvPr>
        </p:nvSpPr>
        <p:spPr/>
        <p:txBody>
          <a:bodyPr/>
          <a:lstStyle/>
          <a:p>
            <a:fld id="{9E633F72-0F93-4E28-9BEE-84168278763B}"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25</a:t>
            </a:fld>
            <a:endParaRPr lang="en-US"/>
          </a:p>
        </p:txBody>
      </p:sp>
    </p:spTree>
    <p:extLst>
      <p:ext uri="{BB962C8B-B14F-4D97-AF65-F5344CB8AC3E}">
        <p14:creationId xmlns:p14="http://schemas.microsoft.com/office/powerpoint/2010/main" val="2718716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r>
              <a:rPr lang="en-US" dirty="0">
                <a:solidFill>
                  <a:srgbClr val="FF0000"/>
                </a:solidFill>
              </a:rPr>
              <a:t>Information Technology section</a:t>
            </a:r>
          </a:p>
          <a:p>
            <a:r>
              <a:rPr lang="en-US" dirty="0"/>
              <a:t>It has three sub-sections:</a:t>
            </a:r>
          </a:p>
          <a:p>
            <a:pPr marL="457200" lvl="1" indent="0">
              <a:buNone/>
            </a:pPr>
            <a:r>
              <a:rPr lang="en-US" dirty="0"/>
              <a:t>a) Audio-visual</a:t>
            </a:r>
          </a:p>
          <a:p>
            <a:pPr marL="457200" lvl="1" indent="0">
              <a:buNone/>
            </a:pPr>
            <a:r>
              <a:rPr lang="en-US" dirty="0"/>
              <a:t>b) Computer sections</a:t>
            </a:r>
          </a:p>
          <a:p>
            <a:pPr marL="0" indent="0">
              <a:buNone/>
            </a:pPr>
            <a:r>
              <a:rPr lang="en-US" dirty="0"/>
              <a:t>	</a:t>
            </a:r>
            <a:r>
              <a:rPr lang="en-US" dirty="0">
                <a:solidFill>
                  <a:srgbClr val="FF0000"/>
                </a:solidFill>
              </a:rPr>
              <a:t>E.g. flash disks, diskettes etc.</a:t>
            </a:r>
          </a:p>
          <a:p>
            <a:pPr marL="0" indent="0">
              <a:buNone/>
            </a:pPr>
            <a:r>
              <a:rPr lang="en-US" dirty="0"/>
              <a:t>      c) Reprographic sections</a:t>
            </a:r>
          </a:p>
          <a:p>
            <a:pPr marL="457200" lvl="1" indent="0">
              <a:buNone/>
            </a:pPr>
            <a:r>
              <a:rPr lang="en-US" dirty="0"/>
              <a:t>	</a:t>
            </a:r>
            <a:r>
              <a:rPr lang="en-US" dirty="0">
                <a:solidFill>
                  <a:srgbClr val="FF0000"/>
                </a:solidFill>
              </a:rPr>
              <a:t>E.g. photocopying and binding section</a:t>
            </a:r>
          </a:p>
          <a:p>
            <a:pPr algn="just"/>
            <a:r>
              <a:rPr lang="en-US" dirty="0">
                <a:solidFill>
                  <a:srgbClr val="FF0000"/>
                </a:solidFill>
              </a:rPr>
              <a:t>National collection (Africana section)</a:t>
            </a:r>
          </a:p>
          <a:p>
            <a:pPr algn="just"/>
            <a:r>
              <a:rPr lang="en-US" dirty="0">
                <a:solidFill>
                  <a:srgbClr val="000000"/>
                </a:solidFill>
              </a:rPr>
              <a:t>It contains a collection of works done within the country. </a:t>
            </a:r>
          </a:p>
          <a:p>
            <a:pPr algn="just"/>
            <a:r>
              <a:rPr lang="en-US" dirty="0">
                <a:solidFill>
                  <a:srgbClr val="000000"/>
                </a:solidFill>
              </a:rPr>
              <a:t>It contains thesis, dissertations and other special publications mainly used by lecturers and post-graduate students for their research. </a:t>
            </a:r>
          </a:p>
          <a:p>
            <a:endParaRPr lang="en-US" dirty="0"/>
          </a:p>
          <a:p>
            <a:endParaRPr lang="en-US" dirty="0"/>
          </a:p>
        </p:txBody>
      </p:sp>
      <p:sp>
        <p:nvSpPr>
          <p:cNvPr id="4" name="Date Placeholder 3"/>
          <p:cNvSpPr>
            <a:spLocks noGrp="1"/>
          </p:cNvSpPr>
          <p:nvPr>
            <p:ph type="dt" sz="half" idx="10"/>
          </p:nvPr>
        </p:nvSpPr>
        <p:spPr/>
        <p:txBody>
          <a:bodyPr/>
          <a:lstStyle/>
          <a:p>
            <a:fld id="{9E633F72-0F93-4E28-9BEE-84168278763B}"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26</a:t>
            </a:fld>
            <a:endParaRPr lang="en-US"/>
          </a:p>
        </p:txBody>
      </p:sp>
    </p:spTree>
    <p:extLst>
      <p:ext uri="{BB962C8B-B14F-4D97-AF65-F5344CB8AC3E}">
        <p14:creationId xmlns:p14="http://schemas.microsoft.com/office/powerpoint/2010/main" val="1168389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algn="just"/>
            <a:r>
              <a:rPr lang="en-US" dirty="0">
                <a:solidFill>
                  <a:srgbClr val="FF0000"/>
                </a:solidFill>
              </a:rPr>
              <a:t>Loose periodical section</a:t>
            </a:r>
          </a:p>
          <a:p>
            <a:pPr algn="just"/>
            <a:r>
              <a:rPr lang="en-US" dirty="0">
                <a:solidFill>
                  <a:srgbClr val="000000"/>
                </a:solidFill>
              </a:rPr>
              <a:t>It contains daily newspapers, weekly and monthly magazines or journals. </a:t>
            </a:r>
          </a:p>
          <a:p>
            <a:pPr algn="just"/>
            <a:r>
              <a:rPr lang="en-US" dirty="0">
                <a:solidFill>
                  <a:srgbClr val="000000"/>
                </a:solidFill>
              </a:rPr>
              <a:t>These materials are usually read within the library and returned after use.</a:t>
            </a:r>
          </a:p>
          <a:p>
            <a:pPr algn="just"/>
            <a:r>
              <a:rPr lang="en-US" dirty="0">
                <a:solidFill>
                  <a:srgbClr val="FF0000"/>
                </a:solidFill>
              </a:rPr>
              <a:t>Bound periodical section</a:t>
            </a:r>
          </a:p>
          <a:p>
            <a:pPr algn="just"/>
            <a:r>
              <a:rPr lang="en-US" dirty="0">
                <a:solidFill>
                  <a:srgbClr val="000000"/>
                </a:solidFill>
              </a:rPr>
              <a:t>It contains materials like magazines, newspapers of past months or years that are bound together and placed on specific shelves.</a:t>
            </a:r>
          </a:p>
          <a:p>
            <a:pPr algn="just"/>
            <a:r>
              <a:rPr lang="en-US" dirty="0">
                <a:solidFill>
                  <a:srgbClr val="FF0000"/>
                </a:solidFill>
              </a:rPr>
              <a:t>Bibliographic section</a:t>
            </a:r>
          </a:p>
          <a:p>
            <a:pPr algn="just"/>
            <a:r>
              <a:rPr lang="en-US" dirty="0">
                <a:solidFill>
                  <a:srgbClr val="000000"/>
                </a:solidFill>
              </a:rPr>
              <a:t>This section deals with cards and catalogues that are used for locating books within the library.</a:t>
            </a:r>
          </a:p>
          <a:p>
            <a:pPr algn="just"/>
            <a:endParaRPr lang="en-US" dirty="0"/>
          </a:p>
        </p:txBody>
      </p:sp>
      <p:sp>
        <p:nvSpPr>
          <p:cNvPr id="4" name="Date Placeholder 3"/>
          <p:cNvSpPr>
            <a:spLocks noGrp="1"/>
          </p:cNvSpPr>
          <p:nvPr>
            <p:ph type="dt" sz="half" idx="10"/>
          </p:nvPr>
        </p:nvSpPr>
        <p:spPr/>
        <p:txBody>
          <a:bodyPr/>
          <a:lstStyle/>
          <a:p>
            <a:fld id="{9E633F72-0F93-4E28-9BEE-84168278763B}"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27</a:t>
            </a:fld>
            <a:endParaRPr lang="en-US"/>
          </a:p>
        </p:txBody>
      </p:sp>
    </p:spTree>
    <p:extLst>
      <p:ext uri="{BB962C8B-B14F-4D97-AF65-F5344CB8AC3E}">
        <p14:creationId xmlns:p14="http://schemas.microsoft.com/office/powerpoint/2010/main" val="2114077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vert="horz" lIns="91440" tIns="45720" rIns="91440" bIns="45720" rtlCol="0" anchor="t">
            <a:normAutofit/>
          </a:bodyPr>
          <a:lstStyle/>
          <a:p>
            <a:pPr algn="just"/>
            <a:r>
              <a:rPr lang="en-US" dirty="0">
                <a:solidFill>
                  <a:srgbClr val="FF0000"/>
                </a:solidFill>
              </a:rPr>
              <a:t>Reference section</a:t>
            </a:r>
            <a:endParaRPr lang="en-US" dirty="0">
              <a:solidFill>
                <a:srgbClr val="FF0000"/>
              </a:solidFill>
              <a:cs typeface="Arial"/>
            </a:endParaRPr>
          </a:p>
          <a:p>
            <a:pPr algn="just"/>
            <a:r>
              <a:rPr lang="en-US" dirty="0"/>
              <a:t>It contains books and materials meant for reference e.g., encyclopedia, maps, dictionaries, surveys, handbooks.</a:t>
            </a:r>
          </a:p>
          <a:p>
            <a:pPr algn="just"/>
            <a:r>
              <a:rPr lang="en-US" dirty="0"/>
              <a:t>They must be read within the reference section and be left on the reading table. </a:t>
            </a:r>
          </a:p>
          <a:p>
            <a:r>
              <a:rPr lang="en-US" dirty="0">
                <a:solidFill>
                  <a:srgbClr val="FF0000"/>
                </a:solidFill>
              </a:rPr>
              <a:t>Children section</a:t>
            </a:r>
          </a:p>
          <a:p>
            <a:r>
              <a:rPr lang="en-US" dirty="0"/>
              <a:t>This section contains books and other materials meant for children.</a:t>
            </a:r>
          </a:p>
          <a:p>
            <a:pPr lvl="1"/>
            <a:r>
              <a:rPr lang="en-US" dirty="0"/>
              <a:t>E.g., children's stories, cartoons, comedies, DVDs that have materials for children.</a:t>
            </a:r>
          </a:p>
          <a:p>
            <a:r>
              <a:rPr lang="en-US" dirty="0">
                <a:solidFill>
                  <a:srgbClr val="FF0000"/>
                </a:solidFill>
              </a:rPr>
              <a:t>Inter-library loaning section</a:t>
            </a:r>
          </a:p>
          <a:p>
            <a:r>
              <a:rPr lang="en-US" dirty="0"/>
              <a:t>It deals with lending and loaning books from other libraries.</a:t>
            </a:r>
          </a:p>
        </p:txBody>
      </p:sp>
      <p:sp>
        <p:nvSpPr>
          <p:cNvPr id="4" name="Date Placeholder 3"/>
          <p:cNvSpPr>
            <a:spLocks noGrp="1"/>
          </p:cNvSpPr>
          <p:nvPr>
            <p:ph type="dt" sz="half" idx="10"/>
          </p:nvPr>
        </p:nvSpPr>
        <p:spPr/>
        <p:txBody>
          <a:bodyPr/>
          <a:lstStyle/>
          <a:p>
            <a:fld id="{9E633F72-0F93-4E28-9BEE-84168278763B}"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28</a:t>
            </a:fld>
            <a:endParaRPr lang="en-US"/>
          </a:p>
        </p:txBody>
      </p:sp>
    </p:spTree>
    <p:extLst>
      <p:ext uri="{BB962C8B-B14F-4D97-AF65-F5344CB8AC3E}">
        <p14:creationId xmlns:p14="http://schemas.microsoft.com/office/powerpoint/2010/main" val="2377075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000000"/>
                </a:solidFill>
                <a:latin typeface="GillSansMT,Bold"/>
              </a:rPr>
              <a:t>References/Further Readings</a:t>
            </a:r>
            <a:br>
              <a:rPr lang="en-GB" b="1" dirty="0">
                <a:solidFill>
                  <a:srgbClr val="000000"/>
                </a:solidFill>
                <a:latin typeface="GillSansMT,Bold"/>
              </a:rPr>
            </a:br>
            <a:endParaRPr lang="en-US" dirty="0"/>
          </a:p>
        </p:txBody>
      </p:sp>
      <p:sp>
        <p:nvSpPr>
          <p:cNvPr id="3" name="Content Placeholder 2"/>
          <p:cNvSpPr>
            <a:spLocks noGrp="1"/>
          </p:cNvSpPr>
          <p:nvPr>
            <p:ph idx="1"/>
          </p:nvPr>
        </p:nvSpPr>
        <p:spPr>
          <a:xfrm>
            <a:off x="457200" y="1196752"/>
            <a:ext cx="8229600" cy="4929411"/>
          </a:xfrm>
        </p:spPr>
        <p:txBody>
          <a:bodyPr>
            <a:normAutofit fontScale="70000" lnSpcReduction="20000"/>
          </a:bodyPr>
          <a:lstStyle/>
          <a:p>
            <a:pPr algn="just"/>
            <a:endParaRPr lang="en-GB" b="1" dirty="0">
              <a:solidFill>
                <a:srgbClr val="000000"/>
              </a:solidFill>
              <a:latin typeface="GillSansMT,Bold"/>
            </a:endParaRPr>
          </a:p>
          <a:p>
            <a:pPr marL="168275" indent="-168275" algn="just"/>
            <a:r>
              <a:rPr lang="en-GB" dirty="0">
                <a:solidFill>
                  <a:srgbClr val="000000"/>
                </a:solidFill>
                <a:latin typeface="GillSansMT"/>
              </a:rPr>
              <a:t>1. Zhang, C (2011). The Origin and Development of Library. Paper presented at International Conference on Computer Science, Environment, Eco-informatics, and Education.pp.63-67</a:t>
            </a:r>
          </a:p>
          <a:p>
            <a:pPr marL="265113" indent="-265113" algn="just"/>
            <a:r>
              <a:rPr lang="en-GB" dirty="0">
                <a:solidFill>
                  <a:srgbClr val="0563C2"/>
                </a:solidFill>
                <a:latin typeface="GillSansMT"/>
                <a:hlinkClick r:id="rId2"/>
              </a:rPr>
              <a:t>  https://link.springer.com/chapter/10.1007/978-3-642-23324-1_12</a:t>
            </a:r>
            <a:endParaRPr lang="en-GB" dirty="0">
              <a:solidFill>
                <a:srgbClr val="0563C2"/>
              </a:solidFill>
              <a:latin typeface="GillSansMT"/>
            </a:endParaRPr>
          </a:p>
          <a:p>
            <a:pPr algn="just"/>
            <a:endParaRPr lang="en-GB" dirty="0">
              <a:solidFill>
                <a:srgbClr val="0563C2"/>
              </a:solidFill>
              <a:latin typeface="GillSansMT"/>
            </a:endParaRPr>
          </a:p>
          <a:p>
            <a:pPr marL="0" indent="0" algn="just">
              <a:buNone/>
            </a:pPr>
            <a:r>
              <a:rPr lang="en-GB" dirty="0">
                <a:solidFill>
                  <a:srgbClr val="000000"/>
                </a:solidFill>
                <a:latin typeface="GillSansMT"/>
              </a:rPr>
              <a:t>2. Different types of libraries</a:t>
            </a:r>
          </a:p>
          <a:p>
            <a:pPr marL="0" indent="0" algn="just">
              <a:buNone/>
            </a:pPr>
            <a:r>
              <a:rPr lang="en-GB" dirty="0">
                <a:solidFill>
                  <a:srgbClr val="0563C2"/>
                </a:solidFill>
                <a:latin typeface="GillSansMT"/>
                <a:hlinkClick r:id="rId3"/>
              </a:rPr>
              <a:t>https://lis510-libraries.wikispaces.com/Different+types+of+libraries</a:t>
            </a:r>
            <a:endParaRPr lang="en-GB" dirty="0">
              <a:solidFill>
                <a:srgbClr val="0563C2"/>
              </a:solidFill>
              <a:latin typeface="GillSansMT"/>
            </a:endParaRPr>
          </a:p>
          <a:p>
            <a:pPr algn="just"/>
            <a:endParaRPr lang="en-GB" dirty="0">
              <a:solidFill>
                <a:srgbClr val="0563C2"/>
              </a:solidFill>
              <a:latin typeface="GillSansMT"/>
            </a:endParaRPr>
          </a:p>
          <a:p>
            <a:pPr marL="0" indent="0" algn="just">
              <a:buNone/>
            </a:pPr>
            <a:r>
              <a:rPr lang="en-GB" dirty="0">
                <a:solidFill>
                  <a:srgbClr val="000000"/>
                </a:solidFill>
                <a:latin typeface="GillSansMT"/>
              </a:rPr>
              <a:t>3.</a:t>
            </a:r>
            <a:r>
              <a:rPr lang="en-GB" dirty="0">
                <a:solidFill>
                  <a:srgbClr val="000000"/>
                </a:solidFill>
                <a:latin typeface="GillSansMT"/>
                <a:hlinkClick r:id="rId4"/>
              </a:rPr>
              <a:t>http://www.lisbdnet.com/Types-libraries-academic-Public-nationalspecial-Library/</a:t>
            </a:r>
            <a:endParaRPr lang="en-GB" dirty="0">
              <a:solidFill>
                <a:srgbClr val="000000"/>
              </a:solidFill>
              <a:latin typeface="GillSansMT"/>
            </a:endParaRPr>
          </a:p>
          <a:p>
            <a:pPr algn="just"/>
            <a:endParaRPr lang="en-GB" dirty="0">
              <a:solidFill>
                <a:srgbClr val="000000"/>
              </a:solidFill>
              <a:latin typeface="GillSansMT"/>
            </a:endParaRPr>
          </a:p>
          <a:p>
            <a:pPr marL="0" indent="0" algn="just">
              <a:buNone/>
            </a:pPr>
            <a:r>
              <a:rPr lang="en-GB" dirty="0">
                <a:solidFill>
                  <a:srgbClr val="000000"/>
                </a:solidFill>
                <a:latin typeface="GillSansMT"/>
              </a:rPr>
              <a:t>4. IFLA, the Public Library Services</a:t>
            </a:r>
          </a:p>
          <a:p>
            <a:pPr marL="0" indent="0" algn="just">
              <a:buNone/>
            </a:pPr>
            <a:r>
              <a:rPr lang="en-GB" dirty="0">
                <a:solidFill>
                  <a:srgbClr val="000000"/>
                </a:solidFill>
                <a:latin typeface="GillSansMT"/>
              </a:rPr>
              <a:t>https://www.ifla.org/files/assets/hq/publications/archive/the-publiclibrary-</a:t>
            </a:r>
          </a:p>
          <a:p>
            <a:pPr marL="0" indent="0" algn="just">
              <a:buNone/>
            </a:pPr>
            <a:r>
              <a:rPr lang="en-GB" dirty="0">
                <a:solidFill>
                  <a:srgbClr val="000000"/>
                </a:solidFill>
                <a:latin typeface="GillSansMT"/>
              </a:rPr>
              <a:t>service/publ97.pdf</a:t>
            </a:r>
          </a:p>
          <a:p>
            <a:pPr marL="0" indent="0">
              <a:buNone/>
            </a:pPr>
            <a:r>
              <a:rPr lang="en-GB" dirty="0">
                <a:solidFill>
                  <a:srgbClr val="000000"/>
                </a:solidFill>
                <a:latin typeface="GillSansMT"/>
              </a:rPr>
              <a:t> 5.Kadir, N.A (2012). Why do we Need Reference Services?</a:t>
            </a:r>
          </a:p>
          <a:p>
            <a:pPr marL="0" indent="0">
              <a:buNone/>
            </a:pPr>
            <a:r>
              <a:rPr lang="en-GB" dirty="0">
                <a:solidFill>
                  <a:srgbClr val="0563C2"/>
                </a:solidFill>
                <a:latin typeface="GillSansMT"/>
              </a:rPr>
              <a:t>https://referencephsusm.wordpress.com/2012/08/28/why-do-we-needreference- services/</a:t>
            </a:r>
            <a:endParaRPr lang="en-GB" dirty="0"/>
          </a:p>
          <a:p>
            <a:pPr algn="just"/>
            <a:endParaRPr lang="en-US" dirty="0"/>
          </a:p>
        </p:txBody>
      </p:sp>
      <p:sp>
        <p:nvSpPr>
          <p:cNvPr id="4" name="Date Placeholder 3"/>
          <p:cNvSpPr>
            <a:spLocks noGrp="1"/>
          </p:cNvSpPr>
          <p:nvPr>
            <p:ph type="dt" sz="half" idx="10"/>
          </p:nvPr>
        </p:nvSpPr>
        <p:spPr/>
        <p:txBody>
          <a:bodyPr/>
          <a:lstStyle/>
          <a:p>
            <a:fld id="{BF2877D8-C54E-4A5B-B4AB-EE7F74BF549E}"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29</a:t>
            </a:fld>
            <a:endParaRPr lang="en-US"/>
          </a:p>
        </p:txBody>
      </p:sp>
    </p:spTree>
    <p:extLst>
      <p:ext uri="{BB962C8B-B14F-4D97-AF65-F5344CB8AC3E}">
        <p14:creationId xmlns:p14="http://schemas.microsoft.com/office/powerpoint/2010/main" val="115520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000000"/>
                </a:solidFill>
                <a:effectLst/>
                <a:latin typeface="ff2"/>
              </a:rPr>
              <a:t>What is library?</a:t>
            </a:r>
            <a:br>
              <a:rPr lang="en-US" b="0" i="0" dirty="0">
                <a:solidFill>
                  <a:srgbClr val="000000"/>
                </a:solidFill>
                <a:effectLst/>
                <a:latin typeface="ff2"/>
              </a:rPr>
            </a:br>
            <a:endParaRPr lang="en-US" dirty="0"/>
          </a:p>
        </p:txBody>
      </p:sp>
      <p:sp>
        <p:nvSpPr>
          <p:cNvPr id="3" name="Content Placeholder 2"/>
          <p:cNvSpPr>
            <a:spLocks noGrp="1"/>
          </p:cNvSpPr>
          <p:nvPr>
            <p:ph idx="1"/>
          </p:nvPr>
        </p:nvSpPr>
        <p:spPr>
          <a:xfrm>
            <a:off x="457200" y="1124744"/>
            <a:ext cx="8229600" cy="5001419"/>
          </a:xfrm>
        </p:spPr>
        <p:txBody>
          <a:bodyPr vert="horz" lIns="91440" tIns="45720" rIns="91440" bIns="45720" rtlCol="0" anchor="t">
            <a:normAutofit fontScale="92500" lnSpcReduction="10000"/>
          </a:bodyPr>
          <a:lstStyle/>
          <a:p>
            <a:pPr marL="0" indent="0" algn="just">
              <a:buNone/>
            </a:pPr>
            <a:r>
              <a:rPr lang="en-US" b="1" dirty="0">
                <a:solidFill>
                  <a:srgbClr val="FF0000"/>
                </a:solidFill>
              </a:rPr>
              <a:t>A library is a physical building or a virtual space where access to reading materials like books, journals, newspapers or other sources of information can be assessed, either freely as in a public library or paid as in private libraries.</a:t>
            </a:r>
          </a:p>
          <a:p>
            <a:pPr marL="0" indent="0" algn="just">
              <a:buNone/>
            </a:pPr>
            <a:r>
              <a:rPr lang="en-US" b="0" i="0" dirty="0">
                <a:solidFill>
                  <a:srgbClr val="000000"/>
                </a:solidFill>
                <a:effectLst/>
                <a:latin typeface="ff1"/>
              </a:rPr>
              <a:t>A library is a collection of well documented books, journals, newspapers and other forms of information that is printed and non-printed</a:t>
            </a:r>
            <a:r>
              <a:rPr lang="en-US" b="0" i="0" dirty="0">
                <a:solidFill>
                  <a:srgbClr val="000000"/>
                </a:solidFill>
                <a:effectLst/>
                <a:latin typeface="ff2"/>
              </a:rPr>
              <a:t>.</a:t>
            </a:r>
            <a:endParaRPr lang="en-US" b="1" i="0" dirty="0">
              <a:solidFill>
                <a:srgbClr val="FF0000"/>
              </a:solidFill>
              <a:effectLst/>
            </a:endParaRPr>
          </a:p>
          <a:p>
            <a:pPr algn="just"/>
            <a:r>
              <a:rPr lang="en-US" b="0" i="0" dirty="0">
                <a:solidFill>
                  <a:srgbClr val="000000"/>
                </a:solidFill>
                <a:effectLst/>
                <a:latin typeface="ff2"/>
              </a:rPr>
              <a:t>A university student is required to be </a:t>
            </a:r>
            <a:r>
              <a:rPr lang="en-US" dirty="0">
                <a:solidFill>
                  <a:srgbClr val="000000"/>
                </a:solidFill>
                <a:latin typeface="ff2"/>
              </a:rPr>
              <a:t>self-reliant</a:t>
            </a:r>
            <a:r>
              <a:rPr lang="en-US" b="0" i="0" dirty="0">
                <a:solidFill>
                  <a:srgbClr val="000000"/>
                </a:solidFill>
                <a:effectLst/>
                <a:latin typeface="ff2"/>
              </a:rPr>
              <a:t> .</a:t>
            </a:r>
          </a:p>
          <a:p>
            <a:pPr algn="just"/>
            <a:r>
              <a:rPr lang="en-US" b="0" i="0" dirty="0">
                <a:solidFill>
                  <a:srgbClr val="000000"/>
                </a:solidFill>
                <a:effectLst/>
                <a:latin typeface="ff2"/>
              </a:rPr>
              <a:t>Your desire for knowledge cannot be satisfied by your teachers alone, the teachers cannot have all the answers to the questions you have, therefore student </a:t>
            </a:r>
            <a:r>
              <a:rPr lang="en-US" dirty="0">
                <a:solidFill>
                  <a:srgbClr val="000000"/>
                </a:solidFill>
                <a:latin typeface="ff2"/>
              </a:rPr>
              <a:t>are to </a:t>
            </a:r>
            <a:r>
              <a:rPr lang="en-US" b="0" i="0" dirty="0">
                <a:solidFill>
                  <a:srgbClr val="000000"/>
                </a:solidFill>
                <a:effectLst/>
                <a:latin typeface="ff2"/>
              </a:rPr>
              <a:t>do a lot of searching, the searching will take the form of debating with people, observing what exists in the world and finding what others have done or written.</a:t>
            </a:r>
            <a:r>
              <a:rPr lang="en-US" dirty="0">
                <a:solidFill>
                  <a:srgbClr val="000000"/>
                </a:solidFill>
                <a:latin typeface="ff2"/>
              </a:rPr>
              <a:t> </a:t>
            </a:r>
            <a:endParaRPr lang="en-US" b="0" i="0" dirty="0">
              <a:solidFill>
                <a:srgbClr val="000000"/>
              </a:solidFill>
              <a:effectLst/>
              <a:latin typeface="ff2"/>
            </a:endParaRPr>
          </a:p>
          <a:p>
            <a:pPr algn="just"/>
            <a:r>
              <a:rPr lang="en-US" b="0" i="0" dirty="0">
                <a:solidFill>
                  <a:srgbClr val="000000"/>
                </a:solidFill>
                <a:effectLst/>
                <a:latin typeface="ff2"/>
              </a:rPr>
              <a:t>You therefore need to learn how to use the library.</a:t>
            </a:r>
          </a:p>
          <a:p>
            <a:pPr marL="0" indent="0">
              <a:buNone/>
            </a:pPr>
            <a:endParaRPr lang="en-US" dirty="0"/>
          </a:p>
        </p:txBody>
      </p:sp>
      <p:sp>
        <p:nvSpPr>
          <p:cNvPr id="4" name="Date Placeholder 3"/>
          <p:cNvSpPr>
            <a:spLocks noGrp="1"/>
          </p:cNvSpPr>
          <p:nvPr>
            <p:ph type="dt" sz="half" idx="10"/>
          </p:nvPr>
        </p:nvSpPr>
        <p:spPr/>
        <p:txBody>
          <a:bodyPr/>
          <a:lstStyle/>
          <a:p>
            <a:fld id="{0FADCBEF-E343-472D-B006-CD3FB8E6A5F3}"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3</a:t>
            </a:fld>
            <a:endParaRPr lang="en-US"/>
          </a:p>
        </p:txBody>
      </p:sp>
    </p:spTree>
    <p:extLst>
      <p:ext uri="{BB962C8B-B14F-4D97-AF65-F5344CB8AC3E}">
        <p14:creationId xmlns:p14="http://schemas.microsoft.com/office/powerpoint/2010/main" val="135541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7128792" cy="4104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9E633F72-0F93-4E28-9BEE-84168278763B}"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4</a:t>
            </a:fld>
            <a:endParaRPr lang="en-US"/>
          </a:p>
        </p:txBody>
      </p:sp>
    </p:spTree>
    <p:extLst>
      <p:ext uri="{BB962C8B-B14F-4D97-AF65-F5344CB8AC3E}">
        <p14:creationId xmlns:p14="http://schemas.microsoft.com/office/powerpoint/2010/main" val="278129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40000" lnSpcReduction="20000"/>
          </a:bodyPr>
          <a:lstStyle/>
          <a:p>
            <a:pPr algn="just"/>
            <a:r>
              <a:rPr lang="en-US" sz="4400" b="0" i="0" dirty="0">
                <a:solidFill>
                  <a:srgbClr val="000000"/>
                </a:solidFill>
                <a:effectLst/>
                <a:latin typeface="ff2"/>
              </a:rPr>
              <a:t>A library is a collection of</a:t>
            </a:r>
            <a:r>
              <a:rPr lang="en-US" sz="4400" b="0" i="0" dirty="0">
                <a:solidFill>
                  <a:srgbClr val="000000"/>
                </a:solidFill>
                <a:effectLst/>
                <a:latin typeface="ff1"/>
              </a:rPr>
              <a:t> </a:t>
            </a:r>
            <a:r>
              <a:rPr lang="en-US" sz="4400" b="1" i="0" dirty="0">
                <a:solidFill>
                  <a:srgbClr val="000000"/>
                </a:solidFill>
                <a:effectLst/>
                <a:latin typeface="ff1"/>
              </a:rPr>
              <a:t>selected</a:t>
            </a:r>
            <a:r>
              <a:rPr lang="en-US" sz="4400" b="0" i="0" dirty="0">
                <a:solidFill>
                  <a:srgbClr val="000000"/>
                </a:solidFill>
                <a:effectLst/>
                <a:latin typeface="ff1"/>
              </a:rPr>
              <a:t> </a:t>
            </a:r>
            <a:r>
              <a:rPr lang="en-US" sz="4400" b="0" i="0" dirty="0">
                <a:solidFill>
                  <a:srgbClr val="000000"/>
                </a:solidFill>
                <a:effectLst/>
                <a:latin typeface="ff2"/>
              </a:rPr>
              <a:t>information resources which are</a:t>
            </a:r>
            <a:r>
              <a:rPr lang="en-US" sz="4400" b="0" i="0" dirty="0">
                <a:solidFill>
                  <a:srgbClr val="000000"/>
                </a:solidFill>
                <a:effectLst/>
                <a:latin typeface="ff1"/>
              </a:rPr>
              <a:t> </a:t>
            </a:r>
            <a:r>
              <a:rPr lang="en-US" sz="4400" b="1" i="0" dirty="0">
                <a:solidFill>
                  <a:srgbClr val="000000"/>
                </a:solidFill>
                <a:effectLst/>
                <a:latin typeface="ff1"/>
              </a:rPr>
              <a:t>organized</a:t>
            </a:r>
            <a:r>
              <a:rPr lang="en-US" sz="4400" b="0" i="0" dirty="0">
                <a:solidFill>
                  <a:srgbClr val="000000"/>
                </a:solidFill>
                <a:effectLst/>
                <a:latin typeface="ff1"/>
              </a:rPr>
              <a:t> </a:t>
            </a:r>
            <a:r>
              <a:rPr lang="en-US" sz="4400" b="0" i="0" dirty="0">
                <a:solidFill>
                  <a:srgbClr val="000000"/>
                </a:solidFill>
                <a:effectLst/>
                <a:latin typeface="ff2"/>
              </a:rPr>
              <a:t>and</a:t>
            </a:r>
            <a:r>
              <a:rPr lang="en-US" sz="4400" b="0" i="0" dirty="0">
                <a:solidFill>
                  <a:srgbClr val="000000"/>
                </a:solidFill>
                <a:effectLst/>
                <a:latin typeface="ff1"/>
              </a:rPr>
              <a:t> </a:t>
            </a:r>
            <a:r>
              <a:rPr lang="en-US" sz="4400" b="1" i="0" dirty="0">
                <a:solidFill>
                  <a:srgbClr val="000000"/>
                </a:solidFill>
                <a:effectLst/>
                <a:latin typeface="ff1"/>
              </a:rPr>
              <a:t>preserved</a:t>
            </a:r>
            <a:r>
              <a:rPr lang="en-US" sz="4400" b="0" i="0" dirty="0">
                <a:solidFill>
                  <a:srgbClr val="000000"/>
                </a:solidFill>
                <a:effectLst/>
                <a:latin typeface="ff1"/>
              </a:rPr>
              <a:t> </a:t>
            </a:r>
            <a:r>
              <a:rPr lang="en-US" sz="4400" b="0" i="0" dirty="0">
                <a:solidFill>
                  <a:srgbClr val="000000"/>
                </a:solidFill>
                <a:effectLst/>
                <a:latin typeface="ff2"/>
              </a:rPr>
              <a:t>for</a:t>
            </a:r>
            <a:r>
              <a:rPr lang="en-US" sz="4400" b="0" i="0" dirty="0">
                <a:solidFill>
                  <a:srgbClr val="000000"/>
                </a:solidFill>
                <a:effectLst/>
                <a:latin typeface="ff1"/>
              </a:rPr>
              <a:t> </a:t>
            </a:r>
            <a:r>
              <a:rPr lang="en-US" sz="4400" b="1" i="0" dirty="0">
                <a:solidFill>
                  <a:srgbClr val="000000"/>
                </a:solidFill>
                <a:effectLst/>
                <a:latin typeface="ff1"/>
              </a:rPr>
              <a:t>reading, studying, </a:t>
            </a:r>
            <a:r>
              <a:rPr lang="en-US" sz="4400" b="1" i="0" dirty="0">
                <a:solidFill>
                  <a:srgbClr val="000000"/>
                </a:solidFill>
                <a:effectLst/>
                <a:latin typeface="ff2"/>
              </a:rPr>
              <a:t>and</a:t>
            </a:r>
            <a:r>
              <a:rPr lang="en-US" sz="4400" b="1" i="0" dirty="0">
                <a:solidFill>
                  <a:srgbClr val="000000"/>
                </a:solidFill>
                <a:effectLst/>
                <a:latin typeface="ff1"/>
              </a:rPr>
              <a:t> consultation</a:t>
            </a:r>
            <a:r>
              <a:rPr lang="en-US" sz="4400" b="0" i="0" dirty="0">
                <a:solidFill>
                  <a:srgbClr val="000000"/>
                </a:solidFill>
                <a:effectLst/>
                <a:latin typeface="ff1"/>
              </a:rPr>
              <a:t>.</a:t>
            </a:r>
          </a:p>
          <a:p>
            <a:pPr algn="just"/>
            <a:r>
              <a:rPr lang="en-US" sz="4000" dirty="0">
                <a:solidFill>
                  <a:srgbClr val="FF0000"/>
                </a:solidFill>
              </a:rPr>
              <a:t>Selected: </a:t>
            </a:r>
            <a:r>
              <a:rPr lang="en-US" sz="4000" dirty="0"/>
              <a:t>most university libraries select their materials using internationally accepted principles of selection and correct  selection tools.</a:t>
            </a:r>
          </a:p>
          <a:p>
            <a:pPr algn="just"/>
            <a:r>
              <a:rPr lang="en-US" sz="4000" dirty="0"/>
              <a:t>All materials acquired through gifts and donations should be selected and only relevant and useful ones are put on the shelves.</a:t>
            </a:r>
          </a:p>
          <a:p>
            <a:pPr algn="just"/>
            <a:r>
              <a:rPr lang="en-US" sz="4000" dirty="0">
                <a:solidFill>
                  <a:srgbClr val="FF0000"/>
                </a:solidFill>
              </a:rPr>
              <a:t>Organized: </a:t>
            </a:r>
            <a:r>
              <a:rPr lang="en-US" sz="4000" dirty="0"/>
              <a:t>it is only possible to use the collection in the library if it is properly organized. Materials are organized by means of classifying and catalogueing.</a:t>
            </a:r>
          </a:p>
          <a:p>
            <a:pPr lvl="1" algn="just"/>
            <a:r>
              <a:rPr lang="en-US" sz="3600" dirty="0">
                <a:solidFill>
                  <a:srgbClr val="FF0000"/>
                </a:solidFill>
              </a:rPr>
              <a:t>By classifying, library materials are grouped together according to subject similarity and it is assigned a call number that enables users locate materials. </a:t>
            </a:r>
          </a:p>
          <a:p>
            <a:pPr lvl="1" algn="just"/>
            <a:r>
              <a:rPr lang="en-US" sz="3600" dirty="0">
                <a:solidFill>
                  <a:srgbClr val="FF0000"/>
                </a:solidFill>
              </a:rPr>
              <a:t>By catalogueing, the users are informed of what is available in the library stock.</a:t>
            </a:r>
          </a:p>
          <a:p>
            <a:pPr algn="just"/>
            <a:r>
              <a:rPr lang="en-US" sz="4000" dirty="0">
                <a:solidFill>
                  <a:srgbClr val="FF0000"/>
                </a:solidFill>
              </a:rPr>
              <a:t>Preserved: </a:t>
            </a:r>
            <a:r>
              <a:rPr lang="en-US" sz="4000" dirty="0"/>
              <a:t>preservation is the maintenance of library materials in their original condition through retention and proper care. </a:t>
            </a:r>
          </a:p>
          <a:p>
            <a:pPr algn="just"/>
            <a:r>
              <a:rPr lang="en-US" sz="4000" dirty="0"/>
              <a:t>If materials are damaged, they can be preserved through restoration (this is the procedure that improves the condition of damaged objects and the attempt to reclaim it as close as possible to the original condition).</a:t>
            </a:r>
          </a:p>
          <a:p>
            <a:pPr algn="just"/>
            <a:r>
              <a:rPr lang="en-US" sz="4000" dirty="0">
                <a:solidFill>
                  <a:srgbClr val="FF0000"/>
                </a:solidFill>
              </a:rPr>
              <a:t>Reading, studying and consultation: </a:t>
            </a:r>
            <a:r>
              <a:rPr lang="en-US" sz="4000" dirty="0"/>
              <a:t>library materials are meant for </a:t>
            </a:r>
            <a:r>
              <a:rPr lang="en-US" sz="4000" dirty="0">
                <a:solidFill>
                  <a:srgbClr val="FF0000"/>
                </a:solidFill>
              </a:rPr>
              <a:t>leisure</a:t>
            </a:r>
            <a:r>
              <a:rPr lang="en-US" sz="4000" dirty="0"/>
              <a:t> </a:t>
            </a:r>
            <a:r>
              <a:rPr lang="en-US" sz="4000" dirty="0">
                <a:solidFill>
                  <a:srgbClr val="FF0000"/>
                </a:solidFill>
              </a:rPr>
              <a:t>reading</a:t>
            </a:r>
            <a:r>
              <a:rPr lang="en-US" sz="4000" dirty="0"/>
              <a:t> e.g. recreational, for </a:t>
            </a:r>
            <a:r>
              <a:rPr lang="en-US" sz="4000" dirty="0">
                <a:solidFill>
                  <a:srgbClr val="FF0000"/>
                </a:solidFill>
              </a:rPr>
              <a:t>study</a:t>
            </a:r>
            <a:r>
              <a:rPr lang="en-US" sz="4000" dirty="0"/>
              <a:t>, e.g. textbooks, for </a:t>
            </a:r>
            <a:r>
              <a:rPr lang="en-US" sz="4000" dirty="0">
                <a:solidFill>
                  <a:srgbClr val="FF0000"/>
                </a:solidFill>
              </a:rPr>
              <a:t>consultation</a:t>
            </a:r>
            <a:r>
              <a:rPr lang="en-US" sz="4000" dirty="0"/>
              <a:t> e.g. reference materials.</a:t>
            </a:r>
          </a:p>
          <a:p>
            <a:pPr marL="0" indent="0">
              <a:buNone/>
            </a:pPr>
            <a:endParaRPr lang="en-US" b="0" i="0" dirty="0">
              <a:solidFill>
                <a:srgbClr val="000000"/>
              </a:solidFill>
              <a:effectLst/>
              <a:latin typeface="ff1"/>
            </a:endParaRPr>
          </a:p>
        </p:txBody>
      </p:sp>
      <p:sp>
        <p:nvSpPr>
          <p:cNvPr id="4" name="Date Placeholder 3"/>
          <p:cNvSpPr>
            <a:spLocks noGrp="1"/>
          </p:cNvSpPr>
          <p:nvPr>
            <p:ph type="dt" sz="half" idx="10"/>
          </p:nvPr>
        </p:nvSpPr>
        <p:spPr/>
        <p:txBody>
          <a:bodyPr/>
          <a:lstStyle/>
          <a:p>
            <a:fld id="{57D61EAC-6777-4CFB-91BE-47A404A6CDD5}"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5</a:t>
            </a:fld>
            <a:endParaRPr lang="en-US"/>
          </a:p>
        </p:txBody>
      </p:sp>
    </p:spTree>
    <p:extLst>
      <p:ext uri="{BB962C8B-B14F-4D97-AF65-F5344CB8AC3E}">
        <p14:creationId xmlns:p14="http://schemas.microsoft.com/office/powerpoint/2010/main" val="104607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IMPORTANCE OF TEACHING LIBRARY SKILLS</a:t>
            </a:r>
          </a:p>
        </p:txBody>
      </p:sp>
      <p:sp>
        <p:nvSpPr>
          <p:cNvPr id="3" name="Content Placeholder 2"/>
          <p:cNvSpPr>
            <a:spLocks noGrp="1"/>
          </p:cNvSpPr>
          <p:nvPr>
            <p:ph idx="1"/>
          </p:nvPr>
        </p:nvSpPr>
        <p:spPr>
          <a:xfrm>
            <a:off x="457200" y="1340768"/>
            <a:ext cx="8229600" cy="4785395"/>
          </a:xfrm>
        </p:spPr>
        <p:txBody>
          <a:bodyPr vert="horz" lIns="91440" tIns="45720" rIns="91440" bIns="45720" rtlCol="0" anchor="t">
            <a:normAutofit fontScale="55000" lnSpcReduction="20000"/>
          </a:bodyPr>
          <a:lstStyle/>
          <a:p>
            <a:pPr algn="just"/>
            <a:r>
              <a:rPr lang="en-US" sz="3400" dirty="0">
                <a:solidFill>
                  <a:srgbClr val="FF0000"/>
                </a:solidFill>
              </a:rPr>
              <a:t>Sometimes students had no opportunity to use well organized libraries. </a:t>
            </a:r>
          </a:p>
          <a:p>
            <a:pPr algn="just"/>
            <a:r>
              <a:rPr lang="en-US" sz="3400" dirty="0"/>
              <a:t>This is because at both primary and secondary levels, libraries hardly exist and where they exist they are poorly organized with a small collection of materials. </a:t>
            </a:r>
          </a:p>
          <a:p>
            <a:pPr algn="just"/>
            <a:r>
              <a:rPr lang="en-US" sz="3400" dirty="0"/>
              <a:t>Therefore students joining universities need to be taught information handling skills which will help not only to maximize the use of their respective libraries but also to enable them to make use of any other library other than university library. </a:t>
            </a:r>
          </a:p>
          <a:p>
            <a:pPr algn="just"/>
            <a:r>
              <a:rPr lang="en-US" sz="3400" dirty="0"/>
              <a:t>Currently more emphasis is put on student-oriented learning where the lecturer’s role is to provide skeleton notes and the students required to fill notes through information acquired in the library. </a:t>
            </a:r>
          </a:p>
          <a:p>
            <a:pPr algn="just"/>
            <a:r>
              <a:rPr lang="en-US" sz="3400" dirty="0"/>
              <a:t>Hence, students need to acquire some library skills to use the resources effectively. </a:t>
            </a:r>
          </a:p>
          <a:p>
            <a:pPr algn="just"/>
            <a:r>
              <a:rPr lang="en-US" sz="3400" dirty="0"/>
              <a:t>The growth of seminar and tutorial teaching especially in project work in undergraduate courses has provided the need for the use of the library.</a:t>
            </a:r>
          </a:p>
          <a:p>
            <a:endParaRPr lang="en-US" dirty="0"/>
          </a:p>
        </p:txBody>
      </p:sp>
      <p:sp>
        <p:nvSpPr>
          <p:cNvPr id="4" name="Date Placeholder 3"/>
          <p:cNvSpPr>
            <a:spLocks noGrp="1"/>
          </p:cNvSpPr>
          <p:nvPr>
            <p:ph type="dt" sz="half" idx="10"/>
          </p:nvPr>
        </p:nvSpPr>
        <p:spPr/>
        <p:txBody>
          <a:bodyPr/>
          <a:lstStyle/>
          <a:p>
            <a:fld id="{B6313B6A-A61E-4DDE-87EE-06755B2D2044}"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6</a:t>
            </a:fld>
            <a:endParaRPr lang="en-US"/>
          </a:p>
        </p:txBody>
      </p:sp>
    </p:spTree>
    <p:extLst>
      <p:ext uri="{BB962C8B-B14F-4D97-AF65-F5344CB8AC3E}">
        <p14:creationId xmlns:p14="http://schemas.microsoft.com/office/powerpoint/2010/main" val="254749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864096"/>
          </a:xfrm>
        </p:spPr>
        <p:txBody>
          <a:bodyPr>
            <a:normAutofit fontScale="90000"/>
          </a:bodyPr>
          <a:lstStyle/>
          <a:p>
            <a:r>
              <a:rPr lang="en-US" dirty="0"/>
              <a:t>AIMS OF A LIBRARY</a:t>
            </a:r>
            <a:br>
              <a:rPr lang="en-US" dirty="0"/>
            </a:br>
            <a:endParaRPr lang="en-US" dirty="0"/>
          </a:p>
        </p:txBody>
      </p:sp>
      <p:sp>
        <p:nvSpPr>
          <p:cNvPr id="3" name="Content Placeholder 2"/>
          <p:cNvSpPr>
            <a:spLocks noGrp="1"/>
          </p:cNvSpPr>
          <p:nvPr>
            <p:ph idx="1"/>
          </p:nvPr>
        </p:nvSpPr>
        <p:spPr>
          <a:xfrm>
            <a:off x="251520" y="1196752"/>
            <a:ext cx="8229600" cy="4857403"/>
          </a:xfrm>
        </p:spPr>
        <p:txBody>
          <a:bodyPr>
            <a:normAutofit/>
          </a:bodyPr>
          <a:lstStyle/>
          <a:p>
            <a:pPr marL="571500" indent="-571500" algn="just">
              <a:buFont typeface="+mj-lt"/>
              <a:buAutoNum type="romanUcPeriod"/>
            </a:pPr>
            <a:r>
              <a:rPr lang="en-US" dirty="0"/>
              <a:t>To store a wide range of academic materials in order to facilitate independent academic pursuit by both students and staff.</a:t>
            </a:r>
          </a:p>
          <a:p>
            <a:pPr marL="571500" indent="-571500" algn="just">
              <a:buFont typeface="+mj-lt"/>
              <a:buAutoNum type="romanUcPeriod"/>
            </a:pPr>
            <a:r>
              <a:rPr lang="en-US" dirty="0"/>
              <a:t>To foster and create interest among students and staff to interact with the material available in the library.</a:t>
            </a:r>
          </a:p>
          <a:p>
            <a:pPr marL="571500" indent="-571500" algn="just">
              <a:buFont typeface="+mj-lt"/>
              <a:buAutoNum type="romanUcPeriod"/>
            </a:pPr>
            <a:r>
              <a:rPr lang="en-US" dirty="0"/>
              <a:t>To assist students to become more effective in independent research and locating appropriate materials for various tasks.</a:t>
            </a:r>
          </a:p>
          <a:p>
            <a:pPr marL="571500" indent="-571500" algn="just">
              <a:buFont typeface="+mj-lt"/>
              <a:buAutoNum type="romanUcPeriod"/>
            </a:pPr>
            <a:r>
              <a:rPr lang="en-US" dirty="0"/>
              <a:t>To encourage students and staff to explore new things as well as learn more of the familiar ones.</a:t>
            </a:r>
          </a:p>
          <a:p>
            <a:endParaRPr lang="en-US" dirty="0"/>
          </a:p>
        </p:txBody>
      </p:sp>
      <p:sp>
        <p:nvSpPr>
          <p:cNvPr id="4" name="Date Placeholder 3"/>
          <p:cNvSpPr>
            <a:spLocks noGrp="1"/>
          </p:cNvSpPr>
          <p:nvPr>
            <p:ph type="dt" sz="half" idx="10"/>
          </p:nvPr>
        </p:nvSpPr>
        <p:spPr/>
        <p:txBody>
          <a:bodyPr/>
          <a:lstStyle/>
          <a:p>
            <a:fld id="{AD7FCE35-9274-4234-AAC5-597BB263A281}"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7</a:t>
            </a:fld>
            <a:endParaRPr lang="en-US"/>
          </a:p>
        </p:txBody>
      </p:sp>
    </p:spTree>
    <p:extLst>
      <p:ext uri="{BB962C8B-B14F-4D97-AF65-F5344CB8AC3E}">
        <p14:creationId xmlns:p14="http://schemas.microsoft.com/office/powerpoint/2010/main" val="481181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648072"/>
          </a:xfrm>
        </p:spPr>
        <p:txBody>
          <a:bodyPr>
            <a:normAutofit fontScale="90000"/>
          </a:bodyPr>
          <a:lstStyle/>
          <a:p>
            <a:r>
              <a:rPr lang="en-US" dirty="0"/>
              <a:t>TYPES OF LIBRARIES</a:t>
            </a:r>
            <a:br>
              <a:rPr lang="en-US" dirty="0"/>
            </a:br>
            <a:endParaRPr lang="en-US" dirty="0"/>
          </a:p>
        </p:txBody>
      </p:sp>
      <p:sp>
        <p:nvSpPr>
          <p:cNvPr id="3" name="Content Placeholder 2"/>
          <p:cNvSpPr>
            <a:spLocks noGrp="1"/>
          </p:cNvSpPr>
          <p:nvPr>
            <p:ph idx="1"/>
          </p:nvPr>
        </p:nvSpPr>
        <p:spPr>
          <a:xfrm>
            <a:off x="457200" y="1340768"/>
            <a:ext cx="8229600" cy="4785395"/>
          </a:xfrm>
        </p:spPr>
        <p:txBody>
          <a:bodyPr>
            <a:normAutofit/>
          </a:bodyPr>
          <a:lstStyle/>
          <a:p>
            <a:r>
              <a:rPr lang="en-US" dirty="0"/>
              <a:t>There are at least five types of libraries:</a:t>
            </a:r>
          </a:p>
          <a:p>
            <a:pPr marL="857250" lvl="1" indent="-457200">
              <a:buFont typeface="Wingdings" pitchFamily="2" charset="2"/>
              <a:buChar char="ü"/>
            </a:pPr>
            <a:r>
              <a:rPr lang="en-US" dirty="0">
                <a:solidFill>
                  <a:srgbClr val="FF0000"/>
                </a:solidFill>
              </a:rPr>
              <a:t>National library</a:t>
            </a:r>
          </a:p>
          <a:p>
            <a:pPr marL="857250" lvl="1" indent="-457200">
              <a:buFont typeface="Wingdings" pitchFamily="2" charset="2"/>
              <a:buChar char="ü"/>
            </a:pPr>
            <a:r>
              <a:rPr lang="en-US" dirty="0">
                <a:solidFill>
                  <a:srgbClr val="FF0000"/>
                </a:solidFill>
              </a:rPr>
              <a:t>Public</a:t>
            </a:r>
          </a:p>
          <a:p>
            <a:pPr marL="857250" lvl="1" indent="-457200">
              <a:buFont typeface="Wingdings" pitchFamily="2" charset="2"/>
              <a:buChar char="ü"/>
            </a:pPr>
            <a:r>
              <a:rPr lang="en-US" dirty="0">
                <a:solidFill>
                  <a:srgbClr val="FF0000"/>
                </a:solidFill>
              </a:rPr>
              <a:t>Academic</a:t>
            </a:r>
          </a:p>
          <a:p>
            <a:pPr marL="857250" lvl="1" indent="-457200">
              <a:buFont typeface="Wingdings" pitchFamily="2" charset="2"/>
              <a:buChar char="ü"/>
            </a:pPr>
            <a:r>
              <a:rPr lang="en-US" dirty="0">
                <a:solidFill>
                  <a:srgbClr val="FF0000"/>
                </a:solidFill>
              </a:rPr>
              <a:t>Private</a:t>
            </a:r>
          </a:p>
          <a:p>
            <a:pPr marL="857250" lvl="1" indent="-457200">
              <a:buFont typeface="Wingdings" pitchFamily="2" charset="2"/>
              <a:buChar char="ü"/>
            </a:pPr>
            <a:r>
              <a:rPr lang="en-US" dirty="0">
                <a:solidFill>
                  <a:srgbClr val="FF0000"/>
                </a:solidFill>
              </a:rPr>
              <a:t>Special</a:t>
            </a:r>
          </a:p>
          <a:p>
            <a:endParaRPr lang="en-US" dirty="0"/>
          </a:p>
        </p:txBody>
      </p:sp>
      <p:sp>
        <p:nvSpPr>
          <p:cNvPr id="4" name="Date Placeholder 3"/>
          <p:cNvSpPr>
            <a:spLocks noGrp="1"/>
          </p:cNvSpPr>
          <p:nvPr>
            <p:ph type="dt" sz="half" idx="10"/>
          </p:nvPr>
        </p:nvSpPr>
        <p:spPr/>
        <p:txBody>
          <a:bodyPr/>
          <a:lstStyle/>
          <a:p>
            <a:fld id="{A65AB691-9A3E-491B-A90E-82AEE56A5451}"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8</a:t>
            </a:fld>
            <a:endParaRPr lang="en-US"/>
          </a:p>
        </p:txBody>
      </p:sp>
    </p:spTree>
    <p:extLst>
      <p:ext uri="{BB962C8B-B14F-4D97-AF65-F5344CB8AC3E}">
        <p14:creationId xmlns:p14="http://schemas.microsoft.com/office/powerpoint/2010/main" val="200184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LIBRARIES</a:t>
            </a:r>
            <a:br>
              <a:rPr lang="en-US" dirty="0"/>
            </a:br>
            <a:endParaRPr lang="en-US" dirty="0"/>
          </a:p>
        </p:txBody>
      </p:sp>
      <p:sp>
        <p:nvSpPr>
          <p:cNvPr id="3" name="Content Placeholder 2"/>
          <p:cNvSpPr>
            <a:spLocks noGrp="1"/>
          </p:cNvSpPr>
          <p:nvPr>
            <p:ph idx="1"/>
          </p:nvPr>
        </p:nvSpPr>
        <p:spPr>
          <a:xfrm>
            <a:off x="457200" y="1052736"/>
            <a:ext cx="8229600" cy="5073427"/>
          </a:xfrm>
        </p:spPr>
        <p:txBody>
          <a:bodyPr vert="horz" lIns="91440" tIns="45720" rIns="91440" bIns="45720" rtlCol="0" anchor="t">
            <a:normAutofit fontScale="77500" lnSpcReduction="20000"/>
          </a:bodyPr>
          <a:lstStyle/>
          <a:p>
            <a:pPr marL="0" indent="0" algn="just">
              <a:buNone/>
            </a:pPr>
            <a:r>
              <a:rPr lang="en-US" dirty="0"/>
              <a:t>These are libraries provided from the public funds through the local authority or the ministry of local government. The use of any of these libraries is not restricted to any class of persons. </a:t>
            </a:r>
          </a:p>
          <a:p>
            <a:pPr algn="just"/>
            <a:r>
              <a:rPr lang="en-US" dirty="0"/>
              <a:t>They are freely available to all the members of the public. </a:t>
            </a:r>
          </a:p>
          <a:p>
            <a:pPr algn="just"/>
            <a:r>
              <a:rPr lang="en-GB" dirty="0"/>
              <a:t>There are some fundamental characteristics shared by public libraries;</a:t>
            </a:r>
          </a:p>
          <a:p>
            <a:pPr marL="400050" indent="-400050" algn="just">
              <a:lnSpc>
                <a:spcPct val="150000"/>
              </a:lnSpc>
              <a:buFont typeface="+mj-lt"/>
              <a:buAutoNum type="romanUcPeriod"/>
            </a:pPr>
            <a:r>
              <a:rPr lang="en-GB" dirty="0"/>
              <a:t>The first is that they are generally supported by taxes (usually local, federal or state government may contribute);</a:t>
            </a:r>
          </a:p>
          <a:p>
            <a:pPr marL="400050" indent="-400050" algn="just">
              <a:lnSpc>
                <a:spcPct val="150000"/>
              </a:lnSpc>
              <a:buFont typeface="+mj-lt"/>
              <a:buAutoNum type="romanUcPeriod"/>
            </a:pPr>
            <a:r>
              <a:rPr lang="en-GB" dirty="0"/>
              <a:t>They are under a bond to serve the public;</a:t>
            </a:r>
          </a:p>
          <a:p>
            <a:pPr marL="400050" indent="-400050" algn="just">
              <a:lnSpc>
                <a:spcPct val="150000"/>
              </a:lnSpc>
              <a:buFont typeface="+mj-lt"/>
              <a:buAutoNum type="romanUcPeriod"/>
            </a:pPr>
            <a:r>
              <a:rPr lang="en-GB" dirty="0"/>
              <a:t>They are open to all, and all community members can access their collections; </a:t>
            </a:r>
          </a:p>
          <a:p>
            <a:pPr marL="400050" indent="-400050" algn="just">
              <a:lnSpc>
                <a:spcPct val="150000"/>
              </a:lnSpc>
              <a:buFont typeface="+mj-lt"/>
              <a:buAutoNum type="romanUcPeriod"/>
            </a:pPr>
            <a:r>
              <a:rPr lang="en-GB" dirty="0"/>
              <a:t>Public libraries provide basic services without charge;</a:t>
            </a:r>
          </a:p>
          <a:p>
            <a:pPr marL="400050" indent="-400050" algn="just">
              <a:lnSpc>
                <a:spcPct val="150000"/>
              </a:lnSpc>
              <a:buFont typeface="+mj-lt"/>
              <a:buAutoNum type="romanUcPeriod"/>
            </a:pPr>
            <a:r>
              <a:rPr lang="en-GB" dirty="0"/>
              <a:t>The presence of a public library in a community is an indication that the community is literate.</a:t>
            </a:r>
          </a:p>
        </p:txBody>
      </p:sp>
      <p:sp>
        <p:nvSpPr>
          <p:cNvPr id="4" name="Date Placeholder 3"/>
          <p:cNvSpPr>
            <a:spLocks noGrp="1"/>
          </p:cNvSpPr>
          <p:nvPr>
            <p:ph type="dt" sz="half" idx="10"/>
          </p:nvPr>
        </p:nvSpPr>
        <p:spPr/>
        <p:txBody>
          <a:bodyPr/>
          <a:lstStyle/>
          <a:p>
            <a:fld id="{A7A5DF29-20EA-4BA4-AB2B-C5DF7D00E635}" type="datetime1">
              <a:rPr lang="en-US" smtClean="0"/>
              <a:t>3/19/2022</a:t>
            </a:fld>
            <a:endParaRPr lang="en-US"/>
          </a:p>
        </p:txBody>
      </p:sp>
      <p:sp>
        <p:nvSpPr>
          <p:cNvPr id="5" name="Slide Number Placeholder 4"/>
          <p:cNvSpPr>
            <a:spLocks noGrp="1"/>
          </p:cNvSpPr>
          <p:nvPr>
            <p:ph type="sldNum" sz="quarter" idx="12"/>
          </p:nvPr>
        </p:nvSpPr>
        <p:spPr/>
        <p:txBody>
          <a:bodyPr/>
          <a:lstStyle/>
          <a:p>
            <a:fld id="{2322441F-B8C1-49E6-B46C-5C7ECC5FC54A}" type="slidenum">
              <a:rPr lang="en-US" smtClean="0"/>
              <a:t>9</a:t>
            </a:fld>
            <a:endParaRPr lang="en-US"/>
          </a:p>
        </p:txBody>
      </p:sp>
    </p:spTree>
    <p:extLst>
      <p:ext uri="{BB962C8B-B14F-4D97-AF65-F5344CB8AC3E}">
        <p14:creationId xmlns:p14="http://schemas.microsoft.com/office/powerpoint/2010/main" val="743729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31071021BCA44A8E8C60EE1A365C39" ma:contentTypeVersion="5" ma:contentTypeDescription="Create a new document." ma:contentTypeScope="" ma:versionID="6c417e8212b3c7acfcf9f7212b2e02bf">
  <xsd:schema xmlns:xsd="http://www.w3.org/2001/XMLSchema" xmlns:xs="http://www.w3.org/2001/XMLSchema" xmlns:p="http://schemas.microsoft.com/office/2006/metadata/properties" xmlns:ns2="75c735f5-aec2-4ca7-ba34-d1ecb3d5d51b" targetNamespace="http://schemas.microsoft.com/office/2006/metadata/properties" ma:root="true" ma:fieldsID="e57c16a2c8e76aec257e9d844fff3f98" ns2:_="">
    <xsd:import namespace="75c735f5-aec2-4ca7-ba34-d1ecb3d5d51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c735f5-aec2-4ca7-ba34-d1ecb3d5d5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A063DF-B84B-4B82-B179-EC5B0B207D96}">
  <ds:schemaRefs>
    <ds:schemaRef ds:uri="http://schemas.microsoft.com/sharepoint/v3/contenttype/forms"/>
  </ds:schemaRefs>
</ds:datastoreItem>
</file>

<file path=customXml/itemProps2.xml><?xml version="1.0" encoding="utf-8"?>
<ds:datastoreItem xmlns:ds="http://schemas.openxmlformats.org/officeDocument/2006/customXml" ds:itemID="{A144358B-5591-4F6C-806B-52A7676A414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26DC669-B4F7-4D31-BA3E-ADD8FFDC9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c735f5-aec2-4ca7-ba34-d1ecb3d5d5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Clarity</Template>
  <TotalTime>3792</TotalTime>
  <Words>2683</Words>
  <Application>Microsoft Office PowerPoint</Application>
  <PresentationFormat>On-screen Show (4:3)</PresentationFormat>
  <Paragraphs>281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Clarity</vt:lpstr>
      <vt:lpstr>GST 105  IT and Library Skills</vt:lpstr>
      <vt:lpstr>LIBRARY SKILLS </vt:lpstr>
      <vt:lpstr>What is library? </vt:lpstr>
      <vt:lpstr>Library</vt:lpstr>
      <vt:lpstr>PowerPoint Presentation</vt:lpstr>
      <vt:lpstr>IMPORTANCE OF TEACHING LIBRARY SKILLS</vt:lpstr>
      <vt:lpstr>AIMS OF A LIBRARY </vt:lpstr>
      <vt:lpstr>TYPES OF LIBRARIES </vt:lpstr>
      <vt:lpstr>PUBLIC LIBRARIES </vt:lpstr>
      <vt:lpstr>Functions of a public library include: </vt:lpstr>
      <vt:lpstr>NATIONAL LIBRARIES</vt:lpstr>
      <vt:lpstr>Research/Special Libraries </vt:lpstr>
      <vt:lpstr>PowerPoint Presentation</vt:lpstr>
      <vt:lpstr>Special Libraries</vt:lpstr>
      <vt:lpstr>PowerPoint Presentation</vt:lpstr>
      <vt:lpstr>Functions and services of research/ special libraries: </vt:lpstr>
      <vt:lpstr>ACADEMIC LIBRARIES </vt:lpstr>
      <vt:lpstr>Functions and Services of Academic Libraries</vt:lpstr>
      <vt:lpstr>PowerPoint Presentation</vt:lpstr>
      <vt:lpstr>PowerPoint Presentation</vt:lpstr>
      <vt:lpstr>Services of Academic Libraries </vt:lpstr>
      <vt:lpstr>PowerPoint Presentation</vt:lpstr>
      <vt:lpstr>PRIVATE LIBRARIES</vt:lpstr>
      <vt:lpstr>SECTIONS OF A LIBRARY</vt:lpstr>
      <vt:lpstr>PowerPoint Presentation</vt:lpstr>
      <vt:lpstr>PowerPoint Presentation</vt:lpstr>
      <vt:lpstr>PowerPoint Presentation</vt:lpstr>
      <vt:lpstr>PowerPoint Presentation</vt:lpstr>
      <vt:lpstr>References/Further Readings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GST 105  IT and Library Skills</dc:title>
  <dc:creator>FNAS-29</dc:creator>
  <cp:lastModifiedBy>FNAS-29</cp:lastModifiedBy>
  <cp:revision>60</cp:revision>
  <dcterms:created xsi:type="dcterms:W3CDTF">2022-03-16T14:38:14Z</dcterms:created>
  <dcterms:modified xsi:type="dcterms:W3CDTF">2022-03-19T16:41:11Z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0x010100B431071021BCA44A8E8C60EE1A365C39</vt:lpwstr>
  </property>
</Properties>
</file>