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258" r:id="rId6"/>
    <p:sldId id="282" r:id="rId7"/>
    <p:sldId id="28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83" r:id="rId22"/>
    <p:sldId id="284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186FB-E454-4B5F-ACC1-15FB8D5B3AEE}" v="104" dt="2022-03-27T14:44:26.704"/>
    <p1510:client id="{D81F280C-970E-456A-958C-382AD4FD7CF9}" v="11" dt="2022-03-27T14:49:5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IRU ABDULHAFIZ" userId="S::afeeznasir@nileuniversity.edu.ng::7ae4c424-6a00-4478-a877-53599ab56542" providerId="AD" clId="Web-{D81F280C-970E-456A-958C-382AD4FD7CF9}"/>
    <pc:docChg chg="modSld">
      <pc:chgData name="NASIRU ABDULHAFIZ" userId="S::afeeznasir@nileuniversity.edu.ng::7ae4c424-6a00-4478-a877-53599ab56542" providerId="AD" clId="Web-{D81F280C-970E-456A-958C-382AD4FD7CF9}" dt="2022-03-27T14:49:58.602" v="10" actId="14100"/>
      <pc:docMkLst>
        <pc:docMk/>
      </pc:docMkLst>
      <pc:sldChg chg="modSp">
        <pc:chgData name="NASIRU ABDULHAFIZ" userId="S::afeeznasir@nileuniversity.edu.ng::7ae4c424-6a00-4478-a877-53599ab56542" providerId="AD" clId="Web-{D81F280C-970E-456A-958C-382AD4FD7CF9}" dt="2022-03-27T14:46:10.287" v="0" actId="20577"/>
        <pc:sldMkLst>
          <pc:docMk/>
          <pc:sldMk cId="1058663622" sldId="269"/>
        </pc:sldMkLst>
        <pc:spChg chg="mod">
          <ac:chgData name="NASIRU ABDULHAFIZ" userId="S::afeeznasir@nileuniversity.edu.ng::7ae4c424-6a00-4478-a877-53599ab56542" providerId="AD" clId="Web-{D81F280C-970E-456A-958C-382AD4FD7CF9}" dt="2022-03-27T14:46:10.287" v="0" actId="20577"/>
          <ac:spMkLst>
            <pc:docMk/>
            <pc:sldMk cId="1058663622" sldId="269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D81F280C-970E-456A-958C-382AD4FD7CF9}" dt="2022-03-27T14:48:35.269" v="4" actId="14100"/>
        <pc:sldMkLst>
          <pc:docMk/>
          <pc:sldMk cId="2066647847" sldId="271"/>
        </pc:sldMkLst>
        <pc:spChg chg="mod">
          <ac:chgData name="NASIRU ABDULHAFIZ" userId="S::afeeznasir@nileuniversity.edu.ng::7ae4c424-6a00-4478-a877-53599ab56542" providerId="AD" clId="Web-{D81F280C-970E-456A-958C-382AD4FD7CF9}" dt="2022-03-27T14:48:35.269" v="4" actId="14100"/>
          <ac:spMkLst>
            <pc:docMk/>
            <pc:sldMk cId="2066647847" sldId="271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D81F280C-970E-456A-958C-382AD4FD7CF9}" dt="2022-03-27T14:47:44.282" v="2" actId="14100"/>
        <pc:sldMkLst>
          <pc:docMk/>
          <pc:sldMk cId="4144703970" sldId="278"/>
        </pc:sldMkLst>
        <pc:spChg chg="mod">
          <ac:chgData name="NASIRU ABDULHAFIZ" userId="S::afeeznasir@nileuniversity.edu.ng::7ae4c424-6a00-4478-a877-53599ab56542" providerId="AD" clId="Web-{D81F280C-970E-456A-958C-382AD4FD7CF9}" dt="2022-03-27T14:47:44.282" v="2" actId="14100"/>
          <ac:spMkLst>
            <pc:docMk/>
            <pc:sldMk cId="4144703970" sldId="278"/>
            <ac:spMk id="2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D81F280C-970E-456A-958C-382AD4FD7CF9}" dt="2022-03-27T14:48:03.924" v="3" actId="14100"/>
        <pc:sldMkLst>
          <pc:docMk/>
          <pc:sldMk cId="1971637946" sldId="279"/>
        </pc:sldMkLst>
        <pc:spChg chg="mod">
          <ac:chgData name="NASIRU ABDULHAFIZ" userId="S::afeeznasir@nileuniversity.edu.ng::7ae4c424-6a00-4478-a877-53599ab56542" providerId="AD" clId="Web-{D81F280C-970E-456A-958C-382AD4FD7CF9}" dt="2022-03-27T14:48:03.924" v="3" actId="14100"/>
          <ac:spMkLst>
            <pc:docMk/>
            <pc:sldMk cId="1971637946" sldId="279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D81F280C-970E-456A-958C-382AD4FD7CF9}" dt="2022-03-27T14:49:58.602" v="10" actId="14100"/>
        <pc:sldMkLst>
          <pc:docMk/>
          <pc:sldMk cId="302457431" sldId="281"/>
        </pc:sldMkLst>
        <pc:spChg chg="mod">
          <ac:chgData name="NASIRU ABDULHAFIZ" userId="S::afeeznasir@nileuniversity.edu.ng::7ae4c424-6a00-4478-a877-53599ab56542" providerId="AD" clId="Web-{D81F280C-970E-456A-958C-382AD4FD7CF9}" dt="2022-03-27T14:49:41.336" v="9" actId="14100"/>
          <ac:spMkLst>
            <pc:docMk/>
            <pc:sldMk cId="302457431" sldId="281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D81F280C-970E-456A-958C-382AD4FD7CF9}" dt="2022-03-27T14:49:58.602" v="10" actId="14100"/>
          <ac:spMkLst>
            <pc:docMk/>
            <pc:sldMk cId="302457431" sldId="281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D81F280C-970E-456A-958C-382AD4FD7CF9}" dt="2022-03-27T14:47:21.937" v="1" actId="14100"/>
        <pc:sldMkLst>
          <pc:docMk/>
          <pc:sldMk cId="3701859409" sldId="283"/>
        </pc:sldMkLst>
        <pc:spChg chg="mod">
          <ac:chgData name="NASIRU ABDULHAFIZ" userId="S::afeeznasir@nileuniversity.edu.ng::7ae4c424-6a00-4478-a877-53599ab56542" providerId="AD" clId="Web-{D81F280C-970E-456A-958C-382AD4FD7CF9}" dt="2022-03-27T14:47:21.937" v="1" actId="14100"/>
          <ac:spMkLst>
            <pc:docMk/>
            <pc:sldMk cId="3701859409" sldId="283"/>
            <ac:spMk id="2" creationId="{00000000-0000-0000-0000-000000000000}"/>
          </ac:spMkLst>
        </pc:spChg>
      </pc:sldChg>
    </pc:docChg>
  </pc:docChgLst>
  <pc:docChgLst>
    <pc:chgData name="NASIRU ABDULHAFIZ" userId="S::afeeznasir@nileuniversity.edu.ng::7ae4c424-6a00-4478-a877-53599ab56542" providerId="AD" clId="Web-{8F2186FB-E454-4B5F-ACC1-15FB8D5B3AEE}"/>
    <pc:docChg chg="modSld">
      <pc:chgData name="NASIRU ABDULHAFIZ" userId="S::afeeznasir@nileuniversity.edu.ng::7ae4c424-6a00-4478-a877-53599ab56542" providerId="AD" clId="Web-{8F2186FB-E454-4B5F-ACC1-15FB8D5B3AEE}" dt="2022-03-27T14:44:26.704" v="116" actId="14100"/>
      <pc:docMkLst>
        <pc:docMk/>
      </pc:docMkLst>
      <pc:sldChg chg="modSp">
        <pc:chgData name="NASIRU ABDULHAFIZ" userId="S::afeeznasir@nileuniversity.edu.ng::7ae4c424-6a00-4478-a877-53599ab56542" providerId="AD" clId="Web-{8F2186FB-E454-4B5F-ACC1-15FB8D5B3AEE}" dt="2022-03-27T14:36:51.598" v="88" actId="14100"/>
        <pc:sldMkLst>
          <pc:docMk/>
          <pc:sldMk cId="3588605960" sldId="258"/>
        </pc:sldMkLst>
        <pc:spChg chg="mod">
          <ac:chgData name="NASIRU ABDULHAFIZ" userId="S::afeeznasir@nileuniversity.edu.ng::7ae4c424-6a00-4478-a877-53599ab56542" providerId="AD" clId="Web-{8F2186FB-E454-4B5F-ACC1-15FB8D5B3AEE}" dt="2022-03-27T14:36:51.598" v="88" actId="14100"/>
          <ac:spMkLst>
            <pc:docMk/>
            <pc:sldMk cId="3588605960" sldId="258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23:45.074" v="23" actId="20577"/>
          <ac:spMkLst>
            <pc:docMk/>
            <pc:sldMk cId="3588605960" sldId="258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7:33.068" v="92" actId="14100"/>
        <pc:sldMkLst>
          <pc:docMk/>
          <pc:sldMk cId="3933771282" sldId="263"/>
        </pc:sldMkLst>
        <pc:spChg chg="mod">
          <ac:chgData name="NASIRU ABDULHAFIZ" userId="S::afeeznasir@nileuniversity.edu.ng::7ae4c424-6a00-4478-a877-53599ab56542" providerId="AD" clId="Web-{8F2186FB-E454-4B5F-ACC1-15FB8D5B3AEE}" dt="2022-03-27T14:37:33.068" v="92" actId="14100"/>
          <ac:spMkLst>
            <pc:docMk/>
            <pc:sldMk cId="3933771282" sldId="263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32:14.670" v="61" actId="14100"/>
          <ac:spMkLst>
            <pc:docMk/>
            <pc:sldMk cId="3933771282" sldId="263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7:44.943" v="93" actId="14100"/>
        <pc:sldMkLst>
          <pc:docMk/>
          <pc:sldMk cId="3252757576" sldId="264"/>
        </pc:sldMkLst>
        <pc:spChg chg="mod">
          <ac:chgData name="NASIRU ABDULHAFIZ" userId="S::afeeznasir@nileuniversity.edu.ng::7ae4c424-6a00-4478-a877-53599ab56542" providerId="AD" clId="Web-{8F2186FB-E454-4B5F-ACC1-15FB8D5B3AEE}" dt="2022-03-27T14:37:44.943" v="93" actId="14100"/>
          <ac:spMkLst>
            <pc:docMk/>
            <pc:sldMk cId="3252757576" sldId="264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7:52.709" v="94" actId="14100"/>
        <pc:sldMkLst>
          <pc:docMk/>
          <pc:sldMk cId="2411338072" sldId="265"/>
        </pc:sldMkLst>
        <pc:spChg chg="mod">
          <ac:chgData name="NASIRU ABDULHAFIZ" userId="S::afeeznasir@nileuniversity.edu.ng::7ae4c424-6a00-4478-a877-53599ab56542" providerId="AD" clId="Web-{8F2186FB-E454-4B5F-ACC1-15FB8D5B3AEE}" dt="2022-03-27T14:37:52.709" v="94" actId="14100"/>
          <ac:spMkLst>
            <pc:docMk/>
            <pc:sldMk cId="2411338072" sldId="265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32:32.561" v="64" actId="14100"/>
          <ac:spMkLst>
            <pc:docMk/>
            <pc:sldMk cId="2411338072" sldId="265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2:44.483" v="66" actId="14100"/>
        <pc:sldMkLst>
          <pc:docMk/>
          <pc:sldMk cId="4262768300" sldId="266"/>
        </pc:sldMkLst>
        <pc:spChg chg="mod">
          <ac:chgData name="NASIRU ABDULHAFIZ" userId="S::afeeznasir@nileuniversity.edu.ng::7ae4c424-6a00-4478-a877-53599ab56542" providerId="AD" clId="Web-{8F2186FB-E454-4B5F-ACC1-15FB8D5B3AEE}" dt="2022-03-27T14:32:40.077" v="65" actId="14100"/>
          <ac:spMkLst>
            <pc:docMk/>
            <pc:sldMk cId="4262768300" sldId="266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32:44.483" v="66" actId="14100"/>
          <ac:spMkLst>
            <pc:docMk/>
            <pc:sldMk cId="4262768300" sldId="266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2:55.311" v="68" actId="14100"/>
        <pc:sldMkLst>
          <pc:docMk/>
          <pc:sldMk cId="1521092475" sldId="267"/>
        </pc:sldMkLst>
        <pc:spChg chg="mod">
          <ac:chgData name="NASIRU ABDULHAFIZ" userId="S::afeeznasir@nileuniversity.edu.ng::7ae4c424-6a00-4478-a877-53599ab56542" providerId="AD" clId="Web-{8F2186FB-E454-4B5F-ACC1-15FB8D5B3AEE}" dt="2022-03-27T14:32:52.499" v="67" actId="14100"/>
          <ac:spMkLst>
            <pc:docMk/>
            <pc:sldMk cId="1521092475" sldId="267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32:55.311" v="68" actId="14100"/>
          <ac:spMkLst>
            <pc:docMk/>
            <pc:sldMk cId="1521092475" sldId="267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41:39.387" v="105" actId="14100"/>
        <pc:sldMkLst>
          <pc:docMk/>
          <pc:sldMk cId="1988786187" sldId="268"/>
        </pc:sldMkLst>
        <pc:spChg chg="mod">
          <ac:chgData name="NASIRU ABDULHAFIZ" userId="S::afeeznasir@nileuniversity.edu.ng::7ae4c424-6a00-4478-a877-53599ab56542" providerId="AD" clId="Web-{8F2186FB-E454-4B5F-ACC1-15FB8D5B3AEE}" dt="2022-03-27T14:41:27.215" v="103" actId="14100"/>
          <ac:spMkLst>
            <pc:docMk/>
            <pc:sldMk cId="1988786187" sldId="268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41:39.387" v="105" actId="14100"/>
          <ac:spMkLst>
            <pc:docMk/>
            <pc:sldMk cId="1988786187" sldId="268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41:55.419" v="106" actId="14100"/>
        <pc:sldMkLst>
          <pc:docMk/>
          <pc:sldMk cId="1058663622" sldId="269"/>
        </pc:sldMkLst>
        <pc:spChg chg="mod">
          <ac:chgData name="NASIRU ABDULHAFIZ" userId="S::afeeznasir@nileuniversity.edu.ng::7ae4c424-6a00-4478-a877-53599ab56542" providerId="AD" clId="Web-{8F2186FB-E454-4B5F-ACC1-15FB8D5B3AEE}" dt="2022-03-27T14:41:55.419" v="106" actId="14100"/>
          <ac:spMkLst>
            <pc:docMk/>
            <pc:sldMk cId="1058663622" sldId="269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3:30.734" v="73" actId="14100"/>
        <pc:sldMkLst>
          <pc:docMk/>
          <pc:sldMk cId="4167184312" sldId="270"/>
        </pc:sldMkLst>
        <pc:spChg chg="mod">
          <ac:chgData name="NASIRU ABDULHAFIZ" userId="S::afeeznasir@nileuniversity.edu.ng::7ae4c424-6a00-4478-a877-53599ab56542" providerId="AD" clId="Web-{8F2186FB-E454-4B5F-ACC1-15FB8D5B3AEE}" dt="2022-03-27T14:33:23.312" v="72" actId="14100"/>
          <ac:spMkLst>
            <pc:docMk/>
            <pc:sldMk cId="4167184312" sldId="270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33:30.734" v="73" actId="14100"/>
          <ac:spMkLst>
            <pc:docMk/>
            <pc:sldMk cId="4167184312" sldId="270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3:39.875" v="74" actId="14100"/>
        <pc:sldMkLst>
          <pc:docMk/>
          <pc:sldMk cId="2066647847" sldId="271"/>
        </pc:sldMkLst>
        <pc:spChg chg="mod">
          <ac:chgData name="NASIRU ABDULHAFIZ" userId="S::afeeznasir@nileuniversity.edu.ng::7ae4c424-6a00-4478-a877-53599ab56542" providerId="AD" clId="Web-{8F2186FB-E454-4B5F-ACC1-15FB8D5B3AEE}" dt="2022-03-27T14:33:39.875" v="74" actId="14100"/>
          <ac:spMkLst>
            <pc:docMk/>
            <pc:sldMk cId="2066647847" sldId="271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3:50.282" v="76" actId="14100"/>
        <pc:sldMkLst>
          <pc:docMk/>
          <pc:sldMk cId="2019553427" sldId="274"/>
        </pc:sldMkLst>
        <pc:spChg chg="mod">
          <ac:chgData name="NASIRU ABDULHAFIZ" userId="S::afeeznasir@nileuniversity.edu.ng::7ae4c424-6a00-4478-a877-53599ab56542" providerId="AD" clId="Web-{8F2186FB-E454-4B5F-ACC1-15FB8D5B3AEE}" dt="2022-03-27T14:33:45.578" v="75" actId="14100"/>
          <ac:spMkLst>
            <pc:docMk/>
            <pc:sldMk cId="2019553427" sldId="274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33:50.282" v="76" actId="14100"/>
          <ac:spMkLst>
            <pc:docMk/>
            <pc:sldMk cId="2019553427" sldId="274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42:08.075" v="107" actId="14100"/>
        <pc:sldMkLst>
          <pc:docMk/>
          <pc:sldMk cId="3009722268" sldId="275"/>
        </pc:sldMkLst>
        <pc:spChg chg="mod">
          <ac:chgData name="NASIRU ABDULHAFIZ" userId="S::afeeznasir@nileuniversity.edu.ng::7ae4c424-6a00-4478-a877-53599ab56542" providerId="AD" clId="Web-{8F2186FB-E454-4B5F-ACC1-15FB8D5B3AEE}" dt="2022-03-27T14:42:08.075" v="107" actId="14100"/>
          <ac:spMkLst>
            <pc:docMk/>
            <pc:sldMk cId="3009722268" sldId="275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42:17.669" v="108" actId="14100"/>
        <pc:sldMkLst>
          <pc:docMk/>
          <pc:sldMk cId="3468160915" sldId="276"/>
        </pc:sldMkLst>
        <pc:spChg chg="mod">
          <ac:chgData name="NASIRU ABDULHAFIZ" userId="S::afeeznasir@nileuniversity.edu.ng::7ae4c424-6a00-4478-a877-53599ab56542" providerId="AD" clId="Web-{8F2186FB-E454-4B5F-ACC1-15FB8D5B3AEE}" dt="2022-03-27T14:42:17.669" v="108" actId="14100"/>
          <ac:spMkLst>
            <pc:docMk/>
            <pc:sldMk cId="3468160915" sldId="276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42:25.592" v="109" actId="14100"/>
        <pc:sldMkLst>
          <pc:docMk/>
          <pc:sldMk cId="1014719804" sldId="277"/>
        </pc:sldMkLst>
        <pc:spChg chg="mod">
          <ac:chgData name="NASIRU ABDULHAFIZ" userId="S::afeeznasir@nileuniversity.edu.ng::7ae4c424-6a00-4478-a877-53599ab56542" providerId="AD" clId="Web-{8F2186FB-E454-4B5F-ACC1-15FB8D5B3AEE}" dt="2022-03-27T14:42:25.592" v="109" actId="14100"/>
          <ac:spMkLst>
            <pc:docMk/>
            <pc:sldMk cId="1014719804" sldId="277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42:56.249" v="114" actId="14100"/>
        <pc:sldMkLst>
          <pc:docMk/>
          <pc:sldMk cId="4144703970" sldId="278"/>
        </pc:sldMkLst>
        <pc:spChg chg="mod">
          <ac:chgData name="NASIRU ABDULHAFIZ" userId="S::afeeznasir@nileuniversity.edu.ng::7ae4c424-6a00-4478-a877-53599ab56542" providerId="AD" clId="Web-{8F2186FB-E454-4B5F-ACC1-15FB8D5B3AEE}" dt="2022-03-27T14:42:52.248" v="113" actId="14100"/>
          <ac:spMkLst>
            <pc:docMk/>
            <pc:sldMk cId="4144703970" sldId="278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42:56.249" v="114" actId="14100"/>
          <ac:spMkLst>
            <pc:docMk/>
            <pc:sldMk cId="4144703970" sldId="278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4:40.501" v="86" actId="14100"/>
        <pc:sldMkLst>
          <pc:docMk/>
          <pc:sldMk cId="1971637946" sldId="279"/>
        </pc:sldMkLst>
        <pc:spChg chg="mod">
          <ac:chgData name="NASIRU ABDULHAFIZ" userId="S::afeeznasir@nileuniversity.edu.ng::7ae4c424-6a00-4478-a877-53599ab56542" providerId="AD" clId="Web-{8F2186FB-E454-4B5F-ACC1-15FB8D5B3AEE}" dt="2022-03-27T14:34:40.501" v="86" actId="14100"/>
          <ac:spMkLst>
            <pc:docMk/>
            <pc:sldMk cId="1971637946" sldId="279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4:45.658" v="87" actId="14100"/>
        <pc:sldMkLst>
          <pc:docMk/>
          <pc:sldMk cId="606512680" sldId="280"/>
        </pc:sldMkLst>
        <pc:spChg chg="mod">
          <ac:chgData name="NASIRU ABDULHAFIZ" userId="S::afeeznasir@nileuniversity.edu.ng::7ae4c424-6a00-4478-a877-53599ab56542" providerId="AD" clId="Web-{8F2186FB-E454-4B5F-ACC1-15FB8D5B3AEE}" dt="2022-03-27T14:34:45.658" v="87" actId="14100"/>
          <ac:spMkLst>
            <pc:docMk/>
            <pc:sldMk cId="606512680" sldId="280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44:26.704" v="116" actId="14100"/>
        <pc:sldMkLst>
          <pc:docMk/>
          <pc:sldMk cId="302457431" sldId="281"/>
        </pc:sldMkLst>
        <pc:spChg chg="mod">
          <ac:chgData name="NASIRU ABDULHAFIZ" userId="S::afeeznasir@nileuniversity.edu.ng::7ae4c424-6a00-4478-a877-53599ab56542" providerId="AD" clId="Web-{8F2186FB-E454-4B5F-ACC1-15FB8D5B3AEE}" dt="2022-03-27T14:44:21.438" v="115" actId="14100"/>
          <ac:spMkLst>
            <pc:docMk/>
            <pc:sldMk cId="302457431" sldId="281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44:26.704" v="116" actId="14100"/>
          <ac:spMkLst>
            <pc:docMk/>
            <pc:sldMk cId="302457431" sldId="281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6:59.755" v="89" actId="14100"/>
        <pc:sldMkLst>
          <pc:docMk/>
          <pc:sldMk cId="1696147086" sldId="282"/>
        </pc:sldMkLst>
        <pc:spChg chg="mod">
          <ac:chgData name="NASIRU ABDULHAFIZ" userId="S::afeeznasir@nileuniversity.edu.ng::7ae4c424-6a00-4478-a877-53599ab56542" providerId="AD" clId="Web-{8F2186FB-E454-4B5F-ACC1-15FB8D5B3AEE}" dt="2022-03-27T14:36:59.755" v="89" actId="14100"/>
          <ac:spMkLst>
            <pc:docMk/>
            <pc:sldMk cId="1696147086" sldId="282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24:37.232" v="29" actId="20577"/>
          <ac:spMkLst>
            <pc:docMk/>
            <pc:sldMk cId="1696147086" sldId="282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42:38.107" v="111" actId="14100"/>
        <pc:sldMkLst>
          <pc:docMk/>
          <pc:sldMk cId="3701859409" sldId="283"/>
        </pc:sldMkLst>
        <pc:spChg chg="mod">
          <ac:chgData name="NASIRU ABDULHAFIZ" userId="S::afeeznasir@nileuniversity.edu.ng::7ae4c424-6a00-4478-a877-53599ab56542" providerId="AD" clId="Web-{8F2186FB-E454-4B5F-ACC1-15FB8D5B3AEE}" dt="2022-03-27T14:42:34.639" v="110" actId="14100"/>
          <ac:spMkLst>
            <pc:docMk/>
            <pc:sldMk cId="3701859409" sldId="283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42:38.107" v="111" actId="14100"/>
          <ac:spMkLst>
            <pc:docMk/>
            <pc:sldMk cId="3701859409" sldId="283"/>
            <ac:spMk id="3" creationId="{00000000-0000-0000-0000-000000000000}"/>
          </ac:spMkLst>
        </pc:spChg>
      </pc:sldChg>
      <pc:sldChg chg="modSp">
        <pc:chgData name="NASIRU ABDULHAFIZ" userId="S::afeeznasir@nileuniversity.edu.ng::7ae4c424-6a00-4478-a877-53599ab56542" providerId="AD" clId="Web-{8F2186FB-E454-4B5F-ACC1-15FB8D5B3AEE}" dt="2022-03-27T14:34:26.298" v="83" actId="14100"/>
        <pc:sldMkLst>
          <pc:docMk/>
          <pc:sldMk cId="3854815591" sldId="284"/>
        </pc:sldMkLst>
        <pc:spChg chg="mod">
          <ac:chgData name="NASIRU ABDULHAFIZ" userId="S::afeeznasir@nileuniversity.edu.ng::7ae4c424-6a00-4478-a877-53599ab56542" providerId="AD" clId="Web-{8F2186FB-E454-4B5F-ACC1-15FB8D5B3AEE}" dt="2022-03-27T14:34:21.376" v="82" actId="14100"/>
          <ac:spMkLst>
            <pc:docMk/>
            <pc:sldMk cId="3854815591" sldId="284"/>
            <ac:spMk id="2" creationId="{00000000-0000-0000-0000-000000000000}"/>
          </ac:spMkLst>
        </pc:spChg>
        <pc:spChg chg="mod">
          <ac:chgData name="NASIRU ABDULHAFIZ" userId="S::afeeznasir@nileuniversity.edu.ng::7ae4c424-6a00-4478-a877-53599ab56542" providerId="AD" clId="Web-{8F2186FB-E454-4B5F-ACC1-15FB8D5B3AEE}" dt="2022-03-27T14:34:26.298" v="83" actId="14100"/>
          <ac:spMkLst>
            <pc:docMk/>
            <pc:sldMk cId="3854815591" sldId="2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7599F-2113-4C2A-B5EA-D3DA514145B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FE2EB-43D1-45DE-9C54-3B985DA2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146E-5B8C-4E5E-8E8E-91A604864406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1EBB-EE8F-4C19-AC3B-96D9622C2D21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8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1368-3E67-4FC3-91A1-55DB7F38E53C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3A4-DE77-4014-A045-FFEACF8DD43F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7D96-A9CE-47CB-8460-2342E484D5C9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3C5-609B-4BE4-8856-7755877925F2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0415-9685-4E4A-A281-2C4D12280B8C}" type="datetime1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4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D842-155A-48C3-B5A5-4808A90420AF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59F9-0570-4812-AB36-658E8843477F}" type="datetime1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DF1C7-EA4D-4DD9-A117-F2899C402AC1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3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8590-44E9-4C67-8962-4273B5E3AC72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E216-7CDE-46E6-ACB7-4609E45C3478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4AB8-DA8C-47B6-B0C1-7C739E858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GB" dirty="0">
                <a:latin typeface="GillSansMT"/>
              </a:rPr>
              <a:t>GST 105 </a:t>
            </a:r>
            <a:br>
              <a:rPr lang="en-GB" dirty="0">
                <a:latin typeface="GillSansMT"/>
              </a:rPr>
            </a:br>
            <a:r>
              <a:rPr lang="en-GB" dirty="0">
                <a:latin typeface="GillSansMT"/>
              </a:rPr>
              <a:t>IT and Library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79554"/>
            <a:ext cx="9144000" cy="51944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latin typeface="GillSansMT,Bold"/>
              </a:rPr>
              <a:t>Organization of Library Materials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37705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GillSansMT"/>
              </a:rPr>
              <a:t>Lecture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78F4-C9AC-44BC-95A1-5AFC78AE064E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08771"/>
          </a:xfrm>
        </p:spPr>
        <p:txBody>
          <a:bodyPr>
            <a:normAutofit/>
          </a:bodyPr>
          <a:lstStyle/>
          <a:p>
            <a:r>
              <a:rPr lang="en-US" dirty="0"/>
              <a:t>Electronic materials/resources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6881"/>
            <a:ext cx="8229600" cy="450928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just">
              <a:spcBef>
                <a:spcPts val="1400"/>
              </a:spcBef>
            </a:pPr>
            <a:r>
              <a:rPr lang="en-US" dirty="0"/>
              <a:t>Computers and related electronic resources have come to play a central role in modern libraries. </a:t>
            </a:r>
            <a:endParaRPr lang="en-US"/>
          </a:p>
          <a:p>
            <a:pPr algn="just">
              <a:spcBef>
                <a:spcPts val="1400"/>
              </a:spcBef>
            </a:pPr>
            <a:r>
              <a:rPr lang="en-US" dirty="0"/>
              <a:t>Electronic resources are of prime significance here. </a:t>
            </a:r>
            <a:endParaRPr lang="en-US" dirty="0">
              <a:ea typeface="Calibri"/>
              <a:cs typeface="Calibri"/>
            </a:endParaRPr>
          </a:p>
          <a:p>
            <a:pPr algn="just">
              <a:spcBef>
                <a:spcPts val="1400"/>
              </a:spcBef>
            </a:pPr>
            <a:r>
              <a:rPr lang="en-US" dirty="0">
                <a:solidFill>
                  <a:srgbClr val="FF0000"/>
                </a:solidFill>
              </a:rPr>
              <a:t>Electronic resources, referred to as e-resources, have added value to the libraries for offering better services to the users. 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algn="just">
              <a:spcBef>
                <a:spcPts val="1400"/>
              </a:spcBef>
            </a:pPr>
            <a:r>
              <a:rPr lang="en-US" dirty="0"/>
              <a:t>Electronic resource can be defined as any library material that is made available electronically. </a:t>
            </a:r>
            <a:endParaRPr lang="en-US" dirty="0">
              <a:ea typeface="Calibri"/>
              <a:cs typeface="Calibri"/>
            </a:endParaRPr>
          </a:p>
          <a:p>
            <a:pPr algn="just">
              <a:spcBef>
                <a:spcPts val="1400"/>
              </a:spcBef>
            </a:pPr>
            <a:r>
              <a:rPr lang="en-US" dirty="0"/>
              <a:t>These are thus those library resources which include documents in </a:t>
            </a:r>
            <a:r>
              <a:rPr lang="en-US" dirty="0">
                <a:solidFill>
                  <a:srgbClr val="FF0000"/>
                </a:solidFill>
              </a:rPr>
              <a:t>electronic or e-format </a:t>
            </a:r>
            <a:r>
              <a:rPr lang="en-US" dirty="0"/>
              <a:t>that can be accessed locally or via the Internet globally. </a:t>
            </a:r>
            <a:endParaRPr lang="en-US" dirty="0">
              <a:ea typeface="Calibri"/>
              <a:cs typeface="Calibri"/>
            </a:endParaRPr>
          </a:p>
          <a:p>
            <a:pPr algn="just">
              <a:spcBef>
                <a:spcPts val="1400"/>
              </a:spcBef>
            </a:pPr>
            <a:r>
              <a:rPr lang="en-US" dirty="0">
                <a:solidFill>
                  <a:srgbClr val="FF0000"/>
                </a:solidFill>
              </a:rPr>
              <a:t>Many reference books are also available in electronic format.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algn="just">
              <a:spcBef>
                <a:spcPts val="1400"/>
              </a:spcBef>
            </a:pPr>
            <a:r>
              <a:rPr lang="en-US" dirty="0"/>
              <a:t>Users are provided access to various e-resources which are e-books, e-journals, e-databases, e-magazines etc.</a:t>
            </a:r>
            <a:endParaRPr lang="en-US" dirty="0">
              <a:ea typeface="Calibri"/>
              <a:cs typeface="Calibri"/>
            </a:endParaRPr>
          </a:p>
          <a:p>
            <a:pPr algn="just">
              <a:spcBef>
                <a:spcPts val="1400"/>
              </a:spcBef>
            </a:pPr>
            <a:r>
              <a:rPr lang="en-US" dirty="0">
                <a:solidFill>
                  <a:srgbClr val="FF0000"/>
                </a:solidFill>
              </a:rPr>
              <a:t>Many of the electronic resources are available free of cost to anyone over the Internet but some are commercial resources and are priced.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F85-9C8A-4081-BA6A-0CE9CBDE429F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3298"/>
            <a:ext cx="8229600" cy="5142865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Information and communication technology is one of the important aspects of today’s world. </a:t>
            </a:r>
            <a:endParaRPr lang="en-US"/>
          </a:p>
          <a:p>
            <a:pPr algn="just">
              <a:lnSpc>
                <a:spcPct val="120000"/>
              </a:lnSpc>
            </a:pPr>
            <a:r>
              <a:rPr lang="en-US" dirty="0"/>
              <a:t>It has changed the society into information society and is now the way of life. </a:t>
            </a:r>
            <a:endParaRPr lang="en-US" dirty="0"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en-US" dirty="0"/>
              <a:t>This change is also reflected in the modern libraries. </a:t>
            </a:r>
            <a:endParaRPr lang="en-US" dirty="0"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en-US" dirty="0"/>
              <a:t>Electronic resources are e-books, e-journals and e-databases.</a:t>
            </a:r>
            <a:endParaRPr lang="en-US" dirty="0"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en-US" dirty="0"/>
              <a:t>Examples:</a:t>
            </a:r>
            <a:endParaRPr lang="en-US" dirty="0">
              <a:cs typeface="Calibri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Treasure Island by Robert Louis Stevenson, a free e-book can be downloaded from http://www.feedbooks.com</a:t>
            </a:r>
            <a:endParaRPr lang="en-US" sz="3200" dirty="0">
              <a:solidFill>
                <a:srgbClr val="FF0000"/>
              </a:solidFill>
              <a:cs typeface="Calibri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Oxford Advanced Learner’s Dictionary, e-book edition is the popular e-book edition of the Oxford Dictionary available at http://www.mobipocket.com</a:t>
            </a:r>
            <a:endParaRPr lang="en-US" sz="3200" dirty="0">
              <a:solidFill>
                <a:srgbClr val="FF0000"/>
              </a:solidFill>
              <a:cs typeface="Calibri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Annals of Library and Information Studies, (quarterly) access via NISCAIR website http://www.niscair.res.in</a:t>
            </a:r>
            <a:endParaRPr lang="en-US" sz="3200" dirty="0">
              <a:solidFill>
                <a:srgbClr val="FF0000"/>
              </a:solidFill>
              <a:cs typeface="Calibri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Blackwell Scientific Journals – http://blacksci.co.uk/</a:t>
            </a:r>
            <a:endParaRPr lang="en-US" sz="3200" dirty="0">
              <a:solidFill>
                <a:srgbClr val="FF0000"/>
              </a:solidFill>
              <a:cs typeface="Calibri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PubMed – http://www.ncbi.nlm.gov/PubMed/</a:t>
            </a:r>
            <a:endParaRPr lang="en-US" sz="3200" dirty="0">
              <a:solidFill>
                <a:srgbClr val="FF0000"/>
              </a:solidFill>
              <a:cs typeface="Calibri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UNESCO Social Science Database – http://www.unesco.org/most/dare.htm</a:t>
            </a:r>
            <a:endParaRPr lang="en-US" sz="3200" dirty="0">
              <a:solidFill>
                <a:srgbClr val="FF0000"/>
              </a:solidFill>
              <a:cs typeface="Calibri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3200" dirty="0">
                <a:solidFill>
                  <a:srgbClr val="FF0000"/>
                </a:solidFill>
              </a:rPr>
              <a:t>INIS Database - http://www.iaea.org/inis/database/inis_database.htm</a:t>
            </a:r>
            <a:endParaRPr lang="en-US" sz="32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1476-578C-4DBD-9CDD-EBA81BF4D949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558"/>
            <a:ext cx="8229600" cy="771202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MATERIAL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414"/>
            <a:ext cx="8229600" cy="49187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However, besides the various print and non-print material, already discussed, there are some more types of library materials you should know about.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These include the standards, patents, pamphlets, reports, dissertations and theses, and maps and charts, etc. </a:t>
            </a:r>
          </a:p>
          <a:p>
            <a:pPr algn="just"/>
            <a:r>
              <a:rPr lang="en-US" dirty="0"/>
              <a:t>These materials are usually collected by libraries of scientific and technological organizations.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The dissertations and theses are collected by university libraries.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64D1-0C5E-4396-BE56-30B1AC21A0EA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8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439"/>
            <a:ext cx="8229600" cy="506872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Examples: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Standard - </a:t>
            </a:r>
            <a:r>
              <a:rPr lang="en-US" dirty="0"/>
              <a:t>ISO 2709: Standard for Bibliographic Record Formats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Patent - </a:t>
            </a:r>
            <a:r>
              <a:rPr lang="en-US" dirty="0"/>
              <a:t>A method of producing ZP1 protein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Dissertation </a:t>
            </a:r>
            <a:r>
              <a:rPr lang="en-US" dirty="0"/>
              <a:t>- SMART Materials and Structures: a survey of published literature, a dissertation submitted for award of Associateship in Information Science, INSDOC (NISCAIR)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Atlas</a:t>
            </a:r>
            <a:r>
              <a:rPr lang="en-US" dirty="0"/>
              <a:t> - Oxford Reference Atlas for India and the World – published by Oxford University Press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DFA8-3602-4C0F-B727-D53F5D3AC59C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129"/>
            <a:ext cx="8229600" cy="88350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STEPS IN ORGANIZING THE LIBRARY MATERIAL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368"/>
            <a:ext cx="8229600" cy="47397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dirty="0"/>
              <a:t>The main goal of every library is to share information with the user community.</a:t>
            </a:r>
          </a:p>
          <a:p>
            <a:pPr algn="just"/>
            <a:r>
              <a:rPr lang="en-US" dirty="0"/>
              <a:t>How we organize the books is not as important as the result. </a:t>
            </a:r>
            <a:endParaRPr lang="en-US" dirty="0">
              <a:ea typeface="Calibri"/>
              <a:cs typeface="Calibri"/>
            </a:endParaRPr>
          </a:p>
          <a:p>
            <a:pPr algn="just"/>
            <a:r>
              <a:rPr lang="en-US" dirty="0"/>
              <a:t>An organizing system is only successful if it makes it easier for library staff and the library users to find desired information as and when required.</a:t>
            </a:r>
          </a:p>
          <a:p>
            <a:pPr algn="just"/>
            <a:r>
              <a:rPr lang="en-US" dirty="0"/>
              <a:t>The steps of organizing library materials are: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Acquisition </a:t>
            </a:r>
          </a:p>
          <a:p>
            <a:pPr lvl="1" algn="just"/>
            <a:r>
              <a:rPr lang="en-US" dirty="0"/>
              <a:t>To start organizing a library, a librarian must know what he or she needs. </a:t>
            </a:r>
          </a:p>
          <a:p>
            <a:pPr lvl="1" algn="just"/>
            <a:r>
              <a:rPr lang="en-US" dirty="0"/>
              <a:t>To do this, the first step is to identify collection requirements.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1D1F-4476-4EB6-8A55-2619BE4C44E1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5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425"/>
            <a:ext cx="8229600" cy="49677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Collection development</a:t>
            </a:r>
          </a:p>
          <a:p>
            <a:pPr algn="just"/>
            <a:r>
              <a:rPr lang="en-US" dirty="0"/>
              <a:t>Once a librarian has assessed the collection requirements, the next step is to begin acquiring those items. </a:t>
            </a:r>
          </a:p>
          <a:p>
            <a:pPr algn="just"/>
            <a:r>
              <a:rPr lang="en-US" dirty="0"/>
              <a:t>In this step, it is imperative that a librarian knows the best ways in which to acquire necessary items. </a:t>
            </a:r>
          </a:p>
          <a:p>
            <a:pPr algn="just"/>
            <a:r>
              <a:rPr lang="en-US" dirty="0"/>
              <a:t>Various steps involved are: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Select materials based on the availability of funds.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Place orders for purchase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Acquire the material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Maintain the records of newly acquired material.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CA49-17F3-4D5A-83B0-A43D8573C101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006"/>
            <a:ext cx="8229600" cy="4945157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Technical processing of library material</a:t>
            </a:r>
          </a:p>
          <a:p>
            <a:pPr algn="just"/>
            <a:r>
              <a:rPr lang="en-US" dirty="0"/>
              <a:t>Libraries adopt various methods to organize their material. </a:t>
            </a:r>
          </a:p>
          <a:p>
            <a:pPr algn="just"/>
            <a:r>
              <a:rPr lang="en-US" dirty="0"/>
              <a:t>As most of the libraries have open access facility for their users.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The following steps are taken to organize library material:</a:t>
            </a:r>
          </a:p>
          <a:p>
            <a:pPr algn="just"/>
            <a:r>
              <a:rPr lang="en-US" dirty="0"/>
              <a:t>Process new material </a:t>
            </a:r>
          </a:p>
          <a:p>
            <a:pPr marL="857250" lvl="2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o Classification of material </a:t>
            </a:r>
          </a:p>
          <a:p>
            <a:pPr marL="857250" lvl="2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o Cataloguing of material </a:t>
            </a:r>
          </a:p>
          <a:p>
            <a:pPr algn="just"/>
            <a:r>
              <a:rPr lang="en-US" dirty="0"/>
              <a:t>Physical processing (stamping, pasting, labeling, etc.) </a:t>
            </a:r>
          </a:p>
          <a:p>
            <a:pPr algn="just"/>
            <a:r>
              <a:rPr lang="en-US" dirty="0"/>
              <a:t>Display the resources </a:t>
            </a:r>
          </a:p>
          <a:p>
            <a:pPr algn="just"/>
            <a:r>
              <a:rPr lang="en-US" dirty="0"/>
              <a:t>Storing and shelving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CCB-BF59-46CC-9591-F05B75C898ED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6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376"/>
            <a:ext cx="8229600" cy="503378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/>
            <a:r>
              <a:rPr lang="en-US" dirty="0"/>
              <a:t>Besides the above, the library material must be maintained if it must stay effective and relevant to the changing technologies. </a:t>
            </a:r>
          </a:p>
          <a:p>
            <a:pPr algn="just"/>
            <a:r>
              <a:rPr lang="en-US" dirty="0"/>
              <a:t>For this, librarians must adopt various procedures related to maintenance in order to keep the collection current and functional.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This requires:</a:t>
            </a:r>
          </a:p>
          <a:p>
            <a:pPr lvl="1" algn="just"/>
            <a:r>
              <a:rPr lang="en-US" dirty="0"/>
              <a:t>Care of library resources</a:t>
            </a:r>
          </a:p>
          <a:p>
            <a:pPr lvl="1" algn="just"/>
            <a:r>
              <a:rPr lang="en-US" dirty="0"/>
              <a:t>Shelf maintenance</a:t>
            </a:r>
          </a:p>
          <a:p>
            <a:pPr lvl="1" algn="just"/>
            <a:r>
              <a:rPr lang="en-US" dirty="0"/>
              <a:t>Maintaining records of collection development and use</a:t>
            </a:r>
          </a:p>
          <a:p>
            <a:pPr lvl="1" algn="just"/>
            <a:r>
              <a:rPr lang="en-US" dirty="0"/>
              <a:t>Identifying the lost and damaged materials</a:t>
            </a:r>
          </a:p>
          <a:p>
            <a:pPr lvl="1" algn="just"/>
            <a:r>
              <a:rPr lang="en-US" dirty="0"/>
              <a:t>Housekeeping activities for the collection.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8D4A-5A02-4E5C-A2B1-91B6AA0F66C3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480"/>
            <a:ext cx="8229600" cy="932936"/>
          </a:xfrm>
        </p:spPr>
        <p:txBody>
          <a:bodyPr>
            <a:normAutofit/>
          </a:bodyPr>
          <a:lstStyle/>
          <a:p>
            <a:r>
              <a:rPr lang="en-US" sz="3600" dirty="0"/>
              <a:t>NEED TO ORGANIZE LIBRARY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098"/>
            <a:ext cx="8229600" cy="504865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/>
            <a:r>
              <a:rPr lang="en-US" sz="3000" dirty="0"/>
              <a:t>A library can have plenty of reading material of various kinds. </a:t>
            </a:r>
          </a:p>
          <a:p>
            <a:pPr algn="just"/>
            <a:r>
              <a:rPr lang="en-US" sz="3000" dirty="0"/>
              <a:t>But just setting up a library is of no use if users cannot easily and readily access the material it contains. </a:t>
            </a:r>
          </a:p>
          <a:p>
            <a:pPr algn="just"/>
            <a:r>
              <a:rPr lang="en-US" sz="3000" dirty="0"/>
              <a:t>It must be ensured that library resources and users are brought together. </a:t>
            </a:r>
          </a:p>
          <a:p>
            <a:pPr algn="just"/>
            <a:r>
              <a:rPr lang="en-US" sz="3000" dirty="0"/>
              <a:t>The need for organizing library material is to</a:t>
            </a:r>
            <a:r>
              <a:rPr lang="en-US" dirty="0"/>
              <a:t>:</a:t>
            </a:r>
          </a:p>
          <a:p>
            <a:pPr lvl="1" algn="just"/>
            <a:r>
              <a:rPr lang="en-US" sz="2600" dirty="0">
                <a:solidFill>
                  <a:srgbClr val="FF0000"/>
                </a:solidFill>
              </a:rPr>
              <a:t>maximize search capabilities for users; </a:t>
            </a:r>
          </a:p>
          <a:p>
            <a:pPr lvl="1" algn="just"/>
            <a:r>
              <a:rPr lang="en-US" sz="2600" dirty="0">
                <a:solidFill>
                  <a:srgbClr val="FF0000"/>
                </a:solidFill>
              </a:rPr>
              <a:t>display the available resources and; </a:t>
            </a:r>
          </a:p>
          <a:p>
            <a:pPr lvl="1" algn="just"/>
            <a:r>
              <a:rPr lang="en-US" sz="2600" dirty="0">
                <a:solidFill>
                  <a:srgbClr val="FF0000"/>
                </a:solidFill>
              </a:rPr>
              <a:t>minimize physical, intellectual and time barriers.</a:t>
            </a:r>
          </a:p>
          <a:p>
            <a:pPr marL="457200" lvl="1" indent="0" algn="just">
              <a:buNone/>
            </a:pPr>
            <a:r>
              <a:rPr lang="en-US" sz="2400" dirty="0"/>
              <a:t>The material must be organized in such a way that it becomes easier for library staff and the library users to find information they require.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2A68-2165-47A0-AE85-259C459D15B9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04504"/>
            <a:ext cx="8229600" cy="66425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PURPOSE OF ORGANIZING LIBRARY MATERIAL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17638"/>
            <a:ext cx="8217244" cy="443306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It is important to organize library materials for easier location thus saving the time of the users in locating documents. </a:t>
            </a:r>
          </a:p>
          <a:p>
            <a:pPr algn="just"/>
            <a:r>
              <a:rPr lang="en-US" dirty="0"/>
              <a:t>Subject access in the case of certain subject material also becomes easy and the place looks tidy. </a:t>
            </a:r>
          </a:p>
          <a:p>
            <a:pPr algn="just"/>
            <a:r>
              <a:rPr lang="en-US" dirty="0"/>
              <a:t>The purpose of organizing library material is to: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ensure location of library material;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facilitate easy accessibility of the material;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enhance the effective utilization of the material; and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attract users to the library.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E371-065B-488C-B15A-7DEDFE5D64FF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1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118"/>
            <a:ext cx="8229600" cy="537520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Introduction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Organization of Library Materials</a:t>
            </a:r>
            <a:endParaRPr lang="en-US" dirty="0">
              <a:ea typeface="Calibri"/>
              <a:cs typeface="Calibri"/>
            </a:endParaRPr>
          </a:p>
          <a:p>
            <a:pPr lvl="1">
              <a:lnSpc>
                <a:spcPct val="200000"/>
              </a:lnSpc>
            </a:pPr>
            <a:r>
              <a:rPr lang="en-US" dirty="0"/>
              <a:t>Library Catalogues</a:t>
            </a:r>
            <a:endParaRPr lang="en-US" dirty="0">
              <a:ea typeface="Calibri"/>
              <a:cs typeface="Calibri"/>
            </a:endParaRPr>
          </a:p>
          <a:p>
            <a:pPr lvl="1">
              <a:lnSpc>
                <a:spcPct val="200000"/>
              </a:lnSpc>
            </a:pPr>
            <a:r>
              <a:rPr lang="en-US" dirty="0"/>
              <a:t>Classification Schemes</a:t>
            </a:r>
            <a:endParaRPr lang="en-US" dirty="0"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dirty="0"/>
              <a:t>NEED TO ORGANIZE LIBRARY MATERIAL</a:t>
            </a:r>
            <a:endParaRPr lang="en-US" dirty="0"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dirty="0"/>
              <a:t>PURPOSE OF ORGANIZING LIBRARY MATERIAL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A4E5-6D43-4194-A096-E21A20D353F7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7697"/>
            <a:ext cx="8229600" cy="100861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78"/>
            <a:ext cx="8229600" cy="4628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600" dirty="0"/>
              <a:t>Users rely on libraries that provide information in support of teaching, learning, research and knowledge dissemination, which is a fundamental basis for the existence of libraries.</a:t>
            </a:r>
          </a:p>
          <a:p>
            <a:pPr algn="just"/>
            <a:r>
              <a:rPr lang="en-US" sz="2600" dirty="0"/>
              <a:t>The purpose of organizing the materials in the library is to make it easier for the librarian and the users to find the desired information.</a:t>
            </a:r>
          </a:p>
          <a:p>
            <a:pPr algn="just"/>
            <a:r>
              <a:rPr lang="en-US" sz="2600" dirty="0"/>
              <a:t>To be effective, libraries must acquire suitable material needed by their users. 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For this reason, it is essential that the librarians should be aware of various types and forms of library materials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5C4D-2DED-4C3E-8762-2AAB2D70E314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0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382"/>
            <a:ext cx="8229600" cy="52067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600" dirty="0"/>
              <a:t>Library materials are available in various forms like the print and the non-print material.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The print material includes the books, periodicals, newspapers and reference books.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The non-print material includes the audio-visual materials and electronic materials.</a:t>
            </a:r>
          </a:p>
          <a:p>
            <a:pPr algn="just"/>
            <a:r>
              <a:rPr lang="en-US" sz="2600" dirty="0"/>
              <a:t>Other material required by special libraries are standards, patents, pamphlets, reports, dissertations and theses, and maps and charts, etc.</a:t>
            </a:r>
          </a:p>
          <a:p>
            <a:pPr algn="just"/>
            <a:r>
              <a:rPr lang="en-US" sz="2600" dirty="0"/>
              <a:t>Electronic resources, referred to as e-resources, have added value to the libraries for offering better services to the users. 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For example, an e-book is an electronic book, which can be read digitally on the computer screen or on devices called e-book readers.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9853-306A-4D62-987E-76DE42D2C458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458"/>
            <a:ext cx="8229600" cy="5342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The above-mentioned library materials must be acquired, processed and made available for use by the library users. 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To serve the needs of the users, records must be maintained for all the material.</a:t>
            </a:r>
            <a:endParaRPr lang="en-US" dirty="0">
              <a:ea typeface="Calibri"/>
              <a:cs typeface="Calibri"/>
            </a:endParaRPr>
          </a:p>
          <a:p>
            <a:pPr algn="just"/>
            <a:r>
              <a:rPr lang="en-US" dirty="0"/>
              <a:t>The steps in organizing library material are necessary to access, acquire, process and to maintain the collection.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D008-2F15-4B39-B9DE-76E16166D8ED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0691"/>
            <a:ext cx="8229600" cy="586947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After studying this lesson, you will be able to </a:t>
            </a:r>
            <a:endParaRPr lang="en-US">
              <a:ea typeface="Calibri"/>
              <a:cs typeface="Calibri"/>
            </a:endParaRP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/>
              <a:t>explain the concept, need and purpose of organizing library material;</a:t>
            </a:r>
            <a:endParaRPr lang="en-US" dirty="0">
              <a:ea typeface="Calibri"/>
              <a:cs typeface="Calibri"/>
            </a:endParaRP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/>
              <a:t>identify categories of library material;</a:t>
            </a:r>
            <a:endParaRPr lang="en-US" dirty="0">
              <a:ea typeface="Calibri"/>
              <a:cs typeface="Calibri"/>
            </a:endParaRP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/>
              <a:t>list out various types of print and non-print library material;</a:t>
            </a:r>
            <a:endParaRPr lang="en-US" dirty="0">
              <a:ea typeface="Calibri"/>
              <a:cs typeface="Calibri"/>
            </a:endParaRP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/>
              <a:t>explain their value in a library;</a:t>
            </a:r>
            <a:endParaRPr lang="en-US" dirty="0">
              <a:ea typeface="Calibri"/>
              <a:cs typeface="Calibri"/>
            </a:endParaRP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/>
              <a:t>identify electronic library material;</a:t>
            </a:r>
            <a:endParaRPr lang="en-US" dirty="0">
              <a:ea typeface="Calibri"/>
              <a:cs typeface="Calibri"/>
            </a:endParaRP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/>
              <a:t>describe their use and functions in a library; and</a:t>
            </a:r>
            <a:endParaRPr lang="en-US" dirty="0">
              <a:ea typeface="Calibri"/>
              <a:cs typeface="Calibri"/>
            </a:endParaRP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/>
              <a:t>enumerate the steps in organizing the library material.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1DEF-7310-4DF7-BAD7-CA46ED60DFC6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4322"/>
            <a:ext cx="8229600" cy="883509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 of Library Materials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201"/>
            <a:ext cx="8229600" cy="432989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This gives the description of library materials (print, non-print), which should be put in the shelf list and the on-line public access catalog (OPAC). 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/>
              <a:t>The description includes such information necessary to distinguish books from </a:t>
            </a:r>
            <a:endParaRPr lang="en-US" dirty="0">
              <a:ea typeface="Calibri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all other books, 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audio visual materials,  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other library materials, 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different editions of the same work and 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/>
              <a:t>should include its scope, contents, and bibliographic relationship. </a:t>
            </a:r>
            <a:endParaRPr lang="en-US" dirty="0"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/>
              <a:t>Basis for description is the title page of the book and whatever information that can be gathered from the examination of these library materials/resources.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9C12-C481-441B-A813-B6AF37585533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2475"/>
            <a:ext cx="8229600" cy="525163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LIBRARY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173"/>
            <a:ext cx="8229600" cy="470699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200" dirty="0"/>
              <a:t>The library materials are records of human knowledge on paper or in electronic form for 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</a:rPr>
              <a:t>easy handling, 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</a:rPr>
              <a:t>storage, 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</a:rPr>
              <a:t>use and preservation. </a:t>
            </a:r>
          </a:p>
          <a:p>
            <a:pPr algn="just"/>
            <a:r>
              <a:rPr lang="en-US" sz="2200" dirty="0"/>
              <a:t>The information contained in the documents represents the thought content and knowledge.</a:t>
            </a:r>
          </a:p>
          <a:p>
            <a:pPr algn="just"/>
            <a:r>
              <a:rPr lang="en-US" sz="2200" dirty="0"/>
              <a:t>To develop the collection of a library, we must know about the categories of 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</a:rPr>
              <a:t>reading material, 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</a:rPr>
              <a:t>their types, 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</a:rPr>
              <a:t>forms, 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</a:rPr>
              <a:t>uses and characteristics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DB04-4693-4930-84AE-285489E6F165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257"/>
            <a:ext cx="8229600" cy="51369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Therefore, it is important to know the functions of a library in the modern society. 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</a:rPr>
              <a:t>A library is a collection of information, information sources, resources and services. </a:t>
            </a:r>
            <a:endParaRPr lang="en-US" sz="2200" dirty="0">
              <a:solidFill>
                <a:srgbClr val="FF0000"/>
              </a:solidFill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2200" dirty="0"/>
              <a:t>This collection is maintained by the library for different types of users. </a:t>
            </a:r>
            <a:endParaRPr lang="en-US" sz="2200" dirty="0"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2200" dirty="0"/>
              <a:t>The primary goal and job of a library is to aid its users in their quest for knowledge. </a:t>
            </a:r>
            <a:endParaRPr lang="en-US" sz="2200" dirty="0"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2200" dirty="0"/>
              <a:t>Thus, an </a:t>
            </a:r>
            <a:r>
              <a:rPr lang="en-US" sz="2200" dirty="0">
                <a:solidFill>
                  <a:srgbClr val="FF0000"/>
                </a:solidFill>
              </a:rPr>
              <a:t>excellent collection of documents </a:t>
            </a:r>
            <a:r>
              <a:rPr lang="en-US" sz="2200" dirty="0"/>
              <a:t>is required for all library services to be rendered efficiently. </a:t>
            </a:r>
            <a:endParaRPr lang="en-US" sz="2200" dirty="0"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2200" dirty="0"/>
              <a:t>These may be available in a variety of forms which include both the </a:t>
            </a:r>
            <a:endParaRPr lang="en-US" sz="2200" dirty="0">
              <a:ea typeface="Calibri"/>
              <a:cs typeface="Calibri"/>
            </a:endParaRPr>
          </a:p>
          <a:p>
            <a:pPr lvl="1" algn="just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</a:rPr>
              <a:t>print and non-print material.</a:t>
            </a:r>
            <a:endParaRPr lang="en-US" sz="2200" dirty="0">
              <a:solidFill>
                <a:srgbClr val="FF0000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D8D1-27D6-4DD5-A71E-417B573F8E1F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5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2474"/>
            <a:ext cx="8229600" cy="525164"/>
          </a:xfrm>
        </p:spPr>
        <p:txBody>
          <a:bodyPr>
            <a:normAutofit fontScale="90000"/>
          </a:bodyPr>
          <a:lstStyle/>
          <a:p>
            <a:r>
              <a:rPr lang="en-US" dirty="0"/>
              <a:t>PRINT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1405"/>
            <a:ext cx="8229600" cy="462475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en-US" dirty="0"/>
              <a:t>Historically, libraries have depended on printed material to build collections.</a:t>
            </a:r>
            <a:endParaRPr lang="en-US">
              <a:ea typeface="Calibri"/>
              <a:cs typeface="Calibri"/>
            </a:endParaRPr>
          </a:p>
          <a:p>
            <a:pPr algn="just"/>
            <a:r>
              <a:rPr lang="en-US" dirty="0"/>
              <a:t>In a library we find a variety of printed material in various forms, which are:</a:t>
            </a:r>
            <a:endParaRPr lang="en-US" dirty="0">
              <a:ea typeface="Calibri"/>
              <a:cs typeface="Calibri"/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 Books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 Periodicals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 Newspapers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 Reference books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 Dissertations and theses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 Standards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 Patents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 Maps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 Reports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9460-3DBA-4A5D-818C-348BFC8EB6CD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5913"/>
            <a:ext cx="8229600" cy="821725"/>
          </a:xfrm>
        </p:spPr>
        <p:txBody>
          <a:bodyPr>
            <a:normAutofit fontScale="90000"/>
          </a:bodyPr>
          <a:lstStyle/>
          <a:p>
            <a:r>
              <a:rPr lang="en-US" dirty="0"/>
              <a:t>NON-PRINT MATERIAL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933"/>
            <a:ext cx="8229600" cy="486123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Non-print material can be defined as any material available in form other than printed material. </a:t>
            </a:r>
          </a:p>
          <a:p>
            <a:pPr algn="just"/>
            <a:r>
              <a:rPr lang="en-US" dirty="0"/>
              <a:t>These are rapidly becoming important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information and learning resource materials for the modern libraries.</a:t>
            </a:r>
          </a:p>
          <a:p>
            <a:pPr algn="just"/>
            <a:r>
              <a:rPr lang="en-US" dirty="0"/>
              <a:t>Non-print materials differ from printed materials in several ways.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One of the differences is that a machine must serve as a mediator between the information and the user of non-print material.</a:t>
            </a:r>
          </a:p>
          <a:p>
            <a:pPr algn="just"/>
            <a:r>
              <a:rPr lang="en-US" dirty="0"/>
              <a:t>The non-print materials are available in two categories, namely,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the audio-visual and electronic materials.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F9A-B49F-4ABD-996D-0ED3F9B0F822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6" y="422919"/>
            <a:ext cx="8217244" cy="557809"/>
          </a:xfrm>
        </p:spPr>
        <p:txBody>
          <a:bodyPr>
            <a:normAutofit fontScale="90000"/>
          </a:bodyPr>
          <a:lstStyle/>
          <a:p>
            <a:r>
              <a:rPr lang="en-US" dirty="0"/>
              <a:t> Audio-visual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17638"/>
            <a:ext cx="8217244" cy="4875658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Audio-visual material is a generic term to describe information content held in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</a:rPr>
              <a:t>storage and transmission media formats that use images and sounds rather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</a:rPr>
              <a:t>than or sometimes in addition to, textual matter.</a:t>
            </a:r>
          </a:p>
          <a:p>
            <a:pPr algn="just"/>
            <a:r>
              <a:rPr lang="en-US" sz="1800" dirty="0"/>
              <a:t>These materials, also called instructional media materials, are educational aids that work primarily through the senses, especially hearing and seeing. </a:t>
            </a:r>
          </a:p>
          <a:p>
            <a:pPr algn="just"/>
            <a:r>
              <a:rPr lang="en-US" sz="1800" dirty="0"/>
              <a:t>These materials include:</a:t>
            </a:r>
          </a:p>
          <a:p>
            <a:pPr lvl="1" algn="just"/>
            <a:r>
              <a:rPr lang="en-US" sz="1600" dirty="0">
                <a:solidFill>
                  <a:srgbClr val="FF0000"/>
                </a:solidFill>
              </a:rPr>
              <a:t>Audio- cassettes</a:t>
            </a:r>
          </a:p>
          <a:p>
            <a:pPr lvl="1" algn="just"/>
            <a:r>
              <a:rPr lang="en-US" sz="1600" dirty="0">
                <a:solidFill>
                  <a:srgbClr val="FF0000"/>
                </a:solidFill>
              </a:rPr>
              <a:t>Videotapes</a:t>
            </a:r>
          </a:p>
          <a:p>
            <a:pPr lvl="1" algn="just"/>
            <a:r>
              <a:rPr lang="en-US" sz="1600" dirty="0">
                <a:solidFill>
                  <a:srgbClr val="FF0000"/>
                </a:solidFill>
              </a:rPr>
              <a:t>Motion picture films</a:t>
            </a:r>
          </a:p>
          <a:p>
            <a:pPr lvl="1" algn="just"/>
            <a:r>
              <a:rPr lang="en-US" sz="1600" dirty="0">
                <a:solidFill>
                  <a:srgbClr val="FF0000"/>
                </a:solidFill>
              </a:rPr>
              <a:t>Slides</a:t>
            </a:r>
          </a:p>
          <a:p>
            <a:pPr lvl="1" algn="just"/>
            <a:r>
              <a:rPr lang="en-US" sz="1600" dirty="0">
                <a:solidFill>
                  <a:srgbClr val="FF0000"/>
                </a:solidFill>
              </a:rPr>
              <a:t>Microforms</a:t>
            </a:r>
          </a:p>
          <a:p>
            <a:pPr lvl="1" algn="just"/>
            <a:r>
              <a:rPr lang="en-US" sz="1600" dirty="0">
                <a:solidFill>
                  <a:srgbClr val="FF0000"/>
                </a:solidFill>
              </a:rPr>
              <a:t>CD-ROMs</a:t>
            </a:r>
          </a:p>
          <a:p>
            <a:pPr lvl="1" algn="just"/>
            <a:r>
              <a:rPr lang="en-US" sz="1600" dirty="0">
                <a:solidFill>
                  <a:srgbClr val="FF0000"/>
                </a:solidFill>
              </a:rPr>
              <a:t>DVDs</a:t>
            </a:r>
          </a:p>
          <a:p>
            <a:pPr lvl="1" algn="just"/>
            <a:r>
              <a:rPr lang="en-US" sz="1600" dirty="0">
                <a:solidFill>
                  <a:srgbClr val="FF0000"/>
                </a:solidFill>
              </a:rPr>
              <a:t>Photographs</a:t>
            </a:r>
          </a:p>
          <a:p>
            <a:pPr algn="just"/>
            <a:r>
              <a:rPr lang="en-US" sz="1800" dirty="0"/>
              <a:t>The libraries possessing these materials also have the equipment involved in using them, such as motion-picture projectors, television sets, record and tape players and overhead projectors.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97A-B75C-4AFE-BB81-F2B443520A9D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and Library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4AB8-DA8C-47B6-B0C1-7C739E8580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31071021BCA44A8E8C60EE1A365C39" ma:contentTypeVersion="7" ma:contentTypeDescription="Create a new document." ma:contentTypeScope="" ma:versionID="fd4211eb21343648a47f6f2368f097a1">
  <xsd:schema xmlns:xsd="http://www.w3.org/2001/XMLSchema" xmlns:xs="http://www.w3.org/2001/XMLSchema" xmlns:p="http://schemas.microsoft.com/office/2006/metadata/properties" xmlns:ns2="75c735f5-aec2-4ca7-ba34-d1ecb3d5d51b" xmlns:ns3="17e26ea0-1c85-4a76-9512-967f311b5a13" targetNamespace="http://schemas.microsoft.com/office/2006/metadata/properties" ma:root="true" ma:fieldsID="ca403e7518dff83faa03d69fcf215244" ns2:_="" ns3:_="">
    <xsd:import namespace="75c735f5-aec2-4ca7-ba34-d1ecb3d5d51b"/>
    <xsd:import namespace="17e26ea0-1c85-4a76-9512-967f311b5a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735f5-aec2-4ca7-ba34-d1ecb3d5d5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26ea0-1c85-4a76-9512-967f311b5a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43DD93-9A0D-4879-A2FF-E5D6CC5E64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91DD06-B39F-4ABD-9DBB-BE904CDBCBDE}"/>
</file>

<file path=customXml/itemProps3.xml><?xml version="1.0" encoding="utf-8"?>
<ds:datastoreItem xmlns:ds="http://schemas.openxmlformats.org/officeDocument/2006/customXml" ds:itemID="{7694AE26-9D81-4409-B66E-2C0A159D02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1914</Words>
  <Application>Microsoft Office PowerPoint</Application>
  <PresentationFormat>On-screen Show (4:3)</PresentationFormat>
  <Paragraphs>243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GST 105  IT and Library Skills</vt:lpstr>
      <vt:lpstr>Outline</vt:lpstr>
      <vt:lpstr>Objective</vt:lpstr>
      <vt:lpstr>Organization of Library Materials </vt:lpstr>
      <vt:lpstr>LIBRARY MATERIAL</vt:lpstr>
      <vt:lpstr>PowerPoint Presentation</vt:lpstr>
      <vt:lpstr>PRINT MATERIAL</vt:lpstr>
      <vt:lpstr>NON-PRINT MATERIAL </vt:lpstr>
      <vt:lpstr> Audio-visual materials</vt:lpstr>
      <vt:lpstr>Electronic materials/resources</vt:lpstr>
      <vt:lpstr>PowerPoint Presentation</vt:lpstr>
      <vt:lpstr>OTHER MATERIAL </vt:lpstr>
      <vt:lpstr>PowerPoint Presentation</vt:lpstr>
      <vt:lpstr>STEPS IN ORGANIZING THE LIBRARY MATERIAL </vt:lpstr>
      <vt:lpstr>PowerPoint Presentation</vt:lpstr>
      <vt:lpstr>PowerPoint Presentation</vt:lpstr>
      <vt:lpstr>PowerPoint Presentation</vt:lpstr>
      <vt:lpstr>NEED TO ORGANIZE LIBRARY MATERIAL</vt:lpstr>
      <vt:lpstr>PURPOSE OF ORGANIZING LIBRARY MATERIAL 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 105  IT and Library Skills</dc:title>
  <dc:creator>FNAS-29</dc:creator>
  <cp:lastModifiedBy>FNAS-29</cp:lastModifiedBy>
  <cp:revision>121</cp:revision>
  <dcterms:created xsi:type="dcterms:W3CDTF">2022-03-27T11:02:46Z</dcterms:created>
  <dcterms:modified xsi:type="dcterms:W3CDTF">2022-03-27T14:50:00Z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0x010100B431071021BCA44A8E8C60EE1A365C39</vt:lpwstr>
  </property>
</Properties>
</file>