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61" r:id="rId6"/>
    <p:sldId id="257" r:id="rId7"/>
    <p:sldId id="262" r:id="rId8"/>
    <p:sldId id="263" r:id="rId9"/>
    <p:sldId id="264" r:id="rId10"/>
    <p:sldId id="265" r:id="rId11"/>
    <p:sldId id="266" r:id="rId12"/>
    <p:sldId id="267" r:id="rId13"/>
    <p:sldId id="294" r:id="rId14"/>
    <p:sldId id="269" r:id="rId15"/>
    <p:sldId id="270" r:id="rId16"/>
    <p:sldId id="271"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988BA-4336-4551-9177-EADBBB76F5DD}" v="2" dt="2022-04-14T13:52:10.828"/>
    <p1510:client id="{4983862C-F7DD-4C3C-9467-8D89D1FA4409}" v="84" dt="2022-04-11T12:32:37.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e Chimdindu CHUKWU" userId="S::211619001@nileuniversity.edu.ng::47952f22-eea8-42dd-83bf-dbbfc52cf076" providerId="AD" clId="Web-{05C988BA-4336-4551-9177-EADBBB76F5DD}"/>
    <pc:docChg chg="addSld delSld">
      <pc:chgData name="Clare Chimdindu CHUKWU" userId="S::211619001@nileuniversity.edu.ng::47952f22-eea8-42dd-83bf-dbbfc52cf076" providerId="AD" clId="Web-{05C988BA-4336-4551-9177-EADBBB76F5DD}" dt="2022-04-14T13:52:10.828" v="1"/>
      <pc:docMkLst>
        <pc:docMk/>
      </pc:docMkLst>
      <pc:sldChg chg="new del">
        <pc:chgData name="Clare Chimdindu CHUKWU" userId="S::211619001@nileuniversity.edu.ng::47952f22-eea8-42dd-83bf-dbbfc52cf076" providerId="AD" clId="Web-{05C988BA-4336-4551-9177-EADBBB76F5DD}" dt="2022-04-14T13:52:10.828" v="1"/>
        <pc:sldMkLst>
          <pc:docMk/>
          <pc:sldMk cId="384938341" sldId="295"/>
        </pc:sldMkLst>
      </pc:sldChg>
    </pc:docChg>
  </pc:docChgLst>
  <pc:docChgLst>
    <pc:chgData name="NASIRU ABDULHAFIZ" userId="S::afeeznasir@nileuniversity.edu.ng::7ae4c424-6a00-4478-a877-53599ab56542" providerId="AD" clId="Web-{4983862C-F7DD-4C3C-9467-8D89D1FA4409}"/>
    <pc:docChg chg="addSld delSld modSld">
      <pc:chgData name="NASIRU ABDULHAFIZ" userId="S::afeeznasir@nileuniversity.edu.ng::7ae4c424-6a00-4478-a877-53599ab56542" providerId="AD" clId="Web-{4983862C-F7DD-4C3C-9467-8D89D1FA4409}" dt="2022-04-11T12:32:37.202" v="48" actId="14100"/>
      <pc:docMkLst>
        <pc:docMk/>
      </pc:docMkLst>
      <pc:sldChg chg="modSp">
        <pc:chgData name="NASIRU ABDULHAFIZ" userId="S::afeeznasir@nileuniversity.edu.ng::7ae4c424-6a00-4478-a877-53599ab56542" providerId="AD" clId="Web-{4983862C-F7DD-4C3C-9467-8D89D1FA4409}" dt="2022-04-11T12:29:53.371" v="42" actId="20577"/>
        <pc:sldMkLst>
          <pc:docMk/>
          <pc:sldMk cId="1309144553" sldId="257"/>
        </pc:sldMkLst>
        <pc:spChg chg="mod">
          <ac:chgData name="NASIRU ABDULHAFIZ" userId="S::afeeznasir@nileuniversity.edu.ng::7ae4c424-6a00-4478-a877-53599ab56542" providerId="AD" clId="Web-{4983862C-F7DD-4C3C-9467-8D89D1FA4409}" dt="2022-04-11T12:29:53.371" v="42" actId="20577"/>
          <ac:spMkLst>
            <pc:docMk/>
            <pc:sldMk cId="1309144553" sldId="257"/>
            <ac:spMk id="3" creationId="{00000000-0000-0000-0000-000000000000}"/>
          </ac:spMkLst>
        </pc:spChg>
      </pc:sldChg>
      <pc:sldChg chg="modSp del">
        <pc:chgData name="NASIRU ABDULHAFIZ" userId="S::afeeznasir@nileuniversity.edu.ng::7ae4c424-6a00-4478-a877-53599ab56542" providerId="AD" clId="Web-{4983862C-F7DD-4C3C-9467-8D89D1FA4409}" dt="2022-04-11T12:29:03.776" v="38"/>
        <pc:sldMkLst>
          <pc:docMk/>
          <pc:sldMk cId="2358334834" sldId="268"/>
        </pc:sldMkLst>
        <pc:spChg chg="mod">
          <ac:chgData name="NASIRU ABDULHAFIZ" userId="S::afeeznasir@nileuniversity.edu.ng::7ae4c424-6a00-4478-a877-53599ab56542" providerId="AD" clId="Web-{4983862C-F7DD-4C3C-9467-8D89D1FA4409}" dt="2022-04-11T12:21:18.205" v="4" actId="20577"/>
          <ac:spMkLst>
            <pc:docMk/>
            <pc:sldMk cId="2358334834" sldId="268"/>
            <ac:spMk id="4" creationId="{00000000-0000-0000-0000-000000000000}"/>
          </ac:spMkLst>
        </pc:spChg>
      </pc:sldChg>
      <pc:sldChg chg="delSp modSp">
        <pc:chgData name="NASIRU ABDULHAFIZ" userId="S::afeeznasir@nileuniversity.edu.ng::7ae4c424-6a00-4478-a877-53599ab56542" providerId="AD" clId="Web-{4983862C-F7DD-4C3C-9467-8D89D1FA4409}" dt="2022-04-11T12:28:47.932" v="37"/>
        <pc:sldMkLst>
          <pc:docMk/>
          <pc:sldMk cId="989662998" sldId="274"/>
        </pc:sldMkLst>
        <pc:spChg chg="del">
          <ac:chgData name="NASIRU ABDULHAFIZ" userId="S::afeeznasir@nileuniversity.edu.ng::7ae4c424-6a00-4478-a877-53599ab56542" providerId="AD" clId="Web-{4983862C-F7DD-4C3C-9467-8D89D1FA4409}" dt="2022-04-11T12:28:47.932" v="37"/>
          <ac:spMkLst>
            <pc:docMk/>
            <pc:sldMk cId="989662998" sldId="274"/>
            <ac:spMk id="4" creationId="{00000000-0000-0000-0000-000000000000}"/>
          </ac:spMkLst>
        </pc:spChg>
        <pc:spChg chg="mod">
          <ac:chgData name="NASIRU ABDULHAFIZ" userId="S::afeeznasir@nileuniversity.edu.ng::7ae4c424-6a00-4478-a877-53599ab56542" providerId="AD" clId="Web-{4983862C-F7DD-4C3C-9467-8D89D1FA4409}" dt="2022-04-11T12:28:43.854" v="36" actId="20577"/>
          <ac:spMkLst>
            <pc:docMk/>
            <pc:sldMk cId="989662998" sldId="274"/>
            <ac:spMk id="7" creationId="{00000000-0000-0000-0000-000000000000}"/>
          </ac:spMkLst>
        </pc:spChg>
        <pc:spChg chg="mod">
          <ac:chgData name="NASIRU ABDULHAFIZ" userId="S::afeeznasir@nileuniversity.edu.ng::7ae4c424-6a00-4478-a877-53599ab56542" providerId="AD" clId="Web-{4983862C-F7DD-4C3C-9467-8D89D1FA4409}" dt="2022-04-11T12:21:35.284" v="6" actId="20577"/>
          <ac:spMkLst>
            <pc:docMk/>
            <pc:sldMk cId="989662998" sldId="274"/>
            <ac:spMk id="8" creationId="{00000000-0000-0000-0000-000000000000}"/>
          </ac:spMkLst>
        </pc:spChg>
      </pc:sldChg>
      <pc:sldChg chg="modSp">
        <pc:chgData name="NASIRU ABDULHAFIZ" userId="S::afeeznasir@nileuniversity.edu.ng::7ae4c424-6a00-4478-a877-53599ab56542" providerId="AD" clId="Web-{4983862C-F7DD-4C3C-9467-8D89D1FA4409}" dt="2022-04-11T12:32:37.202" v="48" actId="14100"/>
        <pc:sldMkLst>
          <pc:docMk/>
          <pc:sldMk cId="4034619358" sldId="278"/>
        </pc:sldMkLst>
        <pc:spChg chg="mod">
          <ac:chgData name="NASIRU ABDULHAFIZ" userId="S::afeeznasir@nileuniversity.edu.ng::7ae4c424-6a00-4478-a877-53599ab56542" providerId="AD" clId="Web-{4983862C-F7DD-4C3C-9467-8D89D1FA4409}" dt="2022-04-11T12:32:37.202" v="48" actId="14100"/>
          <ac:spMkLst>
            <pc:docMk/>
            <pc:sldMk cId="4034619358" sldId="278"/>
            <ac:spMk id="5" creationId="{00000000-0000-0000-0000-000000000000}"/>
          </ac:spMkLst>
        </pc:spChg>
      </pc:sldChg>
      <pc:sldChg chg="modSp">
        <pc:chgData name="NASIRU ABDULHAFIZ" userId="S::afeeznasir@nileuniversity.edu.ng::7ae4c424-6a00-4478-a877-53599ab56542" providerId="AD" clId="Web-{4983862C-F7DD-4C3C-9467-8D89D1FA4409}" dt="2022-04-11T12:22:23.847" v="8" actId="20577"/>
        <pc:sldMkLst>
          <pc:docMk/>
          <pc:sldMk cId="3314083731" sldId="282"/>
        </pc:sldMkLst>
        <pc:spChg chg="mod">
          <ac:chgData name="NASIRU ABDULHAFIZ" userId="S::afeeznasir@nileuniversity.edu.ng::7ae4c424-6a00-4478-a877-53599ab56542" providerId="AD" clId="Web-{4983862C-F7DD-4C3C-9467-8D89D1FA4409}" dt="2022-04-11T12:22:23.847" v="8" actId="20577"/>
          <ac:spMkLst>
            <pc:docMk/>
            <pc:sldMk cId="3314083731" sldId="282"/>
            <ac:spMk id="5" creationId="{00000000-0000-0000-0000-000000000000}"/>
          </ac:spMkLst>
        </pc:spChg>
      </pc:sldChg>
      <pc:sldChg chg="modSp">
        <pc:chgData name="NASIRU ABDULHAFIZ" userId="S::afeeznasir@nileuniversity.edu.ng::7ae4c424-6a00-4478-a877-53599ab56542" providerId="AD" clId="Web-{4983862C-F7DD-4C3C-9467-8D89D1FA4409}" dt="2022-04-11T12:23:37.270" v="10" actId="20577"/>
        <pc:sldMkLst>
          <pc:docMk/>
          <pc:sldMk cId="1754302057" sldId="287"/>
        </pc:sldMkLst>
        <pc:spChg chg="mod">
          <ac:chgData name="NASIRU ABDULHAFIZ" userId="S::afeeznasir@nileuniversity.edu.ng::7ae4c424-6a00-4478-a877-53599ab56542" providerId="AD" clId="Web-{4983862C-F7DD-4C3C-9467-8D89D1FA4409}" dt="2022-04-11T12:23:37.270" v="10" actId="20577"/>
          <ac:spMkLst>
            <pc:docMk/>
            <pc:sldMk cId="1754302057" sldId="287"/>
            <ac:spMk id="6" creationId="{00000000-0000-0000-0000-000000000000}"/>
          </ac:spMkLst>
        </pc:spChg>
      </pc:sldChg>
      <pc:sldChg chg="modSp">
        <pc:chgData name="NASIRU ABDULHAFIZ" userId="S::afeeznasir@nileuniversity.edu.ng::7ae4c424-6a00-4478-a877-53599ab56542" providerId="AD" clId="Web-{4983862C-F7DD-4C3C-9467-8D89D1FA4409}" dt="2022-04-11T12:26:47.493" v="21" actId="20577"/>
        <pc:sldMkLst>
          <pc:docMk/>
          <pc:sldMk cId="2523161195" sldId="292"/>
        </pc:sldMkLst>
        <pc:spChg chg="mod">
          <ac:chgData name="NASIRU ABDULHAFIZ" userId="S::afeeznasir@nileuniversity.edu.ng::7ae4c424-6a00-4478-a877-53599ab56542" providerId="AD" clId="Web-{4983862C-F7DD-4C3C-9467-8D89D1FA4409}" dt="2022-04-11T12:26:47.493" v="21" actId="20577"/>
          <ac:spMkLst>
            <pc:docMk/>
            <pc:sldMk cId="2523161195" sldId="292"/>
            <ac:spMk id="4" creationId="{00000000-0000-0000-0000-000000000000}"/>
          </ac:spMkLst>
        </pc:spChg>
      </pc:sldChg>
      <pc:sldChg chg="modSp">
        <pc:chgData name="NASIRU ABDULHAFIZ" userId="S::afeeznasir@nileuniversity.edu.ng::7ae4c424-6a00-4478-a877-53599ab56542" providerId="AD" clId="Web-{4983862C-F7DD-4C3C-9467-8D89D1FA4409}" dt="2022-04-11T12:31:44.576" v="45" actId="20577"/>
        <pc:sldMkLst>
          <pc:docMk/>
          <pc:sldMk cId="842188151" sldId="293"/>
        </pc:sldMkLst>
        <pc:spChg chg="mod">
          <ac:chgData name="NASIRU ABDULHAFIZ" userId="S::afeeznasir@nileuniversity.edu.ng::7ae4c424-6a00-4478-a877-53599ab56542" providerId="AD" clId="Web-{4983862C-F7DD-4C3C-9467-8D89D1FA4409}" dt="2022-04-11T12:31:44.576" v="45" actId="20577"/>
          <ac:spMkLst>
            <pc:docMk/>
            <pc:sldMk cId="842188151" sldId="293"/>
            <ac:spMk id="3" creationId="{00000000-0000-0000-0000-000000000000}"/>
          </ac:spMkLst>
        </pc:spChg>
      </pc:sldChg>
      <pc:sldChg chg="add">
        <pc:chgData name="NASIRU ABDULHAFIZ" userId="S::afeeznasir@nileuniversity.edu.ng::7ae4c424-6a00-4478-a877-53599ab56542" providerId="AD" clId="Web-{4983862C-F7DD-4C3C-9467-8D89D1FA4409}" dt="2022-04-11T12:29:18.589" v="39"/>
        <pc:sldMkLst>
          <pc:docMk/>
          <pc:sldMk cId="1052798451"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A6BC6-EA44-48C1-B464-9B3B980EBB66}"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5755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A6BC6-EA44-48C1-B464-9B3B980EBB66}"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18785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A6BC6-EA44-48C1-B464-9B3B980EBB66}"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5782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A6BC6-EA44-48C1-B464-9B3B980EBB66}"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388484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A6BC6-EA44-48C1-B464-9B3B980EBB66}"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100317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AA6BC6-EA44-48C1-B464-9B3B980EBB66}"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1978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AA6BC6-EA44-48C1-B464-9B3B980EBB66}"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368314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AA6BC6-EA44-48C1-B464-9B3B980EBB66}"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94314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A6BC6-EA44-48C1-B464-9B3B980EBB66}"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33797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A6BC6-EA44-48C1-B464-9B3B980EBB66}"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404426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A6BC6-EA44-48C1-B464-9B3B980EBB66}"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61D2-E913-4573-BDD8-8AED3AABF918}" type="slidenum">
              <a:rPr lang="en-US" smtClean="0"/>
              <a:t>‹#›</a:t>
            </a:fld>
            <a:endParaRPr lang="en-US"/>
          </a:p>
        </p:txBody>
      </p:sp>
    </p:spTree>
    <p:extLst>
      <p:ext uri="{BB962C8B-B14F-4D97-AF65-F5344CB8AC3E}">
        <p14:creationId xmlns:p14="http://schemas.microsoft.com/office/powerpoint/2010/main" val="356207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A6BC6-EA44-48C1-B464-9B3B980EBB66}" type="datetimeFigureOut">
              <a:rPr lang="en-US" smtClean="0"/>
              <a:t>4/14/2022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861D2-E913-4573-BDD8-8AED3AABF918}" type="slidenum">
              <a:rPr lang="en-US" smtClean="0"/>
              <a:t>‹#›</a:t>
            </a:fld>
            <a:endParaRPr lang="en-US"/>
          </a:p>
        </p:txBody>
      </p:sp>
    </p:spTree>
    <p:extLst>
      <p:ext uri="{BB962C8B-B14F-4D97-AF65-F5344CB8AC3E}">
        <p14:creationId xmlns:p14="http://schemas.microsoft.com/office/powerpoint/2010/main" val="101483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2387600"/>
          </a:xfrm>
        </p:spPr>
        <p:txBody>
          <a:bodyPr/>
          <a:lstStyle/>
          <a:p>
            <a:r>
              <a:rPr lang="en-GB">
                <a:latin typeface="GillSansMT"/>
              </a:rPr>
              <a:t>GST 105 </a:t>
            </a:r>
            <a:br>
              <a:rPr lang="en-GB">
                <a:latin typeface="GillSansMT"/>
              </a:rPr>
            </a:br>
            <a:r>
              <a:rPr lang="en-GB">
                <a:latin typeface="GillSansMT"/>
              </a:rPr>
              <a:t>IT and Library Skills</a:t>
            </a:r>
          </a:p>
        </p:txBody>
      </p:sp>
      <p:sp>
        <p:nvSpPr>
          <p:cNvPr id="3" name="Subtitle 2"/>
          <p:cNvSpPr>
            <a:spLocks noGrp="1"/>
          </p:cNvSpPr>
          <p:nvPr>
            <p:ph type="subTitle" idx="1"/>
          </p:nvPr>
        </p:nvSpPr>
        <p:spPr>
          <a:xfrm>
            <a:off x="683568" y="4179554"/>
            <a:ext cx="7776864" cy="519446"/>
          </a:xfrm>
        </p:spPr>
        <p:txBody>
          <a:bodyPr>
            <a:normAutofit fontScale="92500" lnSpcReduction="10000"/>
          </a:bodyPr>
          <a:lstStyle/>
          <a:p>
            <a:r>
              <a:rPr lang="en-GB" b="1">
                <a:latin typeface="GillSansMT,Bold"/>
              </a:rPr>
              <a:t>Process of Organizing Library Materials</a:t>
            </a:r>
            <a:endParaRPr lang="en-GB"/>
          </a:p>
        </p:txBody>
      </p:sp>
      <p:sp>
        <p:nvSpPr>
          <p:cNvPr id="4" name="TextBox 3"/>
          <p:cNvSpPr txBox="1"/>
          <p:nvPr/>
        </p:nvSpPr>
        <p:spPr>
          <a:xfrm>
            <a:off x="0" y="4937705"/>
            <a:ext cx="9144000" cy="430887"/>
          </a:xfrm>
          <a:prstGeom prst="rect">
            <a:avLst/>
          </a:prstGeom>
          <a:noFill/>
        </p:spPr>
        <p:txBody>
          <a:bodyPr wrap="square" rtlCol="0">
            <a:spAutoFit/>
          </a:bodyPr>
          <a:lstStyle/>
          <a:p>
            <a:pPr algn="ctr"/>
            <a:r>
              <a:rPr lang="en-GB" sz="2200">
                <a:latin typeface="GillSansMT"/>
              </a:rPr>
              <a:t>Lecture 6</a:t>
            </a:r>
          </a:p>
        </p:txBody>
      </p:sp>
    </p:spTree>
    <p:extLst>
      <p:ext uri="{BB962C8B-B14F-4D97-AF65-F5344CB8AC3E}">
        <p14:creationId xmlns:p14="http://schemas.microsoft.com/office/powerpoint/2010/main" val="264402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399" y="990144"/>
            <a:ext cx="8105775" cy="5035353"/>
          </a:xfrm>
          <a:prstGeom prst="rect">
            <a:avLst/>
          </a:prstGeom>
        </p:spPr>
        <p:txBody>
          <a:bodyPr wrap="square" lIns="91440" tIns="45720" rIns="91440" bIns="45720" anchor="t">
            <a:spAutoFit/>
          </a:bodyPr>
          <a:lstStyle/>
          <a:p>
            <a:pPr algn="just">
              <a:lnSpc>
                <a:spcPct val="150000"/>
              </a:lnSpc>
            </a:pPr>
            <a:r>
              <a:rPr lang="en-GB">
                <a:solidFill>
                  <a:srgbClr val="FF0000"/>
                </a:solidFill>
                <a:latin typeface="GillSansMT"/>
              </a:rPr>
              <a:t>1. Size: </a:t>
            </a:r>
            <a:r>
              <a:rPr lang="en-GB">
                <a:latin typeface="GillSansMT"/>
              </a:rPr>
              <a:t>After some time, the library may need more cabinets for new cards. Gradually, more and more cabinets will be acquired as the collection grows. This might take up much space.</a:t>
            </a:r>
          </a:p>
          <a:p>
            <a:pPr algn="just">
              <a:lnSpc>
                <a:spcPct val="150000"/>
              </a:lnSpc>
            </a:pPr>
            <a:r>
              <a:rPr lang="en-GB">
                <a:solidFill>
                  <a:srgbClr val="FF0000"/>
                </a:solidFill>
                <a:latin typeface="GillSansMT"/>
              </a:rPr>
              <a:t>2. Human Error: </a:t>
            </a:r>
            <a:r>
              <a:rPr lang="en-GB">
                <a:latin typeface="GillSansMT"/>
              </a:rPr>
              <a:t>Cards can be misfiled in error. Its implication is that the document on the shelf may never be used. Miss-filing and miss-shelving are serious issues as they course serious problems in the library.</a:t>
            </a:r>
          </a:p>
          <a:p>
            <a:pPr algn="just">
              <a:lnSpc>
                <a:spcPct val="150000"/>
              </a:lnSpc>
            </a:pPr>
            <a:r>
              <a:rPr lang="en-GB">
                <a:solidFill>
                  <a:srgbClr val="FF0000"/>
                </a:solidFill>
                <a:latin typeface="GillSansMT"/>
              </a:rPr>
              <a:t>3. Ease of use: </a:t>
            </a:r>
            <a:r>
              <a:rPr lang="en-GB">
                <a:latin typeface="GillSansMT"/>
              </a:rPr>
              <a:t>A library user can only see a card at a time. Its implication is that he must remember the title or know the subject heading of the information he needs.</a:t>
            </a:r>
          </a:p>
          <a:p>
            <a:pPr algn="just">
              <a:lnSpc>
                <a:spcPct val="150000"/>
              </a:lnSpc>
            </a:pPr>
            <a:r>
              <a:rPr lang="en-GB">
                <a:solidFill>
                  <a:srgbClr val="FF0000"/>
                </a:solidFill>
                <a:latin typeface="GillSansMT"/>
              </a:rPr>
              <a:t>4. Cost: </a:t>
            </a:r>
            <a:r>
              <a:rPr lang="en-GB">
                <a:latin typeface="GillSansMT"/>
              </a:rPr>
              <a:t>Filing of cards takes time. Imagine if you have catalogue in different locations, you may have to do more work.</a:t>
            </a:r>
          </a:p>
          <a:p>
            <a:pPr algn="just">
              <a:lnSpc>
                <a:spcPct val="150000"/>
              </a:lnSpc>
            </a:pPr>
            <a:r>
              <a:rPr lang="en-GB">
                <a:solidFill>
                  <a:srgbClr val="FF0000"/>
                </a:solidFill>
                <a:latin typeface="GillSansMT"/>
              </a:rPr>
              <a:t>5. Flexibility and currency: </a:t>
            </a:r>
            <a:r>
              <a:rPr lang="en-GB">
                <a:latin typeface="GillSansMT"/>
              </a:rPr>
              <a:t>The library cannot easily affect any correction on the card except the card is reprinted.</a:t>
            </a:r>
          </a:p>
        </p:txBody>
      </p:sp>
      <p:sp>
        <p:nvSpPr>
          <p:cNvPr id="5" name="Rectangle 4"/>
          <p:cNvSpPr/>
          <p:nvPr/>
        </p:nvSpPr>
        <p:spPr>
          <a:xfrm>
            <a:off x="533400" y="590034"/>
            <a:ext cx="4275529" cy="400110"/>
          </a:xfrm>
          <a:prstGeom prst="rect">
            <a:avLst/>
          </a:prstGeom>
        </p:spPr>
        <p:txBody>
          <a:bodyPr wrap="none">
            <a:spAutoFit/>
          </a:bodyPr>
          <a:lstStyle/>
          <a:p>
            <a:r>
              <a:rPr lang="en-GB" sz="2000" b="1">
                <a:solidFill>
                  <a:srgbClr val="FF0000"/>
                </a:solidFill>
                <a:latin typeface="GillSansMT"/>
              </a:rPr>
              <a:t>Disadvantages of Card Catalogue</a:t>
            </a:r>
          </a:p>
        </p:txBody>
      </p:sp>
    </p:spTree>
    <p:extLst>
      <p:ext uri="{BB962C8B-B14F-4D97-AF65-F5344CB8AC3E}">
        <p14:creationId xmlns:p14="http://schemas.microsoft.com/office/powerpoint/2010/main" val="105279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717" y="3951294"/>
            <a:ext cx="8100261" cy="2031325"/>
          </a:xfrm>
          <a:prstGeom prst="rect">
            <a:avLst/>
          </a:prstGeom>
        </p:spPr>
        <p:txBody>
          <a:bodyPr wrap="square">
            <a:spAutoFit/>
          </a:bodyPr>
          <a:lstStyle/>
          <a:p>
            <a:pPr algn="just"/>
            <a:r>
              <a:rPr lang="en-GB">
                <a:latin typeface="GillSansMT"/>
              </a:rPr>
              <a:t>1. Ease of use: Microform catalogue is not common. Students find it difficult to use. Expensive equipment is required for users to have access and use it.</a:t>
            </a:r>
          </a:p>
          <a:p>
            <a:pPr algn="just"/>
            <a:r>
              <a:rPr lang="en-GB">
                <a:latin typeface="GillSansMT"/>
              </a:rPr>
              <a:t>2. Flexibility and currency: New bibliographic records cannot be inserted and records of lost items cannot be deleted. It is just like the book catalogue that you must reproduce to incorporate changes.</a:t>
            </a:r>
          </a:p>
          <a:p>
            <a:pPr algn="just"/>
            <a:r>
              <a:rPr lang="en-GB">
                <a:latin typeface="GillSansMT"/>
              </a:rPr>
              <a:t>3. Cost: The first copy of the microform catalogue is expensive to produce. There is also the problem of maintaining the equipment.</a:t>
            </a:r>
          </a:p>
        </p:txBody>
      </p:sp>
      <p:sp>
        <p:nvSpPr>
          <p:cNvPr id="2" name="Rectangle 1"/>
          <p:cNvSpPr/>
          <p:nvPr/>
        </p:nvSpPr>
        <p:spPr>
          <a:xfrm>
            <a:off x="575163" y="137172"/>
            <a:ext cx="3722494" cy="461665"/>
          </a:xfrm>
          <a:prstGeom prst="rect">
            <a:avLst/>
          </a:prstGeom>
        </p:spPr>
        <p:txBody>
          <a:bodyPr wrap="none">
            <a:spAutoFit/>
          </a:bodyPr>
          <a:lstStyle/>
          <a:p>
            <a:pPr marL="285750" indent="-285750">
              <a:buFont typeface="Wingdings" panose="05000000000000000000" pitchFamily="2" charset="2"/>
              <a:buChar char="Ø"/>
            </a:pPr>
            <a:r>
              <a:rPr lang="en-GB" sz="2400" b="1">
                <a:solidFill>
                  <a:srgbClr val="FF0000"/>
                </a:solidFill>
                <a:latin typeface="GillSansMT"/>
              </a:rPr>
              <a:t>Microform Catalogues</a:t>
            </a:r>
          </a:p>
        </p:txBody>
      </p:sp>
      <p:sp>
        <p:nvSpPr>
          <p:cNvPr id="3" name="Rectangle 2"/>
          <p:cNvSpPr/>
          <p:nvPr/>
        </p:nvSpPr>
        <p:spPr>
          <a:xfrm>
            <a:off x="545453" y="598837"/>
            <a:ext cx="8010525" cy="1338828"/>
          </a:xfrm>
          <a:prstGeom prst="rect">
            <a:avLst/>
          </a:prstGeom>
        </p:spPr>
        <p:txBody>
          <a:bodyPr wrap="square">
            <a:spAutoFit/>
          </a:bodyPr>
          <a:lstStyle/>
          <a:p>
            <a:pPr algn="just">
              <a:lnSpc>
                <a:spcPct val="150000"/>
              </a:lnSpc>
            </a:pPr>
            <a:r>
              <a:rPr lang="en-GB">
                <a:latin typeface="GillSansMT"/>
              </a:rPr>
              <a:t>Microform Catalogues are photographed card catalogue or screen images that are transferred onto microform. Basically, they are used as backup as online catalogues have overtaken them.</a:t>
            </a:r>
          </a:p>
        </p:txBody>
      </p:sp>
      <p:sp>
        <p:nvSpPr>
          <p:cNvPr id="5" name="Rectangle 4"/>
          <p:cNvSpPr/>
          <p:nvPr/>
        </p:nvSpPr>
        <p:spPr>
          <a:xfrm>
            <a:off x="545453" y="2348880"/>
            <a:ext cx="7896225" cy="1200329"/>
          </a:xfrm>
          <a:prstGeom prst="rect">
            <a:avLst/>
          </a:prstGeom>
        </p:spPr>
        <p:txBody>
          <a:bodyPr wrap="square">
            <a:spAutoFit/>
          </a:bodyPr>
          <a:lstStyle/>
          <a:p>
            <a:pPr algn="just"/>
            <a:r>
              <a:rPr lang="en-GB">
                <a:latin typeface="GillSansMT"/>
              </a:rPr>
              <a:t>1. Ease of use: Many records can be viewed at the same time. There are indexes and headings to guide users.</a:t>
            </a:r>
          </a:p>
          <a:p>
            <a:pPr algn="just"/>
            <a:r>
              <a:rPr lang="en-GB">
                <a:latin typeface="GillSansMT"/>
              </a:rPr>
              <a:t>2. Size: Microfiche or microfilm takes up very little storage space and can store many records on one fiche or film</a:t>
            </a:r>
          </a:p>
        </p:txBody>
      </p:sp>
      <p:sp>
        <p:nvSpPr>
          <p:cNvPr id="6" name="Rectangle 5"/>
          <p:cNvSpPr/>
          <p:nvPr/>
        </p:nvSpPr>
        <p:spPr>
          <a:xfrm>
            <a:off x="545452" y="1979548"/>
            <a:ext cx="4147289" cy="369332"/>
          </a:xfrm>
          <a:prstGeom prst="rect">
            <a:avLst/>
          </a:prstGeom>
        </p:spPr>
        <p:txBody>
          <a:bodyPr wrap="none">
            <a:spAutoFit/>
          </a:bodyPr>
          <a:lstStyle/>
          <a:p>
            <a:r>
              <a:rPr lang="en-GB" b="1">
                <a:latin typeface="GillSansMT"/>
              </a:rPr>
              <a:t>Advantages of Microform Catalogue</a:t>
            </a:r>
          </a:p>
        </p:txBody>
      </p:sp>
      <p:sp>
        <p:nvSpPr>
          <p:cNvPr id="7" name="Rectangle 6"/>
          <p:cNvSpPr/>
          <p:nvPr/>
        </p:nvSpPr>
        <p:spPr>
          <a:xfrm>
            <a:off x="510339" y="3581962"/>
            <a:ext cx="4467890" cy="369332"/>
          </a:xfrm>
          <a:prstGeom prst="rect">
            <a:avLst/>
          </a:prstGeom>
        </p:spPr>
        <p:txBody>
          <a:bodyPr wrap="none">
            <a:spAutoFit/>
          </a:bodyPr>
          <a:lstStyle/>
          <a:p>
            <a:r>
              <a:rPr lang="en-GB" b="1">
                <a:latin typeface="GillSansMT"/>
              </a:rPr>
              <a:t>Disadvantages of Microform Catalogue</a:t>
            </a:r>
          </a:p>
        </p:txBody>
      </p:sp>
    </p:spTree>
    <p:extLst>
      <p:ext uri="{BB962C8B-B14F-4D97-AF65-F5344CB8AC3E}">
        <p14:creationId xmlns:p14="http://schemas.microsoft.com/office/powerpoint/2010/main" val="196071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6200" y="499130"/>
            <a:ext cx="1051506" cy="461665"/>
          </a:xfrm>
          <a:prstGeom prst="rect">
            <a:avLst/>
          </a:prstGeom>
        </p:spPr>
        <p:txBody>
          <a:bodyPr wrap="none">
            <a:spAutoFit/>
          </a:bodyPr>
          <a:lstStyle/>
          <a:p>
            <a:r>
              <a:rPr lang="en-GB" sz="2400" b="1">
                <a:solidFill>
                  <a:srgbClr val="FF0000"/>
                </a:solidFill>
                <a:latin typeface="GillSansMT,Bold"/>
              </a:rPr>
              <a:t>OPAC</a:t>
            </a:r>
            <a:endParaRPr lang="en-GB" sz="2400">
              <a:solidFill>
                <a:srgbClr val="FF0000"/>
              </a:solidFill>
            </a:endParaRPr>
          </a:p>
        </p:txBody>
      </p:sp>
      <p:sp>
        <p:nvSpPr>
          <p:cNvPr id="5" name="Rectangle 4"/>
          <p:cNvSpPr/>
          <p:nvPr/>
        </p:nvSpPr>
        <p:spPr>
          <a:xfrm>
            <a:off x="512174" y="992766"/>
            <a:ext cx="8070182" cy="5582619"/>
          </a:xfrm>
          <a:prstGeom prst="rect">
            <a:avLst/>
          </a:prstGeom>
        </p:spPr>
        <p:txBody>
          <a:bodyPr wrap="square">
            <a:spAutoFit/>
          </a:bodyPr>
          <a:lstStyle/>
          <a:p>
            <a:pPr algn="just">
              <a:lnSpc>
                <a:spcPct val="150000"/>
              </a:lnSpc>
            </a:pPr>
            <a:r>
              <a:rPr lang="en-GB" sz="2000" b="1">
                <a:solidFill>
                  <a:srgbClr val="FF0000"/>
                </a:solidFill>
                <a:latin typeface="GillSansMT"/>
              </a:rPr>
              <a:t>On-line Public Access Catalogue </a:t>
            </a:r>
            <a:r>
              <a:rPr lang="en-GB" sz="2000">
                <a:latin typeface="GillSansMT"/>
              </a:rPr>
              <a:t>(OPAC) is the most modern form of catalogue. </a:t>
            </a:r>
          </a:p>
          <a:p>
            <a:pPr algn="just">
              <a:lnSpc>
                <a:spcPct val="150000"/>
              </a:lnSpc>
            </a:pPr>
            <a:r>
              <a:rPr lang="en-GB" sz="2000">
                <a:solidFill>
                  <a:srgbClr val="FF0000"/>
                </a:solidFill>
                <a:latin typeface="GillSansMT"/>
              </a:rPr>
              <a:t>One needs a microcomputer with a large memory for it. </a:t>
            </a:r>
          </a:p>
          <a:p>
            <a:pPr algn="just">
              <a:lnSpc>
                <a:spcPct val="150000"/>
              </a:lnSpc>
            </a:pPr>
            <a:r>
              <a:rPr lang="en-GB" sz="2000">
                <a:latin typeface="GillSansMT"/>
              </a:rPr>
              <a:t>Bibliographic records of all documents in a collection are stored in the computer memory disk. </a:t>
            </a:r>
          </a:p>
          <a:p>
            <a:pPr algn="just">
              <a:lnSpc>
                <a:spcPct val="150000"/>
              </a:lnSpc>
            </a:pPr>
            <a:r>
              <a:rPr lang="en-GB" sz="2000">
                <a:latin typeface="GillSansMT"/>
              </a:rPr>
              <a:t>OPAC is the most efficient of all the catalogues. </a:t>
            </a:r>
          </a:p>
          <a:p>
            <a:pPr algn="just">
              <a:lnSpc>
                <a:spcPct val="150000"/>
              </a:lnSpc>
            </a:pPr>
            <a:r>
              <a:rPr lang="en-GB" sz="2000">
                <a:solidFill>
                  <a:srgbClr val="FF0000"/>
                </a:solidFill>
                <a:latin typeface="GillSansMT"/>
              </a:rPr>
              <a:t>It is very flexible and can be easily updated. </a:t>
            </a:r>
          </a:p>
          <a:p>
            <a:pPr algn="just">
              <a:lnSpc>
                <a:spcPct val="150000"/>
              </a:lnSpc>
            </a:pPr>
            <a:r>
              <a:rPr lang="en-GB" sz="2000">
                <a:latin typeface="GillSansMT"/>
              </a:rPr>
              <a:t>The records can be accessed through several points. As soon as bibliographic records are inputted into the computer, they can be accessed instantly at different points. </a:t>
            </a:r>
          </a:p>
          <a:p>
            <a:pPr algn="just">
              <a:lnSpc>
                <a:spcPct val="150000"/>
              </a:lnSpc>
            </a:pPr>
            <a:r>
              <a:rPr lang="en-GB" sz="2000">
                <a:latin typeface="GillSansMT"/>
              </a:rPr>
              <a:t>Many on-line library catalogues such as library of congress online can be accessed through the internet.</a:t>
            </a:r>
            <a:endParaRPr lang="en-GB" sz="2000"/>
          </a:p>
        </p:txBody>
      </p:sp>
    </p:spTree>
    <p:extLst>
      <p:ext uri="{BB962C8B-B14F-4D97-AF65-F5344CB8AC3E}">
        <p14:creationId xmlns:p14="http://schemas.microsoft.com/office/powerpoint/2010/main" val="302919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1" y="1166844"/>
            <a:ext cx="8086725" cy="4662815"/>
          </a:xfrm>
          <a:prstGeom prst="rect">
            <a:avLst/>
          </a:prstGeom>
        </p:spPr>
        <p:txBody>
          <a:bodyPr wrap="square">
            <a:spAutoFit/>
          </a:bodyPr>
          <a:lstStyle/>
          <a:p>
            <a:pPr>
              <a:lnSpc>
                <a:spcPct val="150000"/>
              </a:lnSpc>
            </a:pPr>
            <a:r>
              <a:rPr lang="en-GB">
                <a:latin typeface="GillSansMT"/>
              </a:rPr>
              <a:t>The main advantages of online catalogue are:</a:t>
            </a:r>
          </a:p>
          <a:p>
            <a:pPr>
              <a:lnSpc>
                <a:spcPct val="150000"/>
              </a:lnSpc>
            </a:pPr>
            <a:r>
              <a:rPr lang="en-GB">
                <a:latin typeface="GillSansMT"/>
              </a:rPr>
              <a:t>1. The database can be searched in almost any item of information of interest to the users</a:t>
            </a:r>
          </a:p>
          <a:p>
            <a:pPr>
              <a:lnSpc>
                <a:spcPct val="150000"/>
              </a:lnSpc>
            </a:pPr>
            <a:r>
              <a:rPr lang="en-GB">
                <a:latin typeface="GillSansMT"/>
              </a:rPr>
              <a:t>2. The users can retrieve information in a variety of ways</a:t>
            </a:r>
          </a:p>
          <a:p>
            <a:pPr>
              <a:lnSpc>
                <a:spcPct val="150000"/>
              </a:lnSpc>
            </a:pPr>
            <a:r>
              <a:rPr lang="en-GB">
                <a:latin typeface="GillSansMT"/>
              </a:rPr>
              <a:t>3. It provides rapid search</a:t>
            </a:r>
          </a:p>
          <a:p>
            <a:pPr>
              <a:lnSpc>
                <a:spcPct val="150000"/>
              </a:lnSpc>
            </a:pPr>
            <a:r>
              <a:rPr lang="en-GB">
                <a:latin typeface="GillSansMT"/>
              </a:rPr>
              <a:t>4. It can be used from far away location, so that the users can access a local, national and international cataloguing database.</a:t>
            </a:r>
          </a:p>
          <a:p>
            <a:pPr>
              <a:lnSpc>
                <a:spcPct val="150000"/>
              </a:lnSpc>
            </a:pPr>
            <a:r>
              <a:rPr lang="en-GB">
                <a:latin typeface="GillSansMT"/>
              </a:rPr>
              <a:t>5. The problem of having to file cards is eliminated</a:t>
            </a:r>
          </a:p>
          <a:p>
            <a:pPr>
              <a:lnSpc>
                <a:spcPct val="150000"/>
              </a:lnSpc>
            </a:pPr>
            <a:r>
              <a:rPr lang="en-GB">
                <a:latin typeface="GillSansMT"/>
              </a:rPr>
              <a:t>6. Online catalogues can be easily updated</a:t>
            </a:r>
          </a:p>
          <a:p>
            <a:pPr>
              <a:lnSpc>
                <a:spcPct val="150000"/>
              </a:lnSpc>
            </a:pPr>
            <a:r>
              <a:rPr lang="en-GB">
                <a:latin typeface="GillSansMT"/>
              </a:rPr>
              <a:t>7. It provides links to other catalogues, reference help and circulation</a:t>
            </a:r>
          </a:p>
          <a:p>
            <a:pPr>
              <a:lnSpc>
                <a:spcPct val="150000"/>
              </a:lnSpc>
            </a:pPr>
            <a:r>
              <a:rPr lang="en-GB">
                <a:latin typeface="GillSansMT"/>
              </a:rPr>
              <a:t>8. Online catalogue can also be made physical if need be.</a:t>
            </a:r>
            <a:endParaRPr lang="en-GB"/>
          </a:p>
        </p:txBody>
      </p:sp>
      <p:sp>
        <p:nvSpPr>
          <p:cNvPr id="2" name="Rectangle 1"/>
          <p:cNvSpPr/>
          <p:nvPr/>
        </p:nvSpPr>
        <p:spPr>
          <a:xfrm>
            <a:off x="533401" y="551934"/>
            <a:ext cx="4131259" cy="400110"/>
          </a:xfrm>
          <a:prstGeom prst="rect">
            <a:avLst/>
          </a:prstGeom>
        </p:spPr>
        <p:txBody>
          <a:bodyPr wrap="none">
            <a:spAutoFit/>
          </a:bodyPr>
          <a:lstStyle/>
          <a:p>
            <a:r>
              <a:rPr lang="en-GB" sz="2000" b="1">
                <a:solidFill>
                  <a:srgbClr val="FF0000"/>
                </a:solidFill>
                <a:latin typeface="GillSansMT"/>
              </a:rPr>
              <a:t>Advantages of Online Catalogue</a:t>
            </a:r>
          </a:p>
        </p:txBody>
      </p:sp>
    </p:spTree>
    <p:extLst>
      <p:ext uri="{BB962C8B-B14F-4D97-AF65-F5344CB8AC3E}">
        <p14:creationId xmlns:p14="http://schemas.microsoft.com/office/powerpoint/2010/main" val="118852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78" y="1238241"/>
            <a:ext cx="6876048" cy="4247317"/>
          </a:xfrm>
          <a:prstGeom prst="rect">
            <a:avLst/>
          </a:prstGeom>
        </p:spPr>
        <p:txBody>
          <a:bodyPr wrap="square">
            <a:spAutoFit/>
          </a:bodyPr>
          <a:lstStyle/>
          <a:p>
            <a:pPr algn="just">
              <a:lnSpc>
                <a:spcPct val="150000"/>
              </a:lnSpc>
            </a:pPr>
            <a:r>
              <a:rPr lang="en-GB" sz="2000" b="1">
                <a:solidFill>
                  <a:srgbClr val="FF0000"/>
                </a:solidFill>
                <a:latin typeface="GillSansMT"/>
              </a:rPr>
              <a:t>Some of the disadvantages are:</a:t>
            </a:r>
          </a:p>
          <a:p>
            <a:pPr algn="just">
              <a:lnSpc>
                <a:spcPct val="150000"/>
              </a:lnSpc>
            </a:pPr>
            <a:r>
              <a:rPr lang="en-GB" sz="2000">
                <a:latin typeface="GillSansMT"/>
              </a:rPr>
              <a:t>1. It is very sensitive in spelling and may retrieve different information due to error.</a:t>
            </a:r>
          </a:p>
          <a:p>
            <a:pPr algn="just">
              <a:lnSpc>
                <a:spcPct val="150000"/>
              </a:lnSpc>
            </a:pPr>
            <a:r>
              <a:rPr lang="en-GB" sz="2000">
                <a:latin typeface="GillSansMT"/>
              </a:rPr>
              <a:t>2. Most times, the information retrieved may be too much which may confuse the user.</a:t>
            </a:r>
          </a:p>
          <a:p>
            <a:pPr algn="just">
              <a:lnSpc>
                <a:spcPct val="150000"/>
              </a:lnSpc>
            </a:pPr>
            <a:r>
              <a:rPr lang="en-GB" sz="2000">
                <a:latin typeface="GillSansMT"/>
              </a:rPr>
              <a:t>3. Training is needed for the users to optimally use online catalogue.</a:t>
            </a:r>
          </a:p>
          <a:p>
            <a:pPr algn="just">
              <a:lnSpc>
                <a:spcPct val="150000"/>
              </a:lnSpc>
            </a:pPr>
            <a:r>
              <a:rPr lang="en-GB" sz="2000">
                <a:latin typeface="GillSansMT"/>
              </a:rPr>
              <a:t>4. Epileptic power supply and computer break down are all disadvantages.</a:t>
            </a:r>
            <a:endParaRPr lang="en-GB" sz="2000"/>
          </a:p>
        </p:txBody>
      </p:sp>
      <p:sp>
        <p:nvSpPr>
          <p:cNvPr id="2" name="Rectangle 1"/>
          <p:cNvSpPr/>
          <p:nvPr/>
        </p:nvSpPr>
        <p:spPr>
          <a:xfrm>
            <a:off x="615778" y="463034"/>
            <a:ext cx="2358338" cy="461665"/>
          </a:xfrm>
          <a:prstGeom prst="rect">
            <a:avLst/>
          </a:prstGeom>
        </p:spPr>
        <p:txBody>
          <a:bodyPr wrap="none">
            <a:spAutoFit/>
          </a:bodyPr>
          <a:lstStyle/>
          <a:p>
            <a:r>
              <a:rPr lang="en-GB" sz="2400" b="1">
                <a:solidFill>
                  <a:srgbClr val="FF0000"/>
                </a:solidFill>
                <a:latin typeface="GillSansMT"/>
              </a:rPr>
              <a:t>Disadvantages</a:t>
            </a:r>
          </a:p>
        </p:txBody>
      </p:sp>
    </p:spTree>
    <p:extLst>
      <p:ext uri="{BB962C8B-B14F-4D97-AF65-F5344CB8AC3E}">
        <p14:creationId xmlns:p14="http://schemas.microsoft.com/office/powerpoint/2010/main" val="328477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9958" y="318201"/>
            <a:ext cx="3623108" cy="461665"/>
          </a:xfrm>
          <a:prstGeom prst="rect">
            <a:avLst/>
          </a:prstGeom>
        </p:spPr>
        <p:txBody>
          <a:bodyPr wrap="none">
            <a:spAutoFit/>
          </a:bodyPr>
          <a:lstStyle/>
          <a:p>
            <a:pPr algn="ctr"/>
            <a:r>
              <a:rPr lang="en-GB" sz="2400" b="1">
                <a:solidFill>
                  <a:srgbClr val="FF0000"/>
                </a:solidFill>
                <a:latin typeface="GillSansMT,Bold"/>
              </a:rPr>
              <a:t>Classification Schemes</a:t>
            </a:r>
            <a:endParaRPr lang="en-GB" sz="2400">
              <a:solidFill>
                <a:srgbClr val="FF0000"/>
              </a:solidFill>
            </a:endParaRPr>
          </a:p>
        </p:txBody>
      </p:sp>
      <p:sp>
        <p:nvSpPr>
          <p:cNvPr id="7" name="Rectangle 6"/>
          <p:cNvSpPr/>
          <p:nvPr/>
        </p:nvSpPr>
        <p:spPr>
          <a:xfrm>
            <a:off x="423863" y="791526"/>
            <a:ext cx="8115299" cy="430887"/>
          </a:xfrm>
          <a:prstGeom prst="rect">
            <a:avLst/>
          </a:prstGeom>
        </p:spPr>
        <p:txBody>
          <a:bodyPr wrap="square">
            <a:spAutoFit/>
          </a:bodyPr>
          <a:lstStyle/>
          <a:p>
            <a:pPr marL="285750" indent="-285750">
              <a:buFont typeface="Wingdings" panose="05000000000000000000" pitchFamily="2" charset="2"/>
              <a:buChar char="Ø"/>
            </a:pPr>
            <a:r>
              <a:rPr lang="en-GB" sz="2200" b="1">
                <a:solidFill>
                  <a:srgbClr val="FF0000"/>
                </a:solidFill>
                <a:latin typeface="GillSansMT,Bold"/>
              </a:rPr>
              <a:t>The Concept of a Classification Schemes</a:t>
            </a:r>
            <a:endParaRPr lang="en-GB" sz="2200">
              <a:solidFill>
                <a:srgbClr val="FF0000"/>
              </a:solidFill>
            </a:endParaRPr>
          </a:p>
        </p:txBody>
      </p:sp>
      <p:sp>
        <p:nvSpPr>
          <p:cNvPr id="8" name="Rectangle 7"/>
          <p:cNvSpPr/>
          <p:nvPr/>
        </p:nvSpPr>
        <p:spPr>
          <a:xfrm>
            <a:off x="523875" y="1191636"/>
            <a:ext cx="7915274" cy="4149854"/>
          </a:xfrm>
          <a:prstGeom prst="rect">
            <a:avLst/>
          </a:prstGeom>
        </p:spPr>
        <p:txBody>
          <a:bodyPr wrap="square">
            <a:spAutoFit/>
          </a:bodyPr>
          <a:lstStyle/>
          <a:p>
            <a:pPr marL="285750" indent="-285750" algn="just">
              <a:lnSpc>
                <a:spcPct val="150000"/>
              </a:lnSpc>
              <a:buFont typeface="Wingdings" pitchFamily="2" charset="2"/>
              <a:buChar char="q"/>
            </a:pPr>
            <a:r>
              <a:rPr lang="en-US" sz="2000">
                <a:latin typeface="GillSansMT"/>
              </a:rPr>
              <a:t>Numerous books acquired in the library must be arranged to increase their utility to the optimum level. </a:t>
            </a:r>
          </a:p>
          <a:p>
            <a:pPr marL="285750" indent="-285750" algn="just">
              <a:lnSpc>
                <a:spcPct val="150000"/>
              </a:lnSpc>
              <a:buFont typeface="Wingdings" pitchFamily="2" charset="2"/>
              <a:buChar char="q"/>
            </a:pPr>
            <a:r>
              <a:rPr lang="en-US" sz="2000">
                <a:latin typeface="GillSansMT"/>
              </a:rPr>
              <a:t>Users will find it difficult to locate a document, if there is no arrangement of any sort. </a:t>
            </a:r>
          </a:p>
          <a:p>
            <a:pPr marL="285750" indent="-285750" algn="just">
              <a:lnSpc>
                <a:spcPct val="150000"/>
              </a:lnSpc>
              <a:buFont typeface="Wingdings" pitchFamily="2" charset="2"/>
              <a:buChar char="q"/>
            </a:pPr>
            <a:r>
              <a:rPr lang="en-US" sz="2000">
                <a:latin typeface="GillSansMT"/>
              </a:rPr>
              <a:t>The library user lacks time and would not be patient to go through all the library resources because he needs just one document. </a:t>
            </a:r>
          </a:p>
          <a:p>
            <a:pPr marL="285750" indent="-285750" algn="just">
              <a:lnSpc>
                <a:spcPct val="150000"/>
              </a:lnSpc>
              <a:buFont typeface="Wingdings" pitchFamily="2" charset="2"/>
              <a:buChar char="q"/>
            </a:pPr>
            <a:r>
              <a:rPr lang="en-US" sz="2000">
                <a:latin typeface="GillSansMT"/>
              </a:rPr>
              <a:t>Even for the librarian, it will be difficult to search through all documents to get a required one. </a:t>
            </a:r>
          </a:p>
          <a:p>
            <a:pPr marL="285750" indent="-285750" algn="just">
              <a:lnSpc>
                <a:spcPct val="150000"/>
              </a:lnSpc>
              <a:buFont typeface="Wingdings" pitchFamily="2" charset="2"/>
              <a:buChar char="q"/>
            </a:pPr>
            <a:endParaRPr lang="en-US">
              <a:latin typeface="GillSansMT"/>
            </a:endParaRPr>
          </a:p>
        </p:txBody>
      </p:sp>
    </p:spTree>
    <p:extLst>
      <p:ext uri="{BB962C8B-B14F-4D97-AF65-F5344CB8AC3E}">
        <p14:creationId xmlns:p14="http://schemas.microsoft.com/office/powerpoint/2010/main" val="323093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3863" y="791526"/>
            <a:ext cx="8115299" cy="400110"/>
          </a:xfrm>
          <a:prstGeom prst="rect">
            <a:avLst/>
          </a:prstGeom>
        </p:spPr>
        <p:txBody>
          <a:bodyPr wrap="square" lIns="91440" tIns="45720" rIns="91440" bIns="45720" anchor="t">
            <a:spAutoFit/>
          </a:bodyPr>
          <a:lstStyle/>
          <a:p>
            <a:pPr marL="285750" indent="-285750">
              <a:buFont typeface="Wingdings" panose="05000000000000000000" pitchFamily="2" charset="2"/>
              <a:buChar char="Ø"/>
            </a:pPr>
            <a:r>
              <a:rPr lang="en-GB" sz="2000" b="1">
                <a:solidFill>
                  <a:srgbClr val="FF0000"/>
                </a:solidFill>
                <a:latin typeface="GillSansMT,Bold"/>
              </a:rPr>
              <a:t>The Concept of a Classification Schemes continue...</a:t>
            </a:r>
            <a:endParaRPr lang="en-GB" sz="2000">
              <a:solidFill>
                <a:srgbClr val="FF0000"/>
              </a:solidFill>
            </a:endParaRPr>
          </a:p>
        </p:txBody>
      </p:sp>
      <p:sp>
        <p:nvSpPr>
          <p:cNvPr id="8" name="Rectangle 7"/>
          <p:cNvSpPr/>
          <p:nvPr/>
        </p:nvSpPr>
        <p:spPr>
          <a:xfrm>
            <a:off x="523875" y="1191636"/>
            <a:ext cx="7915274" cy="4204356"/>
          </a:xfrm>
          <a:prstGeom prst="rect">
            <a:avLst/>
          </a:prstGeom>
        </p:spPr>
        <p:txBody>
          <a:bodyPr wrap="square" lIns="91440" tIns="45720" rIns="91440" bIns="45720" anchor="t">
            <a:spAutoFit/>
          </a:bodyPr>
          <a:lstStyle/>
          <a:p>
            <a:pPr marL="285750" indent="-285750" algn="just">
              <a:lnSpc>
                <a:spcPct val="150000"/>
              </a:lnSpc>
              <a:buFont typeface="Wingdings" pitchFamily="2" charset="2"/>
              <a:buChar char="q"/>
            </a:pPr>
            <a:r>
              <a:rPr lang="en-US">
                <a:latin typeface="GillSansMT"/>
              </a:rPr>
              <a:t>Due to the varying forms and purpose of documents, it becomes essential to arrange them systematically on shelves. </a:t>
            </a:r>
          </a:p>
          <a:p>
            <a:pPr marL="285750" indent="-285750" algn="just">
              <a:lnSpc>
                <a:spcPct val="150000"/>
              </a:lnSpc>
              <a:buFont typeface="Wingdings" pitchFamily="2" charset="2"/>
              <a:buChar char="q"/>
            </a:pPr>
            <a:r>
              <a:rPr lang="en-US">
                <a:latin typeface="GillSansMT"/>
              </a:rPr>
              <a:t>A user would be in a better position to help himself if shelves are provided with an adequate number of shelf guides. </a:t>
            </a:r>
          </a:p>
          <a:p>
            <a:pPr marL="285750" indent="-285750" algn="just">
              <a:lnSpc>
                <a:spcPct val="150000"/>
              </a:lnSpc>
              <a:buFont typeface="Wingdings" pitchFamily="2" charset="2"/>
              <a:buChar char="q"/>
            </a:pPr>
            <a:r>
              <a:rPr lang="en-US">
                <a:latin typeface="GillSansMT"/>
              </a:rPr>
              <a:t>He would thereby require less assistance from the reference staff. </a:t>
            </a:r>
          </a:p>
          <a:p>
            <a:pPr marL="285750" indent="-285750" algn="just">
              <a:lnSpc>
                <a:spcPct val="150000"/>
              </a:lnSpc>
              <a:buFont typeface="Wingdings" pitchFamily="2" charset="2"/>
              <a:buChar char="q"/>
            </a:pPr>
            <a:r>
              <a:rPr lang="en-US">
                <a:latin typeface="GillSansMT"/>
              </a:rPr>
              <a:t>In a situation where the library collection is unclassified, library guides will be useless to users and users will feel lost. </a:t>
            </a:r>
          </a:p>
          <a:p>
            <a:pPr marL="285750" indent="-285750" algn="just">
              <a:lnSpc>
                <a:spcPct val="150000"/>
              </a:lnSpc>
              <a:buFont typeface="Wingdings" pitchFamily="2" charset="2"/>
              <a:buChar char="q"/>
            </a:pPr>
            <a:r>
              <a:rPr lang="en-US">
                <a:latin typeface="GillSansMT"/>
              </a:rPr>
              <a:t>So, to provide an effective reference service, it is essential that the documents are arranged systematically. This would also help save the time of the reference staff and as well as that of the readers themselves.</a:t>
            </a:r>
          </a:p>
        </p:txBody>
      </p:sp>
    </p:spTree>
    <p:extLst>
      <p:ext uri="{BB962C8B-B14F-4D97-AF65-F5344CB8AC3E}">
        <p14:creationId xmlns:p14="http://schemas.microsoft.com/office/powerpoint/2010/main" val="98966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9409" y="4365104"/>
            <a:ext cx="8096250" cy="2169825"/>
          </a:xfrm>
          <a:prstGeom prst="rect">
            <a:avLst/>
          </a:prstGeom>
        </p:spPr>
        <p:txBody>
          <a:bodyPr wrap="square">
            <a:spAutoFit/>
          </a:bodyPr>
          <a:lstStyle/>
          <a:p>
            <a:pPr algn="just">
              <a:lnSpc>
                <a:spcPct val="150000"/>
              </a:lnSpc>
            </a:pPr>
            <a:r>
              <a:rPr lang="en-GB">
                <a:latin typeface="GillSansMT"/>
              </a:rPr>
              <a:t>The basic aim of librarianship is to bring the user in contact with a specific document or information. Out of the various techniques that a librarian may adopt to achieve this, library classification is one of them. It helps to organize documents and information so that users can use sources of information effectively.</a:t>
            </a:r>
            <a:endParaRPr lang="en-GB"/>
          </a:p>
        </p:txBody>
      </p:sp>
      <p:sp>
        <p:nvSpPr>
          <p:cNvPr id="2" name="Rectangle 1"/>
          <p:cNvSpPr/>
          <p:nvPr/>
        </p:nvSpPr>
        <p:spPr>
          <a:xfrm>
            <a:off x="581025" y="697531"/>
            <a:ext cx="8096250" cy="1754326"/>
          </a:xfrm>
          <a:prstGeom prst="rect">
            <a:avLst/>
          </a:prstGeom>
        </p:spPr>
        <p:txBody>
          <a:bodyPr wrap="square">
            <a:spAutoFit/>
          </a:bodyPr>
          <a:lstStyle/>
          <a:p>
            <a:pPr algn="just">
              <a:lnSpc>
                <a:spcPct val="150000"/>
              </a:lnSpc>
            </a:pPr>
            <a:r>
              <a:rPr lang="en-GB">
                <a:latin typeface="GillSansMT"/>
              </a:rPr>
              <a:t>The purpose of library classification is to create a system out of disorder and provide a comprehensive view of the documents on a given subject. This leads to maximum use of a collection, thus satisfying the law of library science as formulated by S.R. Ranganathan. These laws are as follow:</a:t>
            </a:r>
          </a:p>
        </p:txBody>
      </p:sp>
      <p:sp>
        <p:nvSpPr>
          <p:cNvPr id="3" name="Rectangle 2"/>
          <p:cNvSpPr/>
          <p:nvPr/>
        </p:nvSpPr>
        <p:spPr>
          <a:xfrm>
            <a:off x="589409" y="2339295"/>
            <a:ext cx="4572000" cy="2169825"/>
          </a:xfrm>
          <a:prstGeom prst="rect">
            <a:avLst/>
          </a:prstGeom>
        </p:spPr>
        <p:txBody>
          <a:bodyPr>
            <a:spAutoFit/>
          </a:bodyPr>
          <a:lstStyle/>
          <a:p>
            <a:pPr marL="285750" indent="-285750" algn="just">
              <a:lnSpc>
                <a:spcPct val="150000"/>
              </a:lnSpc>
              <a:buFont typeface="Wingdings" panose="05000000000000000000" pitchFamily="2" charset="2"/>
              <a:buChar char="Ø"/>
            </a:pPr>
            <a:r>
              <a:rPr lang="en-GB">
                <a:solidFill>
                  <a:srgbClr val="FF0000"/>
                </a:solidFill>
                <a:latin typeface="GillSansMT"/>
              </a:rPr>
              <a:t>Books are for use (First law)</a:t>
            </a:r>
          </a:p>
          <a:p>
            <a:pPr marL="285750" indent="-285750" algn="just">
              <a:lnSpc>
                <a:spcPct val="150000"/>
              </a:lnSpc>
              <a:buFont typeface="Wingdings" panose="05000000000000000000" pitchFamily="2" charset="2"/>
              <a:buChar char="Ø"/>
            </a:pPr>
            <a:r>
              <a:rPr lang="en-GB">
                <a:solidFill>
                  <a:srgbClr val="FF0000"/>
                </a:solidFill>
                <a:latin typeface="GillSansMT"/>
              </a:rPr>
              <a:t>Every reader his book (second law)</a:t>
            </a:r>
          </a:p>
          <a:p>
            <a:pPr marL="285750" indent="-285750" algn="just">
              <a:lnSpc>
                <a:spcPct val="150000"/>
              </a:lnSpc>
              <a:buFont typeface="Wingdings" panose="05000000000000000000" pitchFamily="2" charset="2"/>
              <a:buChar char="Ø"/>
            </a:pPr>
            <a:r>
              <a:rPr lang="en-GB">
                <a:solidFill>
                  <a:srgbClr val="FF0000"/>
                </a:solidFill>
                <a:latin typeface="GillSansMT"/>
              </a:rPr>
              <a:t>Every book its reader (third law)</a:t>
            </a:r>
          </a:p>
          <a:p>
            <a:pPr marL="285750" indent="-285750" algn="just">
              <a:lnSpc>
                <a:spcPct val="150000"/>
              </a:lnSpc>
              <a:buFont typeface="Wingdings" panose="05000000000000000000" pitchFamily="2" charset="2"/>
              <a:buChar char="Ø"/>
            </a:pPr>
            <a:r>
              <a:rPr lang="en-GB">
                <a:solidFill>
                  <a:srgbClr val="FF0000"/>
                </a:solidFill>
                <a:latin typeface="GillSansMT"/>
              </a:rPr>
              <a:t>Save the time of the reader (forth law)</a:t>
            </a:r>
          </a:p>
          <a:p>
            <a:pPr marL="285750" indent="-285750" algn="just">
              <a:lnSpc>
                <a:spcPct val="150000"/>
              </a:lnSpc>
              <a:buFont typeface="Wingdings" panose="05000000000000000000" pitchFamily="2" charset="2"/>
              <a:buChar char="Ø"/>
            </a:pPr>
            <a:r>
              <a:rPr lang="en-GB">
                <a:solidFill>
                  <a:srgbClr val="FF0000"/>
                </a:solidFill>
                <a:latin typeface="GillSansMT"/>
              </a:rPr>
              <a:t>Library is a growing organism (fifth law).</a:t>
            </a:r>
          </a:p>
        </p:txBody>
      </p:sp>
      <p:sp>
        <p:nvSpPr>
          <p:cNvPr id="5" name="Rectangle 4"/>
          <p:cNvSpPr/>
          <p:nvPr/>
        </p:nvSpPr>
        <p:spPr>
          <a:xfrm>
            <a:off x="581025" y="273466"/>
            <a:ext cx="5081840" cy="400110"/>
          </a:xfrm>
          <a:prstGeom prst="rect">
            <a:avLst/>
          </a:prstGeom>
        </p:spPr>
        <p:txBody>
          <a:bodyPr wrap="none">
            <a:spAutoFit/>
          </a:bodyPr>
          <a:lstStyle/>
          <a:p>
            <a:r>
              <a:rPr lang="en-GB" sz="2000" b="1">
                <a:solidFill>
                  <a:srgbClr val="FF0000"/>
                </a:solidFill>
                <a:latin typeface="GillSansMT,Bold"/>
              </a:rPr>
              <a:t>The Importance of Library Classification</a:t>
            </a:r>
            <a:endParaRPr lang="en-GB" sz="2000">
              <a:solidFill>
                <a:srgbClr val="FF0000"/>
              </a:solidFill>
            </a:endParaRPr>
          </a:p>
        </p:txBody>
      </p:sp>
    </p:spTree>
    <p:extLst>
      <p:ext uri="{BB962C8B-B14F-4D97-AF65-F5344CB8AC3E}">
        <p14:creationId xmlns:p14="http://schemas.microsoft.com/office/powerpoint/2010/main" val="147354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511" y="1136654"/>
            <a:ext cx="8086725" cy="2585323"/>
          </a:xfrm>
          <a:prstGeom prst="rect">
            <a:avLst/>
          </a:prstGeom>
        </p:spPr>
        <p:txBody>
          <a:bodyPr wrap="square">
            <a:spAutoFit/>
          </a:bodyPr>
          <a:lstStyle/>
          <a:p>
            <a:pPr algn="just">
              <a:lnSpc>
                <a:spcPct val="150000"/>
              </a:lnSpc>
            </a:pPr>
            <a:r>
              <a:rPr lang="en-GB">
                <a:latin typeface="GillSansMT"/>
              </a:rPr>
              <a:t>1. Library of Congress Classification Scheme (LC)</a:t>
            </a:r>
          </a:p>
          <a:p>
            <a:pPr algn="just">
              <a:lnSpc>
                <a:spcPct val="150000"/>
              </a:lnSpc>
            </a:pPr>
            <a:r>
              <a:rPr lang="en-GB">
                <a:latin typeface="GillSansMT"/>
              </a:rPr>
              <a:t>2. Dewey Decimal Classification Scheme</a:t>
            </a:r>
          </a:p>
          <a:p>
            <a:pPr algn="just">
              <a:lnSpc>
                <a:spcPct val="150000"/>
              </a:lnSpc>
            </a:pPr>
            <a:r>
              <a:rPr lang="en-GB">
                <a:latin typeface="GillSansMT"/>
              </a:rPr>
              <a:t>3. Universal Decimal Classification (UDC)</a:t>
            </a:r>
          </a:p>
          <a:p>
            <a:pPr algn="just">
              <a:lnSpc>
                <a:spcPct val="150000"/>
              </a:lnSpc>
            </a:pPr>
            <a:r>
              <a:rPr lang="en-GB">
                <a:latin typeface="GillSansMT"/>
              </a:rPr>
              <a:t>4. Bliss Classification Scheme</a:t>
            </a:r>
          </a:p>
          <a:p>
            <a:pPr algn="just">
              <a:lnSpc>
                <a:spcPct val="150000"/>
              </a:lnSpc>
            </a:pPr>
            <a:r>
              <a:rPr lang="en-GB">
                <a:latin typeface="GillSansMT"/>
              </a:rPr>
              <a:t>5. Colon Classification Scheme</a:t>
            </a:r>
          </a:p>
          <a:p>
            <a:pPr algn="just">
              <a:lnSpc>
                <a:spcPct val="150000"/>
              </a:lnSpc>
            </a:pPr>
            <a:r>
              <a:rPr lang="en-GB">
                <a:latin typeface="GillSansMT"/>
              </a:rPr>
              <a:t>6. Moys Classification Scheme.</a:t>
            </a:r>
            <a:endParaRPr lang="en-GB"/>
          </a:p>
        </p:txBody>
      </p:sp>
      <p:sp>
        <p:nvSpPr>
          <p:cNvPr id="2" name="Rectangle 1"/>
          <p:cNvSpPr/>
          <p:nvPr/>
        </p:nvSpPr>
        <p:spPr>
          <a:xfrm>
            <a:off x="1582611" y="674989"/>
            <a:ext cx="6078523" cy="461665"/>
          </a:xfrm>
          <a:prstGeom prst="rect">
            <a:avLst/>
          </a:prstGeom>
        </p:spPr>
        <p:txBody>
          <a:bodyPr wrap="none">
            <a:spAutoFit/>
          </a:bodyPr>
          <a:lstStyle/>
          <a:p>
            <a:r>
              <a:rPr lang="en-GB" sz="2400" b="1">
                <a:solidFill>
                  <a:srgbClr val="FF0000"/>
                </a:solidFill>
                <a:latin typeface="GillSansMT,Bold"/>
              </a:rPr>
              <a:t>Types of Library Classification Schemes</a:t>
            </a:r>
          </a:p>
        </p:txBody>
      </p:sp>
      <p:sp>
        <p:nvSpPr>
          <p:cNvPr id="5" name="Rectangle 4"/>
          <p:cNvSpPr/>
          <p:nvPr/>
        </p:nvSpPr>
        <p:spPr>
          <a:xfrm>
            <a:off x="570840" y="3949025"/>
            <a:ext cx="5995552" cy="400110"/>
          </a:xfrm>
          <a:prstGeom prst="rect">
            <a:avLst/>
          </a:prstGeom>
        </p:spPr>
        <p:txBody>
          <a:bodyPr wrap="none">
            <a:spAutoFit/>
          </a:bodyPr>
          <a:lstStyle/>
          <a:p>
            <a:r>
              <a:rPr lang="en-GB" sz="2000" b="1">
                <a:latin typeface="GillSansMT,Bold"/>
              </a:rPr>
              <a:t>Library of Congress Classification Scheme (LC)</a:t>
            </a:r>
          </a:p>
        </p:txBody>
      </p:sp>
      <p:sp>
        <p:nvSpPr>
          <p:cNvPr id="3" name="Rectangle 2"/>
          <p:cNvSpPr/>
          <p:nvPr/>
        </p:nvSpPr>
        <p:spPr>
          <a:xfrm>
            <a:off x="740768" y="4358804"/>
            <a:ext cx="7632848" cy="1754326"/>
          </a:xfrm>
          <a:prstGeom prst="rect">
            <a:avLst/>
          </a:prstGeom>
        </p:spPr>
        <p:txBody>
          <a:bodyPr wrap="square">
            <a:spAutoFit/>
          </a:bodyPr>
          <a:lstStyle/>
          <a:p>
            <a:pPr algn="just"/>
            <a:r>
              <a:rPr lang="en-GB">
                <a:solidFill>
                  <a:prstClr val="black"/>
                </a:solidFill>
                <a:latin typeface="GillSansMT"/>
              </a:rPr>
              <a:t>Most academic libraries use library of congress classification scheme. For example, National Open University of Nigeria (NOUN) Library uses this scheme. </a:t>
            </a:r>
          </a:p>
          <a:p>
            <a:pPr algn="just"/>
            <a:r>
              <a:rPr lang="en-GB">
                <a:solidFill>
                  <a:srgbClr val="FF0000"/>
                </a:solidFill>
                <a:latin typeface="GillSansMT"/>
              </a:rPr>
              <a:t>Library of congress classification scheme </a:t>
            </a:r>
            <a:r>
              <a:rPr lang="en-GB">
                <a:solidFill>
                  <a:prstClr val="black"/>
                </a:solidFill>
                <a:latin typeface="GillSansMT"/>
              </a:rPr>
              <a:t>consists of 21 classes (A-Z). The scheme is based on the collection of library of congress in United States. It was mixed notation. </a:t>
            </a:r>
            <a:endParaRPr lang="en-US"/>
          </a:p>
        </p:txBody>
      </p:sp>
    </p:spTree>
    <p:extLst>
      <p:ext uri="{BB962C8B-B14F-4D97-AF65-F5344CB8AC3E}">
        <p14:creationId xmlns:p14="http://schemas.microsoft.com/office/powerpoint/2010/main" val="12664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291" y="863145"/>
            <a:ext cx="8127834" cy="1754326"/>
          </a:xfrm>
          <a:prstGeom prst="rect">
            <a:avLst/>
          </a:prstGeom>
        </p:spPr>
        <p:txBody>
          <a:bodyPr wrap="square">
            <a:spAutoFit/>
          </a:bodyPr>
          <a:lstStyle/>
          <a:p>
            <a:pPr algn="just">
              <a:lnSpc>
                <a:spcPct val="150000"/>
              </a:lnSpc>
            </a:pPr>
            <a:r>
              <a:rPr lang="en-GB">
                <a:latin typeface="GillSansMT"/>
              </a:rPr>
              <a:t>This means that it uses both </a:t>
            </a:r>
            <a:r>
              <a:rPr lang="en-GB">
                <a:solidFill>
                  <a:srgbClr val="FF0000"/>
                </a:solidFill>
                <a:latin typeface="GillSansMT"/>
              </a:rPr>
              <a:t>letters and numbers</a:t>
            </a:r>
            <a:r>
              <a:rPr lang="en-GB">
                <a:latin typeface="GillSansMT"/>
              </a:rPr>
              <a:t>. It also uses </a:t>
            </a:r>
            <a:r>
              <a:rPr lang="en-GB">
                <a:solidFill>
                  <a:srgbClr val="FF0000"/>
                </a:solidFill>
                <a:latin typeface="GillSansMT"/>
              </a:rPr>
              <a:t>cutter numbers </a:t>
            </a:r>
            <a:r>
              <a:rPr lang="en-GB">
                <a:latin typeface="GillSansMT"/>
              </a:rPr>
              <a:t>to further specify a document. Cutter numbers are special numbers given to individual authors. </a:t>
            </a:r>
            <a:r>
              <a:rPr lang="en-GB">
                <a:solidFill>
                  <a:srgbClr val="FF0000"/>
                </a:solidFill>
                <a:latin typeface="GillSansMT"/>
              </a:rPr>
              <a:t>The notations and cutter numbers together form the class mark or call number of a book</a:t>
            </a:r>
            <a:r>
              <a:rPr lang="en-GB">
                <a:latin typeface="GillSansMT"/>
              </a:rPr>
              <a:t>.</a:t>
            </a:r>
            <a:endParaRPr lang="en-GB"/>
          </a:p>
        </p:txBody>
      </p:sp>
      <p:sp>
        <p:nvSpPr>
          <p:cNvPr id="2" name="Rectangle 1"/>
          <p:cNvSpPr/>
          <p:nvPr/>
        </p:nvSpPr>
        <p:spPr>
          <a:xfrm>
            <a:off x="492291" y="463034"/>
            <a:ext cx="5995552" cy="400110"/>
          </a:xfrm>
          <a:prstGeom prst="rect">
            <a:avLst/>
          </a:prstGeom>
        </p:spPr>
        <p:txBody>
          <a:bodyPr wrap="none">
            <a:spAutoFit/>
          </a:bodyPr>
          <a:lstStyle/>
          <a:p>
            <a:r>
              <a:rPr lang="en-GB" sz="2000" b="1">
                <a:latin typeface="GillSansMT,Bold"/>
              </a:rPr>
              <a:t>Library of Congress Classification Scheme (LC)</a:t>
            </a:r>
          </a:p>
        </p:txBody>
      </p:sp>
      <p:sp>
        <p:nvSpPr>
          <p:cNvPr id="3" name="Rectangle 2"/>
          <p:cNvSpPr/>
          <p:nvPr/>
        </p:nvSpPr>
        <p:spPr>
          <a:xfrm>
            <a:off x="492291" y="2620303"/>
            <a:ext cx="4572000" cy="3970318"/>
          </a:xfrm>
          <a:prstGeom prst="rect">
            <a:avLst/>
          </a:prstGeom>
        </p:spPr>
        <p:txBody>
          <a:bodyPr>
            <a:spAutoFit/>
          </a:bodyPr>
          <a:lstStyle/>
          <a:p>
            <a:r>
              <a:rPr lang="en-GB">
                <a:solidFill>
                  <a:srgbClr val="FF0000"/>
                </a:solidFill>
                <a:latin typeface="GillSansMT"/>
              </a:rPr>
              <a:t>The Main Classes of LC</a:t>
            </a:r>
          </a:p>
          <a:p>
            <a:r>
              <a:rPr lang="en-GB">
                <a:solidFill>
                  <a:srgbClr val="FF0000"/>
                </a:solidFill>
                <a:latin typeface="GillSansMT"/>
              </a:rPr>
              <a:t>A </a:t>
            </a:r>
            <a:r>
              <a:rPr lang="en-GB">
                <a:latin typeface="GillSansMT"/>
              </a:rPr>
              <a:t>General works</a:t>
            </a:r>
          </a:p>
          <a:p>
            <a:r>
              <a:rPr lang="en-GB">
                <a:solidFill>
                  <a:srgbClr val="FF0000"/>
                </a:solidFill>
                <a:latin typeface="GillSansMT"/>
              </a:rPr>
              <a:t>B - BJ </a:t>
            </a:r>
            <a:r>
              <a:rPr lang="en-GB">
                <a:latin typeface="GillSansMT"/>
              </a:rPr>
              <a:t>Philosophy, Psychology</a:t>
            </a:r>
          </a:p>
          <a:p>
            <a:r>
              <a:rPr lang="en-GB">
                <a:solidFill>
                  <a:srgbClr val="FF0000"/>
                </a:solidFill>
                <a:latin typeface="GillSansMT"/>
              </a:rPr>
              <a:t>BL - BX </a:t>
            </a:r>
            <a:r>
              <a:rPr lang="en-GB">
                <a:latin typeface="GillSansMT"/>
              </a:rPr>
              <a:t>Religion</a:t>
            </a:r>
          </a:p>
          <a:p>
            <a:r>
              <a:rPr lang="en-GB">
                <a:solidFill>
                  <a:srgbClr val="FF0000"/>
                </a:solidFill>
                <a:latin typeface="GillSansMT"/>
              </a:rPr>
              <a:t>C</a:t>
            </a:r>
            <a:r>
              <a:rPr lang="en-GB">
                <a:latin typeface="GillSansMT"/>
              </a:rPr>
              <a:t> Auxiliary Sciences of History</a:t>
            </a:r>
          </a:p>
          <a:p>
            <a:r>
              <a:rPr lang="en-GB">
                <a:solidFill>
                  <a:srgbClr val="FF0000"/>
                </a:solidFill>
                <a:latin typeface="GillSansMT"/>
              </a:rPr>
              <a:t>D </a:t>
            </a:r>
            <a:r>
              <a:rPr lang="en-GB">
                <a:latin typeface="GillSansMT"/>
              </a:rPr>
              <a:t>History: General and Old World</a:t>
            </a:r>
          </a:p>
          <a:p>
            <a:r>
              <a:rPr lang="en-GB">
                <a:latin typeface="GillSansMT"/>
              </a:rPr>
              <a:t> 	(Eastern Hemisphere)</a:t>
            </a:r>
          </a:p>
          <a:p>
            <a:r>
              <a:rPr lang="en-GB">
                <a:solidFill>
                  <a:srgbClr val="FF0000"/>
                </a:solidFill>
                <a:latin typeface="GillSansMT"/>
              </a:rPr>
              <a:t>E- F </a:t>
            </a:r>
            <a:r>
              <a:rPr lang="en-GB">
                <a:latin typeface="GillSansMT"/>
              </a:rPr>
              <a:t>History: America (Western 	Hemisphere)</a:t>
            </a:r>
          </a:p>
          <a:p>
            <a:r>
              <a:rPr lang="en-GB">
                <a:solidFill>
                  <a:srgbClr val="FF0000"/>
                </a:solidFill>
                <a:latin typeface="GillSansMT"/>
              </a:rPr>
              <a:t>G</a:t>
            </a:r>
            <a:r>
              <a:rPr lang="en-GB">
                <a:latin typeface="GillSansMT"/>
              </a:rPr>
              <a:t> Geography, Anthropology, Recreation</a:t>
            </a:r>
          </a:p>
          <a:p>
            <a:r>
              <a:rPr lang="en-GB">
                <a:solidFill>
                  <a:srgbClr val="FF0000"/>
                </a:solidFill>
                <a:latin typeface="GillSansMT"/>
              </a:rPr>
              <a:t>H </a:t>
            </a:r>
            <a:r>
              <a:rPr lang="en-GB">
                <a:latin typeface="GillSansMT"/>
              </a:rPr>
              <a:t>Social Sciences</a:t>
            </a:r>
          </a:p>
          <a:p>
            <a:r>
              <a:rPr lang="en-GB">
                <a:solidFill>
                  <a:srgbClr val="FF0000"/>
                </a:solidFill>
                <a:latin typeface="GillSansMT"/>
              </a:rPr>
              <a:t>J</a:t>
            </a:r>
            <a:r>
              <a:rPr lang="en-GB">
                <a:latin typeface="GillSansMT"/>
              </a:rPr>
              <a:t> Political Science</a:t>
            </a:r>
          </a:p>
          <a:p>
            <a:r>
              <a:rPr lang="en-GB">
                <a:solidFill>
                  <a:srgbClr val="FF0000"/>
                </a:solidFill>
                <a:latin typeface="GillSansMT"/>
              </a:rPr>
              <a:t>K D </a:t>
            </a:r>
            <a:r>
              <a:rPr lang="en-GB">
                <a:latin typeface="GillSansMT"/>
              </a:rPr>
              <a:t>Law of the United State Kingdom </a:t>
            </a:r>
          </a:p>
          <a:p>
            <a:r>
              <a:rPr lang="en-GB">
                <a:latin typeface="GillSansMT"/>
              </a:rPr>
              <a:t>	and Ireland</a:t>
            </a:r>
          </a:p>
        </p:txBody>
      </p:sp>
      <p:sp>
        <p:nvSpPr>
          <p:cNvPr id="5" name="Rectangle 4"/>
          <p:cNvSpPr/>
          <p:nvPr/>
        </p:nvSpPr>
        <p:spPr>
          <a:xfrm>
            <a:off x="4574379" y="2592547"/>
            <a:ext cx="4395440" cy="2862322"/>
          </a:xfrm>
          <a:prstGeom prst="rect">
            <a:avLst/>
          </a:prstGeom>
        </p:spPr>
        <p:txBody>
          <a:bodyPr wrap="square" lIns="91440" tIns="45720" rIns="91440" bIns="45720" anchor="t">
            <a:spAutoFit/>
          </a:bodyPr>
          <a:lstStyle/>
          <a:p>
            <a:r>
              <a:rPr lang="en-GB">
                <a:solidFill>
                  <a:srgbClr val="FF0000"/>
                </a:solidFill>
                <a:latin typeface="GillSansMT"/>
              </a:rPr>
              <a:t>K F </a:t>
            </a:r>
            <a:r>
              <a:rPr lang="en-GB">
                <a:latin typeface="GillSansMT"/>
              </a:rPr>
              <a:t>Law of the United State</a:t>
            </a:r>
          </a:p>
          <a:p>
            <a:r>
              <a:rPr lang="en-GB">
                <a:solidFill>
                  <a:srgbClr val="FF0000"/>
                </a:solidFill>
                <a:latin typeface="GillSansMT"/>
              </a:rPr>
              <a:t>L</a:t>
            </a:r>
            <a:r>
              <a:rPr lang="en-GB">
                <a:latin typeface="GillSansMT"/>
              </a:rPr>
              <a:t> Education</a:t>
            </a:r>
          </a:p>
          <a:p>
            <a:r>
              <a:rPr lang="en-GB">
                <a:solidFill>
                  <a:srgbClr val="FF0000"/>
                </a:solidFill>
                <a:latin typeface="GillSansMT"/>
              </a:rPr>
              <a:t>M</a:t>
            </a:r>
            <a:r>
              <a:rPr lang="en-GB">
                <a:latin typeface="GillSansMT"/>
              </a:rPr>
              <a:t> Music, Books on Music</a:t>
            </a:r>
          </a:p>
          <a:p>
            <a:r>
              <a:rPr lang="en-GB">
                <a:solidFill>
                  <a:srgbClr val="FF0000"/>
                </a:solidFill>
                <a:latin typeface="GillSansMT"/>
              </a:rPr>
              <a:t>N</a:t>
            </a:r>
            <a:r>
              <a:rPr lang="en-GB">
                <a:latin typeface="GillSansMT"/>
              </a:rPr>
              <a:t> Fine Arts</a:t>
            </a:r>
          </a:p>
          <a:p>
            <a:r>
              <a:rPr lang="en-GB">
                <a:solidFill>
                  <a:srgbClr val="FF0000"/>
                </a:solidFill>
                <a:latin typeface="GillSansMT"/>
              </a:rPr>
              <a:t>P-PA </a:t>
            </a:r>
            <a:r>
              <a:rPr lang="en-GB">
                <a:latin typeface="GillSansMT"/>
              </a:rPr>
              <a:t>General Philosophy and Linguistics</a:t>
            </a:r>
          </a:p>
          <a:p>
            <a:r>
              <a:rPr lang="en-GB">
                <a:solidFill>
                  <a:srgbClr val="FF0000"/>
                </a:solidFill>
                <a:latin typeface="GillSansMT"/>
              </a:rPr>
              <a:t>PA</a:t>
            </a:r>
            <a:r>
              <a:rPr lang="en-GB">
                <a:latin typeface="GillSansMT"/>
              </a:rPr>
              <a:t> Supplement Classical Languages and Literature; Mediaeval and Modern Literature</a:t>
            </a:r>
          </a:p>
          <a:p>
            <a:r>
              <a:rPr lang="en-GB">
                <a:solidFill>
                  <a:srgbClr val="FF0000"/>
                </a:solidFill>
                <a:latin typeface="GillSansMT"/>
              </a:rPr>
              <a:t>P B – PH </a:t>
            </a:r>
            <a:r>
              <a:rPr lang="en-GB">
                <a:latin typeface="GillSansMT"/>
              </a:rPr>
              <a:t>Modern European Language</a:t>
            </a:r>
          </a:p>
          <a:p>
            <a:r>
              <a:rPr lang="en-GB">
                <a:solidFill>
                  <a:srgbClr val="FF0000"/>
                </a:solidFill>
                <a:latin typeface="GillSansMT"/>
              </a:rPr>
              <a:t>PG</a:t>
            </a:r>
            <a:r>
              <a:rPr lang="en-GB">
                <a:latin typeface="GillSansMT"/>
              </a:rPr>
              <a:t> Russian Literature</a:t>
            </a:r>
          </a:p>
          <a:p>
            <a:endParaRPr lang="en-GB">
              <a:solidFill>
                <a:srgbClr val="FF0000"/>
              </a:solidFill>
              <a:latin typeface="GillSansMT"/>
            </a:endParaRPr>
          </a:p>
        </p:txBody>
      </p:sp>
    </p:spTree>
    <p:extLst>
      <p:ext uri="{BB962C8B-B14F-4D97-AF65-F5344CB8AC3E}">
        <p14:creationId xmlns:p14="http://schemas.microsoft.com/office/powerpoint/2010/main" val="403461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5813" y="398063"/>
            <a:ext cx="4572000" cy="461665"/>
          </a:xfrm>
          <a:prstGeom prst="rect">
            <a:avLst/>
          </a:prstGeom>
        </p:spPr>
        <p:txBody>
          <a:bodyPr>
            <a:spAutoFit/>
          </a:bodyPr>
          <a:lstStyle/>
          <a:p>
            <a:pPr algn="ctr"/>
            <a:r>
              <a:rPr lang="en-GB" sz="2400" b="1">
                <a:latin typeface="GillSansMT,Bold"/>
              </a:rPr>
              <a:t>Outline</a:t>
            </a:r>
            <a:endParaRPr lang="en-GB" sz="2400"/>
          </a:p>
        </p:txBody>
      </p:sp>
      <p:sp>
        <p:nvSpPr>
          <p:cNvPr id="5" name="Rectangle 4"/>
          <p:cNvSpPr/>
          <p:nvPr/>
        </p:nvSpPr>
        <p:spPr>
          <a:xfrm>
            <a:off x="533401" y="1582341"/>
            <a:ext cx="8086725" cy="1338828"/>
          </a:xfrm>
          <a:prstGeom prst="rect">
            <a:avLst/>
          </a:prstGeom>
        </p:spPr>
        <p:txBody>
          <a:bodyPr wrap="square">
            <a:spAutoFit/>
          </a:bodyPr>
          <a:lstStyle/>
          <a:p>
            <a:pPr algn="just">
              <a:lnSpc>
                <a:spcPct val="150000"/>
              </a:lnSpc>
            </a:pPr>
            <a:endParaRPr lang="en-GB">
              <a:latin typeface="GillSansMT"/>
            </a:endParaRPr>
          </a:p>
          <a:p>
            <a:pPr algn="just">
              <a:lnSpc>
                <a:spcPct val="150000"/>
              </a:lnSpc>
            </a:pPr>
            <a:r>
              <a:rPr lang="en-GB">
                <a:latin typeface="GillSansMT"/>
              </a:rPr>
              <a:t>Module 1 Library Catalogues</a:t>
            </a:r>
          </a:p>
          <a:p>
            <a:pPr algn="just">
              <a:lnSpc>
                <a:spcPct val="150000"/>
              </a:lnSpc>
            </a:pPr>
            <a:r>
              <a:rPr lang="en-GB">
                <a:latin typeface="GillSansMT"/>
              </a:rPr>
              <a:t>Module 2 Classification Schemes</a:t>
            </a:r>
            <a:endParaRPr lang="en-GB"/>
          </a:p>
        </p:txBody>
      </p:sp>
    </p:spTree>
    <p:extLst>
      <p:ext uri="{BB962C8B-B14F-4D97-AF65-F5344CB8AC3E}">
        <p14:creationId xmlns:p14="http://schemas.microsoft.com/office/powerpoint/2010/main" val="238174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351" y="1825666"/>
            <a:ext cx="6505921" cy="3000821"/>
          </a:xfrm>
          <a:prstGeom prst="rect">
            <a:avLst/>
          </a:prstGeom>
        </p:spPr>
        <p:txBody>
          <a:bodyPr wrap="square">
            <a:spAutoFit/>
          </a:bodyPr>
          <a:lstStyle/>
          <a:p>
            <a:pPr algn="just">
              <a:lnSpc>
                <a:spcPct val="150000"/>
              </a:lnSpc>
            </a:pPr>
            <a:r>
              <a:rPr lang="en-GB">
                <a:solidFill>
                  <a:srgbClr val="00B050"/>
                </a:solidFill>
                <a:latin typeface="GillSansMT"/>
              </a:rPr>
              <a:t>Title: Understanding Politics: ideas, institutions and issues</a:t>
            </a:r>
          </a:p>
          <a:p>
            <a:pPr algn="just">
              <a:lnSpc>
                <a:spcPct val="150000"/>
              </a:lnSpc>
            </a:pPr>
            <a:r>
              <a:rPr lang="en-GB">
                <a:solidFill>
                  <a:srgbClr val="00B050"/>
                </a:solidFill>
                <a:latin typeface="GillSansMT"/>
              </a:rPr>
              <a:t>Author: Thomas M. Magstadt</a:t>
            </a:r>
          </a:p>
          <a:p>
            <a:pPr algn="just">
              <a:lnSpc>
                <a:spcPct val="150000"/>
              </a:lnSpc>
            </a:pPr>
            <a:r>
              <a:rPr lang="en-GB">
                <a:solidFill>
                  <a:srgbClr val="00B050"/>
                </a:solidFill>
                <a:latin typeface="GillSansMT"/>
              </a:rPr>
              <a:t>Class Mark (call number): JA/LC Class mark 66</a:t>
            </a:r>
          </a:p>
          <a:p>
            <a:pPr algn="just">
              <a:lnSpc>
                <a:spcPct val="150000"/>
              </a:lnSpc>
            </a:pPr>
            <a:r>
              <a:rPr lang="en-GB">
                <a:solidFill>
                  <a:srgbClr val="00B050"/>
                </a:solidFill>
                <a:latin typeface="GillSansMT"/>
              </a:rPr>
              <a:t>M 33/cutter number</a:t>
            </a:r>
          </a:p>
          <a:p>
            <a:pPr algn="just">
              <a:lnSpc>
                <a:spcPct val="150000"/>
              </a:lnSpc>
            </a:pPr>
            <a:r>
              <a:rPr lang="en-GB">
                <a:solidFill>
                  <a:srgbClr val="00B050"/>
                </a:solidFill>
                <a:latin typeface="GillSansMT"/>
              </a:rPr>
              <a:t>2011/date of publication</a:t>
            </a:r>
          </a:p>
          <a:p>
            <a:pPr algn="just">
              <a:lnSpc>
                <a:spcPct val="150000"/>
              </a:lnSpc>
            </a:pPr>
            <a:r>
              <a:rPr lang="en-GB">
                <a:solidFill>
                  <a:srgbClr val="FF0000"/>
                </a:solidFill>
                <a:latin typeface="GillSansMT"/>
              </a:rPr>
              <a:t>The class mark is found at the spine of every book in the library or at the left upper side of a book.</a:t>
            </a:r>
          </a:p>
        </p:txBody>
      </p:sp>
      <p:sp>
        <p:nvSpPr>
          <p:cNvPr id="6" name="Rectangle 5"/>
          <p:cNvSpPr/>
          <p:nvPr/>
        </p:nvSpPr>
        <p:spPr>
          <a:xfrm>
            <a:off x="514350" y="744836"/>
            <a:ext cx="8105775" cy="872034"/>
          </a:xfrm>
          <a:prstGeom prst="rect">
            <a:avLst/>
          </a:prstGeom>
        </p:spPr>
        <p:txBody>
          <a:bodyPr wrap="square">
            <a:spAutoFit/>
          </a:bodyPr>
          <a:lstStyle/>
          <a:p>
            <a:pPr algn="just">
              <a:lnSpc>
                <a:spcPct val="150000"/>
              </a:lnSpc>
            </a:pPr>
            <a:r>
              <a:rPr lang="en-GB">
                <a:latin typeface="GillSansMT"/>
              </a:rPr>
              <a:t>A typical book classified, using the Library of congress classification scheme will have its class mark or call number as follows:</a:t>
            </a:r>
          </a:p>
        </p:txBody>
      </p:sp>
    </p:spTree>
    <p:extLst>
      <p:ext uri="{BB962C8B-B14F-4D97-AF65-F5344CB8AC3E}">
        <p14:creationId xmlns:p14="http://schemas.microsoft.com/office/powerpoint/2010/main" val="44568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153" y="736476"/>
            <a:ext cx="8094244" cy="2585323"/>
          </a:xfrm>
          <a:prstGeom prst="rect">
            <a:avLst/>
          </a:prstGeom>
        </p:spPr>
        <p:txBody>
          <a:bodyPr wrap="square">
            <a:spAutoFit/>
          </a:bodyPr>
          <a:lstStyle/>
          <a:p>
            <a:pPr algn="just">
              <a:lnSpc>
                <a:spcPct val="150000"/>
              </a:lnSpc>
            </a:pPr>
            <a:r>
              <a:rPr lang="en-GB">
                <a:latin typeface="GillSansMT"/>
              </a:rPr>
              <a:t>Among the modern classification scheme, Dewey Decimal Classification (DDC) is the oldest. It is also widely use especially in school libraries. You may come across very few academic libraries that use Dewey classification scheme to organize their collection. Unlike the library of congress classification, Dewey classification is pure and not mixed. It uses only numbers. For further specificity of subject terms, it employs decimals.</a:t>
            </a:r>
            <a:endParaRPr lang="en-GB"/>
          </a:p>
        </p:txBody>
      </p:sp>
      <p:sp>
        <p:nvSpPr>
          <p:cNvPr id="5" name="Rectangle 4"/>
          <p:cNvSpPr/>
          <p:nvPr/>
        </p:nvSpPr>
        <p:spPr>
          <a:xfrm>
            <a:off x="519401" y="3140968"/>
            <a:ext cx="7273090" cy="3277820"/>
          </a:xfrm>
          <a:prstGeom prst="rect">
            <a:avLst/>
          </a:prstGeom>
        </p:spPr>
        <p:txBody>
          <a:bodyPr wrap="square">
            <a:spAutoFit/>
          </a:bodyPr>
          <a:lstStyle/>
          <a:p>
            <a:pPr algn="just">
              <a:lnSpc>
                <a:spcPct val="150000"/>
              </a:lnSpc>
            </a:pPr>
            <a:r>
              <a:rPr lang="en-GB">
                <a:solidFill>
                  <a:srgbClr val="FF0000"/>
                </a:solidFill>
                <a:latin typeface="GillSansMT"/>
              </a:rPr>
              <a:t>The Main Classes of Dewey Decimal Classification</a:t>
            </a:r>
          </a:p>
          <a:p>
            <a:pPr algn="just"/>
            <a:r>
              <a:rPr lang="en-GB">
                <a:solidFill>
                  <a:srgbClr val="C00000"/>
                </a:solidFill>
                <a:latin typeface="GillSansMT"/>
              </a:rPr>
              <a:t>000</a:t>
            </a:r>
            <a:r>
              <a:rPr lang="en-GB">
                <a:latin typeface="GillSansMT"/>
              </a:rPr>
              <a:t> Generalities</a:t>
            </a:r>
          </a:p>
          <a:p>
            <a:pPr algn="just"/>
            <a:r>
              <a:rPr lang="en-GB">
                <a:solidFill>
                  <a:srgbClr val="C00000"/>
                </a:solidFill>
                <a:latin typeface="GillSansMT"/>
              </a:rPr>
              <a:t>100</a:t>
            </a:r>
            <a:r>
              <a:rPr lang="en-GB">
                <a:latin typeface="GillSansMT"/>
              </a:rPr>
              <a:t> Philosophy and Psychology</a:t>
            </a:r>
          </a:p>
          <a:p>
            <a:pPr algn="just"/>
            <a:r>
              <a:rPr lang="en-GB">
                <a:solidFill>
                  <a:srgbClr val="C00000"/>
                </a:solidFill>
                <a:latin typeface="GillSansMT"/>
              </a:rPr>
              <a:t>200</a:t>
            </a:r>
            <a:r>
              <a:rPr lang="en-GB">
                <a:latin typeface="GillSansMT"/>
              </a:rPr>
              <a:t> Religion</a:t>
            </a:r>
          </a:p>
          <a:p>
            <a:pPr algn="just"/>
            <a:r>
              <a:rPr lang="en-GB">
                <a:solidFill>
                  <a:srgbClr val="C00000"/>
                </a:solidFill>
                <a:latin typeface="GillSansMT"/>
              </a:rPr>
              <a:t>300</a:t>
            </a:r>
            <a:r>
              <a:rPr lang="en-GB">
                <a:latin typeface="GillSansMT"/>
              </a:rPr>
              <a:t> Social Sciences</a:t>
            </a:r>
          </a:p>
          <a:p>
            <a:pPr algn="just"/>
            <a:r>
              <a:rPr lang="en-GB">
                <a:solidFill>
                  <a:srgbClr val="C00000"/>
                </a:solidFill>
                <a:latin typeface="GillSansMT"/>
              </a:rPr>
              <a:t>400</a:t>
            </a:r>
            <a:r>
              <a:rPr lang="en-GB">
                <a:latin typeface="GillSansMT"/>
              </a:rPr>
              <a:t> Language</a:t>
            </a:r>
          </a:p>
          <a:p>
            <a:pPr algn="just"/>
            <a:r>
              <a:rPr lang="en-GB">
                <a:solidFill>
                  <a:srgbClr val="C00000"/>
                </a:solidFill>
                <a:latin typeface="GillSansMT"/>
              </a:rPr>
              <a:t>500</a:t>
            </a:r>
            <a:r>
              <a:rPr lang="en-GB">
                <a:latin typeface="GillSansMT"/>
              </a:rPr>
              <a:t> Natural Sciences and Mathematics</a:t>
            </a:r>
          </a:p>
          <a:p>
            <a:pPr algn="just"/>
            <a:r>
              <a:rPr lang="en-GB">
                <a:solidFill>
                  <a:srgbClr val="C00000"/>
                </a:solidFill>
                <a:latin typeface="GillSansMT"/>
              </a:rPr>
              <a:t>600</a:t>
            </a:r>
            <a:r>
              <a:rPr lang="en-GB">
                <a:latin typeface="GillSansMT"/>
              </a:rPr>
              <a:t> Technology (Applied Sciences)</a:t>
            </a:r>
          </a:p>
          <a:p>
            <a:pPr algn="just"/>
            <a:r>
              <a:rPr lang="en-GB">
                <a:solidFill>
                  <a:srgbClr val="C00000"/>
                </a:solidFill>
                <a:latin typeface="GillSansMT"/>
              </a:rPr>
              <a:t>700</a:t>
            </a:r>
            <a:r>
              <a:rPr lang="en-GB">
                <a:latin typeface="GillSansMT"/>
              </a:rPr>
              <a:t> The Arts Fine and Decorative Arts</a:t>
            </a:r>
          </a:p>
          <a:p>
            <a:pPr algn="just"/>
            <a:r>
              <a:rPr lang="en-GB">
                <a:solidFill>
                  <a:srgbClr val="C00000"/>
                </a:solidFill>
                <a:latin typeface="GillSansMT"/>
              </a:rPr>
              <a:t>800</a:t>
            </a:r>
            <a:r>
              <a:rPr lang="en-GB">
                <a:latin typeface="GillSansMT"/>
              </a:rPr>
              <a:t> Literature and Rhetoric</a:t>
            </a:r>
          </a:p>
          <a:p>
            <a:pPr algn="just"/>
            <a:r>
              <a:rPr lang="en-GB">
                <a:solidFill>
                  <a:srgbClr val="C00000"/>
                </a:solidFill>
                <a:latin typeface="GillSansMT"/>
              </a:rPr>
              <a:t>900</a:t>
            </a:r>
            <a:r>
              <a:rPr lang="en-GB">
                <a:latin typeface="GillSansMT"/>
              </a:rPr>
              <a:t> Geography and History</a:t>
            </a:r>
            <a:endParaRPr lang="en-GB"/>
          </a:p>
        </p:txBody>
      </p:sp>
      <p:sp>
        <p:nvSpPr>
          <p:cNvPr id="2" name="Rectangle 1"/>
          <p:cNvSpPr/>
          <p:nvPr/>
        </p:nvSpPr>
        <p:spPr>
          <a:xfrm>
            <a:off x="543128" y="358271"/>
            <a:ext cx="4075155" cy="400110"/>
          </a:xfrm>
          <a:prstGeom prst="rect">
            <a:avLst/>
          </a:prstGeom>
        </p:spPr>
        <p:txBody>
          <a:bodyPr wrap="none">
            <a:spAutoFit/>
          </a:bodyPr>
          <a:lstStyle/>
          <a:p>
            <a:pPr marL="285750" indent="-285750" algn="just">
              <a:buFont typeface="Wingdings" panose="05000000000000000000" pitchFamily="2" charset="2"/>
              <a:buChar char="Ø"/>
            </a:pPr>
            <a:r>
              <a:rPr lang="en-GB" sz="2000" b="1">
                <a:solidFill>
                  <a:srgbClr val="FF0000"/>
                </a:solidFill>
                <a:latin typeface="GillSansMT,Bold"/>
              </a:rPr>
              <a:t>Dewey Decimal Classification</a:t>
            </a:r>
          </a:p>
        </p:txBody>
      </p:sp>
    </p:spTree>
    <p:extLst>
      <p:ext uri="{BB962C8B-B14F-4D97-AF65-F5344CB8AC3E}">
        <p14:creationId xmlns:p14="http://schemas.microsoft.com/office/powerpoint/2010/main" val="368562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6" y="420748"/>
            <a:ext cx="8105774" cy="6093976"/>
          </a:xfrm>
          <a:prstGeom prst="rect">
            <a:avLst/>
          </a:prstGeom>
        </p:spPr>
        <p:txBody>
          <a:bodyPr wrap="square">
            <a:spAutoFit/>
          </a:bodyPr>
          <a:lstStyle/>
          <a:p>
            <a:pPr algn="just">
              <a:lnSpc>
                <a:spcPct val="150000"/>
              </a:lnSpc>
            </a:pPr>
            <a:r>
              <a:rPr lang="en-GB" sz="2000">
                <a:latin typeface="GillSansMT"/>
              </a:rPr>
              <a:t>Each main class is divided into 10 divisions and each division into 10 sections. For example, </a:t>
            </a:r>
            <a:r>
              <a:rPr lang="en-GB" sz="2000">
                <a:solidFill>
                  <a:srgbClr val="C00000"/>
                </a:solidFill>
                <a:latin typeface="GillSansMT"/>
              </a:rPr>
              <a:t>the main class 600 – Technology (Applied Sciences)</a:t>
            </a:r>
            <a:r>
              <a:rPr lang="en-GB" sz="2000">
                <a:latin typeface="GillSansMT"/>
              </a:rPr>
              <a:t> can be further sub divided into another </a:t>
            </a:r>
            <a:r>
              <a:rPr lang="en-GB" sz="2000">
                <a:solidFill>
                  <a:srgbClr val="C00000"/>
                </a:solidFill>
                <a:latin typeface="GillSansMT"/>
              </a:rPr>
              <a:t>ten (10) sub-classes</a:t>
            </a:r>
            <a:r>
              <a:rPr lang="en-GB" sz="2000">
                <a:latin typeface="GillSansMT"/>
              </a:rPr>
              <a:t> as follows:</a:t>
            </a:r>
          </a:p>
          <a:p>
            <a:pPr algn="just">
              <a:lnSpc>
                <a:spcPct val="150000"/>
              </a:lnSpc>
            </a:pPr>
            <a:r>
              <a:rPr lang="en-GB">
                <a:solidFill>
                  <a:srgbClr val="C00000"/>
                </a:solidFill>
                <a:latin typeface="GillSansMT"/>
              </a:rPr>
              <a:t>600 – 609 </a:t>
            </a:r>
            <a:r>
              <a:rPr lang="en-GB">
                <a:latin typeface="GillSansMT"/>
              </a:rPr>
              <a:t>Technology (Applied)</a:t>
            </a:r>
          </a:p>
          <a:p>
            <a:pPr algn="just">
              <a:lnSpc>
                <a:spcPct val="150000"/>
              </a:lnSpc>
            </a:pPr>
            <a:r>
              <a:rPr lang="en-GB">
                <a:solidFill>
                  <a:srgbClr val="C00000"/>
                </a:solidFill>
                <a:latin typeface="GillSansMT"/>
              </a:rPr>
              <a:t>610 – 619 </a:t>
            </a:r>
            <a:r>
              <a:rPr lang="en-GB">
                <a:latin typeface="GillSansMT"/>
              </a:rPr>
              <a:t>Medical Science Medicine</a:t>
            </a:r>
          </a:p>
          <a:p>
            <a:pPr algn="just">
              <a:lnSpc>
                <a:spcPct val="150000"/>
              </a:lnSpc>
            </a:pPr>
            <a:r>
              <a:rPr lang="en-GB">
                <a:solidFill>
                  <a:srgbClr val="C00000"/>
                </a:solidFill>
                <a:latin typeface="GillSansMT"/>
              </a:rPr>
              <a:t>620 - 629 </a:t>
            </a:r>
            <a:r>
              <a:rPr lang="en-GB">
                <a:latin typeface="GillSansMT"/>
              </a:rPr>
              <a:t>Engineering and Allied Operations</a:t>
            </a:r>
          </a:p>
          <a:p>
            <a:pPr algn="just">
              <a:lnSpc>
                <a:spcPct val="150000"/>
              </a:lnSpc>
            </a:pPr>
            <a:r>
              <a:rPr lang="en-GB">
                <a:solidFill>
                  <a:srgbClr val="C00000"/>
                </a:solidFill>
                <a:latin typeface="GillSansMT"/>
              </a:rPr>
              <a:t>630 – 639 </a:t>
            </a:r>
            <a:r>
              <a:rPr lang="en-GB">
                <a:latin typeface="GillSansMT"/>
              </a:rPr>
              <a:t>Agriculture and Related Technologies</a:t>
            </a:r>
          </a:p>
          <a:p>
            <a:pPr algn="just">
              <a:lnSpc>
                <a:spcPct val="150000"/>
              </a:lnSpc>
            </a:pPr>
            <a:r>
              <a:rPr lang="en-GB">
                <a:solidFill>
                  <a:srgbClr val="C00000"/>
                </a:solidFill>
                <a:latin typeface="GillSansMT"/>
              </a:rPr>
              <a:t>640 – 649 </a:t>
            </a:r>
            <a:r>
              <a:rPr lang="en-GB">
                <a:latin typeface="GillSansMT"/>
              </a:rPr>
              <a:t>Home Economics and Family Living</a:t>
            </a:r>
          </a:p>
          <a:p>
            <a:pPr algn="just">
              <a:lnSpc>
                <a:spcPct val="150000"/>
              </a:lnSpc>
            </a:pPr>
            <a:r>
              <a:rPr lang="en-GB">
                <a:solidFill>
                  <a:srgbClr val="C00000"/>
                </a:solidFill>
                <a:latin typeface="GillSansMT"/>
              </a:rPr>
              <a:t>650 – 659 </a:t>
            </a:r>
            <a:r>
              <a:rPr lang="en-GB">
                <a:latin typeface="GillSansMT"/>
              </a:rPr>
              <a:t>Management and Auxiliary Services</a:t>
            </a:r>
          </a:p>
          <a:p>
            <a:pPr algn="just">
              <a:lnSpc>
                <a:spcPct val="150000"/>
              </a:lnSpc>
            </a:pPr>
            <a:r>
              <a:rPr lang="en-GB">
                <a:solidFill>
                  <a:srgbClr val="C00000"/>
                </a:solidFill>
                <a:latin typeface="GillSansMT"/>
              </a:rPr>
              <a:t>660 – 669 </a:t>
            </a:r>
            <a:r>
              <a:rPr lang="en-GB">
                <a:latin typeface="GillSansMT"/>
              </a:rPr>
              <a:t>Chemical and Related Technologies</a:t>
            </a:r>
          </a:p>
          <a:p>
            <a:pPr algn="just">
              <a:lnSpc>
                <a:spcPct val="150000"/>
              </a:lnSpc>
            </a:pPr>
            <a:r>
              <a:rPr lang="en-GB">
                <a:solidFill>
                  <a:srgbClr val="C00000"/>
                </a:solidFill>
                <a:latin typeface="GillSansMT"/>
              </a:rPr>
              <a:t>670 – 679 Manufactures</a:t>
            </a:r>
          </a:p>
          <a:p>
            <a:pPr algn="just">
              <a:lnSpc>
                <a:spcPct val="150000"/>
              </a:lnSpc>
            </a:pPr>
            <a:r>
              <a:rPr lang="en-GB">
                <a:solidFill>
                  <a:srgbClr val="C00000"/>
                </a:solidFill>
                <a:latin typeface="GillSansMT"/>
              </a:rPr>
              <a:t>680 – 689 </a:t>
            </a:r>
            <a:r>
              <a:rPr lang="en-GB">
                <a:latin typeface="GillSansMT"/>
              </a:rPr>
              <a:t>Manufacture of Products for Specific uses</a:t>
            </a:r>
          </a:p>
          <a:p>
            <a:pPr algn="just">
              <a:lnSpc>
                <a:spcPct val="150000"/>
              </a:lnSpc>
            </a:pPr>
            <a:r>
              <a:rPr lang="en-GB">
                <a:solidFill>
                  <a:srgbClr val="C00000"/>
                </a:solidFill>
                <a:latin typeface="GillSansMT"/>
              </a:rPr>
              <a:t>690 – 699 </a:t>
            </a:r>
            <a:r>
              <a:rPr lang="en-GB">
                <a:latin typeface="GillSansMT"/>
              </a:rPr>
              <a:t>Buildings</a:t>
            </a:r>
            <a:endParaRPr lang="en-GB"/>
          </a:p>
        </p:txBody>
      </p:sp>
    </p:spTree>
    <p:extLst>
      <p:ext uri="{BB962C8B-B14F-4D97-AF65-F5344CB8AC3E}">
        <p14:creationId xmlns:p14="http://schemas.microsoft.com/office/powerpoint/2010/main" val="993576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7913" y="848811"/>
            <a:ext cx="8272212" cy="5586145"/>
          </a:xfrm>
          <a:prstGeom prst="rect">
            <a:avLst/>
          </a:prstGeom>
        </p:spPr>
        <p:txBody>
          <a:bodyPr wrap="square" lIns="91440" tIns="45720" rIns="91440" bIns="45720" anchor="t">
            <a:spAutoFit/>
          </a:bodyPr>
          <a:lstStyle/>
          <a:p>
            <a:pPr algn="just">
              <a:lnSpc>
                <a:spcPct val="150000"/>
              </a:lnSpc>
            </a:pPr>
            <a:r>
              <a:rPr lang="en-GB" sz="2000">
                <a:latin typeface="GillSansMT"/>
              </a:rPr>
              <a:t>Again, each of these ranges of numbers can be further subdivided into ten (10) e.g.</a:t>
            </a:r>
          </a:p>
          <a:p>
            <a:pPr algn="just">
              <a:lnSpc>
                <a:spcPct val="150000"/>
              </a:lnSpc>
            </a:pPr>
            <a:r>
              <a:rPr lang="en-GB">
                <a:solidFill>
                  <a:srgbClr val="C00000"/>
                </a:solidFill>
                <a:latin typeface="GillSansMT"/>
              </a:rPr>
              <a:t>610 – 619 Medical Sciences, Medicine</a:t>
            </a:r>
            <a:r>
              <a:rPr lang="en-GB">
                <a:latin typeface="GillSansMT"/>
              </a:rPr>
              <a:t> can be subdivided as follows:</a:t>
            </a:r>
          </a:p>
          <a:p>
            <a:pPr algn="just">
              <a:lnSpc>
                <a:spcPct val="150000"/>
              </a:lnSpc>
            </a:pPr>
            <a:r>
              <a:rPr lang="en-GB">
                <a:latin typeface="GillSansMT"/>
              </a:rPr>
              <a:t>610 Medical Sciences Medicine</a:t>
            </a:r>
          </a:p>
          <a:p>
            <a:pPr algn="just">
              <a:lnSpc>
                <a:spcPct val="150000"/>
              </a:lnSpc>
            </a:pPr>
            <a:r>
              <a:rPr lang="en-GB">
                <a:latin typeface="GillSansMT"/>
              </a:rPr>
              <a:t>611 Human Anatomy, Cytology, Tissues</a:t>
            </a:r>
          </a:p>
          <a:p>
            <a:pPr algn="just">
              <a:lnSpc>
                <a:spcPct val="150000"/>
              </a:lnSpc>
            </a:pPr>
            <a:r>
              <a:rPr lang="en-GB">
                <a:latin typeface="GillSansMT"/>
              </a:rPr>
              <a:t>612 Human Physiology</a:t>
            </a:r>
          </a:p>
          <a:p>
            <a:pPr algn="just">
              <a:lnSpc>
                <a:spcPct val="150000"/>
              </a:lnSpc>
            </a:pPr>
            <a:r>
              <a:rPr lang="en-GB">
                <a:latin typeface="GillSansMT"/>
              </a:rPr>
              <a:t>613 General and Personal Hygiene</a:t>
            </a:r>
          </a:p>
          <a:p>
            <a:pPr algn="just">
              <a:lnSpc>
                <a:spcPct val="150000"/>
              </a:lnSpc>
            </a:pPr>
            <a:r>
              <a:rPr lang="en-GB">
                <a:latin typeface="GillSansMT"/>
              </a:rPr>
              <a:t>614 Public Health and Related Topics</a:t>
            </a:r>
          </a:p>
          <a:p>
            <a:pPr algn="just">
              <a:lnSpc>
                <a:spcPct val="150000"/>
              </a:lnSpc>
            </a:pPr>
            <a:r>
              <a:rPr lang="en-GB">
                <a:latin typeface="GillSansMT"/>
              </a:rPr>
              <a:t>615 Pharmacology and Therapeutics</a:t>
            </a:r>
          </a:p>
          <a:p>
            <a:pPr algn="just">
              <a:lnSpc>
                <a:spcPct val="150000"/>
              </a:lnSpc>
            </a:pPr>
            <a:r>
              <a:rPr lang="en-GB">
                <a:latin typeface="GillSansMT"/>
              </a:rPr>
              <a:t>616 Diseases</a:t>
            </a:r>
          </a:p>
          <a:p>
            <a:pPr algn="just">
              <a:lnSpc>
                <a:spcPct val="150000"/>
              </a:lnSpc>
            </a:pPr>
            <a:r>
              <a:rPr lang="en-GB">
                <a:latin typeface="GillSansMT"/>
              </a:rPr>
              <a:t>617 Surgery and Related Topics</a:t>
            </a:r>
          </a:p>
          <a:p>
            <a:pPr algn="just">
              <a:lnSpc>
                <a:spcPct val="150000"/>
              </a:lnSpc>
            </a:pPr>
            <a:r>
              <a:rPr lang="en-GB">
                <a:latin typeface="GillSansMT"/>
              </a:rPr>
              <a:t>618 Other Branches of Medicine</a:t>
            </a:r>
          </a:p>
          <a:p>
            <a:pPr algn="just">
              <a:lnSpc>
                <a:spcPct val="150000"/>
              </a:lnSpc>
            </a:pPr>
            <a:r>
              <a:rPr lang="en-GB">
                <a:latin typeface="GillSansMT"/>
              </a:rPr>
              <a:t>619 Experimental Medicine</a:t>
            </a:r>
            <a:endParaRPr lang="en-GB"/>
          </a:p>
        </p:txBody>
      </p:sp>
    </p:spTree>
    <p:extLst>
      <p:ext uri="{BB962C8B-B14F-4D97-AF65-F5344CB8AC3E}">
        <p14:creationId xmlns:p14="http://schemas.microsoft.com/office/powerpoint/2010/main" val="331408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49" y="620688"/>
            <a:ext cx="8086725" cy="5678478"/>
          </a:xfrm>
          <a:prstGeom prst="rect">
            <a:avLst/>
          </a:prstGeom>
        </p:spPr>
        <p:txBody>
          <a:bodyPr wrap="square">
            <a:spAutoFit/>
          </a:bodyPr>
          <a:lstStyle/>
          <a:p>
            <a:pPr algn="just">
              <a:lnSpc>
                <a:spcPct val="150000"/>
              </a:lnSpc>
            </a:pPr>
            <a:r>
              <a:rPr lang="en-GB" sz="2000">
                <a:latin typeface="GillSansMT"/>
              </a:rPr>
              <a:t>Each of these topics may be further divided into more specific subject areas. A decimal point is used after the first three digits to separate the specific subjects. For example, </a:t>
            </a:r>
            <a:r>
              <a:rPr lang="en-GB" sz="2000">
                <a:solidFill>
                  <a:srgbClr val="C00000"/>
                </a:solidFill>
                <a:latin typeface="GillSansMT"/>
              </a:rPr>
              <a:t>612-Human Physiology </a:t>
            </a:r>
            <a:r>
              <a:rPr lang="en-GB" sz="2000">
                <a:latin typeface="GillSansMT"/>
              </a:rPr>
              <a:t>can be further subdivided into ten as follows:</a:t>
            </a:r>
          </a:p>
          <a:p>
            <a:pPr algn="just">
              <a:lnSpc>
                <a:spcPct val="150000"/>
              </a:lnSpc>
            </a:pPr>
            <a:r>
              <a:rPr lang="en-GB">
                <a:solidFill>
                  <a:srgbClr val="C00000"/>
                </a:solidFill>
                <a:latin typeface="GillSansMT"/>
              </a:rPr>
              <a:t>612 Human Physiology</a:t>
            </a:r>
          </a:p>
          <a:p>
            <a:pPr algn="just">
              <a:lnSpc>
                <a:spcPct val="150000"/>
              </a:lnSpc>
            </a:pPr>
            <a:r>
              <a:rPr lang="en-GB">
                <a:latin typeface="GillSansMT"/>
              </a:rPr>
              <a:t>612.1 Blood and Circulation</a:t>
            </a:r>
          </a:p>
          <a:p>
            <a:pPr algn="just">
              <a:lnSpc>
                <a:spcPct val="150000"/>
              </a:lnSpc>
            </a:pPr>
            <a:r>
              <a:rPr lang="en-GB">
                <a:latin typeface="GillSansMT"/>
              </a:rPr>
              <a:t>612.2 Respiration</a:t>
            </a:r>
          </a:p>
          <a:p>
            <a:pPr algn="just">
              <a:lnSpc>
                <a:spcPct val="150000"/>
              </a:lnSpc>
            </a:pPr>
            <a:r>
              <a:rPr lang="en-GB">
                <a:latin typeface="GillSansMT"/>
              </a:rPr>
              <a:t>612.3 Nutrition</a:t>
            </a:r>
          </a:p>
          <a:p>
            <a:pPr algn="just">
              <a:lnSpc>
                <a:spcPct val="150000"/>
              </a:lnSpc>
            </a:pPr>
            <a:r>
              <a:rPr lang="en-GB">
                <a:latin typeface="GillSansMT"/>
              </a:rPr>
              <a:t>612.4 Secretion, Excretions, Related Functions</a:t>
            </a:r>
          </a:p>
          <a:p>
            <a:pPr algn="just">
              <a:lnSpc>
                <a:spcPct val="150000"/>
              </a:lnSpc>
            </a:pPr>
            <a:r>
              <a:rPr lang="en-GB">
                <a:latin typeface="GillSansMT"/>
              </a:rPr>
              <a:t>612.5 Reproduction, Development Maturation</a:t>
            </a:r>
          </a:p>
          <a:p>
            <a:pPr algn="just">
              <a:lnSpc>
                <a:spcPct val="150000"/>
              </a:lnSpc>
            </a:pPr>
            <a:r>
              <a:rPr lang="en-GB">
                <a:latin typeface="GillSansMT"/>
              </a:rPr>
              <a:t>612.6 Motor Functions and integument</a:t>
            </a:r>
          </a:p>
          <a:p>
            <a:pPr algn="just">
              <a:lnSpc>
                <a:spcPct val="150000"/>
              </a:lnSpc>
            </a:pPr>
            <a:r>
              <a:rPr lang="en-GB">
                <a:latin typeface="GillSansMT"/>
              </a:rPr>
              <a:t>612.7 Nervous and Sensory Functions</a:t>
            </a:r>
          </a:p>
          <a:p>
            <a:pPr algn="just">
              <a:lnSpc>
                <a:spcPct val="150000"/>
              </a:lnSpc>
            </a:pPr>
            <a:r>
              <a:rPr lang="en-GB">
                <a:latin typeface="GillSansMT"/>
              </a:rPr>
              <a:t>612.8 Regional Physiology</a:t>
            </a:r>
            <a:endParaRPr lang="en-GB"/>
          </a:p>
        </p:txBody>
      </p:sp>
    </p:spTree>
    <p:extLst>
      <p:ext uri="{BB962C8B-B14F-4D97-AF65-F5344CB8AC3E}">
        <p14:creationId xmlns:p14="http://schemas.microsoft.com/office/powerpoint/2010/main" val="373047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1" y="1196752"/>
            <a:ext cx="8105774" cy="5120954"/>
          </a:xfrm>
          <a:prstGeom prst="rect">
            <a:avLst/>
          </a:prstGeom>
        </p:spPr>
        <p:txBody>
          <a:bodyPr wrap="square">
            <a:spAutoFit/>
          </a:bodyPr>
          <a:lstStyle/>
          <a:p>
            <a:pPr algn="just">
              <a:lnSpc>
                <a:spcPct val="150000"/>
              </a:lnSpc>
            </a:pPr>
            <a:r>
              <a:rPr lang="en-GB" sz="2000">
                <a:latin typeface="GillSansMT"/>
              </a:rPr>
              <a:t>Universal Decimal Classification (UDC) is based on the 5th edition of Dewey Decimal Classification. </a:t>
            </a:r>
          </a:p>
          <a:p>
            <a:pPr algn="just">
              <a:lnSpc>
                <a:spcPct val="150000"/>
              </a:lnSpc>
            </a:pPr>
            <a:r>
              <a:rPr lang="en-GB" sz="2000">
                <a:latin typeface="GillSansMT"/>
              </a:rPr>
              <a:t>This classification scheme is widely used in French speaking countries of North Africa, in Spain and Latin America and throughout Eastern Europe. </a:t>
            </a:r>
          </a:p>
          <a:p>
            <a:pPr algn="just">
              <a:lnSpc>
                <a:spcPct val="150000"/>
              </a:lnSpc>
            </a:pPr>
            <a:r>
              <a:rPr lang="en-GB" sz="2000">
                <a:latin typeface="GillSansMT"/>
              </a:rPr>
              <a:t>In the English-speaking world, it is used by special libraries and most especially in those with strong emphasis on technological interests. </a:t>
            </a:r>
          </a:p>
          <a:p>
            <a:pPr algn="just">
              <a:lnSpc>
                <a:spcPct val="150000"/>
              </a:lnSpc>
            </a:pPr>
            <a:r>
              <a:rPr lang="en-GB" sz="2000">
                <a:solidFill>
                  <a:srgbClr val="FF0000"/>
                </a:solidFill>
                <a:latin typeface="GillSansMT"/>
              </a:rPr>
              <a:t>There are many similarities between DDC and UDC, for instance the ten (10) main classes of DDC are retained in UDC. </a:t>
            </a:r>
          </a:p>
          <a:p>
            <a:pPr algn="just">
              <a:lnSpc>
                <a:spcPct val="150000"/>
              </a:lnSpc>
            </a:pPr>
            <a:r>
              <a:rPr lang="en-GB" sz="2000">
                <a:latin typeface="GillSansMT"/>
              </a:rPr>
              <a:t>However, class 4 (language class) was merged with class 8 (Literature class) in UDC.</a:t>
            </a:r>
            <a:endParaRPr lang="en-GB" sz="2000"/>
          </a:p>
        </p:txBody>
      </p:sp>
      <p:sp>
        <p:nvSpPr>
          <p:cNvPr id="2" name="Rectangle 1"/>
          <p:cNvSpPr/>
          <p:nvPr/>
        </p:nvSpPr>
        <p:spPr>
          <a:xfrm>
            <a:off x="504123" y="615814"/>
            <a:ext cx="8096249" cy="430887"/>
          </a:xfrm>
          <a:prstGeom prst="rect">
            <a:avLst/>
          </a:prstGeom>
        </p:spPr>
        <p:txBody>
          <a:bodyPr wrap="square">
            <a:spAutoFit/>
          </a:bodyPr>
          <a:lstStyle/>
          <a:p>
            <a:pPr marL="285750" indent="-285750">
              <a:buFont typeface="Wingdings" panose="05000000000000000000" pitchFamily="2" charset="2"/>
              <a:buChar char="Ø"/>
            </a:pPr>
            <a:r>
              <a:rPr lang="en-GB" sz="2200" b="1">
                <a:solidFill>
                  <a:srgbClr val="FF0000"/>
                </a:solidFill>
                <a:latin typeface="GillSansMT,Bold"/>
              </a:rPr>
              <a:t>Universal Decimal Classification (UDC)</a:t>
            </a:r>
          </a:p>
        </p:txBody>
      </p:sp>
    </p:spTree>
    <p:extLst>
      <p:ext uri="{BB962C8B-B14F-4D97-AF65-F5344CB8AC3E}">
        <p14:creationId xmlns:p14="http://schemas.microsoft.com/office/powerpoint/2010/main" val="202230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59" y="1412776"/>
            <a:ext cx="8105774" cy="3000821"/>
          </a:xfrm>
          <a:prstGeom prst="rect">
            <a:avLst/>
          </a:prstGeom>
        </p:spPr>
        <p:txBody>
          <a:bodyPr wrap="square">
            <a:spAutoFit/>
          </a:bodyPr>
          <a:lstStyle/>
          <a:p>
            <a:pPr>
              <a:lnSpc>
                <a:spcPct val="150000"/>
              </a:lnSpc>
            </a:pPr>
            <a:r>
              <a:rPr lang="en-GB">
                <a:latin typeface="GillSansMT"/>
              </a:rPr>
              <a:t>903 Prehistory, Antiquities</a:t>
            </a:r>
          </a:p>
          <a:p>
            <a:pPr>
              <a:lnSpc>
                <a:spcPct val="150000"/>
              </a:lnSpc>
            </a:pPr>
            <a:r>
              <a:rPr lang="en-GB">
                <a:latin typeface="GillSansMT"/>
              </a:rPr>
              <a:t>903’12 Hunting and Fishing cultures</a:t>
            </a:r>
          </a:p>
          <a:p>
            <a:pPr>
              <a:lnSpc>
                <a:spcPct val="150000"/>
              </a:lnSpc>
            </a:pPr>
            <a:r>
              <a:rPr lang="en-GB">
                <a:latin typeface="GillSansMT"/>
              </a:rPr>
              <a:t>903’13 Primitive Farming cultures</a:t>
            </a:r>
          </a:p>
          <a:p>
            <a:pPr>
              <a:lnSpc>
                <a:spcPct val="150000"/>
              </a:lnSpc>
            </a:pPr>
            <a:r>
              <a:rPr lang="en-GB">
                <a:latin typeface="GillSansMT"/>
              </a:rPr>
              <a:t>903’14 Pastoral cultures</a:t>
            </a:r>
          </a:p>
          <a:p>
            <a:pPr>
              <a:lnSpc>
                <a:spcPct val="150000"/>
              </a:lnSpc>
            </a:pPr>
            <a:r>
              <a:rPr lang="en-GB">
                <a:latin typeface="GillSansMT"/>
              </a:rPr>
              <a:t>903’15 Normadie cultures</a:t>
            </a:r>
          </a:p>
          <a:p>
            <a:pPr>
              <a:lnSpc>
                <a:spcPct val="150000"/>
              </a:lnSpc>
            </a:pPr>
            <a:r>
              <a:rPr lang="en-GB">
                <a:latin typeface="GillSansMT"/>
              </a:rPr>
              <a:t>903’16 Advanced Farming cultures</a:t>
            </a:r>
          </a:p>
          <a:p>
            <a:pPr>
              <a:lnSpc>
                <a:spcPct val="150000"/>
              </a:lnSpc>
            </a:pPr>
            <a:r>
              <a:rPr lang="en-GB">
                <a:latin typeface="GillSansMT"/>
              </a:rPr>
              <a:t>903’18 Town, city cultures (Civilization)</a:t>
            </a:r>
            <a:endParaRPr lang="en-GB"/>
          </a:p>
        </p:txBody>
      </p:sp>
      <p:sp>
        <p:nvSpPr>
          <p:cNvPr id="2" name="Rectangle 1"/>
          <p:cNvSpPr/>
          <p:nvPr/>
        </p:nvSpPr>
        <p:spPr>
          <a:xfrm>
            <a:off x="198522" y="374134"/>
            <a:ext cx="8096249" cy="400110"/>
          </a:xfrm>
          <a:prstGeom prst="rect">
            <a:avLst/>
          </a:prstGeom>
        </p:spPr>
        <p:txBody>
          <a:bodyPr wrap="square">
            <a:spAutoFit/>
          </a:bodyPr>
          <a:lstStyle/>
          <a:p>
            <a:pPr marL="285750" indent="-285750">
              <a:buFont typeface="Wingdings" panose="05000000000000000000" pitchFamily="2" charset="2"/>
              <a:buChar char="Ø"/>
            </a:pPr>
            <a:r>
              <a:rPr lang="en-GB" sz="2000" b="1">
                <a:solidFill>
                  <a:srgbClr val="FF0000"/>
                </a:solidFill>
                <a:latin typeface="GillSansMT,Bold"/>
              </a:rPr>
              <a:t>Universal Decimal Classification (UDC)</a:t>
            </a:r>
          </a:p>
        </p:txBody>
      </p:sp>
      <p:sp>
        <p:nvSpPr>
          <p:cNvPr id="3" name="Rectangle 2"/>
          <p:cNvSpPr/>
          <p:nvPr/>
        </p:nvSpPr>
        <p:spPr>
          <a:xfrm>
            <a:off x="611559" y="908720"/>
            <a:ext cx="2967479" cy="369332"/>
          </a:xfrm>
          <a:prstGeom prst="rect">
            <a:avLst/>
          </a:prstGeom>
        </p:spPr>
        <p:txBody>
          <a:bodyPr wrap="none">
            <a:spAutoFit/>
          </a:bodyPr>
          <a:lstStyle/>
          <a:p>
            <a:r>
              <a:rPr lang="en-GB">
                <a:latin typeface="GillSansMT"/>
              </a:rPr>
              <a:t>Example of UDC notations:</a:t>
            </a:r>
          </a:p>
        </p:txBody>
      </p:sp>
    </p:spTree>
    <p:extLst>
      <p:ext uri="{BB962C8B-B14F-4D97-AF65-F5344CB8AC3E}">
        <p14:creationId xmlns:p14="http://schemas.microsoft.com/office/powerpoint/2010/main" val="417733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1230" y="866409"/>
            <a:ext cx="8105775" cy="5116016"/>
          </a:xfrm>
          <a:prstGeom prst="rect">
            <a:avLst/>
          </a:prstGeom>
        </p:spPr>
        <p:txBody>
          <a:bodyPr wrap="square">
            <a:spAutoFit/>
          </a:bodyPr>
          <a:lstStyle/>
          <a:p>
            <a:pPr marL="342900" indent="-342900" algn="just">
              <a:lnSpc>
                <a:spcPct val="150000"/>
              </a:lnSpc>
              <a:buFont typeface="Wingdings" pitchFamily="2" charset="2"/>
              <a:buChar char="q"/>
            </a:pPr>
            <a:r>
              <a:rPr lang="en-GB" sz="2200">
                <a:latin typeface="GillSansMT"/>
              </a:rPr>
              <a:t>Bliss Classification is also called Bibliographic classification (BC). </a:t>
            </a:r>
          </a:p>
          <a:p>
            <a:pPr marL="342900" indent="-342900" algn="just">
              <a:lnSpc>
                <a:spcPct val="150000"/>
              </a:lnSpc>
              <a:buFont typeface="Wingdings" pitchFamily="2" charset="2"/>
              <a:buChar char="q"/>
            </a:pPr>
            <a:r>
              <a:rPr lang="en-GB" sz="2200">
                <a:latin typeface="GillSansMT"/>
              </a:rPr>
              <a:t>It was devised by Henry Evelyn Bliss in 1935. </a:t>
            </a:r>
          </a:p>
          <a:p>
            <a:pPr marL="342900" indent="-342900" algn="just">
              <a:lnSpc>
                <a:spcPct val="150000"/>
              </a:lnSpc>
              <a:buFont typeface="Wingdings" pitchFamily="2" charset="2"/>
              <a:buChar char="q"/>
            </a:pPr>
            <a:r>
              <a:rPr lang="en-GB" sz="2200">
                <a:latin typeface="GillSansMT"/>
              </a:rPr>
              <a:t>The system is utilized most extensively in British libraries. </a:t>
            </a:r>
          </a:p>
          <a:p>
            <a:pPr marL="342900" indent="-342900" algn="just">
              <a:lnSpc>
                <a:spcPct val="150000"/>
              </a:lnSpc>
              <a:buFont typeface="Wingdings" pitchFamily="2" charset="2"/>
              <a:buChar char="q"/>
            </a:pPr>
            <a:r>
              <a:rPr lang="en-GB" sz="2200">
                <a:latin typeface="GillSansMT"/>
              </a:rPr>
              <a:t>It consists of 35 main classes, consisting of 9 numerical and 26 alphabetical classes. </a:t>
            </a:r>
          </a:p>
          <a:p>
            <a:pPr marL="342900" indent="-342900" algn="just">
              <a:lnSpc>
                <a:spcPct val="150000"/>
              </a:lnSpc>
              <a:buFont typeface="Wingdings" pitchFamily="2" charset="2"/>
              <a:buChar char="q"/>
            </a:pPr>
            <a:r>
              <a:rPr lang="en-GB" sz="2200">
                <a:latin typeface="GillSansMT"/>
              </a:rPr>
              <a:t>It has a notation system that utilizes upper case and lowercase Roman letters; with Arabic numerals for common subdivisions. </a:t>
            </a:r>
          </a:p>
          <a:p>
            <a:pPr marL="342900" indent="-342900" algn="just">
              <a:lnSpc>
                <a:spcPct val="150000"/>
              </a:lnSpc>
              <a:buFont typeface="Wingdings" pitchFamily="2" charset="2"/>
              <a:buChar char="q"/>
            </a:pPr>
            <a:r>
              <a:rPr lang="en-GB" sz="2200">
                <a:latin typeface="GillSansMT"/>
              </a:rPr>
              <a:t>Each main class and each subclass is fully faceted.</a:t>
            </a:r>
            <a:endParaRPr lang="en-GB" sz="2200"/>
          </a:p>
        </p:txBody>
      </p:sp>
      <p:sp>
        <p:nvSpPr>
          <p:cNvPr id="2" name="Rectangle 1"/>
          <p:cNvSpPr/>
          <p:nvPr/>
        </p:nvSpPr>
        <p:spPr>
          <a:xfrm>
            <a:off x="312820" y="483075"/>
            <a:ext cx="3294492" cy="461665"/>
          </a:xfrm>
          <a:prstGeom prst="rect">
            <a:avLst/>
          </a:prstGeom>
        </p:spPr>
        <p:txBody>
          <a:bodyPr wrap="none">
            <a:spAutoFit/>
          </a:bodyPr>
          <a:lstStyle/>
          <a:p>
            <a:pPr marL="285750" indent="-285750">
              <a:buFont typeface="Wingdings" panose="05000000000000000000" pitchFamily="2" charset="2"/>
              <a:buChar char="Ø"/>
            </a:pPr>
            <a:r>
              <a:rPr lang="en-GB" sz="2400" b="1">
                <a:solidFill>
                  <a:srgbClr val="FF0000"/>
                </a:solidFill>
                <a:latin typeface="GillSansMT,Bold"/>
              </a:rPr>
              <a:t>Bliss Classification</a:t>
            </a:r>
          </a:p>
        </p:txBody>
      </p:sp>
    </p:spTree>
    <p:extLst>
      <p:ext uri="{BB962C8B-B14F-4D97-AF65-F5344CB8AC3E}">
        <p14:creationId xmlns:p14="http://schemas.microsoft.com/office/powerpoint/2010/main" val="30368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3875" y="732766"/>
            <a:ext cx="4105275" cy="5909310"/>
          </a:xfrm>
          <a:prstGeom prst="rect">
            <a:avLst/>
          </a:prstGeom>
        </p:spPr>
        <p:txBody>
          <a:bodyPr wrap="square">
            <a:spAutoFit/>
          </a:bodyPr>
          <a:lstStyle/>
          <a:p>
            <a:pPr>
              <a:lnSpc>
                <a:spcPct val="150000"/>
              </a:lnSpc>
            </a:pPr>
            <a:r>
              <a:rPr lang="en-GB">
                <a:latin typeface="GillSansMT"/>
              </a:rPr>
              <a:t>2/9 Generalia, phenomena, knowledge, information science and</a:t>
            </a:r>
          </a:p>
          <a:p>
            <a:pPr>
              <a:lnSpc>
                <a:spcPct val="150000"/>
              </a:lnSpc>
            </a:pPr>
            <a:r>
              <a:rPr lang="en-GB">
                <a:latin typeface="GillSansMT"/>
              </a:rPr>
              <a:t>Technology</a:t>
            </a:r>
          </a:p>
          <a:p>
            <a:pPr>
              <a:lnSpc>
                <a:spcPct val="150000"/>
              </a:lnSpc>
            </a:pPr>
            <a:r>
              <a:rPr lang="en-GB">
                <a:latin typeface="GillSansMT"/>
              </a:rPr>
              <a:t>A/AL Philosophy &amp; Logic, 1991</a:t>
            </a:r>
          </a:p>
          <a:p>
            <a:pPr>
              <a:lnSpc>
                <a:spcPct val="150000"/>
              </a:lnSpc>
            </a:pPr>
            <a:r>
              <a:rPr lang="en-GB">
                <a:latin typeface="GillSansMT"/>
              </a:rPr>
              <a:t>AM/AX Mathematics, Probability, Statistics, 1993</a:t>
            </a:r>
          </a:p>
          <a:p>
            <a:pPr>
              <a:lnSpc>
                <a:spcPct val="150000"/>
              </a:lnSpc>
            </a:pPr>
            <a:r>
              <a:rPr lang="en-GB">
                <a:latin typeface="GillSansMT"/>
              </a:rPr>
              <a:t>AY General Science, 1999</a:t>
            </a:r>
          </a:p>
          <a:p>
            <a:pPr>
              <a:lnSpc>
                <a:spcPct val="150000"/>
              </a:lnSpc>
            </a:pPr>
            <a:r>
              <a:rPr lang="en-GB">
                <a:latin typeface="GillSansMT"/>
              </a:rPr>
              <a:t>B Physics, 1999</a:t>
            </a:r>
          </a:p>
          <a:p>
            <a:pPr>
              <a:lnSpc>
                <a:spcPct val="150000"/>
              </a:lnSpc>
            </a:pPr>
            <a:r>
              <a:rPr lang="en-GB">
                <a:latin typeface="GillSansMT"/>
              </a:rPr>
              <a:t>C Chemistry, Chemical Engineering 2000</a:t>
            </a:r>
          </a:p>
          <a:p>
            <a:pPr>
              <a:lnSpc>
                <a:spcPct val="150000"/>
              </a:lnSpc>
            </a:pPr>
            <a:r>
              <a:rPr lang="en-GB">
                <a:latin typeface="GillSansMT"/>
              </a:rPr>
              <a:t>D Space &amp; Earth Sciences</a:t>
            </a:r>
          </a:p>
          <a:p>
            <a:pPr>
              <a:lnSpc>
                <a:spcPct val="150000"/>
              </a:lnSpc>
            </a:pPr>
            <a:r>
              <a:rPr lang="en-GB">
                <a:latin typeface="GillSansMT"/>
              </a:rPr>
              <a:t>Astronomy</a:t>
            </a:r>
          </a:p>
          <a:p>
            <a:pPr>
              <a:lnSpc>
                <a:spcPct val="150000"/>
              </a:lnSpc>
            </a:pPr>
            <a:r>
              <a:rPr lang="en-GB">
                <a:latin typeface="GillSansMT"/>
              </a:rPr>
              <a:t>Geology</a:t>
            </a:r>
          </a:p>
          <a:p>
            <a:pPr>
              <a:lnSpc>
                <a:spcPct val="150000"/>
              </a:lnSpc>
            </a:pPr>
            <a:r>
              <a:rPr lang="en-GB">
                <a:latin typeface="GillSansMT"/>
              </a:rPr>
              <a:t>Geography</a:t>
            </a:r>
            <a:endParaRPr lang="en-GB"/>
          </a:p>
        </p:txBody>
      </p:sp>
      <p:sp>
        <p:nvSpPr>
          <p:cNvPr id="6" name="Rectangle 5"/>
          <p:cNvSpPr/>
          <p:nvPr/>
        </p:nvSpPr>
        <p:spPr>
          <a:xfrm>
            <a:off x="4776191" y="732766"/>
            <a:ext cx="4044281" cy="5035353"/>
          </a:xfrm>
          <a:prstGeom prst="rect">
            <a:avLst/>
          </a:prstGeom>
        </p:spPr>
        <p:txBody>
          <a:bodyPr wrap="square" lIns="91440" tIns="45720" rIns="91440" bIns="45720" anchor="t">
            <a:spAutoFit/>
          </a:bodyPr>
          <a:lstStyle/>
          <a:p>
            <a:pPr algn="just">
              <a:lnSpc>
                <a:spcPct val="150000"/>
              </a:lnSpc>
            </a:pPr>
            <a:r>
              <a:rPr lang="en-GB">
                <a:latin typeface="GillSansMT"/>
              </a:rPr>
              <a:t>E/GQ      Biological Sciences</a:t>
            </a:r>
          </a:p>
          <a:p>
            <a:pPr algn="just">
              <a:lnSpc>
                <a:spcPct val="150000"/>
              </a:lnSpc>
            </a:pPr>
            <a:r>
              <a:rPr lang="en-GB">
                <a:latin typeface="GillSansMT"/>
              </a:rPr>
              <a:t>               Biology</a:t>
            </a:r>
          </a:p>
          <a:p>
            <a:pPr algn="just">
              <a:lnSpc>
                <a:spcPct val="150000"/>
              </a:lnSpc>
            </a:pPr>
            <a:r>
              <a:rPr lang="en-GB">
                <a:latin typeface="GillSansMT"/>
              </a:rPr>
              <a:t>               Biochemistry</a:t>
            </a:r>
          </a:p>
          <a:p>
            <a:pPr algn="just">
              <a:lnSpc>
                <a:spcPct val="150000"/>
              </a:lnSpc>
            </a:pPr>
            <a:r>
              <a:rPr lang="en-GB">
                <a:latin typeface="GillSansMT"/>
              </a:rPr>
              <a:t>               Genetics</a:t>
            </a:r>
          </a:p>
          <a:p>
            <a:pPr algn="just">
              <a:lnSpc>
                <a:spcPct val="150000"/>
              </a:lnSpc>
            </a:pPr>
            <a:r>
              <a:rPr lang="en-GB">
                <a:latin typeface="GillSansMT"/>
              </a:rPr>
              <a:t>               Virology</a:t>
            </a:r>
          </a:p>
          <a:p>
            <a:pPr algn="just">
              <a:lnSpc>
                <a:spcPct val="150000"/>
              </a:lnSpc>
            </a:pPr>
            <a:r>
              <a:rPr lang="en-GB">
                <a:latin typeface="GillSansMT"/>
              </a:rPr>
              <a:t>F     Botany</a:t>
            </a:r>
          </a:p>
          <a:p>
            <a:pPr algn="just">
              <a:lnSpc>
                <a:spcPct val="150000"/>
              </a:lnSpc>
            </a:pPr>
            <a:r>
              <a:rPr lang="en-GB">
                <a:latin typeface="GillSansMT"/>
              </a:rPr>
              <a:t>G     Zoology</a:t>
            </a:r>
          </a:p>
          <a:p>
            <a:pPr algn="just">
              <a:lnSpc>
                <a:spcPct val="150000"/>
              </a:lnSpc>
            </a:pPr>
            <a:r>
              <a:rPr lang="en-GB">
                <a:latin typeface="GillSansMT"/>
              </a:rPr>
              <a:t>GR   Agriculture</a:t>
            </a:r>
          </a:p>
          <a:p>
            <a:pPr algn="just">
              <a:lnSpc>
                <a:spcPct val="150000"/>
              </a:lnSpc>
            </a:pPr>
            <a:r>
              <a:rPr lang="en-GB">
                <a:latin typeface="GillSansMT"/>
              </a:rPr>
              <a:t>GU   Veterinary Science</a:t>
            </a:r>
          </a:p>
          <a:p>
            <a:pPr algn="just">
              <a:lnSpc>
                <a:spcPct val="150000"/>
              </a:lnSpc>
            </a:pPr>
            <a:r>
              <a:rPr lang="en-GB">
                <a:latin typeface="GillSansMT"/>
              </a:rPr>
              <a:t>GY   Ecology</a:t>
            </a:r>
          </a:p>
          <a:p>
            <a:pPr algn="just">
              <a:lnSpc>
                <a:spcPct val="150000"/>
              </a:lnSpc>
            </a:pPr>
            <a:r>
              <a:rPr lang="en-GB">
                <a:latin typeface="GillSansMT"/>
              </a:rPr>
              <a:t>H   Physical Anthropology, Human Biology, Health sciences, 1980</a:t>
            </a:r>
            <a:endParaRPr lang="en-GB"/>
          </a:p>
        </p:txBody>
      </p:sp>
      <p:sp>
        <p:nvSpPr>
          <p:cNvPr id="3" name="Rectangle 2"/>
          <p:cNvSpPr/>
          <p:nvPr/>
        </p:nvSpPr>
        <p:spPr>
          <a:xfrm>
            <a:off x="519651" y="332656"/>
            <a:ext cx="5373587" cy="400110"/>
          </a:xfrm>
          <a:prstGeom prst="rect">
            <a:avLst/>
          </a:prstGeom>
        </p:spPr>
        <p:txBody>
          <a:bodyPr wrap="none">
            <a:spAutoFit/>
          </a:bodyPr>
          <a:lstStyle/>
          <a:p>
            <a:pPr algn="just"/>
            <a:r>
              <a:rPr lang="en-GB" sz="2000">
                <a:solidFill>
                  <a:srgbClr val="FF0000"/>
                </a:solidFill>
                <a:latin typeface="GillSansMT"/>
              </a:rPr>
              <a:t>The outline of bliss classification is as follows:</a:t>
            </a:r>
          </a:p>
        </p:txBody>
      </p:sp>
    </p:spTree>
    <p:extLst>
      <p:ext uri="{BB962C8B-B14F-4D97-AF65-F5344CB8AC3E}">
        <p14:creationId xmlns:p14="http://schemas.microsoft.com/office/powerpoint/2010/main" val="175430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0335" y="723314"/>
            <a:ext cx="8124825" cy="5570756"/>
          </a:xfrm>
          <a:prstGeom prst="rect">
            <a:avLst/>
          </a:prstGeom>
        </p:spPr>
        <p:txBody>
          <a:bodyPr wrap="square">
            <a:spAutoFit/>
          </a:bodyPr>
          <a:lstStyle/>
          <a:p>
            <a:pPr algn="just"/>
            <a:r>
              <a:rPr lang="en-US" sz="2200">
                <a:latin typeface="GillSansMT"/>
              </a:rPr>
              <a:t>The Colon Classification developed by S. R. Ranganathan is an example of general faceted classification designed to be applied to all library materials. </a:t>
            </a:r>
            <a:r>
              <a:rPr lang="en-US" sz="2400">
                <a:latin typeface="GillSansMT"/>
              </a:rPr>
              <a:t>He organized his classification scheme into 42 classes.</a:t>
            </a:r>
            <a:endParaRPr lang="en-US" sz="2200">
              <a:latin typeface="GillSansMT"/>
            </a:endParaRPr>
          </a:p>
          <a:p>
            <a:pPr algn="just"/>
            <a:r>
              <a:rPr lang="en-US" sz="2200">
                <a:latin typeface="GillSansMT"/>
              </a:rPr>
              <a:t>In the Colon Classification system, a book is assigned a set of values from each independent facet. </a:t>
            </a:r>
            <a:r>
              <a:rPr lang="en-US" sz="2200">
                <a:solidFill>
                  <a:srgbClr val="FF0000"/>
                </a:solidFill>
                <a:latin typeface="GillSansMT"/>
              </a:rPr>
              <a:t>This facet formula uses punctuation marks and symbols placed between the facets to connect them. </a:t>
            </a:r>
          </a:p>
          <a:p>
            <a:pPr algn="just"/>
            <a:r>
              <a:rPr lang="en-US" sz="2200">
                <a:latin typeface="GillSansMT"/>
              </a:rPr>
              <a:t>Colon classification was named after its use of the colon as the primary symbol in its notation.</a:t>
            </a:r>
          </a:p>
          <a:p>
            <a:pPr algn="just"/>
            <a:r>
              <a:rPr lang="en-GB" sz="2200">
                <a:latin typeface="GillSansMT"/>
              </a:rPr>
              <a:t>The Colon Classification (CC) has a set of main classes that are divided into facets. </a:t>
            </a:r>
            <a:r>
              <a:rPr lang="en-US" sz="2200">
                <a:latin typeface="GillSansMT"/>
              </a:rPr>
              <a:t>A </a:t>
            </a:r>
            <a:r>
              <a:rPr lang="en-US" sz="2200" b="1">
                <a:latin typeface="GillSansMT"/>
              </a:rPr>
              <a:t>faceted classification</a:t>
            </a:r>
            <a:r>
              <a:rPr lang="en-US" sz="2200">
                <a:latin typeface="GillSansMT"/>
              </a:rPr>
              <a:t> is a </a:t>
            </a:r>
            <a:r>
              <a:rPr lang="en-US" sz="2200">
                <a:solidFill>
                  <a:srgbClr val="FF0000"/>
                </a:solidFill>
                <a:latin typeface="GillSansMT"/>
              </a:rPr>
              <a:t>classification scheme </a:t>
            </a:r>
            <a:r>
              <a:rPr lang="en-US" sz="2200">
                <a:latin typeface="GillSansMT"/>
              </a:rPr>
              <a:t>used in organizing knowledge into a systematic order. </a:t>
            </a:r>
          </a:p>
          <a:p>
            <a:pPr algn="just"/>
            <a:r>
              <a:rPr lang="en-US" sz="2200">
                <a:latin typeface="GillSansMT"/>
              </a:rPr>
              <a:t>A faceted classification uses semantic categories, either general or subject-specific, that are combined to create the full classification entry</a:t>
            </a:r>
            <a:r>
              <a:rPr lang="en-US" sz="2000">
                <a:latin typeface="GillSansMT"/>
              </a:rPr>
              <a:t>. </a:t>
            </a:r>
            <a:endParaRPr lang="en-GB" sz="2000">
              <a:latin typeface="GillSansMT"/>
            </a:endParaRPr>
          </a:p>
        </p:txBody>
      </p:sp>
      <p:sp>
        <p:nvSpPr>
          <p:cNvPr id="2" name="Rectangle 1"/>
          <p:cNvSpPr/>
          <p:nvPr/>
        </p:nvSpPr>
        <p:spPr>
          <a:xfrm>
            <a:off x="523875" y="323204"/>
            <a:ext cx="3429144" cy="461665"/>
          </a:xfrm>
          <a:prstGeom prst="rect">
            <a:avLst/>
          </a:prstGeom>
        </p:spPr>
        <p:txBody>
          <a:bodyPr wrap="none">
            <a:spAutoFit/>
          </a:bodyPr>
          <a:lstStyle/>
          <a:p>
            <a:pPr marL="285750" indent="-285750">
              <a:buFont typeface="Wingdings" panose="05000000000000000000" pitchFamily="2" charset="2"/>
              <a:buChar char="Ø"/>
            </a:pPr>
            <a:r>
              <a:rPr lang="en-GB" sz="2400" b="1">
                <a:solidFill>
                  <a:srgbClr val="FF0000"/>
                </a:solidFill>
                <a:latin typeface="GillSansMT,Bold"/>
              </a:rPr>
              <a:t>Colon Classification</a:t>
            </a:r>
          </a:p>
        </p:txBody>
      </p:sp>
    </p:spTree>
    <p:extLst>
      <p:ext uri="{BB962C8B-B14F-4D97-AF65-F5344CB8AC3E}">
        <p14:creationId xmlns:p14="http://schemas.microsoft.com/office/powerpoint/2010/main" val="206842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GillSansMT"/>
              </a:rPr>
              <a:t>Introduction</a:t>
            </a:r>
            <a:br>
              <a:rPr lang="en-US">
                <a:latin typeface="GillSansMT"/>
              </a:rPr>
            </a:br>
            <a:endParaRPr lang="en-US">
              <a:latin typeface="GillSansMT"/>
            </a:endParaRPr>
          </a:p>
        </p:txBody>
      </p:sp>
      <p:sp>
        <p:nvSpPr>
          <p:cNvPr id="3" name="Content Placeholder 2"/>
          <p:cNvSpPr>
            <a:spLocks noGrp="1"/>
          </p:cNvSpPr>
          <p:nvPr>
            <p:ph idx="1"/>
          </p:nvPr>
        </p:nvSpPr>
        <p:spPr>
          <a:xfrm>
            <a:off x="457200" y="908720"/>
            <a:ext cx="8229600" cy="5217443"/>
          </a:xfrm>
        </p:spPr>
        <p:txBody>
          <a:bodyPr vert="horz" lIns="91440" tIns="45720" rIns="91440" bIns="45720" rtlCol="0" anchor="t">
            <a:normAutofit fontScale="40000" lnSpcReduction="20000"/>
          </a:bodyPr>
          <a:lstStyle/>
          <a:p>
            <a:pPr algn="just">
              <a:lnSpc>
                <a:spcPct val="120000"/>
              </a:lnSpc>
            </a:pPr>
            <a:r>
              <a:rPr lang="en-US" sz="5100">
                <a:latin typeface="GillSansMT"/>
              </a:rPr>
              <a:t>A library is not just a place, or a building filled with books and other reading material. </a:t>
            </a:r>
          </a:p>
          <a:p>
            <a:pPr algn="just">
              <a:lnSpc>
                <a:spcPct val="120000"/>
              </a:lnSpc>
            </a:pPr>
            <a:r>
              <a:rPr lang="en-US" sz="5100">
                <a:latin typeface="GillSansMT"/>
              </a:rPr>
              <a:t>It is also a place where information sources are organized so that users can find the information that they need. </a:t>
            </a:r>
          </a:p>
          <a:p>
            <a:pPr lvl="1" algn="just">
              <a:lnSpc>
                <a:spcPct val="120000"/>
              </a:lnSpc>
            </a:pPr>
            <a:r>
              <a:rPr lang="en-US" sz="4000">
                <a:solidFill>
                  <a:srgbClr val="FF0000"/>
                </a:solidFill>
                <a:latin typeface="GillSansMT"/>
              </a:rPr>
              <a:t>When information sources are organized carefully and access to textual and non-textual material in paper-based and digital collections is easy, maximum utilization by users can be ensured</a:t>
            </a:r>
            <a:r>
              <a:rPr lang="en-US" sz="3800">
                <a:solidFill>
                  <a:srgbClr val="FF0000"/>
                </a:solidFill>
                <a:latin typeface="GillSansMT"/>
              </a:rPr>
              <a:t>.</a:t>
            </a:r>
          </a:p>
          <a:p>
            <a:pPr algn="just">
              <a:lnSpc>
                <a:spcPct val="120000"/>
              </a:lnSpc>
            </a:pPr>
            <a:r>
              <a:rPr lang="en-US" sz="4200">
                <a:latin typeface="GillSansMT"/>
              </a:rPr>
              <a:t>Library materials are organized therefore based on an accepted scheme of </a:t>
            </a:r>
          </a:p>
          <a:p>
            <a:pPr lvl="1" algn="just">
              <a:lnSpc>
                <a:spcPct val="120000"/>
              </a:lnSpc>
              <a:buFont typeface="Wingdings" pitchFamily="2" charset="2"/>
              <a:buChar char="§"/>
            </a:pPr>
            <a:r>
              <a:rPr lang="en-US" sz="4200" b="1">
                <a:solidFill>
                  <a:srgbClr val="FF0000"/>
                </a:solidFill>
                <a:latin typeface="GillSansMT"/>
              </a:rPr>
              <a:t>classifying and </a:t>
            </a:r>
          </a:p>
          <a:p>
            <a:pPr lvl="1" algn="just">
              <a:lnSpc>
                <a:spcPct val="120000"/>
              </a:lnSpc>
              <a:buFont typeface="Wingdings" pitchFamily="2" charset="2"/>
              <a:buChar char="§"/>
            </a:pPr>
            <a:r>
              <a:rPr lang="en-US" sz="4200" b="1">
                <a:solidFill>
                  <a:srgbClr val="FF0000"/>
                </a:solidFill>
                <a:latin typeface="GillSansMT"/>
              </a:rPr>
              <a:t>cataloging of library materials</a:t>
            </a:r>
            <a:r>
              <a:rPr lang="en-US" sz="4200">
                <a:solidFill>
                  <a:srgbClr val="FF0000"/>
                </a:solidFill>
                <a:latin typeface="GillSansMT"/>
              </a:rPr>
              <a:t>. </a:t>
            </a:r>
          </a:p>
          <a:p>
            <a:pPr algn="just">
              <a:lnSpc>
                <a:spcPct val="120000"/>
              </a:lnSpc>
            </a:pPr>
            <a:r>
              <a:rPr lang="en-US" sz="5100">
                <a:latin typeface="GillSansMT"/>
              </a:rPr>
              <a:t>A well-organized library collection provides </a:t>
            </a:r>
            <a:r>
              <a:rPr lang="en-US" sz="5100">
                <a:solidFill>
                  <a:srgbClr val="FF0000"/>
                </a:solidFill>
                <a:latin typeface="GillSansMT"/>
              </a:rPr>
              <a:t>easy access and retrieval</a:t>
            </a:r>
            <a:r>
              <a:rPr lang="en-US" sz="5100">
                <a:latin typeface="GillSansMT"/>
              </a:rPr>
              <a:t> of materials.</a:t>
            </a:r>
          </a:p>
          <a:p>
            <a:pPr algn="just">
              <a:lnSpc>
                <a:spcPct val="120000"/>
              </a:lnSpc>
            </a:pPr>
            <a:r>
              <a:rPr lang="en-US" sz="5100">
                <a:latin typeface="GillSansMT"/>
              </a:rPr>
              <a:t>Classifying and cataloging are the most indispensable work in the library which will always go together.</a:t>
            </a:r>
          </a:p>
          <a:p>
            <a:pPr>
              <a:lnSpc>
                <a:spcPct val="120000"/>
              </a:lnSpc>
            </a:pPr>
            <a:endParaRPr lang="en-US">
              <a:latin typeface="GillSansMT"/>
            </a:endParaRPr>
          </a:p>
        </p:txBody>
      </p:sp>
    </p:spTree>
    <p:extLst>
      <p:ext uri="{BB962C8B-B14F-4D97-AF65-F5344CB8AC3E}">
        <p14:creationId xmlns:p14="http://schemas.microsoft.com/office/powerpoint/2010/main" val="1309144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598" y="340169"/>
            <a:ext cx="8124825" cy="6093976"/>
          </a:xfrm>
          <a:prstGeom prst="rect">
            <a:avLst/>
          </a:prstGeom>
        </p:spPr>
        <p:txBody>
          <a:bodyPr wrap="square">
            <a:spAutoFit/>
          </a:bodyPr>
          <a:lstStyle/>
          <a:p>
            <a:pPr algn="just">
              <a:lnSpc>
                <a:spcPct val="150000"/>
              </a:lnSpc>
            </a:pPr>
            <a:r>
              <a:rPr lang="en-US" sz="2000">
                <a:latin typeface="GillSansMT"/>
              </a:rPr>
              <a:t>CC uses five primary categories, or facets, to specify the sorting of a publication. Collectively, they are called </a:t>
            </a:r>
            <a:r>
              <a:rPr lang="en-US" sz="2000" i="1">
                <a:latin typeface="GillSansMT"/>
              </a:rPr>
              <a:t>PMEST</a:t>
            </a:r>
            <a:r>
              <a:rPr lang="en-US" sz="2000"/>
              <a:t>: </a:t>
            </a:r>
          </a:p>
          <a:p>
            <a:pPr algn="just">
              <a:lnSpc>
                <a:spcPct val="150000"/>
              </a:lnSpc>
            </a:pPr>
            <a:endParaRPr lang="en-US" sz="2000"/>
          </a:p>
          <a:p>
            <a:pPr algn="just">
              <a:lnSpc>
                <a:spcPct val="150000"/>
              </a:lnSpc>
            </a:pPr>
            <a:endParaRPr lang="en-US" sz="2000"/>
          </a:p>
          <a:p>
            <a:pPr algn="just">
              <a:lnSpc>
                <a:spcPct val="150000"/>
              </a:lnSpc>
            </a:pPr>
            <a:endParaRPr lang="en-US" sz="2000"/>
          </a:p>
          <a:p>
            <a:pPr algn="just">
              <a:lnSpc>
                <a:spcPct val="150000"/>
              </a:lnSpc>
            </a:pPr>
            <a:endParaRPr lang="en-US" sz="2000"/>
          </a:p>
          <a:p>
            <a:pPr algn="just">
              <a:lnSpc>
                <a:spcPct val="150000"/>
              </a:lnSpc>
            </a:pPr>
            <a:endParaRPr lang="en-US" sz="2000"/>
          </a:p>
          <a:p>
            <a:pPr algn="just">
              <a:lnSpc>
                <a:spcPct val="150000"/>
              </a:lnSpc>
            </a:pPr>
            <a:endParaRPr lang="en-US" sz="2000"/>
          </a:p>
          <a:p>
            <a:pPr algn="just">
              <a:lnSpc>
                <a:spcPct val="150000"/>
              </a:lnSpc>
            </a:pPr>
            <a:r>
              <a:rPr lang="en-US" sz="2000">
                <a:latin typeface="GillSansMT"/>
              </a:rPr>
              <a:t>As an example, the subject "research in the cure of tuberculosis of lungs by x-ray conducted in India in 1950" would be categorized as:</a:t>
            </a:r>
          </a:p>
          <a:p>
            <a:pPr algn="just">
              <a:lnSpc>
                <a:spcPct val="150000"/>
              </a:lnSpc>
            </a:pPr>
            <a:r>
              <a:rPr lang="en-US" sz="2000">
                <a:latin typeface="GillSansMT"/>
              </a:rPr>
              <a:t>Medicine,Lungs;Tuberculosis:Treatment;X-ray:Research.India'1950</a:t>
            </a:r>
          </a:p>
          <a:p>
            <a:pPr algn="just">
              <a:lnSpc>
                <a:spcPct val="150000"/>
              </a:lnSpc>
            </a:pPr>
            <a:r>
              <a:rPr lang="en-US" sz="2000">
                <a:solidFill>
                  <a:srgbClr val="FF0000"/>
                </a:solidFill>
                <a:latin typeface="GillSansMT"/>
              </a:rPr>
              <a:t>This is summarized in a specific call number:</a:t>
            </a:r>
          </a:p>
          <a:p>
            <a:pPr algn="just">
              <a:lnSpc>
                <a:spcPct val="150000"/>
              </a:lnSpc>
            </a:pPr>
            <a:r>
              <a:rPr lang="en-US" sz="2000">
                <a:solidFill>
                  <a:srgbClr val="0070C0"/>
                </a:solidFill>
                <a:latin typeface="GillSansMT"/>
              </a:rPr>
              <a:t>L,45;421:6;253:f.44'N5</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28" y="1412776"/>
            <a:ext cx="7475524"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08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598" y="340169"/>
            <a:ext cx="8124825" cy="1420325"/>
          </a:xfrm>
          <a:prstGeom prst="rect">
            <a:avLst/>
          </a:prstGeom>
        </p:spPr>
        <p:txBody>
          <a:bodyPr wrap="square">
            <a:spAutoFit/>
          </a:bodyPr>
          <a:lstStyle/>
          <a:p>
            <a:pPr algn="just">
              <a:lnSpc>
                <a:spcPct val="150000"/>
              </a:lnSpc>
            </a:pPr>
            <a:r>
              <a:rPr lang="en-US" sz="2000">
                <a:latin typeface="GillSansMT"/>
              </a:rPr>
              <a:t>The colon classification system uses 42 main classes that are combined with other letters, numbers, and marks in a manner resembling the Library of Congress Classification</a:t>
            </a:r>
          </a:p>
        </p:txBody>
      </p:sp>
      <p:sp>
        <p:nvSpPr>
          <p:cNvPr id="6" name="Rectangle 5"/>
          <p:cNvSpPr/>
          <p:nvPr/>
        </p:nvSpPr>
        <p:spPr>
          <a:xfrm>
            <a:off x="454598" y="1916832"/>
            <a:ext cx="4062412" cy="3693319"/>
          </a:xfrm>
          <a:prstGeom prst="rect">
            <a:avLst/>
          </a:prstGeom>
        </p:spPr>
        <p:txBody>
          <a:bodyPr wrap="square">
            <a:spAutoFit/>
          </a:bodyPr>
          <a:lstStyle/>
          <a:p>
            <a:pPr algn="just"/>
            <a:r>
              <a:rPr lang="en-GB" b="1">
                <a:solidFill>
                  <a:srgbClr val="FF0000"/>
                </a:solidFill>
                <a:latin typeface="GillSansMT"/>
              </a:rPr>
              <a:t>Main classes of (CC)</a:t>
            </a:r>
          </a:p>
          <a:p>
            <a:pPr algn="just"/>
            <a:r>
              <a:rPr lang="en-GB">
                <a:latin typeface="GillSansMT"/>
              </a:rPr>
              <a:t>A Generalia</a:t>
            </a:r>
          </a:p>
          <a:p>
            <a:pPr algn="just"/>
            <a:r>
              <a:rPr lang="en-GB">
                <a:latin typeface="GillSansMT"/>
              </a:rPr>
              <a:t>U Area study</a:t>
            </a:r>
          </a:p>
          <a:p>
            <a:pPr algn="just"/>
            <a:r>
              <a:rPr lang="en-GB">
                <a:latin typeface="GillSansMT"/>
              </a:rPr>
              <a:t>W Generalia Person Study</a:t>
            </a:r>
          </a:p>
          <a:p>
            <a:pPr algn="just"/>
            <a:r>
              <a:rPr lang="en-GB">
                <a:latin typeface="GillSansMT"/>
              </a:rPr>
              <a:t>O 1 Information Science</a:t>
            </a:r>
          </a:p>
          <a:p>
            <a:pPr algn="just"/>
            <a:r>
              <a:rPr lang="en-GB">
                <a:latin typeface="GillSansMT"/>
              </a:rPr>
              <a:t>1 Universe of subjects</a:t>
            </a:r>
          </a:p>
          <a:p>
            <a:pPr algn="just"/>
            <a:r>
              <a:rPr lang="en-GB">
                <a:latin typeface="GillSansMT"/>
              </a:rPr>
              <a:t>2 Library Science</a:t>
            </a:r>
          </a:p>
          <a:p>
            <a:pPr algn="just"/>
            <a:r>
              <a:rPr lang="en-GB">
                <a:latin typeface="GillSansMT"/>
              </a:rPr>
              <a:t>3 Book Science</a:t>
            </a:r>
          </a:p>
          <a:p>
            <a:pPr algn="just"/>
            <a:r>
              <a:rPr lang="en-GB">
                <a:latin typeface="GillSansMT"/>
              </a:rPr>
              <a:t>4 Journalism</a:t>
            </a:r>
          </a:p>
          <a:p>
            <a:pPr algn="just"/>
            <a:r>
              <a:rPr lang="en-GB">
                <a:latin typeface="GillSansMT"/>
              </a:rPr>
              <a:t>5 Exhibition Technique</a:t>
            </a:r>
          </a:p>
          <a:p>
            <a:pPr algn="just"/>
            <a:r>
              <a:rPr lang="en-GB">
                <a:latin typeface="GillSansMT"/>
              </a:rPr>
              <a:t>6 Muscology</a:t>
            </a:r>
          </a:p>
          <a:p>
            <a:pPr algn="just"/>
            <a:r>
              <a:rPr lang="en-GB">
                <a:latin typeface="GillSansMT"/>
              </a:rPr>
              <a:t>7 Systems Research, Systemology</a:t>
            </a:r>
          </a:p>
          <a:p>
            <a:pPr algn="just"/>
            <a:r>
              <a:rPr lang="en-GB">
                <a:latin typeface="GillSansMT"/>
              </a:rPr>
              <a:t>8 Management Sciences</a:t>
            </a:r>
          </a:p>
        </p:txBody>
      </p:sp>
      <p:sp>
        <p:nvSpPr>
          <p:cNvPr id="7" name="Rectangle 6"/>
          <p:cNvSpPr/>
          <p:nvPr/>
        </p:nvSpPr>
        <p:spPr>
          <a:xfrm>
            <a:off x="4629619" y="1760494"/>
            <a:ext cx="4176464" cy="4801314"/>
          </a:xfrm>
          <a:prstGeom prst="rect">
            <a:avLst/>
          </a:prstGeom>
        </p:spPr>
        <p:txBody>
          <a:bodyPr wrap="square">
            <a:spAutoFit/>
          </a:bodyPr>
          <a:lstStyle/>
          <a:p>
            <a:pPr algn="just"/>
            <a:r>
              <a:rPr lang="en-GB">
                <a:latin typeface="GillSansMT"/>
              </a:rPr>
              <a:t>A *Z Science (natural and social)</a:t>
            </a:r>
          </a:p>
          <a:p>
            <a:pPr algn="just"/>
            <a:r>
              <a:rPr lang="en-GB">
                <a:latin typeface="GillSansMT"/>
              </a:rPr>
              <a:t>A Natural Sciences</a:t>
            </a:r>
          </a:p>
          <a:p>
            <a:pPr algn="just"/>
            <a:r>
              <a:rPr lang="en-GB">
                <a:latin typeface="GillSansMT"/>
              </a:rPr>
              <a:t>B *Z Mathematical and Physical Sciences</a:t>
            </a:r>
          </a:p>
          <a:p>
            <a:pPr algn="just"/>
            <a:r>
              <a:rPr lang="en-GB">
                <a:latin typeface="GillSansMT"/>
              </a:rPr>
              <a:t>B *ZZ Mathematical Sciences</a:t>
            </a:r>
          </a:p>
          <a:p>
            <a:pPr algn="just"/>
            <a:r>
              <a:rPr lang="en-GB">
                <a:latin typeface="GillSansMT"/>
              </a:rPr>
              <a:t>B Mathematics</a:t>
            </a:r>
          </a:p>
          <a:p>
            <a:pPr algn="just"/>
            <a:r>
              <a:rPr lang="en-GB">
                <a:latin typeface="GillSansMT"/>
              </a:rPr>
              <a:t>C *Z Physical sciences</a:t>
            </a:r>
          </a:p>
          <a:p>
            <a:pPr algn="just"/>
            <a:r>
              <a:rPr lang="en-GB">
                <a:latin typeface="GillSansMT"/>
              </a:rPr>
              <a:t>C Physics</a:t>
            </a:r>
          </a:p>
          <a:p>
            <a:pPr algn="just"/>
            <a:r>
              <a:rPr lang="en-GB">
                <a:latin typeface="GillSansMT"/>
              </a:rPr>
              <a:t>D *Z Engineering and Technology</a:t>
            </a:r>
          </a:p>
          <a:p>
            <a:pPr algn="just"/>
            <a:r>
              <a:rPr lang="en-GB">
                <a:latin typeface="GillSansMT"/>
              </a:rPr>
              <a:t>D Engineering</a:t>
            </a:r>
          </a:p>
          <a:p>
            <a:pPr algn="just"/>
            <a:r>
              <a:rPr lang="en-GB">
                <a:latin typeface="GillSansMT"/>
              </a:rPr>
              <a:t>E *Z Chemical Sciences</a:t>
            </a:r>
          </a:p>
          <a:p>
            <a:pPr algn="just"/>
            <a:r>
              <a:rPr lang="en-GB">
                <a:latin typeface="GillSansMT"/>
              </a:rPr>
              <a:t>E Chemistry</a:t>
            </a:r>
          </a:p>
          <a:p>
            <a:pPr algn="just"/>
            <a:r>
              <a:rPr lang="en-GB">
                <a:latin typeface="GillSansMT"/>
              </a:rPr>
              <a:t>F Chemical Technology</a:t>
            </a:r>
          </a:p>
          <a:p>
            <a:pPr algn="just"/>
            <a:r>
              <a:rPr lang="en-GB">
                <a:solidFill>
                  <a:srgbClr val="FF0000"/>
                </a:solidFill>
                <a:latin typeface="GillSansMT"/>
              </a:rPr>
              <a:t>**Check the reference for complete classification</a:t>
            </a:r>
            <a:r>
              <a:rPr lang="en-GB">
                <a:latin typeface="GillSansMT"/>
              </a:rPr>
              <a:t>. </a:t>
            </a:r>
            <a:r>
              <a:rPr lang="en-GB">
                <a:solidFill>
                  <a:srgbClr val="0070C0"/>
                </a:solidFill>
                <a:latin typeface="GillSansMT"/>
              </a:rPr>
              <a:t>https://en.wikipedia.org/wiki/Colon_classification#Classes</a:t>
            </a:r>
          </a:p>
        </p:txBody>
      </p:sp>
    </p:spTree>
    <p:extLst>
      <p:ext uri="{BB962C8B-B14F-4D97-AF65-F5344CB8AC3E}">
        <p14:creationId xmlns:p14="http://schemas.microsoft.com/office/powerpoint/2010/main" val="263898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875" y="917434"/>
            <a:ext cx="8096250" cy="1200329"/>
          </a:xfrm>
          <a:prstGeom prst="rect">
            <a:avLst/>
          </a:prstGeom>
        </p:spPr>
        <p:txBody>
          <a:bodyPr wrap="square">
            <a:spAutoFit/>
          </a:bodyPr>
          <a:lstStyle/>
          <a:p>
            <a:pPr algn="just"/>
            <a:r>
              <a:rPr lang="en-GB">
                <a:latin typeface="GillSansMT"/>
              </a:rPr>
              <a:t>Most academic libraries use Moys Classification Scheme for classifying specifically their law materials. Basically, this scheme helps to remove the short comings observed in class K-Law, the library of congress classification scheme.</a:t>
            </a:r>
            <a:endParaRPr lang="en-GB"/>
          </a:p>
        </p:txBody>
      </p:sp>
      <p:sp>
        <p:nvSpPr>
          <p:cNvPr id="5" name="Rectangle 4"/>
          <p:cNvSpPr/>
          <p:nvPr/>
        </p:nvSpPr>
        <p:spPr>
          <a:xfrm>
            <a:off x="523874" y="2083379"/>
            <a:ext cx="7000454" cy="4247317"/>
          </a:xfrm>
          <a:prstGeom prst="rect">
            <a:avLst/>
          </a:prstGeom>
        </p:spPr>
        <p:txBody>
          <a:bodyPr wrap="square">
            <a:spAutoFit/>
          </a:bodyPr>
          <a:lstStyle/>
          <a:p>
            <a:r>
              <a:rPr lang="en-GB" b="1">
                <a:solidFill>
                  <a:srgbClr val="FF0000"/>
                </a:solidFill>
                <a:latin typeface="GillSansMT"/>
              </a:rPr>
              <a:t>Main Classes of Moy’s Classification Scheme.</a:t>
            </a:r>
            <a:endParaRPr lang="en-GB">
              <a:solidFill>
                <a:srgbClr val="FF0000"/>
              </a:solidFill>
              <a:latin typeface="GillSansMT"/>
            </a:endParaRPr>
          </a:p>
          <a:p>
            <a:r>
              <a:rPr lang="en-GB">
                <a:latin typeface="GillSansMT"/>
              </a:rPr>
              <a:t>K Journal and Reference Books</a:t>
            </a:r>
          </a:p>
          <a:p>
            <a:r>
              <a:rPr lang="en-GB">
                <a:latin typeface="GillSansMT"/>
              </a:rPr>
              <a:t>KA Jurisprudence</a:t>
            </a:r>
          </a:p>
          <a:p>
            <a:r>
              <a:rPr lang="en-GB">
                <a:latin typeface="GillSansMT"/>
              </a:rPr>
              <a:t>KB General and Comparative Law</a:t>
            </a:r>
          </a:p>
          <a:p>
            <a:r>
              <a:rPr lang="en-GB">
                <a:latin typeface="GillSansMT"/>
              </a:rPr>
              <a:t>KC International Law</a:t>
            </a:r>
          </a:p>
          <a:p>
            <a:r>
              <a:rPr lang="en-GB">
                <a:latin typeface="GillSansMT"/>
              </a:rPr>
              <a:t>KD Religious Legal System</a:t>
            </a:r>
          </a:p>
          <a:p>
            <a:r>
              <a:rPr lang="en-GB">
                <a:latin typeface="GillSansMT"/>
              </a:rPr>
              <a:t>KE Ancient and Medical Law</a:t>
            </a:r>
          </a:p>
          <a:p>
            <a:r>
              <a:rPr lang="en-GB">
                <a:latin typeface="GillSansMT"/>
              </a:rPr>
              <a:t>KF – KN Common Law</a:t>
            </a:r>
          </a:p>
          <a:p>
            <a:r>
              <a:rPr lang="en-GB">
                <a:latin typeface="GillSansMT"/>
              </a:rPr>
              <a:t>KP Nigerian Legal System</a:t>
            </a:r>
          </a:p>
          <a:p>
            <a:r>
              <a:rPr lang="en-GB">
                <a:latin typeface="GillSansMT"/>
              </a:rPr>
              <a:t>KR Africa</a:t>
            </a:r>
          </a:p>
          <a:p>
            <a:r>
              <a:rPr lang="en-GB">
                <a:latin typeface="GillSansMT"/>
              </a:rPr>
              <a:t>KS Latin America</a:t>
            </a:r>
          </a:p>
          <a:p>
            <a:r>
              <a:rPr lang="en-GB">
                <a:latin typeface="GillSansMT"/>
              </a:rPr>
              <a:t>KT Asia and Pacific</a:t>
            </a:r>
          </a:p>
          <a:p>
            <a:r>
              <a:rPr lang="en-GB">
                <a:latin typeface="GillSansMT"/>
              </a:rPr>
              <a:t>KV Europe</a:t>
            </a:r>
          </a:p>
          <a:p>
            <a:r>
              <a:rPr lang="en-GB">
                <a:latin typeface="GillSansMT"/>
              </a:rPr>
              <a:t>KW European Community Law</a:t>
            </a:r>
          </a:p>
          <a:p>
            <a:r>
              <a:rPr lang="en-GB">
                <a:latin typeface="GillSansMT"/>
              </a:rPr>
              <a:t>KZ Non – Legal Subjects</a:t>
            </a:r>
            <a:endParaRPr lang="en-GB"/>
          </a:p>
        </p:txBody>
      </p:sp>
      <p:sp>
        <p:nvSpPr>
          <p:cNvPr id="6" name="Rectangle 5"/>
          <p:cNvSpPr/>
          <p:nvPr/>
        </p:nvSpPr>
        <p:spPr>
          <a:xfrm>
            <a:off x="523876" y="436665"/>
            <a:ext cx="3919663" cy="400110"/>
          </a:xfrm>
          <a:prstGeom prst="rect">
            <a:avLst/>
          </a:prstGeom>
        </p:spPr>
        <p:txBody>
          <a:bodyPr wrap="none">
            <a:spAutoFit/>
          </a:bodyPr>
          <a:lstStyle/>
          <a:p>
            <a:pPr marL="285750" indent="-285750">
              <a:buFont typeface="Wingdings" panose="05000000000000000000" pitchFamily="2" charset="2"/>
              <a:buChar char="Ø"/>
            </a:pPr>
            <a:r>
              <a:rPr lang="en-GB" sz="2000" b="1">
                <a:solidFill>
                  <a:srgbClr val="FF0000"/>
                </a:solidFill>
                <a:latin typeface="GillSansMT,Bold"/>
              </a:rPr>
              <a:t>Moys Classification Scheme</a:t>
            </a:r>
          </a:p>
        </p:txBody>
      </p:sp>
    </p:spTree>
    <p:extLst>
      <p:ext uri="{BB962C8B-B14F-4D97-AF65-F5344CB8AC3E}">
        <p14:creationId xmlns:p14="http://schemas.microsoft.com/office/powerpoint/2010/main" val="2562065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Autofit/>
          </a:bodyPr>
          <a:lstStyle/>
          <a:p>
            <a:r>
              <a:rPr lang="en-US" sz="2800" b="1">
                <a:solidFill>
                  <a:srgbClr val="FF0000"/>
                </a:solidFill>
                <a:latin typeface="GillSansMT"/>
              </a:rPr>
              <a:t>Benefits of Cataloging and Classifying Library Materials</a:t>
            </a:r>
            <a:br>
              <a:rPr lang="en-US" sz="2800" b="1">
                <a:solidFill>
                  <a:srgbClr val="FF0000"/>
                </a:solidFill>
                <a:latin typeface="GillSansMT"/>
              </a:rPr>
            </a:br>
            <a:endParaRPr lang="en-US" sz="2800" b="1">
              <a:solidFill>
                <a:srgbClr val="FF0000"/>
              </a:solidFill>
              <a:latin typeface="GillSansMT"/>
            </a:endParaRPr>
          </a:p>
        </p:txBody>
      </p:sp>
      <p:sp>
        <p:nvSpPr>
          <p:cNvPr id="3" name="Content Placeholder 2"/>
          <p:cNvSpPr>
            <a:spLocks noGrp="1"/>
          </p:cNvSpPr>
          <p:nvPr>
            <p:ph idx="1"/>
          </p:nvPr>
        </p:nvSpPr>
        <p:spPr>
          <a:xfrm>
            <a:off x="467544" y="1412776"/>
            <a:ext cx="8229600" cy="5001419"/>
          </a:xfrm>
        </p:spPr>
        <p:txBody>
          <a:bodyPr vert="horz" lIns="91440" tIns="45720" rIns="91440" bIns="45720" rtlCol="0" anchor="t">
            <a:normAutofit fontScale="92500" lnSpcReduction="10000"/>
          </a:bodyPr>
          <a:lstStyle/>
          <a:p>
            <a:pPr algn="just">
              <a:lnSpc>
                <a:spcPct val="120000"/>
              </a:lnSpc>
            </a:pPr>
            <a:r>
              <a:rPr lang="en-US" sz="3100">
                <a:latin typeface="GillSansMT"/>
              </a:rPr>
              <a:t>Cataloguing and Classification are two technical activities used to organize library materials that </a:t>
            </a:r>
            <a:r>
              <a:rPr lang="en-US" sz="3100" b="1">
                <a:solidFill>
                  <a:srgbClr val="FF0000"/>
                </a:solidFill>
                <a:latin typeface="GillSansMT"/>
              </a:rPr>
              <a:t>save time and provide maximum satisfaction</a:t>
            </a:r>
            <a:r>
              <a:rPr lang="en-US" sz="3100">
                <a:solidFill>
                  <a:srgbClr val="FF0000"/>
                </a:solidFill>
                <a:latin typeface="GillSansMT"/>
              </a:rPr>
              <a:t>. </a:t>
            </a:r>
          </a:p>
          <a:p>
            <a:pPr algn="just">
              <a:lnSpc>
                <a:spcPct val="120000"/>
              </a:lnSpc>
            </a:pPr>
            <a:r>
              <a:rPr lang="en-US" sz="3100">
                <a:latin typeface="GillSansMT"/>
              </a:rPr>
              <a:t>They save the time of the user that could have been wasted in continuous search for documents and </a:t>
            </a:r>
            <a:r>
              <a:rPr lang="en-US" sz="3100" b="1">
                <a:solidFill>
                  <a:srgbClr val="FF0000"/>
                </a:solidFill>
                <a:latin typeface="GillSansMT"/>
              </a:rPr>
              <a:t>they promote effective library services</a:t>
            </a:r>
            <a:r>
              <a:rPr lang="en-US" sz="3100">
                <a:solidFill>
                  <a:srgbClr val="FF0000"/>
                </a:solidFill>
                <a:latin typeface="GillSansMT"/>
              </a:rPr>
              <a:t>. </a:t>
            </a:r>
          </a:p>
          <a:p>
            <a:pPr algn="just">
              <a:lnSpc>
                <a:spcPct val="120000"/>
              </a:lnSpc>
            </a:pPr>
            <a:r>
              <a:rPr lang="en-US" sz="3100">
                <a:latin typeface="GillSansMT"/>
              </a:rPr>
              <a:t>Thus, cataloguing and classification </a:t>
            </a:r>
            <a:r>
              <a:rPr lang="en-US" sz="3100" b="1">
                <a:solidFill>
                  <a:srgbClr val="FF0000"/>
                </a:solidFill>
                <a:latin typeface="GillSansMT"/>
              </a:rPr>
              <a:t>ensure that the library's materials are systematically organized to enhance accessibility and retrieval</a:t>
            </a:r>
            <a:r>
              <a:rPr lang="en-US" sz="3100">
                <a:solidFill>
                  <a:srgbClr val="FF0000"/>
                </a:solidFill>
                <a:latin typeface="GillSansMT"/>
              </a:rPr>
              <a:t>.</a:t>
            </a:r>
            <a:r>
              <a:rPr lang="en-US">
                <a:latin typeface="GillSansMT"/>
              </a:rPr>
              <a:t> </a:t>
            </a:r>
          </a:p>
        </p:txBody>
      </p:sp>
    </p:spTree>
    <p:extLst>
      <p:ext uri="{BB962C8B-B14F-4D97-AF65-F5344CB8AC3E}">
        <p14:creationId xmlns:p14="http://schemas.microsoft.com/office/powerpoint/2010/main" val="842188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1" y="1582342"/>
            <a:ext cx="8105775" cy="2126864"/>
          </a:xfrm>
          <a:prstGeom prst="rect">
            <a:avLst/>
          </a:prstGeom>
        </p:spPr>
        <p:txBody>
          <a:bodyPr wrap="square" lIns="91440" tIns="45720" rIns="91440" bIns="45720" anchor="t">
            <a:spAutoFit/>
          </a:bodyPr>
          <a:lstStyle/>
          <a:p>
            <a:pPr algn="just">
              <a:lnSpc>
                <a:spcPct val="150000"/>
              </a:lnSpc>
            </a:pPr>
            <a:r>
              <a:rPr lang="en-GB">
                <a:latin typeface="GillSansMT"/>
              </a:rPr>
              <a:t>Most libraries keep only one catalogue. Therefore, researchers including students are to learn how to use the different types of catalogues. However, whenever you need help don’t hesitate to call on the librarian who is always willing to help. In the next unit you shall be introduced to the different classification schemes to help you understand the coding systems used in the catalogues.</a:t>
            </a:r>
            <a:endParaRPr lang="en-GB"/>
          </a:p>
        </p:txBody>
      </p:sp>
      <p:sp>
        <p:nvSpPr>
          <p:cNvPr id="2" name="Rectangle 1"/>
          <p:cNvSpPr/>
          <p:nvPr/>
        </p:nvSpPr>
        <p:spPr>
          <a:xfrm>
            <a:off x="4114298" y="488434"/>
            <a:ext cx="1582484" cy="400110"/>
          </a:xfrm>
          <a:prstGeom prst="rect">
            <a:avLst/>
          </a:prstGeom>
        </p:spPr>
        <p:txBody>
          <a:bodyPr wrap="none">
            <a:spAutoFit/>
          </a:bodyPr>
          <a:lstStyle/>
          <a:p>
            <a:r>
              <a:rPr lang="en-GB" sz="2000" b="1">
                <a:latin typeface="GillSansMT,Bold"/>
              </a:rPr>
              <a:t>Conclusion</a:t>
            </a:r>
          </a:p>
        </p:txBody>
      </p:sp>
    </p:spTree>
    <p:extLst>
      <p:ext uri="{BB962C8B-B14F-4D97-AF65-F5344CB8AC3E}">
        <p14:creationId xmlns:p14="http://schemas.microsoft.com/office/powerpoint/2010/main" val="252316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8512" y="318428"/>
            <a:ext cx="2972289" cy="461665"/>
          </a:xfrm>
          <a:prstGeom prst="rect">
            <a:avLst/>
          </a:prstGeom>
        </p:spPr>
        <p:txBody>
          <a:bodyPr wrap="none">
            <a:spAutoFit/>
          </a:bodyPr>
          <a:lstStyle/>
          <a:p>
            <a:r>
              <a:rPr lang="en-GB" sz="2400" b="1">
                <a:latin typeface="GillSansMT,Bold"/>
              </a:rPr>
              <a:t>Library Catalogues</a:t>
            </a:r>
            <a:endParaRPr lang="en-GB" sz="2400"/>
          </a:p>
        </p:txBody>
      </p:sp>
      <p:sp>
        <p:nvSpPr>
          <p:cNvPr id="7" name="Rectangle 6"/>
          <p:cNvSpPr/>
          <p:nvPr/>
        </p:nvSpPr>
        <p:spPr>
          <a:xfrm>
            <a:off x="523876" y="1147506"/>
            <a:ext cx="8115299" cy="400110"/>
          </a:xfrm>
          <a:prstGeom prst="rect">
            <a:avLst/>
          </a:prstGeom>
        </p:spPr>
        <p:txBody>
          <a:bodyPr wrap="square">
            <a:spAutoFit/>
          </a:bodyPr>
          <a:lstStyle/>
          <a:p>
            <a:pPr marL="285750" indent="-285750">
              <a:buFont typeface="Wingdings" panose="05000000000000000000" pitchFamily="2" charset="2"/>
              <a:buChar char="Ø"/>
            </a:pPr>
            <a:r>
              <a:rPr lang="en-GB" sz="2000" b="1">
                <a:latin typeface="GillSansMT,Bold"/>
              </a:rPr>
              <a:t>The Concept of a Library Catalogues</a:t>
            </a:r>
            <a:endParaRPr lang="en-GB" sz="2000"/>
          </a:p>
        </p:txBody>
      </p:sp>
      <p:sp>
        <p:nvSpPr>
          <p:cNvPr id="8" name="Rectangle 7"/>
          <p:cNvSpPr/>
          <p:nvPr/>
        </p:nvSpPr>
        <p:spPr>
          <a:xfrm>
            <a:off x="523876" y="1700808"/>
            <a:ext cx="7915274" cy="4618059"/>
          </a:xfrm>
          <a:prstGeom prst="rect">
            <a:avLst/>
          </a:prstGeom>
        </p:spPr>
        <p:txBody>
          <a:bodyPr wrap="square">
            <a:spAutoFit/>
          </a:bodyPr>
          <a:lstStyle/>
          <a:p>
            <a:pPr marL="285750" indent="-285750" algn="just">
              <a:lnSpc>
                <a:spcPct val="150000"/>
              </a:lnSpc>
              <a:buFont typeface="Wingdings" pitchFamily="2" charset="2"/>
              <a:buChar char="q"/>
            </a:pPr>
            <a:r>
              <a:rPr lang="en-GB">
                <a:latin typeface="GillSansMT"/>
              </a:rPr>
              <a:t>Library catalogue is seen as a complete organized record of all libraries’ contents. In other words, it is a list of all bibliographic items found in a library or group of libraries. </a:t>
            </a:r>
          </a:p>
          <a:p>
            <a:pPr marL="285750" indent="-285750" algn="just">
              <a:lnSpc>
                <a:spcPct val="150000"/>
              </a:lnSpc>
              <a:buFont typeface="Wingdings" pitchFamily="2" charset="2"/>
              <a:buChar char="q"/>
            </a:pPr>
            <a:r>
              <a:rPr lang="en-GB">
                <a:latin typeface="GillSansMT"/>
              </a:rPr>
              <a:t>The library catalogue can be likened to a book index. Just as the purpose of a book index, is to point the reader to an information in the book without reading the whole book, similarly, the library catalogue points the reader to the exact location of the book on the shelf without having to search through all volumes of books on the shelves. </a:t>
            </a:r>
          </a:p>
          <a:p>
            <a:pPr marL="285750" indent="-285750" algn="just">
              <a:lnSpc>
                <a:spcPct val="150000"/>
              </a:lnSpc>
              <a:buFont typeface="Wingdings" pitchFamily="2" charset="2"/>
              <a:buChar char="q"/>
            </a:pPr>
            <a:r>
              <a:rPr lang="en-GB">
                <a:latin typeface="GillSansMT"/>
              </a:rPr>
              <a:t>The librarians, when processing a resource material provides the information with many </a:t>
            </a:r>
            <a:r>
              <a:rPr lang="en-GB" b="1">
                <a:solidFill>
                  <a:srgbClr val="FF0000"/>
                </a:solidFill>
                <a:latin typeface="GillSansMT,Bold"/>
              </a:rPr>
              <a:t>access points </a:t>
            </a:r>
            <a:r>
              <a:rPr lang="en-GB">
                <a:latin typeface="GillSansMT"/>
              </a:rPr>
              <a:t>as required by library users who may look for the information in the library.</a:t>
            </a:r>
            <a:endParaRPr lang="en-GB"/>
          </a:p>
        </p:txBody>
      </p:sp>
    </p:spTree>
    <p:extLst>
      <p:ext uri="{BB962C8B-B14F-4D97-AF65-F5344CB8AC3E}">
        <p14:creationId xmlns:p14="http://schemas.microsoft.com/office/powerpoint/2010/main" val="131958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8233" y="633483"/>
            <a:ext cx="2643672" cy="523220"/>
          </a:xfrm>
          <a:prstGeom prst="rect">
            <a:avLst/>
          </a:prstGeom>
        </p:spPr>
        <p:txBody>
          <a:bodyPr wrap="none">
            <a:spAutoFit/>
          </a:bodyPr>
          <a:lstStyle/>
          <a:p>
            <a:r>
              <a:rPr lang="en-GB" sz="2800" b="1">
                <a:solidFill>
                  <a:srgbClr val="FF0000"/>
                </a:solidFill>
                <a:latin typeface="GillSansMT,Bold"/>
              </a:rPr>
              <a:t>Access Points</a:t>
            </a:r>
            <a:endParaRPr lang="en-GB" sz="2800">
              <a:solidFill>
                <a:srgbClr val="FF0000"/>
              </a:solidFill>
            </a:endParaRPr>
          </a:p>
        </p:txBody>
      </p:sp>
      <p:sp>
        <p:nvSpPr>
          <p:cNvPr id="5" name="Rectangle 4"/>
          <p:cNvSpPr/>
          <p:nvPr/>
        </p:nvSpPr>
        <p:spPr>
          <a:xfrm>
            <a:off x="533401" y="1268760"/>
            <a:ext cx="8086724" cy="5218223"/>
          </a:xfrm>
          <a:prstGeom prst="rect">
            <a:avLst/>
          </a:prstGeom>
        </p:spPr>
        <p:txBody>
          <a:bodyPr wrap="square">
            <a:spAutoFit/>
          </a:bodyPr>
          <a:lstStyle/>
          <a:p>
            <a:pPr marL="285750" indent="-285750" algn="just">
              <a:lnSpc>
                <a:spcPct val="150000"/>
              </a:lnSpc>
              <a:buFont typeface="Wingdings" pitchFamily="2" charset="2"/>
              <a:buChar char="q"/>
            </a:pPr>
            <a:r>
              <a:rPr lang="en-GB" sz="2000">
                <a:latin typeface="GillSansMT"/>
              </a:rPr>
              <a:t>For a user to gain access to library collections, it is better to go through the catalogue or an index to that collection. </a:t>
            </a:r>
          </a:p>
          <a:p>
            <a:pPr marL="285750" indent="-285750" algn="just">
              <a:lnSpc>
                <a:spcPct val="150000"/>
              </a:lnSpc>
              <a:buFont typeface="Wingdings" pitchFamily="2" charset="2"/>
              <a:buChar char="q"/>
            </a:pPr>
            <a:r>
              <a:rPr lang="en-GB" sz="2000">
                <a:latin typeface="GillSansMT"/>
              </a:rPr>
              <a:t>Access points are headings that users employ to locate needed materials. </a:t>
            </a:r>
          </a:p>
          <a:p>
            <a:pPr marL="742950" lvl="1" indent="-285750" algn="just">
              <a:lnSpc>
                <a:spcPct val="150000"/>
              </a:lnSpc>
              <a:buFont typeface="Wingdings" pitchFamily="2" charset="2"/>
              <a:buChar char="q"/>
            </a:pPr>
            <a:r>
              <a:rPr lang="en-GB">
                <a:solidFill>
                  <a:srgbClr val="FF0000"/>
                </a:solidFill>
                <a:latin typeface="GillSansMT"/>
              </a:rPr>
              <a:t>For example; Title, Author and Subject are three main access points</a:t>
            </a:r>
            <a:r>
              <a:rPr lang="en-GB">
                <a:latin typeface="GillSansMT"/>
              </a:rPr>
              <a:t>. </a:t>
            </a:r>
          </a:p>
          <a:p>
            <a:pPr marL="285750" indent="-285750" algn="just">
              <a:lnSpc>
                <a:spcPct val="150000"/>
              </a:lnSpc>
              <a:buFont typeface="Wingdings" pitchFamily="2" charset="2"/>
              <a:buChar char="q"/>
            </a:pPr>
            <a:r>
              <a:rPr lang="en-GB">
                <a:latin typeface="GillSansMT"/>
              </a:rPr>
              <a:t>This means that the user can search and access the needed materials through the title, author or subject. </a:t>
            </a:r>
          </a:p>
          <a:p>
            <a:pPr marL="285750" indent="-285750" algn="just">
              <a:lnSpc>
                <a:spcPct val="150000"/>
              </a:lnSpc>
              <a:buFont typeface="Wingdings" pitchFamily="2" charset="2"/>
              <a:buChar char="q"/>
            </a:pPr>
            <a:r>
              <a:rPr lang="en-GB">
                <a:latin typeface="GillSansMT"/>
              </a:rPr>
              <a:t>The ideal thing for every library is to have three access points/catalogues/indexes (title, author and subject) for all materials in the library. </a:t>
            </a:r>
          </a:p>
          <a:p>
            <a:pPr marL="285750" indent="-285750" algn="just">
              <a:lnSpc>
                <a:spcPct val="150000"/>
              </a:lnSpc>
              <a:buFont typeface="Wingdings" pitchFamily="2" charset="2"/>
              <a:buChar char="q"/>
            </a:pPr>
            <a:r>
              <a:rPr lang="en-GB">
                <a:solidFill>
                  <a:srgbClr val="FF0000"/>
                </a:solidFill>
                <a:latin typeface="GillSansMT"/>
              </a:rPr>
              <a:t>However, every document must have its main entry which is its main access points.</a:t>
            </a:r>
            <a:endParaRPr lang="en-GB">
              <a:solidFill>
                <a:srgbClr val="FF0000"/>
              </a:solidFill>
            </a:endParaRPr>
          </a:p>
        </p:txBody>
      </p:sp>
    </p:spTree>
    <p:extLst>
      <p:ext uri="{BB962C8B-B14F-4D97-AF65-F5344CB8AC3E}">
        <p14:creationId xmlns:p14="http://schemas.microsoft.com/office/powerpoint/2010/main" val="156589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546528"/>
            <a:ext cx="5363969" cy="461665"/>
          </a:xfrm>
          <a:prstGeom prst="rect">
            <a:avLst/>
          </a:prstGeom>
        </p:spPr>
        <p:txBody>
          <a:bodyPr wrap="none">
            <a:spAutoFit/>
          </a:bodyPr>
          <a:lstStyle/>
          <a:p>
            <a:pPr algn="ctr"/>
            <a:r>
              <a:rPr lang="en-GB" sz="2400" b="1">
                <a:latin typeface="GillSansMT,Bold"/>
              </a:rPr>
              <a:t>Physical Form of Library Catalogue</a:t>
            </a:r>
            <a:endParaRPr lang="en-GB" sz="2400"/>
          </a:p>
        </p:txBody>
      </p:sp>
      <p:sp>
        <p:nvSpPr>
          <p:cNvPr id="5" name="Rectangle 4"/>
          <p:cNvSpPr/>
          <p:nvPr/>
        </p:nvSpPr>
        <p:spPr>
          <a:xfrm>
            <a:off x="623262" y="1525948"/>
            <a:ext cx="7261105" cy="2862322"/>
          </a:xfrm>
          <a:prstGeom prst="rect">
            <a:avLst/>
          </a:prstGeom>
          <a:ln>
            <a:solidFill>
              <a:schemeClr val="accent1"/>
            </a:solidFill>
          </a:ln>
        </p:spPr>
        <p:txBody>
          <a:bodyPr wrap="square">
            <a:spAutoFit/>
          </a:bodyPr>
          <a:lstStyle/>
          <a:p>
            <a:pPr marL="285750" indent="-285750">
              <a:lnSpc>
                <a:spcPct val="150000"/>
              </a:lnSpc>
              <a:buFont typeface="Wingdings" pitchFamily="2" charset="2"/>
              <a:buChar char="q"/>
            </a:pPr>
            <a:r>
              <a:rPr lang="en-GB" sz="2400">
                <a:solidFill>
                  <a:srgbClr val="FF0000"/>
                </a:solidFill>
                <a:latin typeface="GillSansMT"/>
              </a:rPr>
              <a:t>Types of physical form of library catalogues are:</a:t>
            </a:r>
          </a:p>
          <a:p>
            <a:pPr lvl="1">
              <a:lnSpc>
                <a:spcPct val="150000"/>
              </a:lnSpc>
            </a:pPr>
            <a:r>
              <a:rPr lang="en-GB" sz="2400">
                <a:latin typeface="GillSansMT"/>
              </a:rPr>
              <a:t>a. Book catalogue</a:t>
            </a:r>
          </a:p>
          <a:p>
            <a:pPr lvl="1">
              <a:lnSpc>
                <a:spcPct val="150000"/>
              </a:lnSpc>
            </a:pPr>
            <a:r>
              <a:rPr lang="en-GB" sz="2400">
                <a:latin typeface="GillSansMT"/>
              </a:rPr>
              <a:t>b. Card catalogue</a:t>
            </a:r>
          </a:p>
          <a:p>
            <a:pPr lvl="1">
              <a:lnSpc>
                <a:spcPct val="150000"/>
              </a:lnSpc>
            </a:pPr>
            <a:r>
              <a:rPr lang="en-GB" sz="2400">
                <a:latin typeface="GillSansMT"/>
              </a:rPr>
              <a:t>c. Microform catalogue</a:t>
            </a:r>
          </a:p>
          <a:p>
            <a:pPr lvl="1">
              <a:lnSpc>
                <a:spcPct val="150000"/>
              </a:lnSpc>
            </a:pPr>
            <a:r>
              <a:rPr lang="en-GB" sz="2400">
                <a:latin typeface="GillSansMT"/>
              </a:rPr>
              <a:t>d. Online catalogue</a:t>
            </a:r>
            <a:r>
              <a:rPr lang="en-GB">
                <a:latin typeface="GillSansMT"/>
              </a:rPr>
              <a:t>.</a:t>
            </a:r>
            <a:endParaRPr lang="en-GB"/>
          </a:p>
        </p:txBody>
      </p:sp>
    </p:spTree>
    <p:extLst>
      <p:ext uri="{BB962C8B-B14F-4D97-AF65-F5344CB8AC3E}">
        <p14:creationId xmlns:p14="http://schemas.microsoft.com/office/powerpoint/2010/main" val="375402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7383" y="1059022"/>
            <a:ext cx="8092742" cy="3000821"/>
          </a:xfrm>
          <a:prstGeom prst="rect">
            <a:avLst/>
          </a:prstGeom>
        </p:spPr>
        <p:txBody>
          <a:bodyPr wrap="square">
            <a:spAutoFit/>
          </a:bodyPr>
          <a:lstStyle/>
          <a:p>
            <a:pPr algn="just">
              <a:lnSpc>
                <a:spcPct val="150000"/>
              </a:lnSpc>
            </a:pPr>
            <a:r>
              <a:rPr lang="en-GB">
                <a:latin typeface="GillSansMT"/>
                <a:cs typeface="Arial" panose="020B0604020202020204" pitchFamily="34" charset="0"/>
              </a:rPr>
              <a:t>A book catalogue lists bibliographic records in alphabetical order by various entries on pages of a book. This is the oldest type of catalogue. The book catalogue is expensive to produce and easily gets out of date due to its inflexibility. You cannot easily remove or insert bibliographic records (of old &amp; new resources respectively). For more people to have access at the same time, the library needs to print many copies which is expensive. This type of catalogue was gradually replaced by card catalogues.</a:t>
            </a:r>
          </a:p>
        </p:txBody>
      </p:sp>
      <p:sp>
        <p:nvSpPr>
          <p:cNvPr id="2" name="Rectangle 1"/>
          <p:cNvSpPr/>
          <p:nvPr/>
        </p:nvSpPr>
        <p:spPr>
          <a:xfrm>
            <a:off x="527383" y="3861048"/>
            <a:ext cx="8092742" cy="2585323"/>
          </a:xfrm>
          <a:prstGeom prst="rect">
            <a:avLst/>
          </a:prstGeom>
        </p:spPr>
        <p:txBody>
          <a:bodyPr wrap="square">
            <a:spAutoFit/>
          </a:bodyPr>
          <a:lstStyle/>
          <a:p>
            <a:pPr algn="just">
              <a:lnSpc>
                <a:spcPct val="150000"/>
              </a:lnSpc>
            </a:pPr>
            <a:r>
              <a:rPr lang="en-GB" b="1">
                <a:latin typeface="GillSansMT"/>
                <a:cs typeface="Arial" panose="020B0604020202020204" pitchFamily="34" charset="0"/>
              </a:rPr>
              <a:t>Advantages of Book Catalogue</a:t>
            </a:r>
          </a:p>
          <a:p>
            <a:pPr algn="just">
              <a:lnSpc>
                <a:spcPct val="150000"/>
              </a:lnSpc>
            </a:pPr>
            <a:r>
              <a:rPr lang="en-GB">
                <a:latin typeface="GillSansMT"/>
                <a:cs typeface="Arial" panose="020B0604020202020204" pitchFamily="34" charset="0"/>
              </a:rPr>
              <a:t>1. Ease of use: The book catalogue is very easy to use by library cliental and it is portable</a:t>
            </a:r>
          </a:p>
          <a:p>
            <a:pPr algn="just">
              <a:lnSpc>
                <a:spcPct val="150000"/>
              </a:lnSpc>
            </a:pPr>
            <a:r>
              <a:rPr lang="en-GB">
                <a:latin typeface="GillSansMT"/>
                <a:cs typeface="Arial" panose="020B0604020202020204" pitchFamily="34" charset="0"/>
              </a:rPr>
              <a:t>2. Size: it is compact and can be easily carried to anywhere within the library</a:t>
            </a:r>
          </a:p>
          <a:p>
            <a:pPr algn="just">
              <a:lnSpc>
                <a:spcPct val="150000"/>
              </a:lnSpc>
            </a:pPr>
            <a:r>
              <a:rPr lang="en-GB">
                <a:latin typeface="GillSansMT"/>
                <a:cs typeface="Arial" panose="020B0604020202020204" pitchFamily="34" charset="0"/>
              </a:rPr>
              <a:t>3. Cost: Once the first copy has been produced duplication of it becomes cheaper. Multiple copies can be produced for other locations of the library</a:t>
            </a:r>
          </a:p>
        </p:txBody>
      </p:sp>
      <p:sp>
        <p:nvSpPr>
          <p:cNvPr id="3" name="Rectangle 2"/>
          <p:cNvSpPr/>
          <p:nvPr/>
        </p:nvSpPr>
        <p:spPr>
          <a:xfrm>
            <a:off x="527383" y="628134"/>
            <a:ext cx="2683748" cy="430887"/>
          </a:xfrm>
          <a:prstGeom prst="rect">
            <a:avLst/>
          </a:prstGeom>
        </p:spPr>
        <p:txBody>
          <a:bodyPr wrap="none">
            <a:spAutoFit/>
          </a:bodyPr>
          <a:lstStyle/>
          <a:p>
            <a:pPr marL="342900" indent="-342900" algn="just">
              <a:buFont typeface="Wingdings" panose="05000000000000000000" pitchFamily="2" charset="2"/>
              <a:buChar char="Ø"/>
            </a:pPr>
            <a:r>
              <a:rPr lang="en-GB" sz="2200" b="1">
                <a:solidFill>
                  <a:srgbClr val="FF0000"/>
                </a:solidFill>
                <a:latin typeface="GillSansMT"/>
                <a:cs typeface="Arial" panose="020B0604020202020204" pitchFamily="34" charset="0"/>
              </a:rPr>
              <a:t>Book Catalogue</a:t>
            </a:r>
          </a:p>
        </p:txBody>
      </p:sp>
    </p:spTree>
    <p:extLst>
      <p:ext uri="{BB962C8B-B14F-4D97-AF65-F5344CB8AC3E}">
        <p14:creationId xmlns:p14="http://schemas.microsoft.com/office/powerpoint/2010/main" val="419367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37" y="742434"/>
            <a:ext cx="8086725" cy="2585323"/>
          </a:xfrm>
          <a:prstGeom prst="rect">
            <a:avLst/>
          </a:prstGeom>
        </p:spPr>
        <p:txBody>
          <a:bodyPr wrap="square">
            <a:spAutoFit/>
          </a:bodyPr>
          <a:lstStyle/>
          <a:p>
            <a:pPr marL="342900" indent="-342900" algn="just">
              <a:lnSpc>
                <a:spcPct val="150000"/>
              </a:lnSpc>
              <a:buAutoNum type="arabicPeriod"/>
            </a:pPr>
            <a:r>
              <a:rPr lang="en-GB" i="1">
                <a:latin typeface="GillSansMT,Italic"/>
              </a:rPr>
              <a:t>Ease of use</a:t>
            </a:r>
            <a:r>
              <a:rPr lang="en-GB">
                <a:latin typeface="GillSansMT"/>
              </a:rPr>
              <a:t>: Only one person can use this catalogue at a time, unless multiple copies are produced. Library users may have to wait for each other to have access to the book catalogue.</a:t>
            </a:r>
          </a:p>
          <a:p>
            <a:pPr algn="just">
              <a:lnSpc>
                <a:spcPct val="150000"/>
              </a:lnSpc>
            </a:pPr>
            <a:r>
              <a:rPr lang="en-GB">
                <a:latin typeface="GillSansMT"/>
              </a:rPr>
              <a:t>2. </a:t>
            </a:r>
            <a:r>
              <a:rPr lang="en-GB" i="1">
                <a:latin typeface="GillSansMT,Italic"/>
              </a:rPr>
              <a:t>Flexibility and currency</a:t>
            </a:r>
            <a:r>
              <a:rPr lang="en-GB" b="1">
                <a:latin typeface="GillSansMT,Bold"/>
              </a:rPr>
              <a:t>: </a:t>
            </a:r>
            <a:r>
              <a:rPr lang="en-GB">
                <a:latin typeface="GillSansMT"/>
              </a:rPr>
              <a:t>Bibliographic records for new materials cannot be inserted. For this to happen, you may have to reproduce a new book catalogue or create a supplementary copy</a:t>
            </a:r>
            <a:endParaRPr lang="en-GB"/>
          </a:p>
        </p:txBody>
      </p:sp>
      <p:sp>
        <p:nvSpPr>
          <p:cNvPr id="2" name="Rectangle 1"/>
          <p:cNvSpPr/>
          <p:nvPr/>
        </p:nvSpPr>
        <p:spPr>
          <a:xfrm>
            <a:off x="533400" y="310634"/>
            <a:ext cx="3672800" cy="369332"/>
          </a:xfrm>
          <a:prstGeom prst="rect">
            <a:avLst/>
          </a:prstGeom>
        </p:spPr>
        <p:txBody>
          <a:bodyPr wrap="none">
            <a:spAutoFit/>
          </a:bodyPr>
          <a:lstStyle/>
          <a:p>
            <a:r>
              <a:rPr lang="en-GB">
                <a:latin typeface="GillSansMT"/>
              </a:rPr>
              <a:t>Disadvantages of Book Catalogue</a:t>
            </a:r>
          </a:p>
        </p:txBody>
      </p:sp>
      <p:sp>
        <p:nvSpPr>
          <p:cNvPr id="3" name="Rectangle 2"/>
          <p:cNvSpPr/>
          <p:nvPr/>
        </p:nvSpPr>
        <p:spPr>
          <a:xfrm>
            <a:off x="533400" y="3652442"/>
            <a:ext cx="8086725" cy="3000821"/>
          </a:xfrm>
          <a:prstGeom prst="rect">
            <a:avLst/>
          </a:prstGeom>
        </p:spPr>
        <p:txBody>
          <a:bodyPr wrap="square">
            <a:spAutoFit/>
          </a:bodyPr>
          <a:lstStyle/>
          <a:p>
            <a:pPr algn="just">
              <a:lnSpc>
                <a:spcPct val="150000"/>
              </a:lnSpc>
            </a:pPr>
            <a:r>
              <a:rPr lang="en-GB">
                <a:solidFill>
                  <a:srgbClr val="000000"/>
                </a:solidFill>
                <a:latin typeface="GillSansMT"/>
              </a:rPr>
              <a:t>A card catalogue is a file of cards usually in catalogue cabinet showing the users the library’s collections. The cards give very relevant information about the books in the library as well as indicating their location on the shelves. These cards are filed alphabetically in catalogue trays that are placed in the cabinets. These cabinets are arranged in a convenient location in the library for easy retrieval. Kindly visit this link for an illustration on card catalogue, </a:t>
            </a:r>
            <a:r>
              <a:rPr lang="en-GB">
                <a:solidFill>
                  <a:srgbClr val="0563C2"/>
                </a:solidFill>
                <a:latin typeface="GillSansMT"/>
              </a:rPr>
              <a:t>http://www.yourdictionary.com/card-catalog</a:t>
            </a:r>
          </a:p>
        </p:txBody>
      </p:sp>
      <p:sp>
        <p:nvSpPr>
          <p:cNvPr id="5" name="Rectangle 4"/>
          <p:cNvSpPr/>
          <p:nvPr/>
        </p:nvSpPr>
        <p:spPr>
          <a:xfrm>
            <a:off x="533400" y="3190777"/>
            <a:ext cx="2747868" cy="461665"/>
          </a:xfrm>
          <a:prstGeom prst="rect">
            <a:avLst/>
          </a:prstGeom>
        </p:spPr>
        <p:txBody>
          <a:bodyPr wrap="none">
            <a:spAutoFit/>
          </a:bodyPr>
          <a:lstStyle/>
          <a:p>
            <a:pPr marL="285750" indent="-285750">
              <a:buFont typeface="Wingdings" panose="05000000000000000000" pitchFamily="2" charset="2"/>
              <a:buChar char="Ø"/>
            </a:pPr>
            <a:r>
              <a:rPr lang="en-GB" sz="2400" b="1">
                <a:solidFill>
                  <a:srgbClr val="FF0000"/>
                </a:solidFill>
                <a:latin typeface="GillSansMT"/>
              </a:rPr>
              <a:t>Card Catalogue</a:t>
            </a:r>
          </a:p>
        </p:txBody>
      </p:sp>
    </p:spTree>
    <p:extLst>
      <p:ext uri="{BB962C8B-B14F-4D97-AF65-F5344CB8AC3E}">
        <p14:creationId xmlns:p14="http://schemas.microsoft.com/office/powerpoint/2010/main" val="107060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20717"/>
            <a:ext cx="8096250" cy="4247317"/>
          </a:xfrm>
          <a:prstGeom prst="rect">
            <a:avLst/>
          </a:prstGeom>
        </p:spPr>
        <p:txBody>
          <a:bodyPr wrap="square">
            <a:spAutoFit/>
          </a:bodyPr>
          <a:lstStyle/>
          <a:p>
            <a:pPr algn="just">
              <a:lnSpc>
                <a:spcPct val="150000"/>
              </a:lnSpc>
            </a:pPr>
            <a:r>
              <a:rPr lang="en-GB">
                <a:solidFill>
                  <a:srgbClr val="FF0000"/>
                </a:solidFill>
                <a:latin typeface="GillSansMT"/>
              </a:rPr>
              <a:t>1. </a:t>
            </a:r>
            <a:r>
              <a:rPr lang="en-GB" i="1">
                <a:solidFill>
                  <a:srgbClr val="FF0000"/>
                </a:solidFill>
                <a:latin typeface="GillSansMT"/>
              </a:rPr>
              <a:t>Flexibility and Currency</a:t>
            </a:r>
            <a:r>
              <a:rPr lang="en-GB" b="1">
                <a:solidFill>
                  <a:srgbClr val="FF0000"/>
                </a:solidFill>
                <a:latin typeface="GillSansMT"/>
              </a:rPr>
              <a:t>: </a:t>
            </a:r>
            <a:r>
              <a:rPr lang="en-GB">
                <a:solidFill>
                  <a:srgbClr val="000000"/>
                </a:solidFill>
                <a:latin typeface="GillSansMT"/>
              </a:rPr>
              <a:t>Updating of the cabinet is easy and staff time is saved. Cards for new materials can be added quickly and cards easily removed for those items no longer in the collection.</a:t>
            </a:r>
          </a:p>
          <a:p>
            <a:pPr algn="just">
              <a:lnSpc>
                <a:spcPct val="150000"/>
              </a:lnSpc>
            </a:pPr>
            <a:r>
              <a:rPr lang="en-GB">
                <a:solidFill>
                  <a:srgbClr val="FF0000"/>
                </a:solidFill>
                <a:latin typeface="GillSansMT"/>
              </a:rPr>
              <a:t>2. </a:t>
            </a:r>
            <a:r>
              <a:rPr lang="en-GB" i="1">
                <a:solidFill>
                  <a:srgbClr val="FF0000"/>
                </a:solidFill>
                <a:latin typeface="GillSansMT"/>
              </a:rPr>
              <a:t>Ease of use</a:t>
            </a:r>
            <a:r>
              <a:rPr lang="en-GB" b="1">
                <a:solidFill>
                  <a:srgbClr val="FF0000"/>
                </a:solidFill>
                <a:latin typeface="GillSansMT"/>
              </a:rPr>
              <a:t>: </a:t>
            </a:r>
            <a:r>
              <a:rPr lang="en-GB">
                <a:solidFill>
                  <a:srgbClr val="000000"/>
                </a:solidFill>
                <a:latin typeface="GillSansMT"/>
              </a:rPr>
              <a:t>The card catalogue is easy to use. Both staff and students find it easy to use because of the alphabetical arrangement and the fact that they are loose in the tray.</a:t>
            </a:r>
          </a:p>
          <a:p>
            <a:pPr algn="just">
              <a:lnSpc>
                <a:spcPct val="150000"/>
              </a:lnSpc>
            </a:pPr>
            <a:r>
              <a:rPr lang="en-GB">
                <a:solidFill>
                  <a:srgbClr val="FF0000"/>
                </a:solidFill>
                <a:latin typeface="GillSansMT"/>
              </a:rPr>
              <a:t>3. </a:t>
            </a:r>
            <a:r>
              <a:rPr lang="en-GB" i="1">
                <a:solidFill>
                  <a:srgbClr val="FF0000"/>
                </a:solidFill>
                <a:latin typeface="GillSansMT"/>
              </a:rPr>
              <a:t>Availability</a:t>
            </a:r>
            <a:r>
              <a:rPr lang="en-GB" b="1">
                <a:solidFill>
                  <a:srgbClr val="FF0000"/>
                </a:solidFill>
                <a:latin typeface="GillSansMT"/>
              </a:rPr>
              <a:t>: </a:t>
            </a:r>
            <a:r>
              <a:rPr lang="en-GB">
                <a:latin typeface="GillSansMT"/>
              </a:rPr>
              <a:t>The card catalogue is easily available to library users. Several users can have access to the card catalogue at the same time.</a:t>
            </a:r>
          </a:p>
          <a:p>
            <a:pPr algn="just">
              <a:lnSpc>
                <a:spcPct val="150000"/>
              </a:lnSpc>
            </a:pPr>
            <a:r>
              <a:rPr lang="en-GB">
                <a:solidFill>
                  <a:srgbClr val="FF0000"/>
                </a:solidFill>
                <a:latin typeface="GillSansMT"/>
              </a:rPr>
              <a:t>4. </a:t>
            </a:r>
            <a:r>
              <a:rPr lang="en-GB" i="1">
                <a:solidFill>
                  <a:srgbClr val="FF0000"/>
                </a:solidFill>
                <a:latin typeface="GillSansMT"/>
              </a:rPr>
              <a:t>Cost</a:t>
            </a:r>
            <a:r>
              <a:rPr lang="en-GB" b="1">
                <a:solidFill>
                  <a:srgbClr val="FF0000"/>
                </a:solidFill>
                <a:latin typeface="GillSansMT"/>
              </a:rPr>
              <a:t>: </a:t>
            </a:r>
            <a:r>
              <a:rPr lang="en-GB">
                <a:latin typeface="GillSansMT"/>
              </a:rPr>
              <a:t>The cost of maintaining a card catalogue is not expensive. The cards are easily available.</a:t>
            </a:r>
          </a:p>
        </p:txBody>
      </p:sp>
      <p:sp>
        <p:nvSpPr>
          <p:cNvPr id="3" name="Rectangle 2"/>
          <p:cNvSpPr/>
          <p:nvPr/>
        </p:nvSpPr>
        <p:spPr>
          <a:xfrm>
            <a:off x="533400" y="596985"/>
            <a:ext cx="6838950" cy="496996"/>
          </a:xfrm>
          <a:prstGeom prst="rect">
            <a:avLst/>
          </a:prstGeom>
        </p:spPr>
        <p:txBody>
          <a:bodyPr wrap="square">
            <a:spAutoFit/>
          </a:bodyPr>
          <a:lstStyle/>
          <a:p>
            <a:pPr algn="just">
              <a:lnSpc>
                <a:spcPct val="150000"/>
              </a:lnSpc>
            </a:pPr>
            <a:r>
              <a:rPr lang="en-GB" sz="2000" b="1">
                <a:solidFill>
                  <a:srgbClr val="FF0000"/>
                </a:solidFill>
                <a:latin typeface="GillSansMT"/>
              </a:rPr>
              <a:t>Advantages of Card Catalogue</a:t>
            </a:r>
          </a:p>
        </p:txBody>
      </p:sp>
    </p:spTree>
    <p:extLst>
      <p:ext uri="{BB962C8B-B14F-4D97-AF65-F5344CB8AC3E}">
        <p14:creationId xmlns:p14="http://schemas.microsoft.com/office/powerpoint/2010/main" val="415073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31071021BCA44A8E8C60EE1A365C39" ma:contentTypeVersion="7" ma:contentTypeDescription="Create a new document." ma:contentTypeScope="" ma:versionID="fd4211eb21343648a47f6f2368f097a1">
  <xsd:schema xmlns:xsd="http://www.w3.org/2001/XMLSchema" xmlns:xs="http://www.w3.org/2001/XMLSchema" xmlns:p="http://schemas.microsoft.com/office/2006/metadata/properties" xmlns:ns2="75c735f5-aec2-4ca7-ba34-d1ecb3d5d51b" xmlns:ns3="17e26ea0-1c85-4a76-9512-967f311b5a13" targetNamespace="http://schemas.microsoft.com/office/2006/metadata/properties" ma:root="true" ma:fieldsID="ca403e7518dff83faa03d69fcf215244" ns2:_="" ns3:_="">
    <xsd:import namespace="75c735f5-aec2-4ca7-ba34-d1ecb3d5d51b"/>
    <xsd:import namespace="17e26ea0-1c85-4a76-9512-967f311b5a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735f5-aec2-4ca7-ba34-d1ecb3d5d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e26ea0-1c85-4a76-9512-967f311b5a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5FCF44-C04A-4814-8C90-5D7468992C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3E2430-F291-4A75-A10D-6FCD9ED86858}">
  <ds:schemaRefs>
    <ds:schemaRef ds:uri="http://schemas.microsoft.com/sharepoint/v3/contenttype/forms"/>
  </ds:schemaRefs>
</ds:datastoreItem>
</file>

<file path=customXml/itemProps3.xml><?xml version="1.0" encoding="utf-8"?>
<ds:datastoreItem xmlns:ds="http://schemas.openxmlformats.org/officeDocument/2006/customXml" ds:itemID="{AE0BAD69-B5B1-45C7-B53A-9525FF6BB513}">
  <ds:schemaRefs>
    <ds:schemaRef ds:uri="17e26ea0-1c85-4a76-9512-967f311b5a13"/>
    <ds:schemaRef ds:uri="75c735f5-aec2-4ca7-ba34-d1ecb3d5d5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GST 105  IT and Library Skills</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Cataloging and Classifying Library Materials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FNAS-29</dc:creator>
  <cp:revision>1</cp:revision>
  <dcterms:created xsi:type="dcterms:W3CDTF">2022-03-27T13:58:21Z</dcterms:created>
  <dcterms:modified xsi:type="dcterms:W3CDTF">2022-04-14T13:52:38Z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0x010100B431071021BCA44A8E8C60EE1A365C39</vt:lpwstr>
  </property>
</Properties>
</file>