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4"/>
  </p:sldMasterIdLst>
  <p:sldIdLst>
    <p:sldId id="256" r:id="rId5"/>
    <p:sldId id="257" r:id="rId6"/>
    <p:sldId id="258" r:id="rId7"/>
    <p:sldId id="259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81B16-469B-4940-A7E1-70DD873B60B5}" v="33" dt="2022-04-21T08:02:55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IRU ABDULHAFIZ" userId="S::afeeznasir@nileuniversity.edu.ng::7ae4c424-6a00-4478-a877-53599ab56542" providerId="AD" clId="Web-{1D681B16-469B-4940-A7E1-70DD873B60B5}"/>
    <pc:docChg chg="modSld">
      <pc:chgData name="NASIRU ABDULHAFIZ" userId="S::afeeznasir@nileuniversity.edu.ng::7ae4c424-6a00-4478-a877-53599ab56542" providerId="AD" clId="Web-{1D681B16-469B-4940-A7E1-70DD873B60B5}" dt="2022-04-21T08:02:55.570" v="28" actId="20577"/>
      <pc:docMkLst>
        <pc:docMk/>
      </pc:docMkLst>
      <pc:sldChg chg="modSp">
        <pc:chgData name="NASIRU ABDULHAFIZ" userId="S::afeeznasir@nileuniversity.edu.ng::7ae4c424-6a00-4478-a877-53599ab56542" providerId="AD" clId="Web-{1D681B16-469B-4940-A7E1-70DD873B60B5}" dt="2022-04-21T07:54:23.307" v="20" actId="20577"/>
        <pc:sldMkLst>
          <pc:docMk/>
          <pc:sldMk cId="0" sldId="256"/>
        </pc:sldMkLst>
        <pc:spChg chg="mod">
          <ac:chgData name="NASIRU ABDULHAFIZ" userId="S::afeeznasir@nileuniversity.edu.ng::7ae4c424-6a00-4478-a877-53599ab56542" providerId="AD" clId="Web-{1D681B16-469B-4940-A7E1-70DD873B60B5}" dt="2022-04-21T07:54:23.307" v="2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1D681B16-469B-4940-A7E1-70DD873B60B5}" dt="2022-04-21T07:55:02.716" v="22" actId="20577"/>
        <pc:sldMkLst>
          <pc:docMk/>
          <pc:sldMk cId="0" sldId="257"/>
        </pc:sldMkLst>
        <pc:spChg chg="mod">
          <ac:chgData name="NASIRU ABDULHAFIZ" userId="S::afeeznasir@nileuniversity.edu.ng::7ae4c424-6a00-4478-a877-53599ab56542" providerId="AD" clId="Web-{1D681B16-469B-4940-A7E1-70DD873B60B5}" dt="2022-04-21T07:55:02.716" v="2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1D681B16-469B-4940-A7E1-70DD873B60B5}" dt="2022-04-21T07:55:47.452" v="24" actId="20577"/>
        <pc:sldMkLst>
          <pc:docMk/>
          <pc:sldMk cId="0" sldId="259"/>
        </pc:sldMkLst>
        <pc:spChg chg="mod">
          <ac:chgData name="NASIRU ABDULHAFIZ" userId="S::afeeznasir@nileuniversity.edu.ng::7ae4c424-6a00-4478-a877-53599ab56542" providerId="AD" clId="Web-{1D681B16-469B-4940-A7E1-70DD873B60B5}" dt="2022-04-21T07:55:47.452" v="24" actId="20577"/>
          <ac:spMkLst>
            <pc:docMk/>
            <pc:sldMk cId="0" sldId="259"/>
            <ac:spMk id="512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1D681B16-469B-4940-A7E1-70DD873B60B5}" dt="2022-04-21T08:02:55.570" v="28" actId="20577"/>
        <pc:sldMkLst>
          <pc:docMk/>
          <pc:sldMk cId="1294810771" sldId="271"/>
        </pc:sldMkLst>
        <pc:spChg chg="mod">
          <ac:chgData name="NASIRU ABDULHAFIZ" userId="S::afeeznasir@nileuniversity.edu.ng::7ae4c424-6a00-4478-a877-53599ab56542" providerId="AD" clId="Web-{1D681B16-469B-4940-A7E1-70DD873B60B5}" dt="2022-04-21T08:02:55.570" v="28" actId="20577"/>
          <ac:spMkLst>
            <pc:docMk/>
            <pc:sldMk cId="1294810771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0C60F-CB81-44B3-A0B9-1E12982F2236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D6327-FD40-4F75-9BF8-296C84602C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6BF4F-7068-42B5-97C9-126753F67577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4DD93-30A6-4062-B40E-B53991847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1DC02-46D7-4D78-8230-F37755F3AF86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43945-245C-49EE-A3CE-40613EFE8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4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4BEEC-70F5-49F8-B758-0A3AFA4BB6CF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5DE9C-BB8B-4D7C-A890-CF09E5F11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8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B60BA-C2AF-4FD9-B969-56B7C8FE6D6D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93A6-87E1-47D0-A791-CE1343B6C2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5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3C634-1155-43F2-865B-C3ED99DD96A5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B846A-6BB0-49F3-B15E-53E92E10E3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7EB93-505B-4EA6-B496-3B661898C2F4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D0E99-2F7C-4DD3-A8B0-AA45AF9D2C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08EC9-9F80-4C90-90E3-22165400E1E8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2222A-62CA-4BDB-B023-A2646EBE4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A43EA-894A-49AD-A4CB-4EE7B4E9CB3D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89AE7-5C20-47D1-A795-F8A3E3F814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70B2A-7EE2-4340-B289-A81D074A0B3E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73A6C-0F34-4866-8A01-EC5C07A231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A1542-98EB-4B88-BFAB-431F2734D325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39CFB-FC48-4C40-8CC5-A46C444411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DEEB32-0C0B-4DE6-B14B-914ECCA01BF2}" type="datetimeFigureOut">
              <a:rPr lang="en-US"/>
              <a:pPr>
                <a:defRPr/>
              </a:pPr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0A2167-21CB-4392-8BB3-B2E5A5DC01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google/product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524000" y="2644775"/>
            <a:ext cx="9144000" cy="957263"/>
          </a:xfrm>
        </p:spPr>
        <p:txBody>
          <a:bodyPr/>
          <a:lstStyle/>
          <a:p>
            <a:pPr eaLnBrk="1" hangingPunct="1"/>
            <a:r>
              <a:rPr lang="en-US" altLang="en-US" dirty="0"/>
              <a:t>Searching the Internet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0059" y="1122363"/>
            <a:ext cx="7571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GST 105 – IT and Library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5375" y="5088265"/>
            <a:ext cx="196124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just"/>
            <a:r>
              <a:rPr lang="en-GB" sz="2800" dirty="0">
                <a:latin typeface="Calibri"/>
                <a:cs typeface="Calibri"/>
              </a:rPr>
              <a:t>Instructor – </a:t>
            </a:r>
            <a:endParaRPr lang="en-GB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Google Search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dirty="0"/>
              <a:t>Boolean Operators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Information search in most databases is based on Boolean logic (logical relationship between key words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AND operator (+)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Narrows search by focusing on a specific combination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Eg</a:t>
            </a:r>
            <a:r>
              <a:rPr lang="en-US" dirty="0"/>
              <a:t>: searching for cars AND 2021: only results with both feature are presented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Or Operator: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Broadens the search to accommodate all search terms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Eg</a:t>
            </a:r>
            <a:r>
              <a:rPr lang="en-US" dirty="0"/>
              <a:t>: card OR red: any card and any red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Not (-): reduces search 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93663"/>
            <a:ext cx="10515600" cy="1023938"/>
          </a:xfrm>
        </p:spPr>
        <p:txBody>
          <a:bodyPr/>
          <a:lstStyle/>
          <a:p>
            <a:pPr eaLnBrk="1" hangingPunct="1"/>
            <a:r>
              <a:rPr lang="en-US" altLang="en-US" dirty="0"/>
              <a:t>Google Search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181600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Advanced Search Operators: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 They are researched keywords that have special meaning to google.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They are used to modify search in certain ways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They can be used to define the type of search google should do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 err="1"/>
              <a:t>Allinurl</a:t>
            </a:r>
            <a:r>
              <a:rPr lang="en-US" dirty="0"/>
              <a:t>: restrict search results to only those pages with the search query specified in the URL.</a:t>
            </a:r>
            <a:endParaRPr lang="en-US" b="1" dirty="0"/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 err="1"/>
              <a:t>Allintitle</a:t>
            </a:r>
            <a:r>
              <a:rPr lang="en-US" dirty="0"/>
              <a:t>: limits search results to only pages that have the specific keyword in the webpage’s title. E.g. </a:t>
            </a:r>
            <a:r>
              <a:rPr lang="en-US" b="1" i="1" dirty="0" err="1"/>
              <a:t>allintitle</a:t>
            </a:r>
            <a:r>
              <a:rPr lang="en-US" b="1" i="1" dirty="0"/>
              <a:t>: tesla vs edition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 err="1"/>
              <a:t>Intext</a:t>
            </a:r>
            <a:r>
              <a:rPr lang="en-US" dirty="0"/>
              <a:t>: search for a word or phrase (in quotes), but only in the body/document text.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 err="1"/>
              <a:t>Filetype</a:t>
            </a:r>
            <a:r>
              <a:rPr lang="en-US" dirty="0"/>
              <a:t>: Match only a specific file type. E.g. </a:t>
            </a:r>
            <a:r>
              <a:rPr lang="en-US" b="1" i="1" dirty="0"/>
              <a:t>“tesla announcements” </a:t>
            </a:r>
            <a:r>
              <a:rPr lang="en-US" b="1" i="1" dirty="0" err="1"/>
              <a:t>filetype:pdf</a:t>
            </a:r>
            <a:endParaRPr lang="en-US" b="1" i="1" dirty="0"/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/>
              <a:t>Related: returns sites that are related to a target domain. Only work for large domains e.g. </a:t>
            </a:r>
            <a:r>
              <a:rPr lang="en-US" b="1" i="1" dirty="0" err="1"/>
              <a:t>related:nytimes.com</a:t>
            </a:r>
            <a:endParaRPr lang="en-US" b="1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Color code for different search results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Page title : blue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URL: Green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Page content: Black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 Result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Various tabs to define the type of content on result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All: combines everything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Images: Image results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Videos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Statistics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News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Maps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1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Advanced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3999"/>
            <a:ext cx="11582399" cy="49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Advanced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514" y="1453662"/>
            <a:ext cx="11045132" cy="47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Google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Google Scholar: scholar.google.com</a:t>
            </a:r>
          </a:p>
          <a:p>
            <a:r>
              <a:rPr lang="en-US" dirty="0"/>
              <a:t>Google lens</a:t>
            </a:r>
          </a:p>
          <a:p>
            <a:r>
              <a:rPr lang="en-US" dirty="0"/>
              <a:t>Google classroom</a:t>
            </a:r>
          </a:p>
          <a:p>
            <a:r>
              <a:rPr lang="en-US" dirty="0"/>
              <a:t>Blogger</a:t>
            </a:r>
          </a:p>
          <a:p>
            <a:r>
              <a:rPr lang="en-US" dirty="0" err="1"/>
              <a:t>Youtube</a:t>
            </a:r>
            <a:endParaRPr lang="en-US" dirty="0"/>
          </a:p>
          <a:p>
            <a:r>
              <a:rPr lang="en-US" dirty="0"/>
              <a:t>Drive</a:t>
            </a:r>
          </a:p>
          <a:p>
            <a:r>
              <a:rPr lang="en-US" dirty="0" err="1"/>
              <a:t>Calender</a:t>
            </a:r>
            <a:endParaRPr lang="en-US" dirty="0"/>
          </a:p>
          <a:p>
            <a:r>
              <a:rPr lang="en-US" dirty="0"/>
              <a:t>Maps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Translate</a:t>
            </a:r>
          </a:p>
          <a:p>
            <a:r>
              <a:rPr lang="en-US" dirty="0"/>
              <a:t>Chrome</a:t>
            </a:r>
          </a:p>
          <a:p>
            <a:r>
              <a:rPr lang="en-US" dirty="0"/>
              <a:t>Android</a:t>
            </a:r>
          </a:p>
          <a:p>
            <a:r>
              <a:rPr lang="en-US" dirty="0"/>
              <a:t>Google play</a:t>
            </a:r>
          </a:p>
          <a:p>
            <a:r>
              <a:rPr lang="en-US" dirty="0"/>
              <a:t>…etc.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more go to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https://about.google/products/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2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Due to the number of sources of information and ambiguity of language, searching for a precise information on the internet is quite cumbersome and time consuming.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Search engines are used for searching through content of webpages, it returns large amount of result from search, which not all might be relevant to the search query.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Hence the need for effective search skills.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At the end of this class, a student should be able to do the following: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Familiar with difference search engines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Formulate an efficient search query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Use search operators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Use modifiers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Filter search result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Use  advance search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search engine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Software usually online (on the internet)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Finds information based on users' queries</a:t>
            </a:r>
          </a:p>
          <a:p>
            <a:pPr lvl="1" algn="just" eaLnBrk="1" hangingPunct="1"/>
            <a:r>
              <a:rPr lang="en-US" altLang="en-US" dirty="0"/>
              <a:t>Queries are information (text, image or sound) to aid search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Example of search engines </a:t>
            </a:r>
          </a:p>
          <a:p>
            <a:pPr lvl="1" algn="just" eaLnBrk="1" hangingPunct="1"/>
            <a:r>
              <a:rPr lang="en-US" altLang="en-US" dirty="0"/>
              <a:t>Google (70% of search)</a:t>
            </a:r>
          </a:p>
          <a:p>
            <a:pPr lvl="1" algn="just" eaLnBrk="1" hangingPunct="1"/>
            <a:r>
              <a:rPr lang="en-US" altLang="en-US" dirty="0"/>
              <a:t>Bing (Microsoft)</a:t>
            </a:r>
          </a:p>
          <a:p>
            <a:pPr lvl="1" algn="just" eaLnBrk="1" hangingPunct="1"/>
            <a:r>
              <a:rPr lang="en-US" altLang="en-US" dirty="0"/>
              <a:t>Baidu (china)</a:t>
            </a:r>
          </a:p>
          <a:p>
            <a:pPr lvl="1" algn="just" eaLnBrk="1" hangingPunct="1"/>
            <a:r>
              <a:rPr lang="en-US" altLang="en-US" dirty="0"/>
              <a:t>Yahoo</a:t>
            </a:r>
          </a:p>
          <a:p>
            <a:pPr lvl="1" algn="just" eaLnBrk="1" hangingPunct="1"/>
            <a:r>
              <a:rPr lang="en-US" altLang="en-US" dirty="0"/>
              <a:t>Ask.com</a:t>
            </a:r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125"/>
            <a:ext cx="107315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 </a:t>
            </a:r>
            <a:r>
              <a:rPr lang="en-GB" dirty="0">
                <a:solidFill>
                  <a:srgbClr val="C00000"/>
                </a:solidFill>
              </a:rPr>
              <a:t>Crawler Based Search Engines</a:t>
            </a:r>
            <a:r>
              <a:rPr lang="en-GB" dirty="0"/>
              <a:t>: </a:t>
            </a:r>
            <a:r>
              <a:rPr lang="en-GB" sz="2400" dirty="0"/>
              <a:t>Uses a “Spider” or a “crawler” to search the internet and then adds the pages to the search engine’s database. E.g., Google and Yahoo</a:t>
            </a:r>
            <a:endParaRPr lang="en-GB" sz="2400" dirty="0">
              <a:cs typeface="Calibri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Directories</a:t>
            </a:r>
            <a:r>
              <a:rPr lang="en-GB" dirty="0"/>
              <a:t>: </a:t>
            </a:r>
            <a:r>
              <a:rPr lang="en-GB" sz="2400" dirty="0"/>
              <a:t>these are human powered search engine; website is submitted to the directory and must be approved for inclusion by editorial staff. E.g., Internet Public Library.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Hybrid</a:t>
            </a:r>
            <a:r>
              <a:rPr lang="en-GB" dirty="0"/>
              <a:t>: </a:t>
            </a:r>
            <a:r>
              <a:rPr lang="en-GB" sz="2400" dirty="0"/>
              <a:t>a mix of crawlers and directories, option of which to go with might be provide, human results are listed first by default.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Meta Search Engines</a:t>
            </a:r>
            <a:r>
              <a:rPr lang="en-GB" dirty="0"/>
              <a:t>: </a:t>
            </a:r>
            <a:r>
              <a:rPr lang="en-GB" sz="2400" dirty="0"/>
              <a:t>searches several other search engines at once and combines the results into one list. E.g. Dogpile and Clusty.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dirty="0"/>
          </a:p>
          <a:p>
            <a:pPr algn="just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8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Search Technique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Understand what you are searching for.</a:t>
            </a:r>
          </a:p>
          <a:p>
            <a:pPr lvl="1" eaLnBrk="1" hangingPunct="1"/>
            <a:r>
              <a:rPr lang="en-US" altLang="en-US" dirty="0"/>
              <a:t>Question, topic …</a:t>
            </a:r>
            <a:r>
              <a:rPr lang="en-US" altLang="en-US" dirty="0" err="1"/>
              <a:t>etc</a:t>
            </a:r>
            <a:r>
              <a:rPr lang="en-US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Keep the search key simple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Consider synonyms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Various spelling</a:t>
            </a:r>
          </a:p>
          <a:p>
            <a:pPr lvl="1" eaLnBrk="1" hangingPunct="1"/>
            <a:r>
              <a:rPr lang="en-US" altLang="en-US" dirty="0"/>
              <a:t>American vs British spelling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Acronyms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Use few words to describe what you want.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Search facts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Case insensitivity</a:t>
            </a:r>
          </a:p>
          <a:p>
            <a:pPr lvl="1" eaLnBrk="1" hangingPunct="1"/>
            <a:r>
              <a:rPr lang="en-US" altLang="en-US" dirty="0"/>
              <a:t>Ten is TEN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Search operators are case sensitive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Stop words are avoided in searching </a:t>
            </a:r>
          </a:p>
          <a:p>
            <a:pPr lvl="1" eaLnBrk="1" hangingPunct="1"/>
            <a:r>
              <a:rPr lang="en-US" altLang="en-US" dirty="0"/>
              <a:t>Such as: on, of, the, a.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Search use other keywords to match with words on web pages.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Better your search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Use fewer terms for search query.</a:t>
            </a:r>
          </a:p>
          <a:p>
            <a:pPr lvl="1" eaLnBrk="1" hangingPunct="1"/>
            <a:r>
              <a:rPr lang="en-US" altLang="en-US" dirty="0"/>
              <a:t>The more terms you use the wider the variation of result you get.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Use operators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Use modifiers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Google Search Operators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/>
              <a:t>Phrase Search “ ”: enforces the search of exact words and the order defined between the quotes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* or wildcard operator: treat that position as a place holder for an unknown term(s)</a:t>
            </a:r>
          </a:p>
          <a:p>
            <a:pPr lvl="1" algn="just" eaLnBrk="1" hangingPunct="1"/>
            <a:r>
              <a:rPr lang="en-US" altLang="en-US" dirty="0"/>
              <a:t>Nile * Nigeria: Possible results : Nile university of Nigeria, Nile people and culture of Nigeria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~ Tilde Operator: search for what you specified in your query and any perceived similar term/keyword by Google.</a:t>
            </a:r>
          </a:p>
          <a:p>
            <a:pPr lvl="1" algn="just" eaLnBrk="1" hangingPunct="1"/>
            <a:r>
              <a:rPr lang="en-US" altLang="en-US" dirty="0"/>
              <a:t>E.g.: sitting styles~</a:t>
            </a:r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 search [Compatibility Mode]" id="{ACDCD1FA-E55D-4310-A07B-0500200D0E42}" vid="{E61059B7-D181-45E6-8B8C-861E45CE9D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31071021BCA44A8E8C60EE1A365C39" ma:contentTypeVersion="7" ma:contentTypeDescription="Create a new document." ma:contentTypeScope="" ma:versionID="fd4211eb21343648a47f6f2368f097a1">
  <xsd:schema xmlns:xsd="http://www.w3.org/2001/XMLSchema" xmlns:xs="http://www.w3.org/2001/XMLSchema" xmlns:p="http://schemas.microsoft.com/office/2006/metadata/properties" xmlns:ns2="75c735f5-aec2-4ca7-ba34-d1ecb3d5d51b" xmlns:ns3="17e26ea0-1c85-4a76-9512-967f311b5a13" targetNamespace="http://schemas.microsoft.com/office/2006/metadata/properties" ma:root="true" ma:fieldsID="ca403e7518dff83faa03d69fcf215244" ns2:_="" ns3:_="">
    <xsd:import namespace="75c735f5-aec2-4ca7-ba34-d1ecb3d5d51b"/>
    <xsd:import namespace="17e26ea0-1c85-4a76-9512-967f311b5a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735f5-aec2-4ca7-ba34-d1ecb3d5d5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26ea0-1c85-4a76-9512-967f311b5a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EA7E91-4507-4E4C-BB18-CC35BF6DFA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1059A0-6D95-4234-8F17-38C4F48C66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0D64AA-2BAB-40FF-B017-DAD55AF08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c735f5-aec2-4ca7-ba34-d1ecb3d5d51b"/>
    <ds:schemaRef ds:uri="17e26ea0-1c85-4a76-9512-967f311b5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search</Template>
  <TotalTime>293</TotalTime>
  <Words>780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Searching the Internet</vt:lpstr>
      <vt:lpstr>INTRODUCTION</vt:lpstr>
      <vt:lpstr>Objectives</vt:lpstr>
      <vt:lpstr>What is a search engine</vt:lpstr>
      <vt:lpstr>Classification of Search Engines</vt:lpstr>
      <vt:lpstr>Basic Search Technique</vt:lpstr>
      <vt:lpstr>Basic Search facts</vt:lpstr>
      <vt:lpstr>Better your search</vt:lpstr>
      <vt:lpstr>Google Search Operators</vt:lpstr>
      <vt:lpstr>Google Search Operators</vt:lpstr>
      <vt:lpstr>Google Search Operators</vt:lpstr>
      <vt:lpstr>Search Result</vt:lpstr>
      <vt:lpstr>Search Result type</vt:lpstr>
      <vt:lpstr>Google Advanced Search</vt:lpstr>
      <vt:lpstr>Google Advanced Search</vt:lpstr>
      <vt:lpstr>Other Google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the Internet</dc:title>
  <dc:creator>Salisu Ibrahim Yusuf</dc:creator>
  <cp:lastModifiedBy>Nile University</cp:lastModifiedBy>
  <cp:revision>37</cp:revision>
  <dcterms:created xsi:type="dcterms:W3CDTF">2019-11-01T11:01:53Z</dcterms:created>
  <dcterms:modified xsi:type="dcterms:W3CDTF">2022-04-21T08:02:55Z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0x010100B431071021BCA44A8E8C60EE1A365C39</vt:lpwstr>
  </property>
</Properties>
</file>