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5" r:id="rId7"/>
    <p:sldId id="266" r:id="rId8"/>
    <p:sldId id="258" r:id="rId9"/>
    <p:sldId id="259" r:id="rId10"/>
    <p:sldId id="260" r:id="rId11"/>
    <p:sldId id="261" r:id="rId12"/>
    <p:sldId id="262" r:id="rId13"/>
    <p:sldId id="263" r:id="rId14"/>
    <p:sldId id="264"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8C519-4874-4F53-93C7-B3E2628E9F52}" v="18" dt="2022-05-12T13:01:49.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IRU ABDULHAFIZ" userId="S::afeeznasir@nileuniversity.edu.ng::7ae4c424-6a00-4478-a877-53599ab56542" providerId="AD" clId="Web-{F698C519-4874-4F53-93C7-B3E2628E9F52}"/>
    <pc:docChg chg="modSld">
      <pc:chgData name="NASIRU ABDULHAFIZ" userId="S::afeeznasir@nileuniversity.edu.ng::7ae4c424-6a00-4478-a877-53599ab56542" providerId="AD" clId="Web-{F698C519-4874-4F53-93C7-B3E2628E9F52}" dt="2022-05-12T13:01:47.571" v="13" actId="20577"/>
      <pc:docMkLst>
        <pc:docMk/>
      </pc:docMkLst>
      <pc:sldChg chg="modSp">
        <pc:chgData name="NASIRU ABDULHAFIZ" userId="S::afeeznasir@nileuniversity.edu.ng::7ae4c424-6a00-4478-a877-53599ab56542" providerId="AD" clId="Web-{F698C519-4874-4F53-93C7-B3E2628E9F52}" dt="2022-05-12T13:00:00.928" v="3" actId="20577"/>
        <pc:sldMkLst>
          <pc:docMk/>
          <pc:sldMk cId="2941842629" sldId="258"/>
        </pc:sldMkLst>
        <pc:spChg chg="mod">
          <ac:chgData name="NASIRU ABDULHAFIZ" userId="S::afeeznasir@nileuniversity.edu.ng::7ae4c424-6a00-4478-a877-53599ab56542" providerId="AD" clId="Web-{F698C519-4874-4F53-93C7-B3E2628E9F52}" dt="2022-05-12T13:00:00.928" v="3" actId="20577"/>
          <ac:spMkLst>
            <pc:docMk/>
            <pc:sldMk cId="2941842629" sldId="258"/>
            <ac:spMk id="3" creationId="{00000000-0000-0000-0000-000000000000}"/>
          </ac:spMkLst>
        </pc:spChg>
      </pc:sldChg>
      <pc:sldChg chg="modSp">
        <pc:chgData name="NASIRU ABDULHAFIZ" userId="S::afeeznasir@nileuniversity.edu.ng::7ae4c424-6a00-4478-a877-53599ab56542" providerId="AD" clId="Web-{F698C519-4874-4F53-93C7-B3E2628E9F52}" dt="2022-05-12T13:00:26.929" v="5" actId="20577"/>
        <pc:sldMkLst>
          <pc:docMk/>
          <pc:sldMk cId="2065311298" sldId="260"/>
        </pc:sldMkLst>
        <pc:spChg chg="mod">
          <ac:chgData name="NASIRU ABDULHAFIZ" userId="S::afeeznasir@nileuniversity.edu.ng::7ae4c424-6a00-4478-a877-53599ab56542" providerId="AD" clId="Web-{F698C519-4874-4F53-93C7-B3E2628E9F52}" dt="2022-05-12T13:00:26.929" v="5" actId="20577"/>
          <ac:spMkLst>
            <pc:docMk/>
            <pc:sldMk cId="2065311298" sldId="260"/>
            <ac:spMk id="3" creationId="{00000000-0000-0000-0000-000000000000}"/>
          </ac:spMkLst>
        </pc:spChg>
      </pc:sldChg>
      <pc:sldChg chg="modSp">
        <pc:chgData name="NASIRU ABDULHAFIZ" userId="S::afeeznasir@nileuniversity.edu.ng::7ae4c424-6a00-4478-a877-53599ab56542" providerId="AD" clId="Web-{F698C519-4874-4F53-93C7-B3E2628E9F52}" dt="2022-05-12T13:00:48.711" v="7" actId="20577"/>
        <pc:sldMkLst>
          <pc:docMk/>
          <pc:sldMk cId="1859336011" sldId="262"/>
        </pc:sldMkLst>
        <pc:spChg chg="mod">
          <ac:chgData name="NASIRU ABDULHAFIZ" userId="S::afeeznasir@nileuniversity.edu.ng::7ae4c424-6a00-4478-a877-53599ab56542" providerId="AD" clId="Web-{F698C519-4874-4F53-93C7-B3E2628E9F52}" dt="2022-05-12T13:00:48.711" v="7" actId="20577"/>
          <ac:spMkLst>
            <pc:docMk/>
            <pc:sldMk cId="1859336011" sldId="262"/>
            <ac:spMk id="3" creationId="{00000000-0000-0000-0000-000000000000}"/>
          </ac:spMkLst>
        </pc:spChg>
      </pc:sldChg>
      <pc:sldChg chg="modSp">
        <pc:chgData name="NASIRU ABDULHAFIZ" userId="S::afeeznasir@nileuniversity.edu.ng::7ae4c424-6a00-4478-a877-53599ab56542" providerId="AD" clId="Web-{F698C519-4874-4F53-93C7-B3E2628E9F52}" dt="2022-05-12T13:01:19.321" v="12" actId="20577"/>
        <pc:sldMkLst>
          <pc:docMk/>
          <pc:sldMk cId="4127991211" sldId="263"/>
        </pc:sldMkLst>
        <pc:spChg chg="mod">
          <ac:chgData name="NASIRU ABDULHAFIZ" userId="S::afeeznasir@nileuniversity.edu.ng::7ae4c424-6a00-4478-a877-53599ab56542" providerId="AD" clId="Web-{F698C519-4874-4F53-93C7-B3E2628E9F52}" dt="2022-05-12T13:01:19.321" v="12" actId="20577"/>
          <ac:spMkLst>
            <pc:docMk/>
            <pc:sldMk cId="4127991211" sldId="263"/>
            <ac:spMk id="3" creationId="{00000000-0000-0000-0000-000000000000}"/>
          </ac:spMkLst>
        </pc:spChg>
      </pc:sldChg>
      <pc:sldChg chg="modSp">
        <pc:chgData name="NASIRU ABDULHAFIZ" userId="S::afeeznasir@nileuniversity.edu.ng::7ae4c424-6a00-4478-a877-53599ab56542" providerId="AD" clId="Web-{F698C519-4874-4F53-93C7-B3E2628E9F52}" dt="2022-05-12T12:59:06.130" v="1" actId="20577"/>
        <pc:sldMkLst>
          <pc:docMk/>
          <pc:sldMk cId="574564775" sldId="265"/>
        </pc:sldMkLst>
        <pc:spChg chg="mod">
          <ac:chgData name="NASIRU ABDULHAFIZ" userId="S::afeeznasir@nileuniversity.edu.ng::7ae4c424-6a00-4478-a877-53599ab56542" providerId="AD" clId="Web-{F698C519-4874-4F53-93C7-B3E2628E9F52}" dt="2022-05-12T12:59:06.130" v="1" actId="20577"/>
          <ac:spMkLst>
            <pc:docMk/>
            <pc:sldMk cId="574564775" sldId="265"/>
            <ac:spMk id="3" creationId="{00000000-0000-0000-0000-000000000000}"/>
          </ac:spMkLst>
        </pc:spChg>
      </pc:sldChg>
      <pc:sldChg chg="modSp">
        <pc:chgData name="NASIRU ABDULHAFIZ" userId="S::afeeznasir@nileuniversity.edu.ng::7ae4c424-6a00-4478-a877-53599ab56542" providerId="AD" clId="Web-{F698C519-4874-4F53-93C7-B3E2628E9F52}" dt="2022-05-12T13:01:47.571" v="13" actId="20577"/>
        <pc:sldMkLst>
          <pc:docMk/>
          <pc:sldMk cId="1385366982" sldId="269"/>
        </pc:sldMkLst>
        <pc:spChg chg="mod">
          <ac:chgData name="NASIRU ABDULHAFIZ" userId="S::afeeznasir@nileuniversity.edu.ng::7ae4c424-6a00-4478-a877-53599ab56542" providerId="AD" clId="Web-{F698C519-4874-4F53-93C7-B3E2628E9F52}" dt="2022-05-12T13:01:47.571" v="13" actId="20577"/>
          <ac:spMkLst>
            <pc:docMk/>
            <pc:sldMk cId="1385366982" sldId="269"/>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6D555F-1ADF-4576-8B3A-46D975114FD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328773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D555F-1ADF-4576-8B3A-46D975114FD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313783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D555F-1ADF-4576-8B3A-46D975114FD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358310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D555F-1ADF-4576-8B3A-46D975114FD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175794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D555F-1ADF-4576-8B3A-46D975114FD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18958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6D555F-1ADF-4576-8B3A-46D975114FD9}"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279338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6D555F-1ADF-4576-8B3A-46D975114FD9}"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9566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6D555F-1ADF-4576-8B3A-46D975114FD9}"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209098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D555F-1ADF-4576-8B3A-46D975114FD9}"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194968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D555F-1ADF-4576-8B3A-46D975114FD9}"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272804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D555F-1ADF-4576-8B3A-46D975114FD9}"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933A-A419-403C-8EDB-1F2390B90054}" type="slidenum">
              <a:rPr lang="en-US" smtClean="0"/>
              <a:t>‹#›</a:t>
            </a:fld>
            <a:endParaRPr lang="en-US"/>
          </a:p>
        </p:txBody>
      </p:sp>
    </p:spTree>
    <p:extLst>
      <p:ext uri="{BB962C8B-B14F-4D97-AF65-F5344CB8AC3E}">
        <p14:creationId xmlns:p14="http://schemas.microsoft.com/office/powerpoint/2010/main" val="154380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D555F-1ADF-4576-8B3A-46D975114FD9}" type="datetimeFigureOut">
              <a:rPr lang="en-US" smtClean="0"/>
              <a:t>5/12/2022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4933A-A419-403C-8EDB-1F2390B90054}" type="slidenum">
              <a:rPr lang="en-US" smtClean="0"/>
              <a:t>‹#›</a:t>
            </a:fld>
            <a:endParaRPr lang="en-US"/>
          </a:p>
        </p:txBody>
      </p:sp>
    </p:spTree>
    <p:extLst>
      <p:ext uri="{BB962C8B-B14F-4D97-AF65-F5344CB8AC3E}">
        <p14:creationId xmlns:p14="http://schemas.microsoft.com/office/powerpoint/2010/main" val="1968727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mazzanti.net/10-tips-for-finding-information-on-theinter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sz="6000" dirty="0">
                <a:solidFill>
                  <a:prstClr val="black"/>
                </a:solidFill>
                <a:latin typeface="GillSansMT"/>
              </a:rPr>
              <a:t>GST 105 </a:t>
            </a:r>
            <a:br>
              <a:rPr lang="en-GB" sz="6000" dirty="0">
                <a:solidFill>
                  <a:prstClr val="black"/>
                </a:solidFill>
                <a:latin typeface="GillSansMT"/>
              </a:rPr>
            </a:br>
            <a:r>
              <a:rPr lang="en-GB" sz="6000" dirty="0">
                <a:solidFill>
                  <a:prstClr val="black"/>
                </a:solidFill>
                <a:latin typeface="GillSansMT"/>
              </a:rPr>
              <a:t>IT and Library Skills</a:t>
            </a:r>
            <a:endParaRPr lang="en-US" dirty="0"/>
          </a:p>
        </p:txBody>
      </p:sp>
      <p:sp>
        <p:nvSpPr>
          <p:cNvPr id="3" name="Subtitle 2"/>
          <p:cNvSpPr>
            <a:spLocks noGrp="1"/>
          </p:cNvSpPr>
          <p:nvPr>
            <p:ph type="subTitle" idx="1"/>
          </p:nvPr>
        </p:nvSpPr>
        <p:spPr/>
        <p:txBody>
          <a:bodyPr/>
          <a:lstStyle/>
          <a:p>
            <a:r>
              <a:rPr lang="en-GB" b="1" dirty="0">
                <a:latin typeface="GillSansMT,Bold"/>
              </a:rPr>
              <a:t>ICT Use in the Library</a:t>
            </a:r>
            <a:endParaRPr lang="en-GB" dirty="0"/>
          </a:p>
          <a:p>
            <a:r>
              <a:rPr lang="en-GB" dirty="0">
                <a:latin typeface="GillSansMT"/>
              </a:rPr>
              <a:t>Lecture 8</a:t>
            </a:r>
          </a:p>
          <a:p>
            <a:endParaRPr lang="en-US" dirty="0"/>
          </a:p>
        </p:txBody>
      </p:sp>
    </p:spTree>
    <p:extLst>
      <p:ext uri="{BB962C8B-B14F-4D97-AF65-F5344CB8AC3E}">
        <p14:creationId xmlns:p14="http://schemas.microsoft.com/office/powerpoint/2010/main" val="198484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Benefits of ICT in Libraries Cont…</a:t>
            </a:r>
          </a:p>
        </p:txBody>
      </p:sp>
      <p:sp>
        <p:nvSpPr>
          <p:cNvPr id="3" name="Content Placeholder 2"/>
          <p:cNvSpPr>
            <a:spLocks noGrp="1"/>
          </p:cNvSpPr>
          <p:nvPr>
            <p:ph idx="1"/>
          </p:nvPr>
        </p:nvSpPr>
        <p:spPr>
          <a:xfrm>
            <a:off x="457200" y="1268760"/>
            <a:ext cx="8229600" cy="4857403"/>
          </a:xfrm>
        </p:spPr>
        <p:txBody>
          <a:bodyPr vert="horz" lIns="91440" tIns="45720" rIns="91440" bIns="45720" rtlCol="0" anchor="t">
            <a:normAutofit fontScale="62500" lnSpcReduction="20000"/>
          </a:bodyPr>
          <a:lstStyle/>
          <a:p>
            <a:pPr algn="just">
              <a:lnSpc>
                <a:spcPct val="120000"/>
              </a:lnSpc>
              <a:buFont typeface="Wingdings" pitchFamily="2" charset="2"/>
              <a:buChar char="ü"/>
            </a:pPr>
            <a:r>
              <a:rPr lang="en-GB" sz="4200" dirty="0">
                <a:latin typeface="Calibri" pitchFamily="34" charset="0"/>
                <a:cs typeface="Calibri" pitchFamily="34" charset="0"/>
              </a:rPr>
              <a:t>Copies of the information on the net can be speedily delivered to users on demand, thus savings users’ time and removing the challenge of geographical distance to information. </a:t>
            </a:r>
          </a:p>
          <a:p>
            <a:pPr algn="just">
              <a:lnSpc>
                <a:spcPct val="120000"/>
              </a:lnSpc>
              <a:buFont typeface="Wingdings" pitchFamily="2" charset="2"/>
              <a:buChar char="ü"/>
            </a:pPr>
            <a:r>
              <a:rPr lang="en-GB" sz="4200" dirty="0">
                <a:latin typeface="Calibri" pitchFamily="34" charset="0"/>
                <a:cs typeface="Calibri" pitchFamily="34" charset="0"/>
              </a:rPr>
              <a:t>The electronic information can be reformatted to the specification of users.</a:t>
            </a:r>
          </a:p>
          <a:p>
            <a:pPr algn="just">
              <a:lnSpc>
                <a:spcPct val="120000"/>
              </a:lnSpc>
              <a:buFont typeface="Wingdings" pitchFamily="2" charset="2"/>
              <a:buChar char="ü"/>
            </a:pPr>
            <a:r>
              <a:rPr lang="en-GB" sz="4200" dirty="0">
                <a:latin typeface="Calibri" pitchFamily="34" charset="0"/>
                <a:cs typeface="Calibri" pitchFamily="34" charset="0"/>
              </a:rPr>
              <a:t>The problem of loss through theft is eliminated.  </a:t>
            </a:r>
          </a:p>
          <a:p>
            <a:pPr algn="just">
              <a:lnSpc>
                <a:spcPct val="120000"/>
              </a:lnSpc>
              <a:buFont typeface="Wingdings" pitchFamily="2" charset="2"/>
              <a:buChar char="ü"/>
            </a:pPr>
            <a:r>
              <a:rPr lang="en-GB" sz="4200" dirty="0">
                <a:latin typeface="Calibri"/>
                <a:ea typeface="Calibri"/>
                <a:cs typeface="Calibri"/>
              </a:rPr>
              <a:t>Digital libraries offer great user satisfaction through improved services by reducing cost, providing instantaneous access to online information and by offering all time everywhere access to information</a:t>
            </a:r>
            <a:r>
              <a:rPr lang="en-GB" dirty="0">
                <a:latin typeface="GillSansMT"/>
              </a:rPr>
              <a:t>.</a:t>
            </a:r>
          </a:p>
          <a:p>
            <a:endParaRPr lang="en-US" dirty="0"/>
          </a:p>
        </p:txBody>
      </p:sp>
    </p:spTree>
    <p:extLst>
      <p:ext uri="{BB962C8B-B14F-4D97-AF65-F5344CB8AC3E}">
        <p14:creationId xmlns:p14="http://schemas.microsoft.com/office/powerpoint/2010/main" val="412799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rmAutofit/>
          </a:bodyPr>
          <a:lstStyle/>
          <a:p>
            <a:r>
              <a:rPr lang="en-GB" sz="3600" dirty="0">
                <a:solidFill>
                  <a:srgbClr val="FF0000"/>
                </a:solidFill>
                <a:latin typeface="+mn-lt"/>
              </a:rPr>
              <a:t>Challenges of Establishing Digital Libraries</a:t>
            </a:r>
            <a:br>
              <a:rPr lang="en-GB" sz="3600" dirty="0">
                <a:latin typeface="+mn-lt"/>
              </a:rPr>
            </a:br>
            <a:endParaRPr lang="en-US" sz="3600" dirty="0">
              <a:latin typeface="+mn-lt"/>
            </a:endParaRPr>
          </a:p>
        </p:txBody>
      </p:sp>
      <p:sp>
        <p:nvSpPr>
          <p:cNvPr id="3" name="Content Placeholder 2"/>
          <p:cNvSpPr>
            <a:spLocks noGrp="1"/>
          </p:cNvSpPr>
          <p:nvPr>
            <p:ph idx="1"/>
          </p:nvPr>
        </p:nvSpPr>
        <p:spPr>
          <a:xfrm>
            <a:off x="457200" y="1196752"/>
            <a:ext cx="8229600" cy="5400600"/>
          </a:xfrm>
        </p:spPr>
        <p:txBody>
          <a:bodyPr>
            <a:normAutofit fontScale="25000" lnSpcReduction="20000"/>
          </a:bodyPr>
          <a:lstStyle/>
          <a:p>
            <a:pPr algn="just">
              <a:lnSpc>
                <a:spcPct val="120000"/>
              </a:lnSpc>
            </a:pPr>
            <a:r>
              <a:rPr lang="en-GB" sz="8800" dirty="0"/>
              <a:t>In as much as digital libraries have several advantages; they also have disadvantages and challenges as follows:</a:t>
            </a:r>
          </a:p>
          <a:p>
            <a:pPr marL="0" indent="0" algn="just">
              <a:lnSpc>
                <a:spcPct val="120000"/>
              </a:lnSpc>
              <a:buNone/>
            </a:pPr>
            <a:r>
              <a:rPr lang="en-GB" sz="6200" dirty="0"/>
              <a:t>1</a:t>
            </a:r>
            <a:r>
              <a:rPr lang="en-GB" sz="8000" dirty="0"/>
              <a:t>. Technological Obsolesce of Hardware and Software</a:t>
            </a:r>
            <a:r>
              <a:rPr lang="en-GB" sz="8000" b="1" dirty="0"/>
              <a:t>: </a:t>
            </a:r>
            <a:r>
              <a:rPr lang="en-GB" sz="8000" dirty="0"/>
              <a:t>The library may have to purchase a new version of hardware and software for users to gain access to information in digital form.</a:t>
            </a:r>
          </a:p>
          <a:p>
            <a:pPr marL="0" indent="0" algn="just">
              <a:lnSpc>
                <a:spcPct val="120000"/>
              </a:lnSpc>
              <a:buNone/>
            </a:pPr>
            <a:r>
              <a:rPr lang="en-GB" sz="8000" dirty="0"/>
              <a:t>2. Digital libraries may have the problem of funding as cost of purchase and maintenance of equipment and resources is high.</a:t>
            </a:r>
          </a:p>
          <a:p>
            <a:pPr marL="0" indent="0" algn="just">
              <a:lnSpc>
                <a:spcPct val="120000"/>
              </a:lnSpc>
              <a:buNone/>
            </a:pPr>
            <a:r>
              <a:rPr lang="en-GB" sz="8000" dirty="0"/>
              <a:t>3. Another major challenge is the issue of copyright. Digital libraries require additional skills on the part of library staff and users to ensure that the content is properly collated, organized and retrieved e.g. search tools such as advance search features must be learnt. </a:t>
            </a:r>
          </a:p>
          <a:p>
            <a:pPr marL="0" indent="0" algn="just">
              <a:lnSpc>
                <a:spcPct val="120000"/>
              </a:lnSpc>
              <a:buNone/>
            </a:pPr>
            <a:r>
              <a:rPr lang="en-GB" sz="8000" dirty="0"/>
              <a:t>4. Finally, digital libraries interface design should be human centred (user friendly), to enhance universal access, easy to understand, easy to learn, tolerate search input errors, be flexible and adaptable, appropriate and effective for the task, powerful and efficient, secure, reliable, information  centred, and pleasant to use.</a:t>
            </a:r>
          </a:p>
          <a:p>
            <a:pPr algn="just">
              <a:lnSpc>
                <a:spcPct val="120000"/>
              </a:lnSpc>
            </a:pPr>
            <a:endParaRPr lang="en-GB" sz="6200" dirty="0"/>
          </a:p>
          <a:p>
            <a:endParaRPr lang="en-US" dirty="0"/>
          </a:p>
        </p:txBody>
      </p:sp>
    </p:spTree>
    <p:extLst>
      <p:ext uri="{BB962C8B-B14F-4D97-AF65-F5344CB8AC3E}">
        <p14:creationId xmlns:p14="http://schemas.microsoft.com/office/powerpoint/2010/main" val="205834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332" y="1124744"/>
            <a:ext cx="8067174" cy="3788858"/>
          </a:xfrm>
          <a:prstGeom prst="rect">
            <a:avLst/>
          </a:prstGeom>
        </p:spPr>
        <p:txBody>
          <a:bodyPr wrap="square">
            <a:spAutoFit/>
          </a:bodyPr>
          <a:lstStyle/>
          <a:p>
            <a:pPr algn="just">
              <a:lnSpc>
                <a:spcPct val="150000"/>
              </a:lnSpc>
            </a:pPr>
            <a:r>
              <a:rPr lang="en-GB" dirty="0">
                <a:latin typeface="+mj-lt"/>
              </a:rPr>
              <a:t>A search query is a structured organization of terms used to search a database. Your query will clearly show how you combine terms in order to retrieve the best result. In order to construct a search query, the steps below can be followed:</a:t>
            </a:r>
          </a:p>
          <a:p>
            <a:pPr algn="just">
              <a:lnSpc>
                <a:spcPct val="150000"/>
              </a:lnSpc>
            </a:pPr>
            <a:r>
              <a:rPr lang="en-GB" dirty="0">
                <a:latin typeface="+mj-lt"/>
              </a:rPr>
              <a:t>1. Define your topic</a:t>
            </a:r>
          </a:p>
          <a:p>
            <a:pPr algn="just">
              <a:lnSpc>
                <a:spcPct val="150000"/>
              </a:lnSpc>
            </a:pPr>
            <a:r>
              <a:rPr lang="en-GB" dirty="0">
                <a:latin typeface="+mj-lt"/>
              </a:rPr>
              <a:t>2. Choose your keywords</a:t>
            </a:r>
          </a:p>
          <a:p>
            <a:pPr algn="just">
              <a:lnSpc>
                <a:spcPct val="150000"/>
              </a:lnSpc>
            </a:pPr>
            <a:r>
              <a:rPr lang="en-GB" dirty="0">
                <a:latin typeface="+mj-lt"/>
              </a:rPr>
              <a:t>3. Identify alternative terminology</a:t>
            </a:r>
          </a:p>
          <a:p>
            <a:pPr algn="just">
              <a:lnSpc>
                <a:spcPct val="150000"/>
              </a:lnSpc>
            </a:pPr>
            <a:r>
              <a:rPr lang="en-GB" dirty="0">
                <a:latin typeface="+mj-lt"/>
              </a:rPr>
              <a:t>4. Combining your keywords</a:t>
            </a:r>
          </a:p>
          <a:p>
            <a:pPr algn="just">
              <a:lnSpc>
                <a:spcPct val="150000"/>
              </a:lnSpc>
            </a:pPr>
            <a:r>
              <a:rPr lang="en-GB" dirty="0">
                <a:latin typeface="+mj-lt"/>
              </a:rPr>
              <a:t>5. Limiting</a:t>
            </a:r>
          </a:p>
          <a:p>
            <a:pPr algn="just">
              <a:lnSpc>
                <a:spcPct val="150000"/>
              </a:lnSpc>
            </a:pPr>
            <a:r>
              <a:rPr lang="en-GB" dirty="0">
                <a:latin typeface="+mj-lt"/>
              </a:rPr>
              <a:t>6. Choose your databases</a:t>
            </a:r>
          </a:p>
        </p:txBody>
      </p:sp>
      <p:sp>
        <p:nvSpPr>
          <p:cNvPr id="2" name="Rectangle 1"/>
          <p:cNvSpPr/>
          <p:nvPr/>
        </p:nvSpPr>
        <p:spPr>
          <a:xfrm>
            <a:off x="524007" y="475734"/>
            <a:ext cx="3489481" cy="400110"/>
          </a:xfrm>
          <a:prstGeom prst="rect">
            <a:avLst/>
          </a:prstGeom>
        </p:spPr>
        <p:txBody>
          <a:bodyPr wrap="none">
            <a:spAutoFit/>
          </a:bodyPr>
          <a:lstStyle/>
          <a:p>
            <a:pPr marL="285750" indent="-285750">
              <a:buFont typeface="Wingdings" panose="05000000000000000000" pitchFamily="2" charset="2"/>
              <a:buChar char="Ø"/>
            </a:pPr>
            <a:r>
              <a:rPr lang="en-GB" sz="2000" b="1" dirty="0">
                <a:solidFill>
                  <a:srgbClr val="FF0000"/>
                </a:solidFill>
                <a:latin typeface="+mj-lt"/>
              </a:rPr>
              <a:t>Constructing a Search Query</a:t>
            </a:r>
          </a:p>
        </p:txBody>
      </p:sp>
    </p:spTree>
    <p:extLst>
      <p:ext uri="{BB962C8B-B14F-4D97-AF65-F5344CB8AC3E}">
        <p14:creationId xmlns:p14="http://schemas.microsoft.com/office/powerpoint/2010/main" val="95327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776" y="404664"/>
            <a:ext cx="8105774" cy="5909310"/>
          </a:xfrm>
          <a:prstGeom prst="rect">
            <a:avLst/>
          </a:prstGeom>
        </p:spPr>
        <p:txBody>
          <a:bodyPr wrap="square">
            <a:spAutoFit/>
          </a:bodyPr>
          <a:lstStyle/>
          <a:p>
            <a:pPr algn="just">
              <a:lnSpc>
                <a:spcPct val="150000"/>
              </a:lnSpc>
            </a:pPr>
            <a:r>
              <a:rPr lang="en-GB" b="1" dirty="0"/>
              <a:t>Step 1: </a:t>
            </a:r>
            <a:r>
              <a:rPr lang="en-GB" dirty="0"/>
              <a:t>In step one you have to clearly state your topic. For example, “what are the impacts of policies to tackle water pollution in United Kingdom?”</a:t>
            </a:r>
          </a:p>
          <a:p>
            <a:pPr algn="just">
              <a:lnSpc>
                <a:spcPct val="150000"/>
              </a:lnSpc>
            </a:pPr>
            <a:r>
              <a:rPr lang="en-GB" b="1" dirty="0"/>
              <a:t>Step 2: </a:t>
            </a:r>
            <a:r>
              <a:rPr lang="en-GB" dirty="0"/>
              <a:t>In step two you have to choose your keywords. For example, the keywords in your stated topic are: </a:t>
            </a:r>
          </a:p>
          <a:p>
            <a:pPr marL="285750" indent="-285750" algn="just">
              <a:lnSpc>
                <a:spcPct val="150000"/>
              </a:lnSpc>
              <a:buFont typeface="Arial" panose="020B0604020202020204" pitchFamily="34" charset="0"/>
              <a:buChar char="•"/>
            </a:pPr>
            <a:r>
              <a:rPr lang="en-GB" dirty="0"/>
              <a:t>Policies</a:t>
            </a:r>
          </a:p>
          <a:p>
            <a:pPr marL="285750" indent="-285750" algn="just">
              <a:lnSpc>
                <a:spcPct val="150000"/>
              </a:lnSpc>
              <a:buFont typeface="Arial" panose="020B0604020202020204" pitchFamily="34" charset="0"/>
              <a:buChar char="•"/>
            </a:pPr>
            <a:r>
              <a:rPr lang="en-GB" dirty="0"/>
              <a:t>Water Pollution </a:t>
            </a:r>
          </a:p>
          <a:p>
            <a:pPr marL="285750" indent="-285750" algn="just">
              <a:lnSpc>
                <a:spcPct val="150000"/>
              </a:lnSpc>
              <a:buFont typeface="Arial" panose="020B0604020202020204" pitchFamily="34" charset="0"/>
              <a:buChar char="•"/>
            </a:pPr>
            <a:r>
              <a:rPr lang="en-GB" dirty="0"/>
              <a:t>United Kingdom</a:t>
            </a:r>
          </a:p>
          <a:p>
            <a:pPr algn="just">
              <a:lnSpc>
                <a:spcPct val="150000"/>
              </a:lnSpc>
            </a:pPr>
            <a:r>
              <a:rPr lang="en-GB" b="1" dirty="0"/>
              <a:t>Step 3: </a:t>
            </a:r>
            <a:r>
              <a:rPr lang="en-GB" dirty="0"/>
              <a:t>Here, you are to identify alternative terminologies to the chosen keywords. For example, alternative keywords for </a:t>
            </a:r>
            <a:r>
              <a:rPr lang="en-GB" b="1" dirty="0"/>
              <a:t>policies </a:t>
            </a:r>
            <a:r>
              <a:rPr lang="en-GB" dirty="0"/>
              <a:t>are: legislation, law, while alternative keywords for </a:t>
            </a:r>
            <a:r>
              <a:rPr lang="en-GB" b="1" dirty="0"/>
              <a:t>water pollution </a:t>
            </a:r>
            <a:r>
              <a:rPr lang="en-GB" dirty="0"/>
              <a:t>are: water contamination, water impurity, and alternative keywords for </a:t>
            </a:r>
            <a:r>
              <a:rPr lang="en-GB" b="1" dirty="0"/>
              <a:t>United Kingdom </a:t>
            </a:r>
            <a:r>
              <a:rPr lang="en-GB" dirty="0"/>
              <a:t>are: UK, Great Britain, and United Kingdom. These other keywords which are also known as synonyms will help your search to become as broad as possible and this will help to capture more relevant articles as possible.</a:t>
            </a:r>
          </a:p>
        </p:txBody>
      </p:sp>
    </p:spTree>
    <p:extLst>
      <p:ext uri="{BB962C8B-B14F-4D97-AF65-F5344CB8AC3E}">
        <p14:creationId xmlns:p14="http://schemas.microsoft.com/office/powerpoint/2010/main" val="49561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855" y="764704"/>
            <a:ext cx="8115168" cy="4619854"/>
          </a:xfrm>
          <a:prstGeom prst="rect">
            <a:avLst/>
          </a:prstGeom>
        </p:spPr>
        <p:txBody>
          <a:bodyPr wrap="square" lIns="91440" tIns="45720" rIns="91440" bIns="45720" anchor="t">
            <a:spAutoFit/>
          </a:bodyPr>
          <a:lstStyle/>
          <a:p>
            <a:pPr algn="just">
              <a:lnSpc>
                <a:spcPct val="150000"/>
              </a:lnSpc>
            </a:pPr>
            <a:r>
              <a:rPr lang="en-GB" b="1" dirty="0">
                <a:latin typeface="+mj-lt"/>
              </a:rPr>
              <a:t>Step 4: </a:t>
            </a:r>
            <a:r>
              <a:rPr lang="en-GB" dirty="0">
                <a:latin typeface="+mj-lt"/>
              </a:rPr>
              <a:t>In step four, you are to combine your keywords. To achieve this, you must apply some search techniques such as Boolean operators e.g. ‘AND’ or ‘OR’; truncation (*), wild cards (?) etc.</a:t>
            </a:r>
          </a:p>
          <a:p>
            <a:pPr algn="just">
              <a:lnSpc>
                <a:spcPct val="150000"/>
              </a:lnSpc>
            </a:pPr>
            <a:r>
              <a:rPr lang="en-GB" dirty="0">
                <a:latin typeface="+mj-lt"/>
              </a:rPr>
              <a:t>(a) Combining search terms using ‘OR’ e.g. UK OR United Kingdom OR Great Britain</a:t>
            </a:r>
          </a:p>
          <a:p>
            <a:pPr algn="just">
              <a:lnSpc>
                <a:spcPct val="150000"/>
              </a:lnSpc>
            </a:pPr>
            <a:r>
              <a:rPr lang="en-GB" dirty="0">
                <a:latin typeface="+mj-lt"/>
              </a:rPr>
              <a:t>(b) Combining concepts using ‘AND’ e.g. (water pollution OR water contamination OR water impurity) AND (policies OR Law OR Legislation) AND (UK OR United Kingdom OR Great Britain)</a:t>
            </a:r>
          </a:p>
          <a:p>
            <a:pPr algn="just">
              <a:lnSpc>
                <a:spcPct val="150000"/>
              </a:lnSpc>
            </a:pPr>
            <a:r>
              <a:rPr lang="en-GB" dirty="0">
                <a:latin typeface="+mj-lt"/>
              </a:rPr>
              <a:t>(c) You can use the question mark when searching for alternative spellings e.g. colour/</a:t>
            </a:r>
            <a:r>
              <a:rPr lang="en-GB" dirty="0" err="1">
                <a:latin typeface="+mj-lt"/>
              </a:rPr>
              <a:t>color</a:t>
            </a:r>
            <a:r>
              <a:rPr lang="en-GB" dirty="0">
                <a:latin typeface="+mj-lt"/>
              </a:rPr>
              <a:t> will be searched as </a:t>
            </a:r>
            <a:r>
              <a:rPr lang="en-GB" dirty="0" err="1">
                <a:latin typeface="+mj-lt"/>
              </a:rPr>
              <a:t>colo</a:t>
            </a:r>
            <a:r>
              <a:rPr lang="en-GB" dirty="0">
                <a:latin typeface="+mj-lt"/>
              </a:rPr>
              <a:t>?, to capture both spellings</a:t>
            </a:r>
          </a:p>
          <a:p>
            <a:pPr algn="just">
              <a:lnSpc>
                <a:spcPct val="150000"/>
              </a:lnSpc>
            </a:pPr>
            <a:r>
              <a:rPr lang="en-GB" dirty="0">
                <a:latin typeface="+mj-lt"/>
              </a:rPr>
              <a:t>(d) #: This symbol can be used to replace definite but variable character e.g. organization which can be spelt with either s or z can be captured as </a:t>
            </a:r>
            <a:r>
              <a:rPr lang="en-GB" dirty="0" err="1">
                <a:latin typeface="+mj-lt"/>
              </a:rPr>
              <a:t>organi#ation</a:t>
            </a:r>
            <a:r>
              <a:rPr lang="en-GB" dirty="0">
                <a:latin typeface="+mj-lt"/>
              </a:rPr>
              <a:t>.</a:t>
            </a:r>
          </a:p>
        </p:txBody>
      </p:sp>
    </p:spTree>
    <p:extLst>
      <p:ext uri="{BB962C8B-B14F-4D97-AF65-F5344CB8AC3E}">
        <p14:creationId xmlns:p14="http://schemas.microsoft.com/office/powerpoint/2010/main" val="138536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278" y="1422738"/>
            <a:ext cx="8132847" cy="1477328"/>
          </a:xfrm>
          <a:prstGeom prst="rect">
            <a:avLst/>
          </a:prstGeom>
        </p:spPr>
        <p:txBody>
          <a:bodyPr wrap="square">
            <a:spAutoFit/>
          </a:bodyPr>
          <a:lstStyle/>
          <a:p>
            <a:r>
              <a:rPr lang="en-GB" dirty="0">
                <a:latin typeface="GillSansMT"/>
              </a:rPr>
              <a:t>1. </a:t>
            </a:r>
            <a:r>
              <a:rPr lang="en-GB" dirty="0"/>
              <a:t>Information on the internet</a:t>
            </a:r>
          </a:p>
          <a:p>
            <a:r>
              <a:rPr lang="en-GB" dirty="0">
                <a:hlinkClick r:id="rId2"/>
              </a:rPr>
              <a:t>https://www.emazzanti.net/10-tips-for-finding-information-on-theinternet/</a:t>
            </a:r>
            <a:endParaRPr lang="en-GB" dirty="0"/>
          </a:p>
          <a:p>
            <a:endParaRPr lang="en-GB" dirty="0"/>
          </a:p>
          <a:p>
            <a:r>
              <a:rPr lang="en-GB" dirty="0"/>
              <a:t>2. https://radar.brookes.ac.uk/radar/file/ccf634ab-2060-48e0-bc67-</a:t>
            </a:r>
          </a:p>
          <a:p>
            <a:r>
              <a:rPr lang="en-GB" dirty="0"/>
              <a:t>53e395add4d6/1/costructingasearchstrategy.pdf</a:t>
            </a:r>
          </a:p>
        </p:txBody>
      </p:sp>
      <p:sp>
        <p:nvSpPr>
          <p:cNvPr id="2" name="Rectangle 1"/>
          <p:cNvSpPr/>
          <p:nvPr/>
        </p:nvSpPr>
        <p:spPr>
          <a:xfrm>
            <a:off x="487278" y="437634"/>
            <a:ext cx="2862643" cy="369332"/>
          </a:xfrm>
          <a:prstGeom prst="rect">
            <a:avLst/>
          </a:prstGeom>
        </p:spPr>
        <p:txBody>
          <a:bodyPr wrap="none">
            <a:spAutoFit/>
          </a:bodyPr>
          <a:lstStyle/>
          <a:p>
            <a:r>
              <a:rPr lang="en-GB" b="1" dirty="0"/>
              <a:t>References/Further Reading</a:t>
            </a:r>
          </a:p>
        </p:txBody>
      </p:sp>
    </p:spTree>
    <p:extLst>
      <p:ext uri="{BB962C8B-B14F-4D97-AF65-F5344CB8AC3E}">
        <p14:creationId xmlns:p14="http://schemas.microsoft.com/office/powerpoint/2010/main" val="330374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p>
        </p:txBody>
      </p:sp>
      <p:sp>
        <p:nvSpPr>
          <p:cNvPr id="3" name="Content Placeholder 2"/>
          <p:cNvSpPr>
            <a:spLocks noGrp="1"/>
          </p:cNvSpPr>
          <p:nvPr>
            <p:ph idx="1"/>
          </p:nvPr>
        </p:nvSpPr>
        <p:spPr/>
        <p:txBody>
          <a:bodyPr>
            <a:normAutofit fontScale="70000" lnSpcReduction="20000"/>
          </a:bodyPr>
          <a:lstStyle/>
          <a:p>
            <a:pPr algn="just">
              <a:lnSpc>
                <a:spcPct val="150000"/>
              </a:lnSpc>
            </a:pPr>
            <a:r>
              <a:rPr lang="en-GB" dirty="0">
                <a:latin typeface="GillSansMT"/>
              </a:rPr>
              <a:t>The traditional library system is gradually being replaced by the electronic system. </a:t>
            </a:r>
          </a:p>
          <a:p>
            <a:pPr algn="just">
              <a:lnSpc>
                <a:spcPct val="150000"/>
              </a:lnSpc>
            </a:pPr>
            <a:r>
              <a:rPr lang="en-GB" dirty="0">
                <a:latin typeface="GillSansMT"/>
              </a:rPr>
              <a:t>A digital library is an information service or a collection of electronic information resources, in which all the information resources are available in electronic/soft form. </a:t>
            </a:r>
          </a:p>
          <a:p>
            <a:pPr algn="just">
              <a:lnSpc>
                <a:spcPct val="150000"/>
              </a:lnSpc>
            </a:pPr>
            <a:r>
              <a:rPr lang="en-GB" dirty="0">
                <a:latin typeface="GillSansMT"/>
              </a:rPr>
              <a:t>In addition, the functions of acquisition, storage, preservation, retrieval, etc. are carried out using digital technologies such as computers, networks etc.</a:t>
            </a:r>
          </a:p>
          <a:p>
            <a:pPr algn="just">
              <a:lnSpc>
                <a:spcPct val="150000"/>
              </a:lnSpc>
            </a:pPr>
            <a:r>
              <a:rPr lang="en-GB" dirty="0">
                <a:latin typeface="GillSansMT"/>
              </a:rPr>
              <a:t>This section highlights the importance of ICT use in the library. </a:t>
            </a:r>
            <a:endParaRPr lang="en-GB" dirty="0"/>
          </a:p>
          <a:p>
            <a:endParaRPr lang="en-US" dirty="0"/>
          </a:p>
        </p:txBody>
      </p:sp>
    </p:spTree>
    <p:extLst>
      <p:ext uri="{BB962C8B-B14F-4D97-AF65-F5344CB8AC3E}">
        <p14:creationId xmlns:p14="http://schemas.microsoft.com/office/powerpoint/2010/main" val="381350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02234"/>
          </a:xfrm>
        </p:spPr>
        <p:txBody>
          <a:bodyPr>
            <a:normAutofit/>
          </a:bodyPr>
          <a:lstStyle/>
          <a:p>
            <a:r>
              <a:rPr lang="en-GB" sz="4000" dirty="0">
                <a:solidFill>
                  <a:srgbClr val="FF0000"/>
                </a:solidFill>
                <a:latin typeface="Calibri" pitchFamily="34" charset="0"/>
                <a:cs typeface="Calibri" pitchFamily="34" charset="0"/>
              </a:rPr>
              <a:t>Disadvantages of the Traditional Library System</a:t>
            </a:r>
            <a:br>
              <a:rPr lang="en-GB" dirty="0"/>
            </a:br>
            <a:endParaRPr lang="en-US" dirty="0"/>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pPr algn="just">
              <a:lnSpc>
                <a:spcPct val="120000"/>
              </a:lnSpc>
            </a:pPr>
            <a:r>
              <a:rPr lang="en-GB" dirty="0"/>
              <a:t>Various reasons contributed to the change from traditional to electronic library. </a:t>
            </a:r>
          </a:p>
          <a:p>
            <a:pPr algn="just">
              <a:lnSpc>
                <a:spcPct val="120000"/>
              </a:lnSpc>
            </a:pPr>
            <a:r>
              <a:rPr lang="en-GB" dirty="0"/>
              <a:t>The manual performances of library functions were getting difficult because of the following reasons:</a:t>
            </a:r>
          </a:p>
          <a:p>
            <a:pPr marL="0" indent="0" algn="just">
              <a:lnSpc>
                <a:spcPct val="120000"/>
              </a:lnSpc>
              <a:buNone/>
            </a:pPr>
            <a:r>
              <a:rPr lang="en-GB" dirty="0"/>
              <a:t>1. Library holdings will continue to grow. The rate of growth is fast. For example, journals come in volumes and issues; within a short time, the library begins to experience lack of storage space for them. The space at the library’s disposal is limited while their collections will continue to grow.</a:t>
            </a:r>
          </a:p>
          <a:p>
            <a:endParaRPr lang="en-GB" dirty="0">
              <a:latin typeface="GillSansMT"/>
            </a:endParaRPr>
          </a:p>
          <a:p>
            <a:endParaRPr lang="en-US" dirty="0"/>
          </a:p>
        </p:txBody>
      </p:sp>
    </p:spTree>
    <p:extLst>
      <p:ext uri="{BB962C8B-B14F-4D97-AF65-F5344CB8AC3E}">
        <p14:creationId xmlns:p14="http://schemas.microsoft.com/office/powerpoint/2010/main" val="57456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85000" lnSpcReduction="10000"/>
          </a:bodyPr>
          <a:lstStyle/>
          <a:p>
            <a:pPr marL="0" indent="0" algn="just">
              <a:lnSpc>
                <a:spcPct val="120000"/>
              </a:lnSpc>
              <a:buNone/>
            </a:pPr>
            <a:r>
              <a:rPr lang="en-GB" dirty="0">
                <a:latin typeface="GillSansMT"/>
              </a:rPr>
              <a:t>2. </a:t>
            </a:r>
            <a:r>
              <a:rPr lang="en-GB" dirty="0"/>
              <a:t>Because of information explosion, the society is saddled with multifaceted and multidimensional information. </a:t>
            </a:r>
          </a:p>
          <a:p>
            <a:pPr marL="0" indent="0" algn="just">
              <a:lnSpc>
                <a:spcPct val="120000"/>
              </a:lnSpc>
              <a:buNone/>
            </a:pPr>
            <a:r>
              <a:rPr lang="en-GB" dirty="0"/>
              <a:t>There are some challenges that come with this. </a:t>
            </a:r>
          </a:p>
          <a:p>
            <a:pPr marL="857250" lvl="1" indent="-457200" algn="just">
              <a:lnSpc>
                <a:spcPct val="120000"/>
              </a:lnSpc>
              <a:buFont typeface="Arial" pitchFamily="34" charset="0"/>
              <a:buChar char="•"/>
            </a:pPr>
            <a:r>
              <a:rPr lang="en-GB" dirty="0"/>
              <a:t>The first is that of storage space and </a:t>
            </a:r>
          </a:p>
          <a:p>
            <a:pPr marL="857250" lvl="1" indent="-457200" algn="just">
              <a:lnSpc>
                <a:spcPct val="120000"/>
              </a:lnSpc>
              <a:buFont typeface="Arial" pitchFamily="34" charset="0"/>
              <a:buChar char="•"/>
            </a:pPr>
            <a:r>
              <a:rPr lang="en-GB" dirty="0"/>
              <a:t>The second, is the problem of how to organize such volume of information.</a:t>
            </a:r>
          </a:p>
          <a:p>
            <a:pPr marL="0" indent="0" algn="just">
              <a:lnSpc>
                <a:spcPct val="120000"/>
              </a:lnSpc>
              <a:buNone/>
            </a:pPr>
            <a:r>
              <a:rPr lang="en-GB" dirty="0"/>
              <a:t>3. Because of information explosion library operations take many hours to perform manually.</a:t>
            </a:r>
          </a:p>
          <a:p>
            <a:pPr marL="0" indent="0" algn="just">
              <a:lnSpc>
                <a:spcPct val="120000"/>
              </a:lnSpc>
              <a:buNone/>
            </a:pPr>
            <a:r>
              <a:rPr lang="en-GB" dirty="0"/>
              <a:t>4. Accuracy is also lost while working manually, due to information explosion.</a:t>
            </a:r>
          </a:p>
          <a:p>
            <a:pPr algn="just">
              <a:lnSpc>
                <a:spcPct val="120000"/>
              </a:lnSpc>
            </a:pPr>
            <a:endParaRPr lang="en-US" dirty="0"/>
          </a:p>
        </p:txBody>
      </p:sp>
    </p:spTree>
    <p:extLst>
      <p:ext uri="{BB962C8B-B14F-4D97-AF65-F5344CB8AC3E}">
        <p14:creationId xmlns:p14="http://schemas.microsoft.com/office/powerpoint/2010/main" val="281994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ICT-based Library Services</a:t>
            </a:r>
          </a:p>
        </p:txBody>
      </p:sp>
      <p:sp>
        <p:nvSpPr>
          <p:cNvPr id="3" name="Content Placeholder 2"/>
          <p:cNvSpPr>
            <a:spLocks noGrp="1"/>
          </p:cNvSpPr>
          <p:nvPr>
            <p:ph idx="1"/>
          </p:nvPr>
        </p:nvSpPr>
        <p:spPr>
          <a:xfrm>
            <a:off x="457200" y="1196752"/>
            <a:ext cx="8229600" cy="4929411"/>
          </a:xfrm>
        </p:spPr>
        <p:txBody>
          <a:bodyPr vert="horz" lIns="91440" tIns="45720" rIns="91440" bIns="45720" rtlCol="0" anchor="t">
            <a:normAutofit fontScale="77500" lnSpcReduction="20000"/>
          </a:bodyPr>
          <a:lstStyle/>
          <a:p>
            <a:pPr algn="just">
              <a:lnSpc>
                <a:spcPct val="120000"/>
              </a:lnSpc>
            </a:pPr>
            <a:r>
              <a:rPr lang="en-US" dirty="0"/>
              <a:t>The advent of ICT is indeed a boost to the library services as it now assists many librarians to use their ICT potentials to reach out to library users.</a:t>
            </a:r>
            <a:endParaRPr lang="en-US" dirty="0">
              <a:ea typeface="Calibri"/>
              <a:cs typeface="Calibri"/>
            </a:endParaRPr>
          </a:p>
          <a:p>
            <a:pPr algn="just">
              <a:lnSpc>
                <a:spcPct val="120000"/>
              </a:lnSpc>
            </a:pPr>
            <a:r>
              <a:rPr lang="en-US" dirty="0"/>
              <a:t>Some of the ICT-based services that are provided by libraries as follows:</a:t>
            </a:r>
          </a:p>
          <a:p>
            <a:pPr algn="just">
              <a:lnSpc>
                <a:spcPct val="120000"/>
              </a:lnSpc>
            </a:pPr>
            <a:r>
              <a:rPr lang="en-US" dirty="0">
                <a:solidFill>
                  <a:srgbClr val="FF0000"/>
                </a:solidFill>
              </a:rPr>
              <a:t>Provision of web access to OPAC</a:t>
            </a:r>
          </a:p>
          <a:p>
            <a:pPr algn="just">
              <a:lnSpc>
                <a:spcPct val="120000"/>
              </a:lnSpc>
            </a:pPr>
            <a:r>
              <a:rPr lang="en-US" dirty="0">
                <a:solidFill>
                  <a:srgbClr val="FF0000"/>
                </a:solidFill>
              </a:rPr>
              <a:t>Electronic Document Delivery: </a:t>
            </a:r>
            <a:r>
              <a:rPr lang="en-US" dirty="0"/>
              <a:t>Libraries implement ICT-based interlibrary lending system, with electronic networks for documents delivery. </a:t>
            </a:r>
          </a:p>
          <a:p>
            <a:pPr lvl="1" algn="just">
              <a:lnSpc>
                <a:spcPct val="120000"/>
              </a:lnSpc>
            </a:pPr>
            <a:r>
              <a:rPr lang="en-US" dirty="0"/>
              <a:t>In essence, the Document Delivery Service (DDS) enables a library to use copies of research papers or other research document, from other libraries.</a:t>
            </a:r>
          </a:p>
          <a:p>
            <a:pPr algn="just">
              <a:lnSpc>
                <a:spcPct val="110000"/>
              </a:lnSpc>
            </a:pPr>
            <a:endParaRPr lang="en-US" dirty="0"/>
          </a:p>
        </p:txBody>
      </p:sp>
    </p:spTree>
    <p:extLst>
      <p:ext uri="{BB962C8B-B14F-4D97-AF65-F5344CB8AC3E}">
        <p14:creationId xmlns:p14="http://schemas.microsoft.com/office/powerpoint/2010/main" val="294184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7500" lnSpcReduction="20000"/>
          </a:bodyPr>
          <a:lstStyle/>
          <a:p>
            <a:pPr algn="just">
              <a:lnSpc>
                <a:spcPct val="120000"/>
              </a:lnSpc>
            </a:pPr>
            <a:r>
              <a:rPr lang="en-US" dirty="0">
                <a:solidFill>
                  <a:srgbClr val="FF0000"/>
                </a:solidFill>
              </a:rPr>
              <a:t>Online Instruction/User Education: </a:t>
            </a:r>
            <a:r>
              <a:rPr lang="en-US" dirty="0"/>
              <a:t>There is implementation of online based bibliographic or library user programmes such as online tutorials on searching online resources and virtual tours of library collections. Libraries can also use internet or CD Roms to educate users.</a:t>
            </a:r>
          </a:p>
          <a:p>
            <a:pPr algn="just">
              <a:lnSpc>
                <a:spcPct val="120000"/>
              </a:lnSpc>
            </a:pPr>
            <a:r>
              <a:rPr lang="en-US" dirty="0">
                <a:solidFill>
                  <a:srgbClr val="FF0000"/>
                </a:solidFill>
              </a:rPr>
              <a:t>Online Readers Advisory Services: </a:t>
            </a:r>
            <a:r>
              <a:rPr lang="en-US" dirty="0"/>
              <a:t>Libraries now implement web-based versions of reader’s advisory services to include informing users about new acquisitions, provide reviews and recommendations and so on in using the web.</a:t>
            </a:r>
          </a:p>
          <a:p>
            <a:pPr algn="just">
              <a:lnSpc>
                <a:spcPct val="120000"/>
              </a:lnSpc>
            </a:pPr>
            <a:r>
              <a:rPr lang="en-US" dirty="0">
                <a:solidFill>
                  <a:srgbClr val="FF0000"/>
                </a:solidFill>
              </a:rPr>
              <a:t>Networked Information Resources: </a:t>
            </a:r>
            <a:r>
              <a:rPr lang="en-US" dirty="0"/>
              <a:t>Libraries now provide users with access to networked information such as database, electronic scholarly journals and other publications from various publishers.</a:t>
            </a:r>
          </a:p>
        </p:txBody>
      </p:sp>
    </p:spTree>
    <p:extLst>
      <p:ext uri="{BB962C8B-B14F-4D97-AF65-F5344CB8AC3E}">
        <p14:creationId xmlns:p14="http://schemas.microsoft.com/office/powerpoint/2010/main" val="43108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vert="horz" lIns="91440" tIns="45720" rIns="91440" bIns="45720" rtlCol="0" anchor="t">
            <a:normAutofit fontScale="77500" lnSpcReduction="20000"/>
          </a:bodyPr>
          <a:lstStyle/>
          <a:p>
            <a:pPr algn="just">
              <a:lnSpc>
                <a:spcPct val="120000"/>
              </a:lnSpc>
            </a:pPr>
            <a:r>
              <a:rPr lang="en-US" dirty="0">
                <a:solidFill>
                  <a:srgbClr val="FF0000"/>
                </a:solidFill>
              </a:rPr>
              <a:t>Reprographic Technology: </a:t>
            </a:r>
            <a:r>
              <a:rPr lang="en-US" dirty="0"/>
              <a:t>These are widely used in libraries globally. </a:t>
            </a:r>
          </a:p>
          <a:p>
            <a:pPr lvl="1" algn="just">
              <a:lnSpc>
                <a:spcPct val="120000"/>
              </a:lnSpc>
            </a:pPr>
            <a:r>
              <a:rPr lang="en-US" dirty="0"/>
              <a:t>Reprographic machines are provided in libraries to ease photocopying of documents on demand. </a:t>
            </a:r>
          </a:p>
          <a:p>
            <a:pPr algn="just">
              <a:lnSpc>
                <a:spcPct val="120000"/>
              </a:lnSpc>
            </a:pPr>
            <a:r>
              <a:rPr lang="en-US" dirty="0">
                <a:solidFill>
                  <a:srgbClr val="FF0000"/>
                </a:solidFill>
              </a:rPr>
              <a:t>Library Retrieval System: </a:t>
            </a:r>
            <a:r>
              <a:rPr lang="en-US" dirty="0"/>
              <a:t>This involves the use of compact disc read only memory (CDROM), a technological mechanism for acquisition of specialized CD-ROM databases in various discipline such as law, sciences, medicine technology, agriculture, humanities and so on. </a:t>
            </a:r>
          </a:p>
          <a:p>
            <a:pPr algn="just">
              <a:lnSpc>
                <a:spcPct val="120000"/>
              </a:lnSpc>
            </a:pPr>
            <a:r>
              <a:rPr lang="en-US" dirty="0">
                <a:solidFill>
                  <a:srgbClr val="FF0000"/>
                </a:solidFill>
              </a:rPr>
              <a:t>Indexing and Abstracting Services: </a:t>
            </a:r>
            <a:r>
              <a:rPr lang="en-US" dirty="0"/>
              <a:t>It is a service that is carried out to provide summaries of documents and to assign descriptors for referencing documents. </a:t>
            </a:r>
          </a:p>
        </p:txBody>
      </p:sp>
    </p:spTree>
    <p:extLst>
      <p:ext uri="{BB962C8B-B14F-4D97-AF65-F5344CB8AC3E}">
        <p14:creationId xmlns:p14="http://schemas.microsoft.com/office/powerpoint/2010/main" val="206531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85000" lnSpcReduction="20000"/>
          </a:bodyPr>
          <a:lstStyle/>
          <a:p>
            <a:pPr algn="just">
              <a:lnSpc>
                <a:spcPct val="120000"/>
              </a:lnSpc>
            </a:pPr>
            <a:r>
              <a:rPr lang="en-US" dirty="0">
                <a:solidFill>
                  <a:srgbClr val="FF0000"/>
                </a:solidFill>
              </a:rPr>
              <a:t>Institutional Repositories: </a:t>
            </a:r>
            <a:r>
              <a:rPr lang="en-US" dirty="0"/>
              <a:t>It is an online archive for collection, preservation and dissemination of digital copies of the intellectual output of academic or research of institution, this could be journal articles as well as digital versions of theses and dissertations. </a:t>
            </a:r>
          </a:p>
          <a:p>
            <a:pPr algn="just">
              <a:lnSpc>
                <a:spcPct val="120000"/>
              </a:lnSpc>
            </a:pPr>
            <a:r>
              <a:rPr lang="en-US" dirty="0"/>
              <a:t>This service is mostly provided in academic or research libraries.</a:t>
            </a:r>
          </a:p>
          <a:p>
            <a:pPr algn="just">
              <a:lnSpc>
                <a:spcPct val="120000"/>
              </a:lnSpc>
            </a:pPr>
            <a:r>
              <a:rPr lang="en-US" dirty="0">
                <a:solidFill>
                  <a:srgbClr val="FF0000"/>
                </a:solidFill>
              </a:rPr>
              <a:t>Document Scanning Services: </a:t>
            </a:r>
            <a:r>
              <a:rPr lang="en-US" dirty="0"/>
              <a:t>Scanner is important equipment in modernization of library. It is useful for scanning text, image and content page of books and providing great help for establishing digital and virtual library. </a:t>
            </a:r>
          </a:p>
        </p:txBody>
      </p:sp>
    </p:spTree>
    <p:extLst>
      <p:ext uri="{BB962C8B-B14F-4D97-AF65-F5344CB8AC3E}">
        <p14:creationId xmlns:p14="http://schemas.microsoft.com/office/powerpoint/2010/main" val="64117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Benefits of ICT in Libraries</a:t>
            </a:r>
          </a:p>
        </p:txBody>
      </p:sp>
      <p:sp>
        <p:nvSpPr>
          <p:cNvPr id="3" name="Content Placeholder 2"/>
          <p:cNvSpPr>
            <a:spLocks noGrp="1"/>
          </p:cNvSpPr>
          <p:nvPr>
            <p:ph idx="1"/>
          </p:nvPr>
        </p:nvSpPr>
        <p:spPr>
          <a:xfrm>
            <a:off x="457200" y="1268760"/>
            <a:ext cx="8229600" cy="5328592"/>
          </a:xfrm>
        </p:spPr>
        <p:txBody>
          <a:bodyPr vert="horz" lIns="91440" tIns="45720" rIns="91440" bIns="45720" rtlCol="0" anchor="t">
            <a:normAutofit fontScale="25000" lnSpcReduction="20000"/>
          </a:bodyPr>
          <a:lstStyle/>
          <a:p>
            <a:pPr algn="just">
              <a:lnSpc>
                <a:spcPct val="120000"/>
              </a:lnSpc>
            </a:pPr>
            <a:r>
              <a:rPr lang="en-GB" sz="10400" dirty="0">
                <a:latin typeface="Calibri" pitchFamily="34" charset="0"/>
                <a:cs typeface="Calibri" pitchFamily="34" charset="0"/>
              </a:rPr>
              <a:t>Unlike conventional libraries, digital libraries have global reach, through international networks, such as the internet. </a:t>
            </a:r>
          </a:p>
          <a:p>
            <a:pPr algn="just">
              <a:lnSpc>
                <a:spcPct val="120000"/>
              </a:lnSpc>
              <a:buFont typeface="Wingdings" pitchFamily="2" charset="2"/>
              <a:buChar char="ü"/>
            </a:pPr>
            <a:r>
              <a:rPr lang="en-GB" sz="8800" dirty="0">
                <a:cs typeface="Calibri"/>
              </a:rPr>
              <a:t>A library user can search through the OPACs of many of the world’s libraries and utilize a number of their online resources through the web. </a:t>
            </a:r>
            <a:endParaRPr lang="en-GB" sz="8800" dirty="0">
              <a:ea typeface="Calibri"/>
              <a:cs typeface="Calibri" pitchFamily="34" charset="0"/>
            </a:endParaRPr>
          </a:p>
          <a:p>
            <a:pPr algn="just">
              <a:lnSpc>
                <a:spcPct val="120000"/>
              </a:lnSpc>
              <a:buFont typeface="Wingdings" pitchFamily="2" charset="2"/>
              <a:buChar char="ü"/>
            </a:pPr>
            <a:r>
              <a:rPr lang="en-GB" sz="8800" dirty="0">
                <a:cs typeface="Calibri" pitchFamily="34" charset="0"/>
              </a:rPr>
              <a:t>Digital libraries permit you, as a library user to have access to information anytime from anywhere subject to the availability of requisite resources. </a:t>
            </a:r>
          </a:p>
          <a:p>
            <a:pPr algn="just">
              <a:lnSpc>
                <a:spcPct val="120000"/>
              </a:lnSpc>
              <a:buFont typeface="Wingdings" pitchFamily="2" charset="2"/>
              <a:buChar char="ü"/>
            </a:pPr>
            <a:r>
              <a:rPr lang="en-GB" sz="8800" dirty="0">
                <a:cs typeface="Calibri" pitchFamily="34" charset="0"/>
              </a:rPr>
              <a:t>With digital libraries several library users can simultaneously have access to a single electronic copy from different locations.</a:t>
            </a:r>
          </a:p>
          <a:p>
            <a:pPr algn="just">
              <a:lnSpc>
                <a:spcPct val="120000"/>
              </a:lnSpc>
              <a:buFont typeface="Wingdings" pitchFamily="2" charset="2"/>
              <a:buChar char="ü"/>
            </a:pPr>
            <a:r>
              <a:rPr lang="en-US" sz="8800" dirty="0"/>
              <a:t>Internet provides up-to-date information on any subject. </a:t>
            </a:r>
          </a:p>
          <a:p>
            <a:pPr algn="just">
              <a:lnSpc>
                <a:spcPct val="120000"/>
              </a:lnSpc>
              <a:buFont typeface="Wingdings" pitchFamily="2" charset="2"/>
              <a:buChar char="ü"/>
            </a:pPr>
            <a:r>
              <a:rPr lang="en-US" sz="8800" dirty="0"/>
              <a:t>Likewise, earlier research findings can be easily accessed through the internet. </a:t>
            </a:r>
            <a:endParaRPr lang="en-GB" sz="8800" dirty="0">
              <a:cs typeface="Calibri" pitchFamily="34" charset="0"/>
            </a:endParaRPr>
          </a:p>
          <a:p>
            <a:pPr marL="0" indent="0" algn="just">
              <a:lnSpc>
                <a:spcPct val="120000"/>
              </a:lnSpc>
              <a:buNone/>
            </a:pPr>
            <a:r>
              <a:rPr lang="en-GB" sz="4200" dirty="0">
                <a:latin typeface="GillSansMT"/>
              </a:rPr>
              <a:t>.</a:t>
            </a:r>
          </a:p>
          <a:p>
            <a:endParaRPr lang="en-US" dirty="0"/>
          </a:p>
        </p:txBody>
      </p:sp>
    </p:spTree>
    <p:extLst>
      <p:ext uri="{BB962C8B-B14F-4D97-AF65-F5344CB8AC3E}">
        <p14:creationId xmlns:p14="http://schemas.microsoft.com/office/powerpoint/2010/main" val="1859336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31071021BCA44A8E8C60EE1A365C39" ma:contentTypeVersion="7" ma:contentTypeDescription="Create a new document." ma:contentTypeScope="" ma:versionID="fd4211eb21343648a47f6f2368f097a1">
  <xsd:schema xmlns:xsd="http://www.w3.org/2001/XMLSchema" xmlns:xs="http://www.w3.org/2001/XMLSchema" xmlns:p="http://schemas.microsoft.com/office/2006/metadata/properties" xmlns:ns2="75c735f5-aec2-4ca7-ba34-d1ecb3d5d51b" xmlns:ns3="17e26ea0-1c85-4a76-9512-967f311b5a13" targetNamespace="http://schemas.microsoft.com/office/2006/metadata/properties" ma:root="true" ma:fieldsID="ca403e7518dff83faa03d69fcf215244" ns2:_="" ns3:_="">
    <xsd:import namespace="75c735f5-aec2-4ca7-ba34-d1ecb3d5d51b"/>
    <xsd:import namespace="17e26ea0-1c85-4a76-9512-967f311b5a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735f5-aec2-4ca7-ba34-d1ecb3d5d5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7e26ea0-1c85-4a76-9512-967f311b5a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0702C9-74D9-4B7A-BB08-145E13823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c735f5-aec2-4ca7-ba34-d1ecb3d5d51b"/>
    <ds:schemaRef ds:uri="17e26ea0-1c85-4a76-9512-967f311b5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1D09B8-0248-4C42-87C7-B764436DBBC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7978329-8F2D-410A-8673-C199B12801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253</TotalTime>
  <Words>1462</Words>
  <Application>Microsoft Office PowerPoint</Application>
  <PresentationFormat>On-screen Show (4:3)</PresentationFormat>
  <Paragraphs>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GST 105  IT and Library Skills</vt:lpstr>
      <vt:lpstr>Introduction</vt:lpstr>
      <vt:lpstr>Disadvantages of the Traditional Library System </vt:lpstr>
      <vt:lpstr>PowerPoint Presentation</vt:lpstr>
      <vt:lpstr>ICT-based Library Services</vt:lpstr>
      <vt:lpstr>PowerPoint Presentation</vt:lpstr>
      <vt:lpstr>PowerPoint Presentation</vt:lpstr>
      <vt:lpstr>PowerPoint Presentation</vt:lpstr>
      <vt:lpstr>Benefits of ICT in Libraries</vt:lpstr>
      <vt:lpstr>Benefits of ICT in Libraries Cont…</vt:lpstr>
      <vt:lpstr>Challenges of Establishing Digital Libraries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GST 105  IT and Library Skills</dc:title>
  <dc:creator>FNAS-29</dc:creator>
  <cp:lastModifiedBy>FNAS-29</cp:lastModifiedBy>
  <cp:revision>19</cp:revision>
  <dcterms:created xsi:type="dcterms:W3CDTF">2022-05-09T08:40:05Z</dcterms:created>
  <dcterms:modified xsi:type="dcterms:W3CDTF">2022-05-12T13:01:58Z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0x010100B431071021BCA44A8E8C60EE1A365C39</vt:lpwstr>
  </property>
</Properties>
</file>