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8" r:id="rId6"/>
    <p:sldId id="259" r:id="rId7"/>
    <p:sldId id="277" r:id="rId8"/>
    <p:sldId id="278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2" r:id="rId18"/>
    <p:sldId id="267" r:id="rId19"/>
    <p:sldId id="276" r:id="rId20"/>
    <p:sldId id="268" r:id="rId21"/>
    <p:sldId id="269" r:id="rId22"/>
    <p:sldId id="273" r:id="rId23"/>
    <p:sldId id="271" r:id="rId24"/>
    <p:sldId id="274" r:id="rId25"/>
    <p:sldId id="270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2"/>
  </p:normalViewPr>
  <p:slideViewPr>
    <p:cSldViewPr snapToGrid="0" snapToObjects="1">
      <p:cViewPr varScale="1">
        <p:scale>
          <a:sx n="68" d="100"/>
          <a:sy n="68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811D-1421-0C4B-82DA-7B019FCEE60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6258-F092-9245-80AF-61A57AD1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(AI) refers to the simulation of human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machines that are programmed to think like humans and mimic their actions. The term may also be applied to any machine that exhibits traits associated with a human mind such as learning and problem-solving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6258-F092-9245-80AF-61A57AD1D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6258-F092-9245-80AF-61A57AD1D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70AA-EDF4-F340-BA0F-F3ED6353F8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1FA2-2AAB-4B41-8328-98A66984B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brahim.abdullahi@nileuniversity.edu.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8346" y="4370697"/>
            <a:ext cx="7901060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662" y="3565763"/>
            <a:ext cx="81625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Introduction to Computing and 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346" y="4451607"/>
            <a:ext cx="203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Ibrahim Abdullahi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346" y="4738942"/>
            <a:ext cx="8067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Nile University of Nigeria, Abuja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of Natural and Applied Science Department of Software Engineering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© Adopted from </a:t>
            </a:r>
            <a:r>
              <a:rPr lang="en-US" sz="2000" dirty="0">
                <a:solidFill>
                  <a:schemeClr val="bg1"/>
                </a:solidFill>
              </a:rPr>
              <a:t>Umar Adam Ibrahim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062" y="1836349"/>
            <a:ext cx="81625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SEN 101</a:t>
            </a:r>
          </a:p>
        </p:txBody>
      </p:sp>
    </p:spTree>
    <p:extLst>
      <p:ext uri="{BB962C8B-B14F-4D97-AF65-F5344CB8AC3E}">
        <p14:creationId xmlns:p14="http://schemas.microsoft.com/office/powerpoint/2010/main" val="144223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vs computer science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267701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Computer science</a:t>
            </a:r>
            <a:endParaRPr lang="en-US" sz="2000" i="1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1640297" y="1588431"/>
            <a:ext cx="5648445" cy="3505898"/>
            <a:chOff x="3095400" y="2645961"/>
            <a:chExt cx="5648445" cy="35058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5400" y="2645961"/>
              <a:ext cx="5648445" cy="35058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452565" y="4185586"/>
              <a:ext cx="1790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design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2565" y="4866902"/>
              <a:ext cx="2456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52565" y="4497570"/>
              <a:ext cx="2354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Information processing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06847" y="4245904"/>
              <a:ext cx="21339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Algorithms; solution </a:t>
              </a:r>
            </a:p>
            <a:p>
              <a:r>
                <a:rPr lang="en-US" dirty="0"/>
                <a:t>for a problem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5182" y="4929156"/>
              <a:ext cx="219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engineering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08344" y="5385389"/>
            <a:ext cx="5468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Underpinning</a:t>
            </a:r>
            <a:r>
              <a:rPr lang="en-US" sz="2000" dirty="0"/>
              <a:t> for today’s computer application.</a:t>
            </a:r>
            <a:endParaRPr lang="en-US" sz="2000" i="1" dirty="0">
              <a:solidFill>
                <a:srgbClr val="C0504D"/>
              </a:solidFill>
            </a:endParaRP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Foundations for tomorrow’s applications.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5416" y="501494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Areas of Computing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944" y="6414148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2A9DC-2368-401B-9798-E51206C6C855}"/>
              </a:ext>
            </a:extLst>
          </p:cNvPr>
          <p:cNvSpPr txBox="1"/>
          <p:nvPr/>
        </p:nvSpPr>
        <p:spPr>
          <a:xfrm>
            <a:off x="4690079" y="4192703"/>
            <a:ext cx="244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8E469-1735-4461-8B09-9D989B48170A}"/>
              </a:ext>
            </a:extLst>
          </p:cNvPr>
          <p:cNvSpPr txBox="1"/>
          <p:nvPr/>
        </p:nvSpPr>
        <p:spPr>
          <a:xfrm>
            <a:off x="4662231" y="4529665"/>
            <a:ext cx="48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of Things, Artificial Intelligence (Robotics)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14287-458E-4989-83B2-286346575241}"/>
              </a:ext>
            </a:extLst>
          </p:cNvPr>
          <p:cNvSpPr txBox="1"/>
          <p:nvPr/>
        </p:nvSpPr>
        <p:spPr>
          <a:xfrm>
            <a:off x="2008320" y="4200396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8C170-94E4-4BE2-A38E-9F2A1C8BF46B}"/>
              </a:ext>
            </a:extLst>
          </p:cNvPr>
          <p:cNvSpPr txBox="1"/>
          <p:nvPr/>
        </p:nvSpPr>
        <p:spPr>
          <a:xfrm>
            <a:off x="2008320" y="45179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08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Role of 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452921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Algorithms is a set of steps that defines how a task is performed. 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More precise later in lecture 5</a:t>
            </a:r>
            <a:endParaRPr lang="en-US" sz="2000" i="1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82" y="3069323"/>
            <a:ext cx="1577633" cy="1720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66" y="3003166"/>
            <a:ext cx="2168556" cy="1720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4791" y="2580916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12" y="3069323"/>
            <a:ext cx="2389299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Role of 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94799" y="1425712"/>
            <a:ext cx="7272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Before a </a:t>
            </a:r>
            <a:r>
              <a:rPr lang="en-US" sz="2000" i="1" dirty="0"/>
              <a:t>computer</a:t>
            </a:r>
            <a:r>
              <a:rPr lang="en-US" sz="2000" dirty="0"/>
              <a:t> perform a task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Discover and represent algorithms compatible with machine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 machine-like representation of algorithms is called a </a:t>
            </a:r>
            <a:r>
              <a:rPr lang="en-US" sz="2000" b="1" dirty="0"/>
              <a:t>program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Conveniences for humans = computer programs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64" y="2954504"/>
            <a:ext cx="1031800" cy="14155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34" y="3145701"/>
            <a:ext cx="1468332" cy="11882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48268" y="4573400"/>
            <a:ext cx="507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programs are </a:t>
            </a:r>
            <a:r>
              <a:rPr lang="en-US" dirty="0">
                <a:solidFill>
                  <a:schemeClr val="accent2"/>
                </a:solidFill>
              </a:rPr>
              <a:t>encoded</a:t>
            </a:r>
            <a:r>
              <a:rPr lang="en-US" dirty="0"/>
              <a:t> in a manner that is</a:t>
            </a:r>
          </a:p>
          <a:p>
            <a:r>
              <a:rPr lang="en-US" dirty="0"/>
              <a:t>compatible with the technology of the machine.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3789" y="5550617"/>
            <a:ext cx="6214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Program + encode + load to a machine = </a:t>
            </a:r>
            <a:r>
              <a:rPr lang="en-US" sz="2000" b="1" dirty="0"/>
              <a:t>programming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Program + algorithms = </a:t>
            </a:r>
            <a:r>
              <a:rPr lang="en-US" sz="2000" b="1" dirty="0"/>
              <a:t>software</a:t>
            </a:r>
            <a:r>
              <a:rPr lang="en-US" sz="2000" dirty="0"/>
              <a:t>, run by </a:t>
            </a:r>
            <a:r>
              <a:rPr lang="en-US" sz="2000" b="1" dirty="0"/>
              <a:t>hardware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1076412" y="2185661"/>
            <a:ext cx="2002880" cy="1396760"/>
            <a:chOff x="3249984" y="2463800"/>
            <a:chExt cx="2819062" cy="2131410"/>
          </a:xfrm>
        </p:grpSpPr>
        <p:grpSp>
          <p:nvGrpSpPr>
            <p:cNvPr id="22" name="Group 21"/>
            <p:cNvGrpSpPr/>
            <p:nvPr/>
          </p:nvGrpSpPr>
          <p:grpSpPr>
            <a:xfrm>
              <a:off x="3454400" y="2463800"/>
              <a:ext cx="2614646" cy="1917700"/>
              <a:chOff x="3454400" y="2463800"/>
              <a:chExt cx="2614646" cy="19177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4400" y="2463800"/>
                <a:ext cx="2222500" cy="19177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172822" y="2764720"/>
                <a:ext cx="1896224" cy="494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Algorithms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49984" y="4195100"/>
              <a:ext cx="1870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Mathematicians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29" y="2144054"/>
            <a:ext cx="1256978" cy="12166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25" y="1324475"/>
            <a:ext cx="1193386" cy="7373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90138" y="1554726"/>
            <a:ext cx="1623309" cy="16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in mathematics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188045" y="1511146"/>
            <a:ext cx="1461128" cy="494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3385496" y="2582516"/>
            <a:ext cx="1800829" cy="5076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546" y="3736748"/>
            <a:ext cx="2411472" cy="137885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2621836" y="2730911"/>
            <a:ext cx="914912" cy="1174292"/>
          </a:xfrm>
          <a:prstGeom prst="straightConnector1">
            <a:avLst/>
          </a:prstGeom>
          <a:ln w="3175" cmpd="sng">
            <a:solidFill>
              <a:schemeClr val="tx1">
                <a:alpha val="8000"/>
              </a:schemeClr>
            </a:solidFill>
            <a:tailEnd type="arrow"/>
          </a:ln>
          <a:effectLst>
            <a:glow rad="12700">
              <a:schemeClr val="tx1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7197" y="5214690"/>
            <a:ext cx="8540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Examples of early research 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Long division algorithms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Euclidean algorithms discovered by ancient Greek  mathematician Euclid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8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Long Division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927082" y="1365461"/>
            <a:ext cx="71981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GB" sz="20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D = Divide</a:t>
            </a:r>
            <a:br>
              <a:rPr lang="en-GB" sz="2000" dirty="0"/>
            </a:br>
            <a:r>
              <a:rPr lang="en-GB" sz="20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M = Multiply</a:t>
            </a:r>
            <a:br>
              <a:rPr lang="en-GB" sz="2000" dirty="0"/>
            </a:br>
            <a:r>
              <a:rPr lang="en-GB" sz="20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S = Subtract</a:t>
            </a:r>
            <a:br>
              <a:rPr lang="en-GB" sz="2000" dirty="0"/>
            </a:br>
            <a:r>
              <a:rPr lang="en-GB" sz="20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 = Bring down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endParaRPr lang="en-GB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Procedure:</a:t>
            </a:r>
          </a:p>
          <a:p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start</a:t>
            </a:r>
          </a:p>
          <a:p>
            <a:endParaRPr lang="en-GB" sz="2000" b="1" i="0" dirty="0">
              <a:solidFill>
                <a:srgbClr val="004159"/>
              </a:solidFill>
              <a:effectLst/>
              <a:latin typeface="Arial" panose="020B0604020202020204" pitchFamily="34" charset="0"/>
            </a:endParaRPr>
          </a:p>
          <a:p>
            <a:pPr lvl="1">
              <a:buClr>
                <a:srgbClr val="0000FF"/>
              </a:buClr>
            </a:pPr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Step 1: D for Divide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endParaRPr lang="en-US" sz="2000" dirty="0"/>
          </a:p>
          <a:p>
            <a:pPr algn="l"/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	Step 2: M for Multiply</a:t>
            </a:r>
          </a:p>
          <a:p>
            <a:pPr algn="l"/>
            <a:endParaRPr lang="en-GB" sz="2000" b="1" i="0" dirty="0">
              <a:solidFill>
                <a:srgbClr val="00415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	Step 3: S for Subtract</a:t>
            </a:r>
          </a:p>
          <a:p>
            <a:pPr algn="l"/>
            <a:endParaRPr lang="en-GB" sz="2000" b="1" dirty="0">
              <a:solidFill>
                <a:srgbClr val="004159"/>
              </a:solidFill>
              <a:latin typeface="Arial" panose="020B0604020202020204" pitchFamily="34" charset="0"/>
            </a:endParaRPr>
          </a:p>
          <a:p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	Step 4: B for Bring down</a:t>
            </a:r>
          </a:p>
          <a:p>
            <a:endParaRPr lang="en-GB" sz="2000" b="1" dirty="0">
              <a:solidFill>
                <a:srgbClr val="004159"/>
              </a:solidFill>
              <a:latin typeface="Arial" panose="020B0604020202020204" pitchFamily="34" charset="0"/>
            </a:endParaRPr>
          </a:p>
          <a:p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Start all over again unless </a:t>
            </a:r>
            <a:r>
              <a:rPr lang="en-GB" sz="2000" b="1" i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division completed.</a:t>
            </a:r>
            <a:endParaRPr lang="en-GB" sz="2000" b="1" i="0" dirty="0">
              <a:solidFill>
                <a:srgbClr val="004159"/>
              </a:solidFill>
              <a:effectLst/>
              <a:latin typeface="Arial" panose="020B0604020202020204" pitchFamily="34" charset="0"/>
            </a:endParaRPr>
          </a:p>
          <a:p>
            <a:endParaRPr lang="en-GB" sz="2000" b="1" dirty="0">
              <a:solidFill>
                <a:srgbClr val="004159"/>
              </a:solidFill>
              <a:latin typeface="Arial" panose="020B0604020202020204" pitchFamily="34" charset="0"/>
            </a:endParaRPr>
          </a:p>
          <a:p>
            <a:r>
              <a:rPr lang="en-GB" sz="2000" b="1" i="0" dirty="0">
                <a:solidFill>
                  <a:srgbClr val="004159"/>
                </a:solidFill>
                <a:effectLst/>
                <a:latin typeface="Arial" panose="020B0604020202020204" pitchFamily="34" charset="0"/>
              </a:rPr>
              <a:t>end</a:t>
            </a:r>
          </a:p>
          <a:p>
            <a:pPr algn="l"/>
            <a:endParaRPr lang="en-GB" sz="2000" b="1" i="0" dirty="0">
              <a:solidFill>
                <a:srgbClr val="00415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6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capability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45"/>
          <p:cNvGrpSpPr/>
          <p:nvPr/>
        </p:nvGrpSpPr>
        <p:grpSpPr>
          <a:xfrm>
            <a:off x="2090045" y="1984467"/>
            <a:ext cx="5066407" cy="2963477"/>
            <a:chOff x="3307052" y="2698880"/>
            <a:chExt cx="5066407" cy="2963477"/>
          </a:xfrm>
        </p:grpSpPr>
        <p:sp>
          <p:nvSpPr>
            <p:cNvPr id="2" name="Decision 1"/>
            <p:cNvSpPr/>
            <p:nvPr/>
          </p:nvSpPr>
          <p:spPr>
            <a:xfrm>
              <a:off x="3307052" y="2698880"/>
              <a:ext cx="2288481" cy="1230372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Exist </a:t>
              </a:r>
            </a:p>
            <a:p>
              <a:pPr algn="ctr"/>
              <a:r>
                <a:rPr lang="en-US" dirty="0"/>
                <a:t>Algorithm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582305" y="3307452"/>
              <a:ext cx="1164082" cy="0"/>
            </a:xfrm>
            <a:prstGeom prst="straightConnector1">
              <a:avLst/>
            </a:prstGeom>
            <a:ln w="3175" cmpd="sng">
              <a:solidFill>
                <a:schemeClr val="tx1">
                  <a:alpha val="8000"/>
                </a:schemeClr>
              </a:solidFill>
              <a:tailEnd type="arrow"/>
            </a:ln>
            <a:effectLst>
              <a:glow rad="12700">
                <a:schemeClr val="tx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64797" y="3929252"/>
              <a:ext cx="0" cy="952546"/>
            </a:xfrm>
            <a:prstGeom prst="straightConnector1">
              <a:avLst/>
            </a:prstGeom>
            <a:ln w="3175" cmpd="sng">
              <a:solidFill>
                <a:schemeClr val="tx1">
                  <a:alpha val="8000"/>
                </a:schemeClr>
              </a:solidFill>
              <a:tailEnd type="arrow"/>
            </a:ln>
            <a:effectLst>
              <a:glow rad="12700">
                <a:schemeClr val="tx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807184" y="2963476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8148" y="416738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9" name="Process 18"/>
            <p:cNvSpPr/>
            <p:nvPr/>
          </p:nvSpPr>
          <p:spPr>
            <a:xfrm>
              <a:off x="3472681" y="4881798"/>
              <a:ext cx="1984231" cy="78055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 machine</a:t>
              </a:r>
            </a:p>
          </p:txBody>
        </p:sp>
        <p:sp>
          <p:nvSpPr>
            <p:cNvPr id="20" name="Alternate Process 19"/>
            <p:cNvSpPr/>
            <p:nvPr/>
          </p:nvSpPr>
          <p:spPr>
            <a:xfrm>
              <a:off x="6786074" y="2937016"/>
              <a:ext cx="1587385" cy="70118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algorithm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473943" y="3651426"/>
              <a:ext cx="0" cy="1653726"/>
            </a:xfrm>
            <a:prstGeom prst="line">
              <a:avLst/>
            </a:prstGeom>
            <a:ln w="3175" cmpd="sng">
              <a:solidFill>
                <a:schemeClr val="tx1">
                  <a:alpha val="99000"/>
                </a:schemeClr>
              </a:solidFill>
              <a:tailEnd type="none"/>
            </a:ln>
            <a:effectLst>
              <a:glow rad="12700">
                <a:schemeClr val="tx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5463253" y="5291922"/>
              <a:ext cx="1984237" cy="0"/>
            </a:xfrm>
            <a:prstGeom prst="straightConnector1">
              <a:avLst/>
            </a:prstGeom>
            <a:ln w="3175" cmpd="sng">
              <a:solidFill>
                <a:schemeClr val="tx1">
                  <a:alpha val="8000"/>
                </a:schemeClr>
              </a:solidFill>
              <a:tailEnd type="arrow"/>
            </a:ln>
            <a:effectLst>
              <a:glow rad="12700">
                <a:schemeClr val="tx1"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2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science redefined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428694" y="1326736"/>
            <a:ext cx="7198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What is computer science?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CS is often difficult to define.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Beyond the study of computer but computer is vital in the discipline as tool.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CS is a study of problem, problem-solving and the solution that come out a problem solving process. The goal of CS is to provide algorithms.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CS can be thought of as a study of algorithm. But also include some problem may not have a solution.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 study of solution to problems as well as the study of problems with no solutions.</a:t>
            </a:r>
          </a:p>
          <a:p>
            <a:pPr>
              <a:buClr>
                <a:srgbClr val="0000FF"/>
              </a:buClr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9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science redefined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485317" y="2018536"/>
            <a:ext cx="3809725" cy="1917101"/>
            <a:chOff x="1269906" y="2850612"/>
            <a:chExt cx="4314797" cy="2591854"/>
          </a:xfrm>
        </p:grpSpPr>
        <p:sp>
          <p:nvSpPr>
            <p:cNvPr id="6" name="TextBox 5"/>
            <p:cNvSpPr txBox="1"/>
            <p:nvPr/>
          </p:nvSpPr>
          <p:spPr>
            <a:xfrm>
              <a:off x="4312262" y="3421147"/>
              <a:ext cx="1272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Intelligence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058" y="3022600"/>
              <a:ext cx="3098800" cy="2235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5675" y="2850612"/>
              <a:ext cx="1772445" cy="15978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9906" y="5073134"/>
              <a:ext cx="12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7081" y="1423186"/>
            <a:ext cx="719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Computer science is a science of algorithms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45351" y="2118372"/>
            <a:ext cx="2399266" cy="2130552"/>
            <a:chOff x="1304634" y="2684542"/>
            <a:chExt cx="2399266" cy="2130552"/>
          </a:xfrm>
        </p:grpSpPr>
        <p:grpSp>
          <p:nvGrpSpPr>
            <p:cNvPr id="29" name="Group 28"/>
            <p:cNvGrpSpPr/>
            <p:nvPr/>
          </p:nvGrpSpPr>
          <p:grpSpPr>
            <a:xfrm>
              <a:off x="1439883" y="2830688"/>
              <a:ext cx="2154314" cy="1670622"/>
              <a:chOff x="714644" y="2741757"/>
              <a:chExt cx="2154314" cy="167062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424" y="2741757"/>
                <a:ext cx="546100" cy="5334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4173" y="2849697"/>
                <a:ext cx="558800" cy="4445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7928" y="3235972"/>
                <a:ext cx="601030" cy="64188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4644" y="3247677"/>
                <a:ext cx="482600" cy="6477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7781" y="3851396"/>
                <a:ext cx="714323" cy="560983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350908" y="3347690"/>
                <a:ext cx="874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science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1304634" y="2684542"/>
              <a:ext cx="2399266" cy="2130552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6657" y="4248003"/>
            <a:ext cx="202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1600" dirty="0"/>
              <a:t>Mathematics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1600" dirty="0"/>
              <a:t>Engineering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1600" dirty="0"/>
              <a:t>Psychology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1600" dirty="0"/>
              <a:t>Biology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1600" dirty="0"/>
              <a:t>Business admin.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7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27081" y="1423186"/>
            <a:ext cx="71981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Which problems can be solved by algorithmic processes?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How can discovery of algorithms be made easier?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How can techniques of representing and communicating algorithms be improved?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How can our knowledge of algorithms and technology be applied to      provide better machines?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How can characteristics of different algorithms be analyzed and           compared?</a:t>
            </a:r>
            <a:endParaRPr lang="es-ES" alt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6036" y="523869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 question for a computer science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0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27081" y="1423186"/>
            <a:ext cx="7198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Data storage.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Data manipulation.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Operating system.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Networking and the Internet.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Algorithms.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Programming languages.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Software engineering.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Data structure.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Database systems.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Outline of Our Study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19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58ED5"/>
                </a:solidFill>
              </a:rPr>
              <a:t>Content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452921"/>
            <a:ext cx="332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Goal of the course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Course Administration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Introduction and Overview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9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Evolution of computing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05914" y="3421958"/>
            <a:ext cx="719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Babbage’s Difference Engine (1832) and Analytical Engine (1833)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36" y="3892244"/>
            <a:ext cx="1462222" cy="170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605" y="3892244"/>
            <a:ext cx="1645718" cy="158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965" y="1416580"/>
            <a:ext cx="2315777" cy="1770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0703" y="1402658"/>
            <a:ext cx="719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Abacus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20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6F8AC-8898-47DD-A686-A2959E0A540D}"/>
              </a:ext>
            </a:extLst>
          </p:cNvPr>
          <p:cNvSpPr txBox="1"/>
          <p:nvPr/>
        </p:nvSpPr>
        <p:spPr>
          <a:xfrm>
            <a:off x="905913" y="5808281"/>
            <a:ext cx="719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Where are we today? – Quantum computing..</a:t>
            </a:r>
          </a:p>
        </p:txBody>
      </p:sp>
    </p:spTree>
    <p:extLst>
      <p:ext uri="{BB962C8B-B14F-4D97-AF65-F5344CB8AC3E}">
        <p14:creationId xmlns:p14="http://schemas.microsoft.com/office/powerpoint/2010/main" val="80300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27081" y="1423186"/>
            <a:ext cx="7198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Aims of the course and how we will run it.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Computer and computer science.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The role and origin of algorithm.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Why algorithms is important in computer science.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One of best examples of algorithms.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Where do we go from here.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21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0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Additional Reading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27081" y="1423186"/>
            <a:ext cx="719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The Origins of Digital Computers by </a:t>
            </a:r>
            <a:r>
              <a:rPr lang="en-US" sz="2000" dirty="0" err="1"/>
              <a:t>Randell</a:t>
            </a:r>
            <a:r>
              <a:rPr lang="en-US" sz="2000" dirty="0"/>
              <a:t>, B. 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The Computer from Pascal to von Neumann by </a:t>
            </a:r>
            <a:r>
              <a:rPr lang="en-US" sz="2000" dirty="0" err="1"/>
              <a:t>Goldstne</a:t>
            </a:r>
            <a:r>
              <a:rPr lang="en-US" sz="2000" dirty="0"/>
              <a:t>, J. J.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Computer science an overview by J. Glenn </a:t>
            </a:r>
            <a:r>
              <a:rPr lang="en-US" sz="2000" dirty="0" err="1"/>
              <a:t>Brookshear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22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27081" y="1423186"/>
            <a:ext cx="7198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FF"/>
              </a:buClr>
            </a:pPr>
            <a:r>
              <a:rPr lang="en-US" sz="2000" dirty="0"/>
              <a:t>Question???</a:t>
            </a:r>
          </a:p>
          <a:p>
            <a:pPr>
              <a:buClr>
                <a:srgbClr val="0000FF"/>
              </a:buClr>
            </a:pPr>
            <a:endParaRPr lang="en-US" sz="2000" dirty="0"/>
          </a:p>
          <a:p>
            <a:pPr>
              <a:buClr>
                <a:srgbClr val="0000FF"/>
              </a:buClr>
            </a:pPr>
            <a:endParaRPr lang="en-US" sz="2000" dirty="0"/>
          </a:p>
          <a:p>
            <a:pPr>
              <a:buClr>
                <a:srgbClr val="0000FF"/>
              </a:buClr>
            </a:pPr>
            <a:endParaRPr lang="en-US" sz="2000" dirty="0"/>
          </a:p>
          <a:p>
            <a:pPr>
              <a:buClr>
                <a:srgbClr val="0000FF"/>
              </a:buClr>
            </a:pPr>
            <a:endParaRPr lang="en-US" sz="2000" dirty="0"/>
          </a:p>
          <a:p>
            <a:pPr>
              <a:buClr>
                <a:srgbClr val="0000FF"/>
              </a:buClr>
            </a:pPr>
            <a:endParaRPr lang="en-US" sz="2000" dirty="0"/>
          </a:p>
          <a:p>
            <a:pPr algn="ctr">
              <a:buClr>
                <a:srgbClr val="0000FF"/>
              </a:buClr>
            </a:pPr>
            <a:r>
              <a:rPr lang="en-US" sz="2000" dirty="0"/>
              <a:t>Thank you for coming.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23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356471"/>
            <a:ext cx="7943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Expand what you already know about computer</a:t>
            </a:r>
          </a:p>
          <a:p>
            <a:pPr>
              <a:buClr>
                <a:srgbClr val="0000FF"/>
              </a:buClr>
            </a:pP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Comprehensive introduction to future courses in the field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Foundation of relevance and interrelationship of the future courses 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Investigate wide range of topic </a:t>
            </a:r>
          </a:p>
          <a:p>
            <a:pPr marL="1257300" lvl="2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Status of research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Establish a functional understanding of CS 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Support those who wish to pursue more specialized studies </a:t>
            </a:r>
          </a:p>
          <a:p>
            <a:pPr>
              <a:buClr>
                <a:srgbClr val="0000FF"/>
              </a:buClr>
            </a:pP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 Administrative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5" y="1452921"/>
            <a:ext cx="79343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Course Meeting Times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Lectures: 1 session/ week, 2hrs/ session &amp; labs </a:t>
            </a:r>
            <a:r>
              <a:rPr lang="en-US" sz="2000" dirty="0" err="1"/>
              <a:t>inbetween</a:t>
            </a: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Lectures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Lecture material (oral comments)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Additional reading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Recitations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Opportunity to ask questions (interact with staff vs classmate)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Attendance is mandatory 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Participation counts for a part of your grade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9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5" y="1452921"/>
            <a:ext cx="79343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Assignment/Project</a:t>
            </a:r>
          </a:p>
          <a:p>
            <a:pPr lvl="1">
              <a:buClr>
                <a:srgbClr val="0000FF"/>
              </a:buClr>
            </a:pPr>
            <a:r>
              <a:rPr lang="en-US" sz="2000" dirty="0"/>
              <a:t> 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Submission must be uploaded to the online classroom.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Late homework will generally not be accepted. (Prior arrangements for extenuating circumstances)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They should be uploaded in PDF form by 11:59PM of the due date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Exams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There will be one quiz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One midterm and final exams will be given.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Con’t</a:t>
            </a:r>
            <a:r>
              <a:rPr lang="is-I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….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9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Con’t</a:t>
            </a:r>
            <a:r>
              <a:rPr lang="is-I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….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452921"/>
            <a:ext cx="8066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b="1" dirty="0"/>
              <a:t>Grading Policy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Final grade</a:t>
            </a:r>
          </a:p>
          <a:p>
            <a:pPr marL="1257300" lvl="2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Quiz will be 10 points</a:t>
            </a:r>
          </a:p>
          <a:p>
            <a:pPr marL="1257300" lvl="2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Midterm exams will be 20 points</a:t>
            </a:r>
          </a:p>
          <a:p>
            <a:pPr marL="1257300" lvl="2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Assignments 10 points</a:t>
            </a:r>
          </a:p>
          <a:p>
            <a:pPr marL="1257300" lvl="2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A final exams 60 points </a:t>
            </a:r>
          </a:p>
          <a:p>
            <a:pPr marL="1257300" lvl="2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No make-up for (quiz, assignment/project)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6436445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198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Contact detail vs Listing online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0119" y="1256081"/>
            <a:ext cx="7383683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95256" y="1452921"/>
            <a:ext cx="81915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Office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Block C - Room 111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Office hour </a:t>
            </a:r>
          </a:p>
          <a:p>
            <a:pPr marL="800100" lvl="1" indent="-342900">
              <a:buClr>
                <a:srgbClr val="0000FF"/>
              </a:buClr>
              <a:buFont typeface="Courier New"/>
              <a:buChar char="o"/>
            </a:pPr>
            <a:r>
              <a:rPr lang="en-US" sz="2000" dirty="0"/>
              <a:t>On appointment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Email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>
                <a:hlinkClick r:id="rId3"/>
              </a:rPr>
              <a:t>Ibrahim.abdullahi@nileuniversity.edu.ng</a:t>
            </a:r>
            <a:endParaRPr lang="en-US" sz="2000" dirty="0"/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Online teams class room code; </a:t>
            </a:r>
            <a:br>
              <a:rPr lang="en-US" sz="2000" dirty="0"/>
            </a:br>
            <a:r>
              <a:rPr lang="en-US" sz="9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c47vg6j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1FA2-2AAB-4B41-8328-98A66984BBB1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1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A1562C-26FD-4F01-B4B5-538629E945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4435" y="2385981"/>
          <a:ext cx="6755130" cy="295440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8308691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8383894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004840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0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Introduction and Overview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3202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Storage - </a:t>
                      </a:r>
                      <a:r>
                        <a:rPr lang="en-US" sz="1100" spc="10">
                          <a:effectLst/>
                        </a:rPr>
                        <a:t>Data </a:t>
                      </a:r>
                      <a:r>
                        <a:rPr lang="en-US" sz="1100">
                          <a:effectLst/>
                        </a:rPr>
                        <a:t>M</a:t>
                      </a:r>
                      <a:r>
                        <a:rPr lang="en-US" sz="1100" spc="-5">
                          <a:effectLst/>
                        </a:rPr>
                        <a:t>a</a:t>
                      </a:r>
                      <a:r>
                        <a:rPr lang="en-US" sz="1100">
                          <a:effectLst/>
                        </a:rPr>
                        <a:t>n</a:t>
                      </a:r>
                      <a:r>
                        <a:rPr lang="en-US" sz="1100" spc="5">
                          <a:effectLst/>
                        </a:rPr>
                        <a:t>i</a:t>
                      </a:r>
                      <a:r>
                        <a:rPr lang="en-US" sz="1100">
                          <a:effectLst/>
                        </a:rPr>
                        <a:t>pu</a:t>
                      </a:r>
                      <a:r>
                        <a:rPr lang="en-US" sz="1100" spc="5">
                          <a:effectLst/>
                        </a:rPr>
                        <a:t>l</a:t>
                      </a:r>
                      <a:r>
                        <a:rPr lang="en-US" sz="1100" spc="-5">
                          <a:effectLst/>
                        </a:rPr>
                        <a:t>a</a:t>
                      </a: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spc="5">
                          <a:effectLst/>
                        </a:rPr>
                        <a:t>i</a:t>
                      </a:r>
                      <a:r>
                        <a:rPr lang="en-US" sz="1100" spc="-5">
                          <a:effectLst/>
                        </a:rPr>
                        <a:t>o</a:t>
                      </a: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92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Systems - Networking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71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05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47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01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2 - Quiz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01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Midterm Exam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1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 Languages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7643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Software Engineering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9413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39750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 Systems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30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 3 - Quiz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783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Revision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7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0304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6459AE-AF5C-4F08-AE31-90CB6A51E446}"/>
              </a:ext>
            </a:extLst>
          </p:cNvPr>
          <p:cNvSpPr txBox="1"/>
          <p:nvPr/>
        </p:nvSpPr>
        <p:spPr>
          <a:xfrm>
            <a:off x="516198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 Syllabus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20AE6-AEA7-493B-80E2-117573B12A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838CC-7FD2-43D8-80AB-556D7907C11B}"/>
              </a:ext>
            </a:extLst>
          </p:cNvPr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9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081" y="540802"/>
            <a:ext cx="796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vs computer science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5944" y="1256081"/>
            <a:ext cx="6835821" cy="0"/>
          </a:xfrm>
          <a:prstGeom prst="line">
            <a:avLst/>
          </a:prstGeom>
          <a:ln w="3175" cmpd="sng">
            <a:solidFill>
              <a:schemeClr val="tx1">
                <a:alpha val="4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944" y="1452921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Computers are </a:t>
            </a:r>
            <a:r>
              <a:rPr lang="en-US" sz="2000" i="1" dirty="0">
                <a:solidFill>
                  <a:srgbClr val="C0504D"/>
                </a:solidFill>
              </a:rPr>
              <a:t>everywhere </a:t>
            </a:r>
          </a:p>
          <a:p>
            <a:pPr marL="800100" lvl="1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Data storage and manipulation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So far </a:t>
            </a:r>
            <a:r>
              <a:rPr lang="en-US" sz="2000" dirty="0">
                <a:solidFill>
                  <a:schemeClr val="accent2"/>
                </a:solidFill>
              </a:rPr>
              <a:t>almost</a:t>
            </a:r>
            <a:r>
              <a:rPr lang="en-US" sz="2000" dirty="0"/>
              <a:t> all of you have </a:t>
            </a:r>
            <a:r>
              <a:rPr lang="en-US" sz="2000" i="1" dirty="0"/>
              <a:t>used</a:t>
            </a:r>
            <a:r>
              <a:rPr lang="en-US" sz="2000" dirty="0"/>
              <a:t> a computer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11" y="-12452"/>
            <a:ext cx="1031240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61" y="3035182"/>
            <a:ext cx="1680928" cy="1424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615" y="1526347"/>
            <a:ext cx="1640299" cy="1508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831" y="2519223"/>
            <a:ext cx="1883573" cy="1690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46" y="4630129"/>
            <a:ext cx="2378254" cy="10648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7782" y="2730316"/>
            <a:ext cx="2132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Desktop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/>
              <a:t>Laptop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Smartphone</a:t>
            </a:r>
          </a:p>
          <a:p>
            <a:pPr marL="342900" indent="-342900">
              <a:buClr>
                <a:srgbClr val="0000FF"/>
              </a:buClr>
              <a:buFont typeface="Wingdings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Car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31" y="6458137"/>
            <a:ext cx="9144000" cy="40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6553200" y="643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B41FA2-2AAB-4B41-8328-98A66984BBB1}" type="slidenum">
              <a:rPr lang="en-US" sz="2000" smtClean="0">
                <a:solidFill>
                  <a:schemeClr val="bg1"/>
                </a:solidFill>
              </a:rPr>
              <a:pPr/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5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>
              <a:alpha val="8000"/>
            </a:schemeClr>
          </a:solidFill>
          <a:tailEnd type="arrow"/>
        </a:ln>
        <a:effectLst>
          <a:glow rad="101600">
            <a:schemeClr val="tx1">
              <a:alpha val="75000"/>
            </a:schemeClr>
          </a:glow>
          <a:outerShdw blurRad="400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5800440D6BB949BDEE77922D693614" ma:contentTypeVersion="0" ma:contentTypeDescription="Create a new document." ma:contentTypeScope="" ma:versionID="175ab7241a33471b068f49f7b816e6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5C133-4250-4C19-B706-ADB7151463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C80206-F0A7-4922-A8D7-2D92AAED0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8F384D-BF2A-48DC-9C82-C60DADA03A7E}"/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995</Words>
  <Application>Microsoft Office PowerPoint</Application>
  <PresentationFormat>On-screen Show (4:3)</PresentationFormat>
  <Paragraphs>255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Courier New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Dalhat</dc:creator>
  <cp:lastModifiedBy>Ibrahim Abdullahi</cp:lastModifiedBy>
  <cp:revision>159</cp:revision>
  <dcterms:created xsi:type="dcterms:W3CDTF">2017-03-03T22:29:15Z</dcterms:created>
  <dcterms:modified xsi:type="dcterms:W3CDTF">2021-03-15T08:04:15Z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0x010100895800440D6BB949BDEE77922D693614</vt:lpwstr>
  </property>
</Properties>
</file>