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56" r:id="rId5"/>
    <p:sldId id="257" r:id="rId6"/>
    <p:sldId id="302" r:id="rId7"/>
    <p:sldId id="303" r:id="rId8"/>
    <p:sldId id="259" r:id="rId9"/>
    <p:sldId id="275" r:id="rId10"/>
    <p:sldId id="277" r:id="rId11"/>
    <p:sldId id="276" r:id="rId12"/>
    <p:sldId id="260" r:id="rId13"/>
    <p:sldId id="261" r:id="rId14"/>
    <p:sldId id="262" r:id="rId15"/>
    <p:sldId id="279" r:id="rId16"/>
    <p:sldId id="263" r:id="rId17"/>
    <p:sldId id="280" r:id="rId18"/>
    <p:sldId id="304" r:id="rId19"/>
    <p:sldId id="264" r:id="rId20"/>
    <p:sldId id="281" r:id="rId21"/>
    <p:sldId id="282" r:id="rId22"/>
    <p:sldId id="283" r:id="rId23"/>
    <p:sldId id="284" r:id="rId24"/>
    <p:sldId id="266" r:id="rId25"/>
    <p:sldId id="272" r:id="rId26"/>
    <p:sldId id="285" r:id="rId27"/>
    <p:sldId id="286" r:id="rId28"/>
    <p:sldId id="287" r:id="rId29"/>
    <p:sldId id="288" r:id="rId30"/>
    <p:sldId id="289" r:id="rId31"/>
    <p:sldId id="290" r:id="rId32"/>
    <p:sldId id="291" r:id="rId33"/>
    <p:sldId id="301" r:id="rId34"/>
    <p:sldId id="293" r:id="rId35"/>
    <p:sldId id="292" r:id="rId36"/>
    <p:sldId id="294" r:id="rId37"/>
    <p:sldId id="296" r:id="rId38"/>
    <p:sldId id="300" r:id="rId39"/>
    <p:sldId id="270"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7059" autoAdjust="0"/>
  </p:normalViewPr>
  <p:slideViewPr>
    <p:cSldViewPr snapToGrid="0" snapToObjects="1">
      <p:cViewPr varScale="1">
        <p:scale>
          <a:sx n="68" d="100"/>
          <a:sy n="68" d="100"/>
        </p:scale>
        <p:origin x="75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F8B08-7285-0141-8FA6-FA63731EA09E}" type="datetimeFigureOut">
              <a:rPr lang="en-US" smtClean="0"/>
              <a:t>3/22/2021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C7E0F-B188-1D41-940B-31CF49C3B070}" type="slidenum">
              <a:rPr lang="en-US" smtClean="0"/>
              <a:t>‹#›</a:t>
            </a:fld>
            <a:endParaRPr lang="en-US"/>
          </a:p>
        </p:txBody>
      </p:sp>
    </p:spTree>
    <p:extLst>
      <p:ext uri="{BB962C8B-B14F-4D97-AF65-F5344CB8AC3E}">
        <p14:creationId xmlns:p14="http://schemas.microsoft.com/office/powerpoint/2010/main" val="1124353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D5156"/>
                </a:solidFill>
                <a:effectLst/>
                <a:latin typeface="arial" panose="020B0604020202020204" pitchFamily="34" charset="0"/>
              </a:rPr>
              <a:t>Computing is any goal-oriented activity requiring, benefiting from, or creating computing machinery. It includes study of algorithmic processes and development of both hardware and software. It has scientific, engineering, mathematical, technological and social aspects. </a:t>
            </a:r>
            <a:endParaRPr lang="en-US" dirty="0"/>
          </a:p>
        </p:txBody>
      </p:sp>
      <p:sp>
        <p:nvSpPr>
          <p:cNvPr id="4" name="Slide Number Placeholder 3"/>
          <p:cNvSpPr>
            <a:spLocks noGrp="1"/>
          </p:cNvSpPr>
          <p:nvPr>
            <p:ph type="sldNum" sz="quarter" idx="5"/>
          </p:nvPr>
        </p:nvSpPr>
        <p:spPr/>
        <p:txBody>
          <a:bodyPr/>
          <a:lstStyle/>
          <a:p>
            <a:fld id="{D31C7E0F-B188-1D41-940B-31CF49C3B070}" type="slidenum">
              <a:rPr lang="en-US" smtClean="0"/>
              <a:t>1</a:t>
            </a:fld>
            <a:endParaRPr lang="en-US"/>
          </a:p>
        </p:txBody>
      </p:sp>
    </p:spTree>
    <p:extLst>
      <p:ext uri="{BB962C8B-B14F-4D97-AF65-F5344CB8AC3E}">
        <p14:creationId xmlns:p14="http://schemas.microsoft.com/office/powerpoint/2010/main" val="253667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1C7E0F-B188-1D41-940B-31CF49C3B070}" type="slidenum">
              <a:rPr lang="en-US" smtClean="0"/>
              <a:t>36</a:t>
            </a:fld>
            <a:endParaRPr lang="en-US"/>
          </a:p>
        </p:txBody>
      </p:sp>
    </p:spTree>
    <p:extLst>
      <p:ext uri="{BB962C8B-B14F-4D97-AF65-F5344CB8AC3E}">
        <p14:creationId xmlns:p14="http://schemas.microsoft.com/office/powerpoint/2010/main" val="129503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F770AA-EDF4-F340-BA0F-F3ED6353F840}"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103676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770AA-EDF4-F340-BA0F-F3ED6353F840}"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228088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770AA-EDF4-F340-BA0F-F3ED6353F840}"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289803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770AA-EDF4-F340-BA0F-F3ED6353F840}"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12052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770AA-EDF4-F340-BA0F-F3ED6353F840}"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32058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F770AA-EDF4-F340-BA0F-F3ED6353F840}"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235923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F770AA-EDF4-F340-BA0F-F3ED6353F840}"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110276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F770AA-EDF4-F340-BA0F-F3ED6353F840}"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116012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770AA-EDF4-F340-BA0F-F3ED6353F840}"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214226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770AA-EDF4-F340-BA0F-F3ED6353F840}"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225513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770AA-EDF4-F340-BA0F-F3ED6353F840}"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41FA2-2AAB-4B41-8328-98A66984BBB1}" type="slidenum">
              <a:rPr lang="en-US" smtClean="0"/>
              <a:t>‹#›</a:t>
            </a:fld>
            <a:endParaRPr lang="en-US"/>
          </a:p>
        </p:txBody>
      </p:sp>
    </p:spTree>
    <p:extLst>
      <p:ext uri="{BB962C8B-B14F-4D97-AF65-F5344CB8AC3E}">
        <p14:creationId xmlns:p14="http://schemas.microsoft.com/office/powerpoint/2010/main" val="419815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770AA-EDF4-F340-BA0F-F3ED6353F840}" type="datetimeFigureOut">
              <a:rPr lang="en-US" smtClean="0"/>
              <a:t>3/22/2021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41FA2-2AAB-4B41-8328-98A66984BBB1}" type="slidenum">
              <a:rPr lang="en-US" smtClean="0"/>
              <a:t>‹#›</a:t>
            </a:fld>
            <a:endParaRPr lang="en-US"/>
          </a:p>
        </p:txBody>
      </p:sp>
    </p:spTree>
    <p:extLst>
      <p:ext uri="{BB962C8B-B14F-4D97-AF65-F5344CB8AC3E}">
        <p14:creationId xmlns:p14="http://schemas.microsoft.com/office/powerpoint/2010/main" val="3603125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78346" y="4370697"/>
            <a:ext cx="7901060"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8662" y="3225850"/>
            <a:ext cx="8413898" cy="892552"/>
          </a:xfrm>
          <a:prstGeom prst="rect">
            <a:avLst/>
          </a:prstGeom>
          <a:noFill/>
        </p:spPr>
        <p:txBody>
          <a:bodyPr wrap="square" rtlCol="0">
            <a:spAutoFit/>
          </a:bodyPr>
          <a:lstStyle/>
          <a:p>
            <a:r>
              <a:rPr lang="en-US" sz="3500" dirty="0"/>
              <a:t>Introduction to Computing and Application </a:t>
            </a:r>
            <a:r>
              <a:rPr lang="en-US" sz="1700" dirty="0"/>
              <a:t>Lecture 1: </a:t>
            </a:r>
            <a:r>
              <a:rPr lang="en-US" sz="1700" b="1" dirty="0"/>
              <a:t>Data storage</a:t>
            </a:r>
            <a:r>
              <a:rPr lang="en-US" sz="1700" dirty="0"/>
              <a:t>: data representation, data storage, types of data store in a computer.</a:t>
            </a:r>
          </a:p>
        </p:txBody>
      </p:sp>
      <p:sp>
        <p:nvSpPr>
          <p:cNvPr id="13" name="TextBox 12"/>
          <p:cNvSpPr txBox="1"/>
          <p:nvPr/>
        </p:nvSpPr>
        <p:spPr>
          <a:xfrm>
            <a:off x="578346" y="4451607"/>
            <a:ext cx="2037289" cy="400110"/>
          </a:xfrm>
          <a:prstGeom prst="rect">
            <a:avLst/>
          </a:prstGeom>
          <a:noFill/>
        </p:spPr>
        <p:txBody>
          <a:bodyPr wrap="none" rtlCol="0">
            <a:spAutoFit/>
          </a:bodyPr>
          <a:lstStyle/>
          <a:p>
            <a:r>
              <a:rPr lang="en-US" sz="2000" dirty="0">
                <a:solidFill>
                  <a:schemeClr val="tx1">
                    <a:lumMod val="50000"/>
                    <a:lumOff val="50000"/>
                  </a:schemeClr>
                </a:solidFill>
              </a:rPr>
              <a:t>Ibrahim Abdullahi</a:t>
            </a:r>
          </a:p>
        </p:txBody>
      </p:sp>
      <p:sp>
        <p:nvSpPr>
          <p:cNvPr id="14" name="TextBox 13"/>
          <p:cNvSpPr txBox="1"/>
          <p:nvPr/>
        </p:nvSpPr>
        <p:spPr>
          <a:xfrm>
            <a:off x="578346" y="4738942"/>
            <a:ext cx="8067530" cy="830997"/>
          </a:xfrm>
          <a:prstGeom prst="rect">
            <a:avLst/>
          </a:prstGeom>
          <a:noFill/>
        </p:spPr>
        <p:txBody>
          <a:bodyPr wrap="none" rtlCol="0">
            <a:spAutoFit/>
          </a:bodyPr>
          <a:lstStyle/>
          <a:p>
            <a:pPr>
              <a:lnSpc>
                <a:spcPct val="120000"/>
              </a:lnSpc>
            </a:pPr>
            <a:r>
              <a:rPr lang="en-US" sz="2000" dirty="0">
                <a:solidFill>
                  <a:schemeClr val="tx1">
                    <a:lumMod val="50000"/>
                    <a:lumOff val="50000"/>
                  </a:schemeClr>
                </a:solidFill>
              </a:rPr>
              <a:t>Nile University of Nigeria, Abuja</a:t>
            </a:r>
          </a:p>
          <a:p>
            <a:pPr>
              <a:lnSpc>
                <a:spcPct val="120000"/>
              </a:lnSpc>
            </a:pPr>
            <a:r>
              <a:rPr lang="en-US" sz="2000" dirty="0">
                <a:solidFill>
                  <a:schemeClr val="tx1">
                    <a:lumMod val="50000"/>
                    <a:lumOff val="50000"/>
                  </a:schemeClr>
                </a:solidFill>
              </a:rPr>
              <a:t>Faculty of Natural and Applied Science Department of Software Engineering</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Adopted from </a:t>
            </a:r>
            <a:r>
              <a:rPr lang="en-US" sz="2000" dirty="0">
                <a:solidFill>
                  <a:schemeClr val="bg1"/>
                </a:solidFill>
              </a:rPr>
              <a:t>Umar Adam Ibrahim</a:t>
            </a:r>
          </a:p>
        </p:txBody>
      </p:sp>
      <p:sp>
        <p:nvSpPr>
          <p:cNvPr id="10" name="TextBox 9"/>
          <p:cNvSpPr txBox="1"/>
          <p:nvPr/>
        </p:nvSpPr>
        <p:spPr>
          <a:xfrm>
            <a:off x="691062" y="2040512"/>
            <a:ext cx="8413898" cy="630942"/>
          </a:xfrm>
          <a:prstGeom prst="rect">
            <a:avLst/>
          </a:prstGeom>
          <a:noFill/>
        </p:spPr>
        <p:txBody>
          <a:bodyPr wrap="square" rtlCol="0">
            <a:spAutoFit/>
          </a:bodyPr>
          <a:lstStyle/>
          <a:p>
            <a:pPr algn="ctr"/>
            <a:r>
              <a:rPr lang="en-US" sz="3500" dirty="0"/>
              <a:t>SEN101</a:t>
            </a:r>
            <a:endParaRPr lang="en-US" sz="1700" dirty="0"/>
          </a:p>
        </p:txBody>
      </p:sp>
    </p:spTree>
    <p:extLst>
      <p:ext uri="{BB962C8B-B14F-4D97-AF65-F5344CB8AC3E}">
        <p14:creationId xmlns:p14="http://schemas.microsoft.com/office/powerpoint/2010/main" val="144223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Gate example</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52921"/>
            <a:ext cx="7558479" cy="400110"/>
          </a:xfrm>
          <a:prstGeom prst="rect">
            <a:avLst/>
          </a:prstGeom>
          <a:noFill/>
        </p:spPr>
        <p:txBody>
          <a:bodyPr wrap="none" rtlCol="0">
            <a:spAutoFit/>
          </a:bodyPr>
          <a:lstStyle/>
          <a:p>
            <a:pPr marL="342900" indent="-342900">
              <a:buClr>
                <a:srgbClr val="0000FF"/>
              </a:buClr>
              <a:buFont typeface="Wingdings" charset="2"/>
              <a:buChar char="§"/>
            </a:pPr>
            <a:r>
              <a:rPr lang="en-CA" sz="2000" dirty="0">
                <a:solidFill>
                  <a:srgbClr val="000000"/>
                </a:solidFill>
                <a:latin typeface="Arial" charset="0"/>
              </a:rPr>
              <a:t>A digital circuit’s operation can be summarized by a truth table</a:t>
            </a:r>
            <a:endParaRPr lang="en-US" sz="20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pic>
        <p:nvPicPr>
          <p:cNvPr id="13" name="Picture 12"/>
          <p:cNvPicPr>
            <a:picLocks noChangeAspect="1"/>
          </p:cNvPicPr>
          <p:nvPr/>
        </p:nvPicPr>
        <p:blipFill>
          <a:blip r:embed="rId3"/>
          <a:stretch>
            <a:fillRect/>
          </a:stretch>
        </p:blipFill>
        <p:spPr>
          <a:xfrm>
            <a:off x="1835150" y="2241930"/>
            <a:ext cx="5473700" cy="3505200"/>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10</a:t>
            </a:fld>
            <a:endParaRPr lang="en-US" sz="2000" dirty="0">
              <a:solidFill>
                <a:schemeClr val="bg1"/>
              </a:solidFill>
            </a:endParaRPr>
          </a:p>
        </p:txBody>
      </p:sp>
    </p:spTree>
    <p:extLst>
      <p:ext uri="{BB962C8B-B14F-4D97-AF65-F5344CB8AC3E}">
        <p14:creationId xmlns:p14="http://schemas.microsoft.com/office/powerpoint/2010/main" val="195285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Flip-flop</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267701"/>
            <a:ext cx="7396173" cy="2554545"/>
          </a:xfrm>
          <a:prstGeom prst="rect">
            <a:avLst/>
          </a:prstGeom>
          <a:noFill/>
        </p:spPr>
        <p:txBody>
          <a:bodyPr wrap="square" rtlCol="0">
            <a:spAutoFit/>
          </a:bodyPr>
          <a:lstStyle/>
          <a:p>
            <a:pPr algn="just"/>
            <a:r>
              <a:rPr lang="en-US" sz="2000" dirty="0"/>
              <a:t>A </a:t>
            </a:r>
            <a:r>
              <a:rPr lang="en-US" sz="2000" b="1" dirty="0"/>
              <a:t>flip-flop </a:t>
            </a:r>
            <a:r>
              <a:rPr lang="en-US" sz="2000" dirty="0"/>
              <a:t>is a circuit that produces an output value of 0 or 1, which remains constant until a temporary pulse from another circuit causes it to shift to the other value. Our purpose in introducing the flip-flop it demonstrates how devices can be constructed from gates, a process known as digital circuit design, which is an important topic in computer engineering </a:t>
            </a:r>
          </a:p>
          <a:p>
            <a:pPr algn="just"/>
            <a:endParaRPr lang="en-US" sz="2000" dirty="0"/>
          </a:p>
          <a:p>
            <a:pPr algn="just"/>
            <a:endParaRPr lang="en-US" sz="2000" i="1" dirty="0">
              <a:solidFill>
                <a:srgbClr val="C0504D"/>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pic>
        <p:nvPicPr>
          <p:cNvPr id="3" name="Picture 2"/>
          <p:cNvPicPr>
            <a:picLocks noChangeAspect="1"/>
          </p:cNvPicPr>
          <p:nvPr/>
        </p:nvPicPr>
        <p:blipFill>
          <a:blip r:embed="rId3"/>
          <a:stretch>
            <a:fillRect/>
          </a:stretch>
        </p:blipFill>
        <p:spPr>
          <a:xfrm>
            <a:off x="2409267" y="3423008"/>
            <a:ext cx="3937000" cy="2641600"/>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11</a:t>
            </a:fld>
            <a:endParaRPr lang="en-US" sz="2000" dirty="0">
              <a:solidFill>
                <a:schemeClr val="bg1"/>
              </a:solidFill>
            </a:endParaRPr>
          </a:p>
        </p:txBody>
      </p:sp>
    </p:spTree>
    <p:extLst>
      <p:ext uri="{BB962C8B-B14F-4D97-AF65-F5344CB8AC3E}">
        <p14:creationId xmlns:p14="http://schemas.microsoft.com/office/powerpoint/2010/main" val="80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Another way of constructing flip-flop </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27081" y="4619519"/>
            <a:ext cx="7396173" cy="1323439"/>
          </a:xfrm>
          <a:prstGeom prst="rect">
            <a:avLst/>
          </a:prstGeom>
          <a:noFill/>
        </p:spPr>
        <p:txBody>
          <a:bodyPr wrap="square" rtlCol="0">
            <a:spAutoFit/>
          </a:bodyPr>
          <a:lstStyle/>
          <a:p>
            <a:pPr algn="just"/>
            <a:r>
              <a:rPr lang="en-US" sz="2000" dirty="0"/>
              <a:t>Reasons for introducing Flip-flop  </a:t>
            </a:r>
          </a:p>
          <a:p>
            <a:pPr marL="800100" lvl="1" indent="-342900" algn="just">
              <a:buClr>
                <a:schemeClr val="accent1"/>
              </a:buClr>
              <a:buFont typeface="Wingdings" charset="2"/>
              <a:buChar char="§"/>
            </a:pPr>
            <a:r>
              <a:rPr lang="en-US" sz="2000" dirty="0"/>
              <a:t>Construction device using gate</a:t>
            </a:r>
          </a:p>
          <a:p>
            <a:pPr marL="800100" lvl="1" indent="-342900" algn="just">
              <a:buClr>
                <a:schemeClr val="accent1"/>
              </a:buClr>
              <a:buFont typeface="Wingdings" charset="2"/>
              <a:buChar char="§"/>
            </a:pPr>
            <a:r>
              <a:rPr lang="en-US" sz="2000" dirty="0"/>
              <a:t>Provide example of abstraction</a:t>
            </a:r>
          </a:p>
          <a:p>
            <a:pPr marL="800100" lvl="1" indent="-342900" algn="just">
              <a:buClr>
                <a:schemeClr val="accent1"/>
              </a:buClr>
              <a:buFont typeface="Wingdings" charset="2"/>
              <a:buChar char="§"/>
            </a:pPr>
            <a:r>
              <a:rPr lang="en-US" sz="2000" dirty="0"/>
              <a:t>Alternative way of storing bits</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pic>
        <p:nvPicPr>
          <p:cNvPr id="8" name="Picture 7"/>
          <p:cNvPicPr>
            <a:picLocks noChangeAspect="1"/>
          </p:cNvPicPr>
          <p:nvPr/>
        </p:nvPicPr>
        <p:blipFill>
          <a:blip r:embed="rId3"/>
          <a:stretch>
            <a:fillRect/>
          </a:stretch>
        </p:blipFill>
        <p:spPr>
          <a:xfrm>
            <a:off x="1101912" y="1581472"/>
            <a:ext cx="5715000" cy="2667000"/>
          </a:xfrm>
          <a:prstGeom prst="rect">
            <a:avLst/>
          </a:prstGeom>
        </p:spPr>
      </p:pic>
      <p:sp>
        <p:nvSpPr>
          <p:cNvPr id="10" name="Rectangle 9"/>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1"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12</a:t>
            </a:fld>
            <a:endParaRPr lang="en-US" sz="2000" dirty="0">
              <a:solidFill>
                <a:schemeClr val="bg1"/>
              </a:solidFill>
            </a:endParaRPr>
          </a:p>
        </p:txBody>
      </p:sp>
    </p:spTree>
    <p:extLst>
      <p:ext uri="{BB962C8B-B14F-4D97-AF65-F5344CB8AC3E}">
        <p14:creationId xmlns:p14="http://schemas.microsoft.com/office/powerpoint/2010/main" val="69500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Hexadecimal Notation</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52921"/>
            <a:ext cx="7361359" cy="3170099"/>
          </a:xfrm>
          <a:prstGeom prst="rect">
            <a:avLst/>
          </a:prstGeom>
          <a:noFill/>
        </p:spPr>
        <p:txBody>
          <a:bodyPr wrap="square" rtlCol="0">
            <a:spAutoFit/>
          </a:bodyPr>
          <a:lstStyle/>
          <a:p>
            <a:pPr marL="342900" indent="-342900" algn="just">
              <a:buClr>
                <a:srgbClr val="0000FF"/>
              </a:buClr>
              <a:buFont typeface="Wingdings" charset="2"/>
              <a:buChar char="§"/>
            </a:pPr>
            <a:r>
              <a:rPr lang="en-US" sz="2000" dirty="0"/>
              <a:t>A long string (</a:t>
            </a:r>
            <a:r>
              <a:rPr lang="fi-FI" sz="2000" dirty="0"/>
              <a:t>101101010011 </a:t>
            </a:r>
            <a:r>
              <a:rPr lang="en-US" sz="2000" dirty="0"/>
              <a:t>) of bits is called </a:t>
            </a:r>
            <a:r>
              <a:rPr lang="en-US" sz="2000" b="1" dirty="0"/>
              <a:t>stream.</a:t>
            </a:r>
          </a:p>
          <a:p>
            <a:pPr marL="800100" lvl="1" indent="-342900" algn="just">
              <a:buClr>
                <a:srgbClr val="0000FF"/>
              </a:buClr>
              <a:buFont typeface="Wingdings" charset="2"/>
              <a:buChar char="§"/>
            </a:pPr>
            <a:r>
              <a:rPr lang="en-US" sz="2000" b="1" dirty="0"/>
              <a:t>Stream  </a:t>
            </a:r>
            <a:r>
              <a:rPr lang="en-US" sz="2000" dirty="0"/>
              <a:t>are difficult for the human mind to comprehend. Therefore, the representation of such bit pattern is represented in short notation called </a:t>
            </a:r>
            <a:r>
              <a:rPr lang="pt-BR" sz="2000" b="1" dirty="0"/>
              <a:t>hexadecimal </a:t>
            </a:r>
            <a:r>
              <a:rPr lang="pt-BR" sz="2000" b="1" dirty="0" err="1"/>
              <a:t>notation</a:t>
            </a:r>
            <a:r>
              <a:rPr lang="pt-BR" sz="2000" b="1" dirty="0"/>
              <a:t>. </a:t>
            </a:r>
            <a:endParaRPr lang="pt-BR" sz="2000" dirty="0"/>
          </a:p>
          <a:p>
            <a:pPr marL="800100" lvl="1" indent="-342900" algn="just">
              <a:buClr>
                <a:srgbClr val="0000FF"/>
              </a:buClr>
              <a:buFont typeface="Wingdings" charset="2"/>
              <a:buChar char="§"/>
            </a:pPr>
            <a:r>
              <a:rPr lang="en-US" sz="2000" b="1" dirty="0">
                <a:solidFill>
                  <a:srgbClr val="000000"/>
                </a:solidFill>
              </a:rPr>
              <a:t>Hexadecimal</a:t>
            </a:r>
            <a:r>
              <a:rPr lang="en-US" sz="2000" dirty="0">
                <a:solidFill>
                  <a:srgbClr val="000000"/>
                </a:solidFill>
              </a:rPr>
              <a:t> </a:t>
            </a:r>
            <a:r>
              <a:rPr lang="en-US" sz="2000" b="1" dirty="0">
                <a:solidFill>
                  <a:srgbClr val="000000"/>
                </a:solidFill>
              </a:rPr>
              <a:t>notation</a:t>
            </a:r>
            <a:r>
              <a:rPr lang="en-US" sz="2000" dirty="0">
                <a:solidFill>
                  <a:srgbClr val="000000"/>
                </a:solidFill>
              </a:rPr>
              <a:t> </a:t>
            </a:r>
            <a:r>
              <a:rPr lang="en-US" sz="2000" dirty="0"/>
              <a:t>takes advantage of the fact that bit patterns within a machine tend to have lengths in multiples of four.</a:t>
            </a:r>
          </a:p>
          <a:p>
            <a:pPr marL="800100" lvl="1" indent="-342900" algn="just">
              <a:buClr>
                <a:srgbClr val="0000FF"/>
              </a:buClr>
              <a:buFont typeface="Wingdings" charset="2"/>
              <a:buChar char="§"/>
            </a:pPr>
            <a:r>
              <a:rPr lang="en-US" sz="2000" dirty="0">
                <a:solidFill>
                  <a:srgbClr val="000000"/>
                </a:solidFill>
              </a:rPr>
              <a:t>Example </a:t>
            </a:r>
          </a:p>
          <a:p>
            <a:pPr marL="1257300" lvl="2" indent="-342900" algn="just">
              <a:buClr>
                <a:srgbClr val="0000FF"/>
              </a:buClr>
              <a:buFont typeface="Wingdings" charset="2"/>
              <a:buChar char="§"/>
            </a:pPr>
            <a:r>
              <a:rPr lang="fi-FI" sz="2000" dirty="0"/>
              <a:t>101101010011. </a:t>
            </a:r>
            <a:r>
              <a:rPr lang="fi-FI" sz="2000" dirty="0" err="1"/>
              <a:t>can</a:t>
            </a:r>
            <a:r>
              <a:rPr lang="fi-FI" sz="2000" dirty="0"/>
              <a:t> </a:t>
            </a:r>
            <a:r>
              <a:rPr lang="fi-FI" sz="2000" dirty="0" err="1"/>
              <a:t>be</a:t>
            </a:r>
            <a:r>
              <a:rPr lang="fi-FI" sz="2000" dirty="0"/>
              <a:t> </a:t>
            </a:r>
            <a:r>
              <a:rPr lang="fi-FI" sz="2000" dirty="0" err="1"/>
              <a:t>divided</a:t>
            </a:r>
            <a:r>
              <a:rPr lang="fi-FI" sz="2000" dirty="0"/>
              <a:t> into the </a:t>
            </a:r>
            <a:r>
              <a:rPr lang="fi-FI" sz="2000" dirty="0" err="1"/>
              <a:t>following</a:t>
            </a:r>
            <a:r>
              <a:rPr lang="fi-FI" sz="2000" dirty="0"/>
              <a:t>:</a:t>
            </a:r>
          </a:p>
          <a:p>
            <a:pPr lvl="2" algn="just">
              <a:buClr>
                <a:srgbClr val="0000FF"/>
              </a:buClr>
            </a:pPr>
            <a:r>
              <a:rPr lang="fi-FI" sz="2000" dirty="0"/>
              <a:t>	 </a:t>
            </a:r>
            <a:r>
              <a:rPr lang="en-US" sz="2000" dirty="0">
                <a:solidFill>
                  <a:srgbClr val="000000"/>
                </a:solidFill>
              </a:rPr>
              <a:t>	</a:t>
            </a:r>
            <a:r>
              <a:rPr lang="fi-FI" sz="2000" dirty="0"/>
              <a:t>1011	0101	0011</a:t>
            </a:r>
            <a:endParaRPr lang="en-US" sz="2000" dirty="0">
              <a:solidFill>
                <a:srgbClr val="000000"/>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13</a:t>
            </a:fld>
            <a:endParaRPr lang="en-US" sz="2000" dirty="0">
              <a:solidFill>
                <a:schemeClr val="bg1"/>
              </a:solidFill>
            </a:endParaRPr>
          </a:p>
        </p:txBody>
      </p:sp>
    </p:spTree>
    <p:extLst>
      <p:ext uri="{BB962C8B-B14F-4D97-AF65-F5344CB8AC3E}">
        <p14:creationId xmlns:p14="http://schemas.microsoft.com/office/powerpoint/2010/main" val="133059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Hexadecimal encoding system</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pic>
        <p:nvPicPr>
          <p:cNvPr id="2" name="Picture 1"/>
          <p:cNvPicPr>
            <a:picLocks noChangeAspect="1"/>
          </p:cNvPicPr>
          <p:nvPr/>
        </p:nvPicPr>
        <p:blipFill>
          <a:blip r:embed="rId3"/>
          <a:stretch>
            <a:fillRect/>
          </a:stretch>
        </p:blipFill>
        <p:spPr>
          <a:xfrm>
            <a:off x="3086100" y="1440325"/>
            <a:ext cx="2971800" cy="4711700"/>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14</a:t>
            </a:fld>
            <a:endParaRPr lang="en-US" sz="2000" dirty="0">
              <a:solidFill>
                <a:schemeClr val="bg1"/>
              </a:solidFill>
            </a:endParaRPr>
          </a:p>
        </p:txBody>
      </p:sp>
    </p:spTree>
    <p:extLst>
      <p:ext uri="{BB962C8B-B14F-4D97-AF65-F5344CB8AC3E}">
        <p14:creationId xmlns:p14="http://schemas.microsoft.com/office/powerpoint/2010/main" val="422545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9A7F2F-0179-4D0A-9104-0B2F29985D39}"/>
              </a:ext>
            </a:extLst>
          </p:cNvPr>
          <p:cNvPicPr>
            <a:picLocks noGrp="1" noChangeAspect="1"/>
          </p:cNvPicPr>
          <p:nvPr>
            <p:ph idx="1"/>
          </p:nvPr>
        </p:nvPicPr>
        <p:blipFill>
          <a:blip r:embed="rId2"/>
          <a:stretch>
            <a:fillRect/>
          </a:stretch>
        </p:blipFill>
        <p:spPr>
          <a:xfrm>
            <a:off x="58114" y="98474"/>
            <a:ext cx="9027772" cy="6759526"/>
          </a:xfrm>
        </p:spPr>
      </p:pic>
    </p:spTree>
    <p:extLst>
      <p:ext uri="{BB962C8B-B14F-4D97-AF65-F5344CB8AC3E}">
        <p14:creationId xmlns:p14="http://schemas.microsoft.com/office/powerpoint/2010/main" val="160043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Main memory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11" name="TextBox 10"/>
          <p:cNvSpPr txBox="1"/>
          <p:nvPr/>
        </p:nvSpPr>
        <p:spPr>
          <a:xfrm>
            <a:off x="794799" y="1425712"/>
            <a:ext cx="7661901" cy="3785652"/>
          </a:xfrm>
          <a:prstGeom prst="rect">
            <a:avLst/>
          </a:prstGeom>
          <a:noFill/>
        </p:spPr>
        <p:txBody>
          <a:bodyPr wrap="square" rtlCol="0">
            <a:spAutoFit/>
          </a:bodyPr>
          <a:lstStyle/>
          <a:p>
            <a:pPr marL="342900" indent="-342900">
              <a:buClr>
                <a:srgbClr val="0000FF"/>
              </a:buClr>
              <a:buFont typeface="Wingdings" charset="2"/>
              <a:buChar char="§"/>
            </a:pPr>
            <a:r>
              <a:rPr lang="en-US" sz="2000" dirty="0"/>
              <a:t>A computer contains a large collection of circuits (such as flip-flops), each capable of storing a single bit. This bit reservoir is known as the machine's </a:t>
            </a:r>
            <a:r>
              <a:rPr lang="en-US" sz="2000" b="1" dirty="0"/>
              <a:t>main memory. </a:t>
            </a:r>
          </a:p>
          <a:p>
            <a:pPr marL="342900" indent="-342900">
              <a:buClr>
                <a:srgbClr val="0000FF"/>
              </a:buClr>
              <a:buFont typeface="Wingdings" charset="2"/>
              <a:buChar char="§"/>
            </a:pPr>
            <a:r>
              <a:rPr lang="en-US" sz="2000" b="1" dirty="0"/>
              <a:t>Memory structure: </a:t>
            </a:r>
            <a:r>
              <a:rPr lang="en-US" sz="2000" dirty="0"/>
              <a:t>Information is </a:t>
            </a:r>
            <a:r>
              <a:rPr lang="en-US" sz="2000" b="1" dirty="0"/>
              <a:t> </a:t>
            </a:r>
            <a:r>
              <a:rPr lang="en-US" sz="2000" dirty="0"/>
              <a:t>store in manageable units called a </a:t>
            </a:r>
            <a:r>
              <a:rPr lang="en-US" sz="2000" b="1" dirty="0"/>
              <a:t>cell</a:t>
            </a:r>
            <a:r>
              <a:rPr lang="en-US" sz="2000" dirty="0"/>
              <a:t>, each </a:t>
            </a:r>
            <a:r>
              <a:rPr lang="en-US" sz="2000" b="1" dirty="0"/>
              <a:t>cell</a:t>
            </a:r>
            <a:r>
              <a:rPr lang="en-US" sz="2000" dirty="0"/>
              <a:t> has a capacity of 8 bits which is equivalent to 1 byte. </a:t>
            </a:r>
          </a:p>
          <a:p>
            <a:pPr marL="800100" lvl="1" indent="-342900">
              <a:buClr>
                <a:srgbClr val="0000FF"/>
              </a:buClr>
              <a:buFont typeface="Wingdings" charset="2"/>
              <a:buChar char="§"/>
            </a:pPr>
            <a:r>
              <a:rPr lang="en-US" sz="2000" dirty="0"/>
              <a:t>Computers with small memory capacity may have a main memories consisting of a few hundred cells, whereas computers with large memory capacity may have billions of cells in their main memories.</a:t>
            </a:r>
          </a:p>
          <a:p>
            <a:pPr marL="800100" lvl="1" indent="-342900">
              <a:buClr>
                <a:srgbClr val="0000FF"/>
              </a:buClr>
              <a:buFont typeface="Wingdings" charset="2"/>
              <a:buChar char="§"/>
            </a:pPr>
            <a:endParaRPr lang="en-US" sz="2000" dirty="0"/>
          </a:p>
          <a:p>
            <a:pPr marL="800100" lvl="1" indent="-342900">
              <a:buClr>
                <a:srgbClr val="0000FF"/>
              </a:buClr>
              <a:buFont typeface="Wingdings" charset="2"/>
              <a:buChar char="§"/>
            </a:pPr>
            <a:r>
              <a:rPr lang="en-US" sz="2000" dirty="0"/>
              <a:t>Memory cell are arrangement in form of a row</a:t>
            </a:r>
          </a:p>
          <a:p>
            <a:pPr marL="342900" indent="-342900">
              <a:buClr>
                <a:srgbClr val="0000FF"/>
              </a:buClr>
              <a:buFont typeface="Wingdings" charset="2"/>
              <a:buChar char="§"/>
            </a:pPr>
            <a:endParaRPr lang="en-US" sz="2000" dirty="0"/>
          </a:p>
        </p:txBody>
      </p:sp>
      <p:pic>
        <p:nvPicPr>
          <p:cNvPr id="2" name="Picture 1"/>
          <p:cNvPicPr>
            <a:picLocks noChangeAspect="1"/>
          </p:cNvPicPr>
          <p:nvPr/>
        </p:nvPicPr>
        <p:blipFill>
          <a:blip r:embed="rId3"/>
          <a:stretch>
            <a:fillRect/>
          </a:stretch>
        </p:blipFill>
        <p:spPr>
          <a:xfrm>
            <a:off x="1826319" y="5106688"/>
            <a:ext cx="6159500" cy="1155700"/>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16</a:t>
            </a:fld>
            <a:endParaRPr lang="en-US" sz="2000" dirty="0">
              <a:solidFill>
                <a:schemeClr val="bg1"/>
              </a:solidFill>
            </a:endParaRPr>
          </a:p>
        </p:txBody>
      </p:sp>
    </p:spTree>
    <p:extLst>
      <p:ext uri="{BB962C8B-B14F-4D97-AF65-F5344CB8AC3E}">
        <p14:creationId xmlns:p14="http://schemas.microsoft.com/office/powerpoint/2010/main" val="1071408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Main memory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11" name="TextBox 10"/>
          <p:cNvSpPr txBox="1"/>
          <p:nvPr/>
        </p:nvSpPr>
        <p:spPr>
          <a:xfrm>
            <a:off x="794799" y="1351007"/>
            <a:ext cx="7661901" cy="707886"/>
          </a:xfrm>
          <a:prstGeom prst="rect">
            <a:avLst/>
          </a:prstGeom>
          <a:noFill/>
        </p:spPr>
        <p:txBody>
          <a:bodyPr wrap="square" rtlCol="0">
            <a:spAutoFit/>
          </a:bodyPr>
          <a:lstStyle/>
          <a:p>
            <a:pPr marL="342900" indent="-342900">
              <a:buClr>
                <a:srgbClr val="0000FF"/>
              </a:buClr>
              <a:buFont typeface="Wingdings" charset="2"/>
              <a:buChar char="§"/>
            </a:pPr>
            <a:r>
              <a:rPr lang="en-US" sz="2000" dirty="0"/>
              <a:t>How to identify individual cells in a computer main memory?</a:t>
            </a:r>
          </a:p>
          <a:p>
            <a:pPr marL="800100" lvl="1" indent="-342900">
              <a:buClr>
                <a:srgbClr val="0000FF"/>
              </a:buClr>
              <a:buFont typeface="Wingdings" charset="2"/>
              <a:buChar char="§"/>
            </a:pPr>
            <a:r>
              <a:rPr lang="en-US" sz="2000" dirty="0"/>
              <a:t>Assigning a unique address to every cell</a:t>
            </a:r>
          </a:p>
        </p:txBody>
      </p:sp>
      <p:pic>
        <p:nvPicPr>
          <p:cNvPr id="3" name="Picture 2"/>
          <p:cNvPicPr>
            <a:picLocks noChangeAspect="1"/>
          </p:cNvPicPr>
          <p:nvPr/>
        </p:nvPicPr>
        <p:blipFill>
          <a:blip r:embed="rId3"/>
          <a:stretch>
            <a:fillRect/>
          </a:stretch>
        </p:blipFill>
        <p:spPr>
          <a:xfrm>
            <a:off x="2013265" y="2726408"/>
            <a:ext cx="5778500" cy="3441700"/>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17</a:t>
            </a:fld>
            <a:endParaRPr lang="en-US" sz="2000" dirty="0">
              <a:solidFill>
                <a:schemeClr val="bg1"/>
              </a:solidFill>
            </a:endParaRPr>
          </a:p>
        </p:txBody>
      </p:sp>
    </p:spTree>
    <p:extLst>
      <p:ext uri="{BB962C8B-B14F-4D97-AF65-F5344CB8AC3E}">
        <p14:creationId xmlns:p14="http://schemas.microsoft.com/office/powerpoint/2010/main" val="246129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Main memory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11" name="TextBox 10"/>
          <p:cNvSpPr txBox="1"/>
          <p:nvPr/>
        </p:nvSpPr>
        <p:spPr>
          <a:xfrm>
            <a:off x="794799" y="1351007"/>
            <a:ext cx="7661901" cy="3785652"/>
          </a:xfrm>
          <a:prstGeom prst="rect">
            <a:avLst/>
          </a:prstGeom>
          <a:noFill/>
        </p:spPr>
        <p:txBody>
          <a:bodyPr wrap="square" rtlCol="0">
            <a:spAutoFit/>
          </a:bodyPr>
          <a:lstStyle/>
          <a:p>
            <a:pPr marL="342900" indent="-342900" algn="just">
              <a:buClr>
                <a:srgbClr val="0000FF"/>
              </a:buClr>
              <a:buFont typeface="Wingdings" charset="2"/>
              <a:buChar char="§"/>
            </a:pPr>
            <a:r>
              <a:rPr lang="en-US" sz="2000" dirty="0"/>
              <a:t>How can we access the content of memory cell?</a:t>
            </a:r>
          </a:p>
          <a:p>
            <a:pPr marL="800100" lvl="1" indent="-342900" algn="just">
              <a:buClr>
                <a:srgbClr val="0000FF"/>
              </a:buClr>
              <a:buFont typeface="Wingdings" charset="2"/>
              <a:buChar char="§"/>
            </a:pPr>
            <a:r>
              <a:rPr lang="en-US" sz="2000" dirty="0"/>
              <a:t>Read operation</a:t>
            </a:r>
          </a:p>
          <a:p>
            <a:pPr marL="800100" lvl="1" indent="-342900" algn="just">
              <a:buClr>
                <a:srgbClr val="0000FF"/>
              </a:buClr>
              <a:buFont typeface="Wingdings" charset="2"/>
              <a:buChar char="§"/>
            </a:pPr>
            <a:r>
              <a:rPr lang="en-US" sz="2000" dirty="0"/>
              <a:t>Write operation</a:t>
            </a:r>
          </a:p>
          <a:p>
            <a:pPr marL="800100" lvl="1" indent="-342900" algn="just">
              <a:buClr>
                <a:srgbClr val="0000FF"/>
              </a:buClr>
              <a:buFont typeface="Wingdings" charset="2"/>
              <a:buChar char="§"/>
            </a:pPr>
            <a:r>
              <a:rPr lang="en-US" sz="2000" dirty="0"/>
              <a:t>the circuitry that actually holds the bits is combined with the circuitry required to allow other circuits to store and retrieve data from the memory cells. In this way, other circuits can get data from the memory by electronically asking for the contents of a certain address (called a read operation), or they can record information in the memory by requesting that a certain bit pattern be placed in the cell at a particular address (called a write operation).</a:t>
            </a:r>
          </a:p>
          <a:p>
            <a:pPr marL="800100" lvl="1" indent="-342900">
              <a:buClr>
                <a:srgbClr val="0000FF"/>
              </a:buClr>
              <a:buFont typeface="Wingdings" charset="2"/>
              <a:buChar char="§"/>
            </a:pPr>
            <a:endParaRPr lang="en-US" sz="2000" dirty="0"/>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18</a:t>
            </a:fld>
            <a:endParaRPr lang="en-US" sz="2000" dirty="0">
              <a:solidFill>
                <a:schemeClr val="bg1"/>
              </a:solidFill>
            </a:endParaRPr>
          </a:p>
        </p:txBody>
      </p:sp>
    </p:spTree>
    <p:extLst>
      <p:ext uri="{BB962C8B-B14F-4D97-AF65-F5344CB8AC3E}">
        <p14:creationId xmlns:p14="http://schemas.microsoft.com/office/powerpoint/2010/main" val="212608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Main memory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11" name="TextBox 10"/>
          <p:cNvSpPr txBox="1"/>
          <p:nvPr/>
        </p:nvSpPr>
        <p:spPr>
          <a:xfrm>
            <a:off x="794799" y="1318135"/>
            <a:ext cx="7871083" cy="2246769"/>
          </a:xfrm>
          <a:prstGeom prst="rect">
            <a:avLst/>
          </a:prstGeom>
          <a:noFill/>
        </p:spPr>
        <p:txBody>
          <a:bodyPr wrap="square" rtlCol="0">
            <a:spAutoFit/>
          </a:bodyPr>
          <a:lstStyle/>
          <a:p>
            <a:pPr marL="342900" indent="-342900" algn="just">
              <a:buClr>
                <a:srgbClr val="0000FF"/>
              </a:buClr>
              <a:buFont typeface="Wingdings" charset="2"/>
              <a:buChar char="§"/>
            </a:pPr>
            <a:r>
              <a:rPr lang="en-US" sz="2000" dirty="0"/>
              <a:t>Why computer main memory is often called random access memory (RAM)?</a:t>
            </a:r>
          </a:p>
          <a:p>
            <a:pPr marL="342900" indent="-342900" algn="just">
              <a:buClr>
                <a:srgbClr val="0000FF"/>
              </a:buClr>
              <a:buFont typeface="Wingdings" charset="2"/>
              <a:buChar char="§"/>
            </a:pPr>
            <a:r>
              <a:rPr lang="en-US" sz="2000" dirty="0"/>
              <a:t>Why some computers are faster than others?</a:t>
            </a:r>
          </a:p>
          <a:p>
            <a:pPr marL="800100" lvl="1" indent="-342900" algn="just">
              <a:buClr>
                <a:srgbClr val="0000FF"/>
              </a:buClr>
              <a:buFont typeface="Wingdings" charset="2"/>
              <a:buChar char="§"/>
            </a:pPr>
            <a:r>
              <a:rPr lang="en-US" sz="2000" dirty="0"/>
              <a:t>Refresh circuit</a:t>
            </a:r>
          </a:p>
          <a:p>
            <a:pPr marL="1257300" lvl="2" indent="-342900" algn="just">
              <a:buClr>
                <a:srgbClr val="0000FF"/>
              </a:buClr>
              <a:buFont typeface="Wingdings" charset="2"/>
              <a:buChar char="§"/>
            </a:pPr>
            <a:r>
              <a:rPr lang="en-US" sz="2000" dirty="0"/>
              <a:t>Computers memory constructed from such technology is often called dynamic memory (DRAM) or Synchronous DRAM (SDRAM).</a:t>
            </a:r>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19</a:t>
            </a:fld>
            <a:endParaRPr lang="en-US" sz="2000" dirty="0">
              <a:solidFill>
                <a:schemeClr val="bg1"/>
              </a:solidFill>
            </a:endParaRPr>
          </a:p>
        </p:txBody>
      </p:sp>
    </p:spTree>
    <p:extLst>
      <p:ext uri="{BB962C8B-B14F-4D97-AF65-F5344CB8AC3E}">
        <p14:creationId xmlns:p14="http://schemas.microsoft.com/office/powerpoint/2010/main" val="296214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3362482" cy="523220"/>
          </a:xfrm>
          <a:prstGeom prst="rect">
            <a:avLst/>
          </a:prstGeom>
          <a:noFill/>
        </p:spPr>
        <p:txBody>
          <a:bodyPr wrap="square" rtlCol="0">
            <a:spAutoFit/>
          </a:bodyPr>
          <a:lstStyle/>
          <a:p>
            <a:r>
              <a:rPr lang="en-US" sz="2800" dirty="0">
                <a:solidFill>
                  <a:srgbClr val="558ED5"/>
                </a:solidFill>
              </a:rPr>
              <a:t>Bit and their storage</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3" y="1452921"/>
            <a:ext cx="7575469" cy="4401205"/>
          </a:xfrm>
          <a:prstGeom prst="rect">
            <a:avLst/>
          </a:prstGeom>
          <a:noFill/>
        </p:spPr>
        <p:txBody>
          <a:bodyPr wrap="square" rtlCol="0">
            <a:spAutoFit/>
          </a:bodyPr>
          <a:lstStyle/>
          <a:p>
            <a:pPr marL="342900" lvl="1" indent="-342900" algn="just">
              <a:buClr>
                <a:srgbClr val="0000FF"/>
              </a:buClr>
              <a:buFont typeface="Wingdings" charset="2"/>
              <a:buChar char="§"/>
            </a:pPr>
            <a:r>
              <a:rPr lang="en-US" sz="2000" dirty="0"/>
              <a:t>First, </a:t>
            </a:r>
            <a:r>
              <a:rPr lang="en-CA" sz="2000" dirty="0">
                <a:solidFill>
                  <a:srgbClr val="000000"/>
                </a:solidFill>
                <a:latin typeface="Arial" charset="0"/>
              </a:rPr>
              <a:t>we must consider how </a:t>
            </a:r>
            <a:r>
              <a:rPr lang="en-CA" sz="2000" i="1" dirty="0">
                <a:solidFill>
                  <a:srgbClr val="000000"/>
                </a:solidFill>
                <a:latin typeface="Arial" charset="0"/>
              </a:rPr>
              <a:t>information</a:t>
            </a:r>
            <a:r>
              <a:rPr lang="en-CA" sz="2000" dirty="0">
                <a:solidFill>
                  <a:srgbClr val="000000"/>
                </a:solidFill>
                <a:latin typeface="Arial" charset="0"/>
              </a:rPr>
              <a:t> can be</a:t>
            </a:r>
            <a:r>
              <a:rPr lang="en-CA" sz="2000" dirty="0">
                <a:solidFill>
                  <a:srgbClr val="000000"/>
                </a:solidFill>
                <a:latin typeface="Times New Roman" charset="0"/>
              </a:rPr>
              <a:t> </a:t>
            </a:r>
            <a:r>
              <a:rPr lang="en-CA" sz="2000" dirty="0">
                <a:solidFill>
                  <a:srgbClr val="000000"/>
                </a:solidFill>
                <a:latin typeface="Arial" charset="0"/>
              </a:rPr>
              <a:t>stored inside computers. By “</a:t>
            </a:r>
            <a:r>
              <a:rPr lang="en-CA" sz="2000" i="1" dirty="0">
                <a:solidFill>
                  <a:srgbClr val="000000"/>
                </a:solidFill>
                <a:latin typeface="Arial" charset="0"/>
              </a:rPr>
              <a:t>information</a:t>
            </a:r>
            <a:r>
              <a:rPr lang="en-CA" sz="2000" dirty="0">
                <a:solidFill>
                  <a:srgbClr val="000000"/>
                </a:solidFill>
                <a:latin typeface="Arial" charset="0"/>
              </a:rPr>
              <a:t>” we mean the following</a:t>
            </a:r>
          </a:p>
          <a:p>
            <a:pPr marL="800100" lvl="2" indent="-342900" algn="just">
              <a:buClr>
                <a:srgbClr val="0000FF"/>
              </a:buClr>
              <a:buFont typeface="Wingdings" charset="2"/>
              <a:buChar char="§"/>
            </a:pPr>
            <a:r>
              <a:rPr lang="en-CA" sz="2000" dirty="0">
                <a:solidFill>
                  <a:srgbClr val="000000"/>
                </a:solidFill>
                <a:latin typeface="Arial" charset="0"/>
              </a:rPr>
              <a:t>Numbers</a:t>
            </a:r>
          </a:p>
          <a:p>
            <a:pPr marL="800100" lvl="2" indent="-342900">
              <a:buClr>
                <a:srgbClr val="0000FF"/>
              </a:buClr>
              <a:buFont typeface="Wingdings" charset="2"/>
              <a:buChar char="§"/>
            </a:pPr>
            <a:r>
              <a:rPr lang="en-US" sz="2000" dirty="0"/>
              <a:t>Text</a:t>
            </a:r>
          </a:p>
          <a:p>
            <a:pPr marL="800100" lvl="2" indent="-342900">
              <a:buClr>
                <a:srgbClr val="0000FF"/>
              </a:buClr>
              <a:buFont typeface="Wingdings" charset="2"/>
              <a:buChar char="§"/>
            </a:pPr>
            <a:r>
              <a:rPr lang="en-US" sz="2000" dirty="0"/>
              <a:t>Images                </a:t>
            </a:r>
            <a:r>
              <a:rPr lang="en-US" sz="2000" i="1" dirty="0"/>
              <a:t>……. All stored in binary</a:t>
            </a:r>
          </a:p>
          <a:p>
            <a:pPr marL="800100" lvl="2" indent="-342900">
              <a:buClr>
                <a:srgbClr val="0000FF"/>
              </a:buClr>
              <a:buFont typeface="Wingdings" charset="2"/>
              <a:buChar char="§"/>
            </a:pPr>
            <a:r>
              <a:rPr lang="en-US" sz="2000" dirty="0"/>
              <a:t>Sound</a:t>
            </a:r>
          </a:p>
          <a:p>
            <a:pPr marL="800100" lvl="2" indent="-342900">
              <a:buClr>
                <a:srgbClr val="0000FF"/>
              </a:buClr>
              <a:buFont typeface="Wingdings" charset="2"/>
              <a:buChar char="§"/>
            </a:pPr>
            <a:r>
              <a:rPr lang="en-US" sz="2000" dirty="0"/>
              <a:t>Video, etc.</a:t>
            </a:r>
            <a:endParaRPr lang="en-CA" sz="2000" dirty="0">
              <a:solidFill>
                <a:srgbClr val="000000"/>
              </a:solidFill>
              <a:latin typeface="Arial" charset="0"/>
            </a:endParaRPr>
          </a:p>
          <a:p>
            <a:pPr marL="342900" lvl="1" indent="-342900" algn="just">
              <a:buClr>
                <a:srgbClr val="0000FF"/>
              </a:buClr>
              <a:buFont typeface="Wingdings" charset="2"/>
              <a:buChar char="§"/>
            </a:pPr>
            <a:r>
              <a:rPr lang="en-CA" sz="2000" dirty="0">
                <a:solidFill>
                  <a:srgbClr val="000000"/>
                </a:solidFill>
                <a:latin typeface="Arial" charset="0"/>
              </a:rPr>
              <a:t>For todays’ computers, information is encoded as</a:t>
            </a:r>
            <a:br>
              <a:rPr lang="en-CA" sz="2000" dirty="0">
                <a:solidFill>
                  <a:srgbClr val="000000"/>
                </a:solidFill>
                <a:latin typeface="Times New Roman" charset="0"/>
              </a:rPr>
            </a:br>
            <a:r>
              <a:rPr lang="en-CA" sz="2000" dirty="0">
                <a:solidFill>
                  <a:srgbClr val="000000"/>
                </a:solidFill>
                <a:latin typeface="Arial" charset="0"/>
              </a:rPr>
              <a:t>patterns of 0’s and 1’s called bits (short for binary digits).</a:t>
            </a:r>
          </a:p>
          <a:p>
            <a:pPr marL="800100" lvl="2" indent="-342900" algn="just">
              <a:buClr>
                <a:srgbClr val="0000FF"/>
              </a:buClr>
              <a:buFont typeface="Wingdings" charset="2"/>
              <a:buChar char="§"/>
            </a:pPr>
            <a:r>
              <a:rPr lang="en-CA" sz="2000" dirty="0">
                <a:solidFill>
                  <a:srgbClr val="000000"/>
                </a:solidFill>
                <a:latin typeface="Arial" charset="0"/>
              </a:rPr>
              <a:t>The reason </a:t>
            </a:r>
            <a:r>
              <a:rPr lang="en-CA" sz="2000" dirty="0">
                <a:solidFill>
                  <a:srgbClr val="000000"/>
                </a:solidFill>
                <a:latin typeface="Arial"/>
                <a:cs typeface="Arial"/>
              </a:rPr>
              <a:t>we use only two symbols (0 and 1) for </a:t>
            </a:r>
            <a:r>
              <a:rPr lang="en-CA" sz="2000" dirty="0">
                <a:solidFill>
                  <a:srgbClr val="000000"/>
                </a:solidFill>
                <a:latin typeface="Arial" charset="0"/>
              </a:rPr>
              <a:t>information encoding is because it’s </a:t>
            </a:r>
            <a:r>
              <a:rPr lang="en-CA" sz="2000" dirty="0">
                <a:solidFill>
                  <a:srgbClr val="000000"/>
                </a:solidFill>
                <a:latin typeface="Arial Italic" charset="0"/>
                <a:cs typeface="Arial Italic" charset="0"/>
              </a:rPr>
              <a:t>simple</a:t>
            </a:r>
            <a:r>
              <a:rPr lang="en-CA" sz="2000" dirty="0">
                <a:solidFill>
                  <a:srgbClr val="000000"/>
                </a:solidFill>
                <a:latin typeface="Arial" charset="0"/>
              </a:rPr>
              <a:t>, not because it’s</a:t>
            </a:r>
            <a:r>
              <a:rPr lang="en-CA" sz="2000" dirty="0">
                <a:solidFill>
                  <a:srgbClr val="000000"/>
                </a:solidFill>
                <a:latin typeface="Times New Roman" charset="0"/>
              </a:rPr>
              <a:t> </a:t>
            </a:r>
            <a:r>
              <a:rPr lang="en-CA" sz="2000" dirty="0">
                <a:solidFill>
                  <a:srgbClr val="000000"/>
                </a:solidFill>
                <a:latin typeface="Arial" charset="0"/>
              </a:rPr>
              <a:t>powerful.</a:t>
            </a:r>
          </a:p>
          <a:p>
            <a:pPr marL="800100" lvl="2" indent="-342900" algn="just">
              <a:buClr>
                <a:srgbClr val="0000FF"/>
              </a:buClr>
              <a:buFont typeface="Wingdings" charset="2"/>
              <a:buChar char="§"/>
            </a:pPr>
            <a:endParaRPr lang="en-CA" sz="2000" dirty="0">
              <a:solidFill>
                <a:srgbClr val="000000"/>
              </a:solidFill>
              <a:latin typeface="Arial"/>
              <a:cs typeface="Arial"/>
            </a:endParaRPr>
          </a:p>
          <a:p>
            <a:pPr marL="800100" lvl="2" indent="-342900" algn="just">
              <a:buClr>
                <a:srgbClr val="0000FF"/>
              </a:buClr>
              <a:buFont typeface="Wingdings" charset="2"/>
              <a:buChar char="§"/>
            </a:pPr>
            <a:endParaRPr lang="en-CA" sz="2000" dirty="0">
              <a:solidFill>
                <a:srgbClr val="000000"/>
              </a:solidFill>
              <a:latin typeface="Arial"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a:t>
            </a:fld>
            <a:endParaRPr lang="en-US" sz="2000" dirty="0">
              <a:solidFill>
                <a:schemeClr val="bg1"/>
              </a:solidFill>
            </a:endParaRPr>
          </a:p>
        </p:txBody>
      </p:sp>
    </p:spTree>
    <p:extLst>
      <p:ext uri="{BB962C8B-B14F-4D97-AF65-F5344CB8AC3E}">
        <p14:creationId xmlns:p14="http://schemas.microsoft.com/office/powerpoint/2010/main" val="267736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Unit of measuring memory capacity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11" name="TextBox 10"/>
          <p:cNvSpPr txBox="1"/>
          <p:nvPr/>
        </p:nvSpPr>
        <p:spPr>
          <a:xfrm>
            <a:off x="794799" y="1751424"/>
            <a:ext cx="5121907" cy="3170099"/>
          </a:xfrm>
          <a:prstGeom prst="rect">
            <a:avLst/>
          </a:prstGeom>
          <a:noFill/>
        </p:spPr>
        <p:txBody>
          <a:bodyPr wrap="square" rtlCol="0">
            <a:spAutoFit/>
          </a:bodyPr>
          <a:lstStyle/>
          <a:p>
            <a:pPr marL="342900" indent="-342900" algn="just">
              <a:buClr>
                <a:srgbClr val="0000FF"/>
              </a:buClr>
              <a:buFont typeface="Wingdings" charset="2"/>
              <a:buChar char="§"/>
            </a:pPr>
            <a:r>
              <a:rPr lang="en-US" sz="2000" b="1" dirty="0"/>
              <a:t>Bit (Binary digit)</a:t>
            </a:r>
          </a:p>
          <a:p>
            <a:pPr marL="800100" lvl="2" indent="-342900" algn="just">
              <a:buClr>
                <a:srgbClr val="0000FF"/>
              </a:buClr>
              <a:buFont typeface="Wingdings" charset="2"/>
              <a:buChar char="§"/>
            </a:pPr>
            <a:r>
              <a:rPr lang="en-US" sz="2000" dirty="0"/>
              <a:t>A binary digit is logical 0 and 1 representing a passive or an active state of a component in an electric circuit.</a:t>
            </a:r>
            <a:endParaRPr lang="en-US" sz="2000" b="1" dirty="0"/>
          </a:p>
          <a:p>
            <a:pPr marL="342900" indent="-342900" algn="just">
              <a:buClr>
                <a:srgbClr val="0000FF"/>
              </a:buClr>
              <a:buFont typeface="Wingdings" charset="2"/>
              <a:buChar char="§"/>
            </a:pPr>
            <a:r>
              <a:rPr lang="en-US" sz="2000" b="1" dirty="0"/>
              <a:t>Nibble</a:t>
            </a:r>
          </a:p>
          <a:p>
            <a:pPr marL="800100" lvl="1" indent="-342900" algn="just">
              <a:buClr>
                <a:srgbClr val="0000FF"/>
              </a:buClr>
              <a:buFont typeface="Wingdings" charset="2"/>
              <a:buChar char="§"/>
            </a:pPr>
            <a:r>
              <a:rPr lang="en-US" sz="2000" dirty="0"/>
              <a:t>A group of 4 bits is called nibble.</a:t>
            </a:r>
            <a:endParaRPr lang="en-US" sz="2000" b="1" dirty="0"/>
          </a:p>
          <a:p>
            <a:pPr marL="342900" indent="-342900" algn="just">
              <a:buClr>
                <a:srgbClr val="0000FF"/>
              </a:buClr>
              <a:buFont typeface="Wingdings" charset="2"/>
              <a:buChar char="§"/>
            </a:pPr>
            <a:r>
              <a:rPr lang="en-US" sz="2000" b="1" dirty="0"/>
              <a:t>Byte</a:t>
            </a:r>
          </a:p>
          <a:p>
            <a:pPr marL="800100" lvl="1" indent="-342900" algn="just">
              <a:buClr>
                <a:srgbClr val="0000FF"/>
              </a:buClr>
              <a:buFont typeface="Wingdings" charset="2"/>
              <a:buChar char="§"/>
            </a:pPr>
            <a:r>
              <a:rPr lang="en-US" sz="2000" dirty="0"/>
              <a:t>A group of 8 bits is called byte</a:t>
            </a:r>
          </a:p>
          <a:p>
            <a:pPr marL="342900" indent="-342900" algn="just">
              <a:buClr>
                <a:srgbClr val="0000FF"/>
              </a:buClr>
              <a:buFont typeface="Wingdings" charset="2"/>
              <a:buChar char="§"/>
            </a:pPr>
            <a:endParaRPr lang="en-US" sz="2000" dirty="0"/>
          </a:p>
          <a:p>
            <a:pPr marL="800100" lvl="1" indent="-342900" algn="just">
              <a:buClr>
                <a:srgbClr val="0000FF"/>
              </a:buClr>
              <a:buFont typeface="Wingdings" charset="2"/>
              <a:buChar char="§"/>
            </a:pPr>
            <a:endParaRPr lang="en-US" sz="2000" dirty="0"/>
          </a:p>
        </p:txBody>
      </p:sp>
      <p:pic>
        <p:nvPicPr>
          <p:cNvPr id="2" name="Picture 1"/>
          <p:cNvPicPr>
            <a:picLocks noChangeAspect="1"/>
          </p:cNvPicPr>
          <p:nvPr/>
        </p:nvPicPr>
        <p:blipFill>
          <a:blip r:embed="rId3"/>
          <a:stretch>
            <a:fillRect/>
          </a:stretch>
        </p:blipFill>
        <p:spPr>
          <a:xfrm>
            <a:off x="6169957" y="1318135"/>
            <a:ext cx="2362200" cy="5057263"/>
          </a:xfrm>
          <a:prstGeom prst="rect">
            <a:avLst/>
          </a:prstGeom>
        </p:spPr>
      </p:pic>
      <p:sp>
        <p:nvSpPr>
          <p:cNvPr id="3" name="TextBox 2"/>
          <p:cNvSpPr txBox="1"/>
          <p:nvPr/>
        </p:nvSpPr>
        <p:spPr>
          <a:xfrm>
            <a:off x="6394823" y="1363858"/>
            <a:ext cx="1917262" cy="369332"/>
          </a:xfrm>
          <a:prstGeom prst="rect">
            <a:avLst/>
          </a:prstGeom>
          <a:noFill/>
        </p:spPr>
        <p:txBody>
          <a:bodyPr wrap="none" rtlCol="0">
            <a:spAutoFit/>
          </a:bodyPr>
          <a:lstStyle/>
          <a:p>
            <a:r>
              <a:rPr lang="en-US" dirty="0"/>
              <a:t>Unit &amp; Description</a:t>
            </a:r>
          </a:p>
        </p:txBody>
      </p:sp>
      <p:sp>
        <p:nvSpPr>
          <p:cNvPr id="10" name="Rectangle 9"/>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2"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20</a:t>
            </a:fld>
            <a:endParaRPr lang="en-US" sz="2000" dirty="0">
              <a:solidFill>
                <a:schemeClr val="bg1"/>
              </a:solidFill>
            </a:endParaRPr>
          </a:p>
        </p:txBody>
      </p:sp>
    </p:spTree>
    <p:extLst>
      <p:ext uri="{BB962C8B-B14F-4D97-AF65-F5344CB8AC3E}">
        <p14:creationId xmlns:p14="http://schemas.microsoft.com/office/powerpoint/2010/main" val="160872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Mass Storage</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41" name="TextBox 40"/>
          <p:cNvSpPr txBox="1"/>
          <p:nvPr/>
        </p:nvSpPr>
        <p:spPr>
          <a:xfrm>
            <a:off x="927082" y="1365461"/>
            <a:ext cx="7198129" cy="3477875"/>
          </a:xfrm>
          <a:prstGeom prst="rect">
            <a:avLst/>
          </a:prstGeom>
          <a:noFill/>
        </p:spPr>
        <p:txBody>
          <a:bodyPr wrap="square" rtlCol="0">
            <a:spAutoFit/>
          </a:bodyPr>
          <a:lstStyle/>
          <a:p>
            <a:pPr marL="342900" indent="-342900">
              <a:buClr>
                <a:srgbClr val="0000FF"/>
              </a:buClr>
              <a:buFont typeface="Wingdings" charset="2"/>
              <a:buChar char="§"/>
            </a:pPr>
            <a:r>
              <a:rPr lang="en-US" sz="2000" dirty="0"/>
              <a:t>Due to the limited storage capacity of main memory most computers have additional memory capacity called a mass storage (or secondary storage) such as the following:</a:t>
            </a:r>
          </a:p>
          <a:p>
            <a:pPr marL="800100" lvl="1" indent="-342900">
              <a:buClr>
                <a:srgbClr val="0000FF"/>
              </a:buClr>
              <a:buFont typeface="Wingdings" charset="2"/>
              <a:buChar char="§"/>
            </a:pPr>
            <a:r>
              <a:rPr lang="en-US" sz="2000" dirty="0"/>
              <a:t>Magnetic disks</a:t>
            </a:r>
          </a:p>
          <a:p>
            <a:pPr marL="800100" lvl="1" indent="-342900">
              <a:buClr>
                <a:srgbClr val="0000FF"/>
              </a:buClr>
              <a:buFont typeface="Wingdings" charset="2"/>
              <a:buChar char="§"/>
            </a:pPr>
            <a:r>
              <a:rPr lang="en-US" sz="2000" dirty="0"/>
              <a:t>CDs</a:t>
            </a:r>
          </a:p>
          <a:p>
            <a:pPr marL="800100" lvl="1" indent="-342900">
              <a:buClr>
                <a:srgbClr val="0000FF"/>
              </a:buClr>
              <a:buFont typeface="Wingdings" charset="2"/>
              <a:buChar char="§"/>
            </a:pPr>
            <a:r>
              <a:rPr lang="en-US" sz="2000" dirty="0"/>
              <a:t>DVDs</a:t>
            </a:r>
          </a:p>
          <a:p>
            <a:pPr marL="800100" lvl="1" indent="-342900">
              <a:buClr>
                <a:srgbClr val="0000FF"/>
              </a:buClr>
              <a:buFont typeface="Wingdings" charset="2"/>
              <a:buChar char="§"/>
            </a:pPr>
            <a:r>
              <a:rPr lang="en-US" sz="2000" dirty="0"/>
              <a:t>Flash drives, etc.</a:t>
            </a:r>
          </a:p>
          <a:p>
            <a:pPr marL="342900" indent="-342900">
              <a:buClr>
                <a:srgbClr val="0000FF"/>
              </a:buClr>
              <a:buFont typeface="Wingdings" charset="2"/>
              <a:buChar char="§"/>
            </a:pPr>
            <a:r>
              <a:rPr lang="en-US" sz="2000" dirty="0"/>
              <a:t>Advantage and disadvantage of mass storage?</a:t>
            </a:r>
          </a:p>
          <a:p>
            <a:pPr lvl="1">
              <a:buClr>
                <a:srgbClr val="0000FF"/>
              </a:buClr>
            </a:pPr>
            <a:r>
              <a:rPr lang="en-US" sz="2000" dirty="0">
                <a:solidFill>
                  <a:schemeClr val="accent2"/>
                </a:solidFill>
              </a:rPr>
              <a:t>Flexibility</a:t>
            </a:r>
            <a:r>
              <a:rPr lang="en-US" sz="2000" dirty="0"/>
              <a:t> 		</a:t>
            </a:r>
            <a:r>
              <a:rPr lang="en-US" sz="2000" dirty="0">
                <a:solidFill>
                  <a:srgbClr val="C0504D"/>
                </a:solidFill>
              </a:rPr>
              <a:t>Motion (speed)</a:t>
            </a:r>
            <a:endParaRPr lang="en-US" sz="2000" dirty="0"/>
          </a:p>
          <a:p>
            <a:pPr marL="342900" indent="-342900">
              <a:buClr>
                <a:srgbClr val="0000FF"/>
              </a:buClr>
              <a:buFont typeface="Wingdings" charset="2"/>
              <a:buChar char="§"/>
            </a:pPr>
            <a:r>
              <a:rPr lang="en-US" sz="2000" dirty="0"/>
              <a:t>Terminologies used for differentiating the memory; </a:t>
            </a:r>
            <a:r>
              <a:rPr lang="en-US" sz="2000" b="1" dirty="0"/>
              <a:t>on-line </a:t>
            </a:r>
            <a:r>
              <a:rPr lang="en-US" sz="2000" dirty="0"/>
              <a:t>and </a:t>
            </a:r>
            <a:r>
              <a:rPr lang="en-US" sz="2000" b="1" dirty="0"/>
              <a:t>off-line  </a:t>
            </a:r>
          </a:p>
        </p:txBody>
      </p:sp>
      <p:sp>
        <p:nvSpPr>
          <p:cNvPr id="8" name="Rectangle 7"/>
          <p:cNvSpPr/>
          <p:nvPr/>
        </p:nvSpPr>
        <p:spPr>
          <a:xfrm>
            <a:off x="0" y="6415103"/>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21</a:t>
            </a:fld>
            <a:endParaRPr lang="en-US" sz="2000" dirty="0">
              <a:solidFill>
                <a:schemeClr val="bg1"/>
              </a:solidFill>
            </a:endParaRPr>
          </a:p>
        </p:txBody>
      </p:sp>
    </p:spTree>
    <p:extLst>
      <p:ext uri="{BB962C8B-B14F-4D97-AF65-F5344CB8AC3E}">
        <p14:creationId xmlns:p14="http://schemas.microsoft.com/office/powerpoint/2010/main" val="2151051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Disk storage system</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pic>
        <p:nvPicPr>
          <p:cNvPr id="2" name="Picture 1"/>
          <p:cNvPicPr>
            <a:picLocks noChangeAspect="1"/>
          </p:cNvPicPr>
          <p:nvPr/>
        </p:nvPicPr>
        <p:blipFill>
          <a:blip r:embed="rId3"/>
          <a:stretch>
            <a:fillRect/>
          </a:stretch>
        </p:blipFill>
        <p:spPr>
          <a:xfrm>
            <a:off x="1295400" y="1435100"/>
            <a:ext cx="6553200" cy="3975100"/>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22</a:t>
            </a:fld>
            <a:endParaRPr lang="en-US" sz="2000" dirty="0">
              <a:solidFill>
                <a:schemeClr val="bg1"/>
              </a:solidFill>
            </a:endParaRPr>
          </a:p>
        </p:txBody>
      </p:sp>
    </p:spTree>
    <p:extLst>
      <p:ext uri="{BB962C8B-B14F-4D97-AF65-F5344CB8AC3E}">
        <p14:creationId xmlns:p14="http://schemas.microsoft.com/office/powerpoint/2010/main" val="671066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Mass storage system</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pic>
        <p:nvPicPr>
          <p:cNvPr id="3" name="Picture 2"/>
          <p:cNvPicPr>
            <a:picLocks noChangeAspect="1"/>
          </p:cNvPicPr>
          <p:nvPr/>
        </p:nvPicPr>
        <p:blipFill>
          <a:blip r:embed="rId3"/>
          <a:stretch>
            <a:fillRect/>
          </a:stretch>
        </p:blipFill>
        <p:spPr>
          <a:xfrm>
            <a:off x="3110031" y="2095494"/>
            <a:ext cx="2565400" cy="3670300"/>
          </a:xfrm>
          <a:prstGeom prst="rect">
            <a:avLst/>
          </a:prstGeom>
        </p:spPr>
      </p:pic>
      <p:sp>
        <p:nvSpPr>
          <p:cNvPr id="6" name="TextBox 5"/>
          <p:cNvSpPr txBox="1"/>
          <p:nvPr/>
        </p:nvSpPr>
        <p:spPr>
          <a:xfrm>
            <a:off x="881239" y="1483374"/>
            <a:ext cx="3847903" cy="400110"/>
          </a:xfrm>
          <a:prstGeom prst="rect">
            <a:avLst/>
          </a:prstGeom>
          <a:noFill/>
        </p:spPr>
        <p:txBody>
          <a:bodyPr wrap="none" rtlCol="0">
            <a:spAutoFit/>
          </a:bodyPr>
          <a:lstStyle/>
          <a:p>
            <a:r>
              <a:rPr lang="en-US" sz="2000" dirty="0"/>
              <a:t>Back in 1956, disk storage are huge</a:t>
            </a:r>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23</a:t>
            </a:fld>
            <a:endParaRPr lang="en-US" sz="2000" dirty="0">
              <a:solidFill>
                <a:schemeClr val="bg1"/>
              </a:solidFill>
            </a:endParaRPr>
          </a:p>
        </p:txBody>
      </p:sp>
    </p:spTree>
    <p:extLst>
      <p:ext uri="{BB962C8B-B14F-4D97-AF65-F5344CB8AC3E}">
        <p14:creationId xmlns:p14="http://schemas.microsoft.com/office/powerpoint/2010/main" val="4211481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Flash drive</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6" name="TextBox 5"/>
          <p:cNvSpPr txBox="1"/>
          <p:nvPr/>
        </p:nvSpPr>
        <p:spPr>
          <a:xfrm>
            <a:off x="881240" y="1483374"/>
            <a:ext cx="7854252" cy="2554545"/>
          </a:xfrm>
          <a:prstGeom prst="rect">
            <a:avLst/>
          </a:prstGeom>
          <a:noFill/>
        </p:spPr>
        <p:txBody>
          <a:bodyPr wrap="square" rtlCol="0">
            <a:spAutoFit/>
          </a:bodyPr>
          <a:lstStyle/>
          <a:p>
            <a:pPr algn="just"/>
            <a:r>
              <a:rPr lang="en-US" sz="2000" b="1" dirty="0"/>
              <a:t>Flash memory </a:t>
            </a:r>
            <a:r>
              <a:rPr lang="en-US" sz="2000" dirty="0"/>
              <a:t>technology has the potential of alleviating drawback of magnetic and optic technology storage that required physical motion. In a </a:t>
            </a:r>
            <a:r>
              <a:rPr lang="en-US" sz="2000" b="1" dirty="0"/>
              <a:t>flash memory system</a:t>
            </a:r>
            <a:r>
              <a:rPr lang="en-US" sz="2000" dirty="0"/>
              <a:t>, bits are stored by sending electronic signals directly to the storage medium where they cause electrons to be trapped in tiny chambers of silicon dioxide, thus altering the characteristics of small electronic circuits. Since these chambers are able to hold their captive electrons for many years, this technology is suitable for off-line storage of data. </a:t>
            </a:r>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24</a:t>
            </a:fld>
            <a:endParaRPr lang="en-US" sz="2000" dirty="0">
              <a:solidFill>
                <a:schemeClr val="bg1"/>
              </a:solidFill>
            </a:endParaRPr>
          </a:p>
        </p:txBody>
      </p:sp>
    </p:spTree>
    <p:extLst>
      <p:ext uri="{BB962C8B-B14F-4D97-AF65-F5344CB8AC3E}">
        <p14:creationId xmlns:p14="http://schemas.microsoft.com/office/powerpoint/2010/main" val="2330411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Representing information as bit patterns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TextBox 7"/>
          <p:cNvSpPr txBox="1"/>
          <p:nvPr/>
        </p:nvSpPr>
        <p:spPr>
          <a:xfrm>
            <a:off x="927081" y="1423186"/>
            <a:ext cx="7198129" cy="1323439"/>
          </a:xfrm>
          <a:prstGeom prst="rect">
            <a:avLst/>
          </a:prstGeom>
          <a:noFill/>
        </p:spPr>
        <p:txBody>
          <a:bodyPr wrap="square" rtlCol="0">
            <a:spAutoFit/>
          </a:bodyPr>
          <a:lstStyle/>
          <a:p>
            <a:pPr marL="342900" indent="-342900">
              <a:buClr>
                <a:srgbClr val="0000FF"/>
              </a:buClr>
              <a:buFont typeface="Wingdings" charset="2"/>
              <a:buChar char="§"/>
            </a:pPr>
            <a:r>
              <a:rPr lang="en-US" sz="2000" dirty="0"/>
              <a:t>Text</a:t>
            </a:r>
          </a:p>
          <a:p>
            <a:pPr marL="342900" indent="-342900">
              <a:buClr>
                <a:srgbClr val="0000FF"/>
              </a:buClr>
              <a:buFont typeface="Wingdings" charset="2"/>
              <a:buChar char="§"/>
            </a:pPr>
            <a:r>
              <a:rPr lang="en-US" sz="2000" dirty="0"/>
              <a:t>Numerical data</a:t>
            </a:r>
          </a:p>
          <a:p>
            <a:pPr marL="342900" indent="-342900">
              <a:buClr>
                <a:srgbClr val="0000FF"/>
              </a:buClr>
              <a:buFont typeface="Wingdings" charset="2"/>
              <a:buChar char="§"/>
            </a:pPr>
            <a:r>
              <a:rPr lang="en-US" sz="2000" dirty="0"/>
              <a:t>Images</a:t>
            </a:r>
          </a:p>
          <a:p>
            <a:pPr marL="342900" indent="-342900">
              <a:buClr>
                <a:srgbClr val="0000FF"/>
              </a:buClr>
              <a:buFont typeface="Wingdings" charset="2"/>
              <a:buChar char="§"/>
            </a:pPr>
            <a:r>
              <a:rPr lang="en-US" sz="2000" dirty="0"/>
              <a:t>Sound</a:t>
            </a:r>
          </a:p>
        </p:txBody>
      </p:sp>
      <p:sp>
        <p:nvSpPr>
          <p:cNvPr id="10" name="Rectangle 9"/>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endParaRPr lang="en-US" sz="2000" dirty="0">
              <a:solidFill>
                <a:schemeClr val="bg1"/>
              </a:solidFill>
            </a:endParaRPr>
          </a:p>
        </p:txBody>
      </p:sp>
      <p:sp>
        <p:nvSpPr>
          <p:cNvPr id="11"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25</a:t>
            </a:fld>
            <a:endParaRPr lang="en-US" sz="2000" dirty="0">
              <a:solidFill>
                <a:schemeClr val="bg1"/>
              </a:solidFill>
            </a:endParaRPr>
          </a:p>
        </p:txBody>
      </p:sp>
    </p:spTree>
    <p:extLst>
      <p:ext uri="{BB962C8B-B14F-4D97-AF65-F5344CB8AC3E}">
        <p14:creationId xmlns:p14="http://schemas.microsoft.com/office/powerpoint/2010/main" val="541414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Representing text</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TextBox 7"/>
          <p:cNvSpPr txBox="1"/>
          <p:nvPr/>
        </p:nvSpPr>
        <p:spPr>
          <a:xfrm>
            <a:off x="927081" y="1423186"/>
            <a:ext cx="7439978" cy="3170099"/>
          </a:xfrm>
          <a:prstGeom prst="rect">
            <a:avLst/>
          </a:prstGeom>
          <a:noFill/>
        </p:spPr>
        <p:txBody>
          <a:bodyPr wrap="square" rtlCol="0">
            <a:spAutoFit/>
          </a:bodyPr>
          <a:lstStyle/>
          <a:p>
            <a:pPr marL="342900" indent="-342900">
              <a:buClr>
                <a:srgbClr val="0000FF"/>
              </a:buClr>
              <a:buFont typeface="Wingdings" charset="2"/>
              <a:buChar char="§"/>
            </a:pPr>
            <a:r>
              <a:rPr lang="en-US" sz="2000" dirty="0"/>
              <a:t>Text Is represented by a code which is assigning a unique bit pattern to each character in a text. The text is then represented in a long string of bit.</a:t>
            </a:r>
          </a:p>
          <a:p>
            <a:pPr marL="800100" lvl="1" indent="-342900">
              <a:buClr>
                <a:srgbClr val="0000FF"/>
              </a:buClr>
              <a:buFont typeface="Wingdings" charset="2"/>
              <a:buChar char="§"/>
            </a:pPr>
            <a:r>
              <a:rPr lang="en-US" sz="2000" dirty="0"/>
              <a:t>Back in 1940s and 1950s there are several code that lead to communication problems. To overcome this situation the American Standard Code for Information Interchange (ASCII)</a:t>
            </a:r>
          </a:p>
          <a:p>
            <a:pPr marL="1257300" lvl="2" indent="-342900">
              <a:buClr>
                <a:srgbClr val="0000FF"/>
              </a:buClr>
              <a:buFont typeface="Wingdings" charset="2"/>
              <a:buChar char="§"/>
            </a:pPr>
            <a:r>
              <a:rPr lang="en-US" sz="2000" dirty="0"/>
              <a:t>This code uses bit pattern of 7 length for upper, lowercase letters, tab, line break. Later extended to 8 bit pattern per symbol by adding a 0 at most significant end of each of the 7 bit pattern.</a:t>
            </a:r>
          </a:p>
        </p:txBody>
      </p:sp>
      <p:pic>
        <p:nvPicPr>
          <p:cNvPr id="2" name="Picture 1"/>
          <p:cNvPicPr>
            <a:picLocks noChangeAspect="1"/>
          </p:cNvPicPr>
          <p:nvPr/>
        </p:nvPicPr>
        <p:blipFill>
          <a:blip r:embed="rId3"/>
          <a:stretch>
            <a:fillRect/>
          </a:stretch>
        </p:blipFill>
        <p:spPr>
          <a:xfrm>
            <a:off x="1187823" y="4794624"/>
            <a:ext cx="7366000" cy="901700"/>
          </a:xfrm>
          <a:prstGeom prst="rect">
            <a:avLst/>
          </a:prstGeom>
        </p:spPr>
      </p:pic>
      <p:sp>
        <p:nvSpPr>
          <p:cNvPr id="10" name="Rectangle 9"/>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1"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26</a:t>
            </a:fld>
            <a:endParaRPr lang="en-US" sz="2000" dirty="0">
              <a:solidFill>
                <a:schemeClr val="bg1"/>
              </a:solidFill>
            </a:endParaRPr>
          </a:p>
        </p:txBody>
      </p:sp>
    </p:spTree>
    <p:extLst>
      <p:ext uri="{BB962C8B-B14F-4D97-AF65-F5344CB8AC3E}">
        <p14:creationId xmlns:p14="http://schemas.microsoft.com/office/powerpoint/2010/main" val="3703549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Representing numeric value</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TextBox 7"/>
          <p:cNvSpPr txBox="1"/>
          <p:nvPr/>
        </p:nvSpPr>
        <p:spPr>
          <a:xfrm>
            <a:off x="927081" y="1423186"/>
            <a:ext cx="7439978" cy="4401205"/>
          </a:xfrm>
          <a:prstGeom prst="rect">
            <a:avLst/>
          </a:prstGeom>
          <a:noFill/>
        </p:spPr>
        <p:txBody>
          <a:bodyPr wrap="square" rtlCol="0">
            <a:spAutoFit/>
          </a:bodyPr>
          <a:lstStyle/>
          <a:p>
            <a:pPr marL="342900" indent="-342900">
              <a:buClr>
                <a:srgbClr val="0000FF"/>
              </a:buClr>
              <a:buFont typeface="Wingdings" charset="2"/>
              <a:buChar char="§"/>
            </a:pPr>
            <a:r>
              <a:rPr lang="en-US" sz="2000" dirty="0"/>
              <a:t>Number are encoded into bit 0 and 1 each digit in a group of 4 bit pattern.</a:t>
            </a:r>
          </a:p>
          <a:p>
            <a:pPr marL="800100" lvl="1" indent="-342900">
              <a:buClr>
                <a:srgbClr val="0000FF"/>
              </a:buClr>
              <a:buFont typeface="Wingdings" charset="2"/>
              <a:buChar char="§"/>
            </a:pPr>
            <a:endParaRPr lang="en-US" sz="2000" dirty="0"/>
          </a:p>
          <a:p>
            <a:pPr lvl="1">
              <a:buClr>
                <a:srgbClr val="0000FF"/>
              </a:buClr>
            </a:pPr>
            <a:r>
              <a:rPr lang="en-US" sz="2000" dirty="0"/>
              <a:t>	</a:t>
            </a:r>
            <a:r>
              <a:rPr lang="en-US" sz="2000" b="1" dirty="0"/>
              <a:t>#</a:t>
            </a:r>
            <a:r>
              <a:rPr lang="en-US" sz="2000" dirty="0"/>
              <a:t>	</a:t>
            </a:r>
            <a:r>
              <a:rPr lang="en-US" sz="2000" b="1" dirty="0"/>
              <a:t>Bit</a:t>
            </a:r>
          </a:p>
          <a:p>
            <a:pPr lvl="1">
              <a:buClr>
                <a:srgbClr val="0000FF"/>
              </a:buClr>
            </a:pPr>
            <a:r>
              <a:rPr lang="en-US" sz="2000" dirty="0"/>
              <a:t>	0	0000		</a:t>
            </a:r>
          </a:p>
          <a:p>
            <a:pPr lvl="1">
              <a:buClr>
                <a:srgbClr val="0000FF"/>
              </a:buClr>
            </a:pPr>
            <a:r>
              <a:rPr lang="en-US" sz="2000" dirty="0"/>
              <a:t>	1	0001	</a:t>
            </a:r>
          </a:p>
          <a:p>
            <a:pPr lvl="1">
              <a:buClr>
                <a:srgbClr val="0000FF"/>
              </a:buClr>
            </a:pPr>
            <a:r>
              <a:rPr lang="en-US" sz="2000" dirty="0"/>
              <a:t>	2	0010	</a:t>
            </a:r>
          </a:p>
          <a:p>
            <a:pPr lvl="1">
              <a:buClr>
                <a:srgbClr val="0000FF"/>
              </a:buClr>
            </a:pPr>
            <a:r>
              <a:rPr lang="en-US" sz="2000" dirty="0"/>
              <a:t>	3	0011		</a:t>
            </a:r>
          </a:p>
          <a:p>
            <a:pPr lvl="1">
              <a:buClr>
                <a:srgbClr val="0000FF"/>
              </a:buClr>
            </a:pPr>
            <a:r>
              <a:rPr lang="en-US" sz="2000" dirty="0"/>
              <a:t>	4	0100		</a:t>
            </a:r>
          </a:p>
          <a:p>
            <a:pPr lvl="1">
              <a:buClr>
                <a:srgbClr val="0000FF"/>
              </a:buClr>
            </a:pPr>
            <a:r>
              <a:rPr lang="en-US" sz="2000" dirty="0"/>
              <a:t>	5	0101		</a:t>
            </a:r>
          </a:p>
          <a:p>
            <a:pPr lvl="1">
              <a:buClr>
                <a:srgbClr val="0000FF"/>
              </a:buClr>
            </a:pPr>
            <a:r>
              <a:rPr lang="en-US" sz="2000" dirty="0"/>
              <a:t>	6	0110	</a:t>
            </a:r>
          </a:p>
          <a:p>
            <a:pPr lvl="1">
              <a:buClr>
                <a:srgbClr val="0000FF"/>
              </a:buClr>
            </a:pPr>
            <a:r>
              <a:rPr lang="en-US" sz="2000" dirty="0"/>
              <a:t>	7	0111		</a:t>
            </a:r>
          </a:p>
          <a:p>
            <a:pPr lvl="1">
              <a:buClr>
                <a:srgbClr val="0000FF"/>
              </a:buClr>
            </a:pPr>
            <a:r>
              <a:rPr lang="en-US" sz="2000" dirty="0"/>
              <a:t>	8	1000</a:t>
            </a:r>
          </a:p>
          <a:p>
            <a:pPr lvl="1">
              <a:buClr>
                <a:srgbClr val="0000FF"/>
              </a:buClr>
            </a:pPr>
            <a:r>
              <a:rPr lang="en-US" sz="2000" dirty="0"/>
              <a:t>	9	1111		</a:t>
            </a:r>
          </a:p>
        </p:txBody>
      </p:sp>
      <p:sp>
        <p:nvSpPr>
          <p:cNvPr id="3" name="TextBox 2"/>
          <p:cNvSpPr txBox="1"/>
          <p:nvPr/>
        </p:nvSpPr>
        <p:spPr>
          <a:xfrm>
            <a:off x="6469529" y="5393765"/>
            <a:ext cx="1911964" cy="369332"/>
          </a:xfrm>
          <a:prstGeom prst="rect">
            <a:avLst/>
          </a:prstGeom>
          <a:noFill/>
        </p:spPr>
        <p:txBody>
          <a:bodyPr wrap="none" rtlCol="0">
            <a:spAutoFit/>
          </a:bodyPr>
          <a:lstStyle/>
          <a:p>
            <a:r>
              <a:rPr lang="en-US" dirty="0">
                <a:solidFill>
                  <a:srgbClr val="C0504D"/>
                </a:solidFill>
              </a:rPr>
              <a:t>More precise later</a:t>
            </a:r>
          </a:p>
        </p:txBody>
      </p:sp>
      <p:sp>
        <p:nvSpPr>
          <p:cNvPr id="6" name="TextBox 5"/>
          <p:cNvSpPr txBox="1"/>
          <p:nvPr/>
        </p:nvSpPr>
        <p:spPr>
          <a:xfrm>
            <a:off x="-373529" y="2659529"/>
            <a:ext cx="184666" cy="369332"/>
          </a:xfrm>
          <a:prstGeom prst="rect">
            <a:avLst/>
          </a:prstGeom>
          <a:noFill/>
        </p:spPr>
        <p:txBody>
          <a:bodyPr wrap="none" rtlCol="0">
            <a:spAutoFit/>
          </a:bodyPr>
          <a:lstStyle/>
          <a:p>
            <a:endParaRPr lang="en-US" dirty="0"/>
          </a:p>
        </p:txBody>
      </p:sp>
      <p:sp>
        <p:nvSpPr>
          <p:cNvPr id="10" name="Rectangle 9"/>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1"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27</a:t>
            </a:fld>
            <a:endParaRPr lang="en-US" sz="2000" dirty="0">
              <a:solidFill>
                <a:schemeClr val="bg1"/>
              </a:solidFill>
            </a:endParaRPr>
          </a:p>
        </p:txBody>
      </p:sp>
    </p:spTree>
    <p:extLst>
      <p:ext uri="{BB962C8B-B14F-4D97-AF65-F5344CB8AC3E}">
        <p14:creationId xmlns:p14="http://schemas.microsoft.com/office/powerpoint/2010/main" val="1315224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Representing images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TextBox 7"/>
          <p:cNvSpPr txBox="1"/>
          <p:nvPr/>
        </p:nvSpPr>
        <p:spPr>
          <a:xfrm>
            <a:off x="927081" y="1423186"/>
            <a:ext cx="7439978" cy="5016758"/>
          </a:xfrm>
          <a:prstGeom prst="rect">
            <a:avLst/>
          </a:prstGeom>
          <a:noFill/>
        </p:spPr>
        <p:txBody>
          <a:bodyPr wrap="square" rtlCol="0">
            <a:spAutoFit/>
          </a:bodyPr>
          <a:lstStyle/>
          <a:p>
            <a:pPr marL="342900" indent="-342900" algn="just">
              <a:buClr>
                <a:srgbClr val="0000FF"/>
              </a:buClr>
              <a:buFont typeface="Wingdings" charset="2"/>
              <a:buChar char="§"/>
            </a:pPr>
            <a:r>
              <a:rPr lang="en-US" sz="2000" dirty="0"/>
              <a:t>Image is represented as a collection of dot which called pixel, short for picture element. </a:t>
            </a:r>
          </a:p>
          <a:p>
            <a:pPr marL="342900" indent="-342900" algn="just">
              <a:buClr>
                <a:srgbClr val="0000FF"/>
              </a:buClr>
              <a:buFont typeface="Wingdings" charset="2"/>
              <a:buChar char="§"/>
            </a:pPr>
            <a:r>
              <a:rPr lang="en-US" sz="2000" dirty="0"/>
              <a:t>A </a:t>
            </a:r>
            <a:r>
              <a:rPr lang="en-US" sz="2000" b="1" dirty="0"/>
              <a:t>black and white </a:t>
            </a:r>
            <a:r>
              <a:rPr lang="en-US" sz="2000" dirty="0"/>
              <a:t>image is then encoded as a long string of bits representing the rows of pixels in the image, where each bit is either 1 or 0 depending on whether the corresponding pixel is black or white. This is the approach used by many machines. </a:t>
            </a:r>
          </a:p>
          <a:p>
            <a:pPr marL="342900" indent="-342900" algn="just">
              <a:buClr>
                <a:srgbClr val="0000FF"/>
              </a:buClr>
              <a:buFont typeface="Wingdings" charset="2"/>
              <a:buChar char="§"/>
            </a:pPr>
            <a:r>
              <a:rPr lang="en-US" sz="2000" b="1" dirty="0"/>
              <a:t>Color</a:t>
            </a:r>
            <a:r>
              <a:rPr lang="en-US" sz="2000" dirty="0"/>
              <a:t> images; RGB encoding is used , leveraging on hexadecimal</a:t>
            </a:r>
          </a:p>
          <a:p>
            <a:pPr marL="342900" indent="-342900" algn="just">
              <a:buClr>
                <a:srgbClr val="0000FF"/>
              </a:buClr>
              <a:buFont typeface="Wingdings" charset="2"/>
              <a:buChar char="§"/>
            </a:pPr>
            <a:endParaRPr lang="en-US" sz="2000" dirty="0"/>
          </a:p>
          <a:p>
            <a:pPr marL="342900" indent="-342900" algn="just">
              <a:buClr>
                <a:srgbClr val="0000FF"/>
              </a:buClr>
              <a:buFont typeface="Wingdings" charset="2"/>
              <a:buChar char="§"/>
            </a:pPr>
            <a:r>
              <a:rPr lang="en-US" sz="2000" dirty="0"/>
              <a:t>Disadvantage of bit maps is rescaling. Enlarging image can be done by making pixel bigger that will lead to </a:t>
            </a:r>
            <a:r>
              <a:rPr lang="en-US" sz="2000" b="1" dirty="0"/>
              <a:t>grainy appearance</a:t>
            </a:r>
            <a:r>
              <a:rPr lang="en-US" sz="2000" dirty="0"/>
              <a:t>. Technique used in cameras’ “</a:t>
            </a:r>
            <a:r>
              <a:rPr lang="en-US" sz="2000" b="1" dirty="0"/>
              <a:t>digital zoom</a:t>
            </a:r>
            <a:r>
              <a:rPr lang="en-US" sz="2000" dirty="0"/>
              <a:t>” better technique is “</a:t>
            </a:r>
            <a:r>
              <a:rPr lang="en-US" sz="2000" b="1" dirty="0"/>
              <a:t>optical zoom</a:t>
            </a:r>
            <a:r>
              <a:rPr lang="en-US" sz="2000" dirty="0"/>
              <a:t>” that is obtained by adjusting lens.</a:t>
            </a:r>
          </a:p>
          <a:p>
            <a:pPr marL="342900" indent="-342900" algn="just">
              <a:buClr>
                <a:srgbClr val="0000FF"/>
              </a:buClr>
              <a:buFont typeface="Wingdings" charset="2"/>
              <a:buChar char="§"/>
            </a:pPr>
            <a:r>
              <a:rPr lang="en-US" sz="2000" dirty="0"/>
              <a:t>Way to prevent grainy appearance is to encode the image in geometric structure (line and curves). Technique used by word processing to scale font text. </a:t>
            </a:r>
          </a:p>
          <a:p>
            <a:pPr lvl="1" algn="just">
              <a:buClr>
                <a:srgbClr val="0000FF"/>
              </a:buClr>
            </a:pPr>
            <a:endParaRPr lang="en-US" sz="2000" dirty="0"/>
          </a:p>
        </p:txBody>
      </p:sp>
      <p:sp>
        <p:nvSpPr>
          <p:cNvPr id="6" name="TextBox 5"/>
          <p:cNvSpPr txBox="1"/>
          <p:nvPr/>
        </p:nvSpPr>
        <p:spPr>
          <a:xfrm>
            <a:off x="-373529" y="2659529"/>
            <a:ext cx="184666" cy="369332"/>
          </a:xfrm>
          <a:prstGeom prst="rect">
            <a:avLst/>
          </a:prstGeom>
          <a:noFill/>
        </p:spPr>
        <p:txBody>
          <a:bodyPr wrap="none" rtlCol="0">
            <a:spAutoFit/>
          </a:bodyPr>
          <a:lstStyle/>
          <a:p>
            <a:endParaRPr lang="en-US" dirty="0"/>
          </a:p>
        </p:txBody>
      </p:sp>
      <p:sp>
        <p:nvSpPr>
          <p:cNvPr id="10" name="Rectangle 9"/>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1"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28</a:t>
            </a:fld>
            <a:endParaRPr lang="en-US" sz="2000" dirty="0">
              <a:solidFill>
                <a:schemeClr val="bg1"/>
              </a:solidFill>
            </a:endParaRPr>
          </a:p>
        </p:txBody>
      </p:sp>
    </p:spTree>
    <p:extLst>
      <p:ext uri="{BB962C8B-B14F-4D97-AF65-F5344CB8AC3E}">
        <p14:creationId xmlns:p14="http://schemas.microsoft.com/office/powerpoint/2010/main" val="60220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Representing sound (1)</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TextBox 7"/>
          <p:cNvSpPr txBox="1"/>
          <p:nvPr/>
        </p:nvSpPr>
        <p:spPr>
          <a:xfrm>
            <a:off x="927081" y="1256888"/>
            <a:ext cx="7439978" cy="1938992"/>
          </a:xfrm>
          <a:prstGeom prst="rect">
            <a:avLst/>
          </a:prstGeom>
          <a:noFill/>
        </p:spPr>
        <p:txBody>
          <a:bodyPr wrap="square" rtlCol="0">
            <a:spAutoFit/>
          </a:bodyPr>
          <a:lstStyle/>
          <a:p>
            <a:pPr algn="just"/>
            <a:r>
              <a:rPr lang="en-US" sz="2000" dirty="0"/>
              <a:t>The most generic method of encoding audio information for computer storage and manipulation is to sample the </a:t>
            </a:r>
            <a:r>
              <a:rPr lang="en-US" sz="2000" b="1" dirty="0"/>
              <a:t>amplitude</a:t>
            </a:r>
            <a:r>
              <a:rPr lang="en-US" sz="2000" dirty="0"/>
              <a:t> of the sound wave at regular intervals and record the series of values obtained. For instance, the series 0, 1.5, 2.0, 1.5, 2.0, 3.0, 4.0, 3.0, 0 would represent a sound wave that rises in amplitude, falls briefly, rises to a higher level, and then drops back to 0.</a:t>
            </a:r>
          </a:p>
        </p:txBody>
      </p:sp>
      <p:sp>
        <p:nvSpPr>
          <p:cNvPr id="6" name="TextBox 5"/>
          <p:cNvSpPr txBox="1"/>
          <p:nvPr/>
        </p:nvSpPr>
        <p:spPr>
          <a:xfrm>
            <a:off x="-373529" y="2659529"/>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3"/>
          <a:stretch>
            <a:fillRect/>
          </a:stretch>
        </p:blipFill>
        <p:spPr>
          <a:xfrm>
            <a:off x="990600" y="3252226"/>
            <a:ext cx="7162800" cy="2601248"/>
          </a:xfrm>
          <a:prstGeom prst="rect">
            <a:avLst/>
          </a:prstGeom>
        </p:spPr>
      </p:pic>
      <p:sp>
        <p:nvSpPr>
          <p:cNvPr id="10" name="Rectangle 9"/>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Umar Adam Ibrahim</a:t>
            </a:r>
          </a:p>
        </p:txBody>
      </p:sp>
      <p:sp>
        <p:nvSpPr>
          <p:cNvPr id="11"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29</a:t>
            </a:fld>
            <a:endParaRPr lang="en-US" sz="2000" dirty="0">
              <a:solidFill>
                <a:schemeClr val="bg1"/>
              </a:solidFill>
            </a:endParaRPr>
          </a:p>
        </p:txBody>
      </p:sp>
    </p:spTree>
    <p:extLst>
      <p:ext uri="{BB962C8B-B14F-4D97-AF65-F5344CB8AC3E}">
        <p14:creationId xmlns:p14="http://schemas.microsoft.com/office/powerpoint/2010/main" val="420237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C091-2C7A-4F0A-B0AB-E9C7969C46BE}"/>
              </a:ext>
            </a:extLst>
          </p:cNvPr>
          <p:cNvSpPr>
            <a:spLocks noGrp="1"/>
          </p:cNvSpPr>
          <p:nvPr>
            <p:ph type="title"/>
          </p:nvPr>
        </p:nvSpPr>
        <p:spPr/>
        <p:txBody>
          <a:bodyPr/>
          <a:lstStyle/>
          <a:p>
            <a:r>
              <a:rPr lang="en-GB" dirty="0"/>
              <a:t>The Concept</a:t>
            </a:r>
            <a:endParaRPr lang="en-US" dirty="0"/>
          </a:p>
        </p:txBody>
      </p:sp>
      <p:pic>
        <p:nvPicPr>
          <p:cNvPr id="5" name="Content Placeholder 4" descr="Diagram&#10;&#10;Description automatically generated">
            <a:extLst>
              <a:ext uri="{FF2B5EF4-FFF2-40B4-BE49-F238E27FC236}">
                <a16:creationId xmlns:a16="http://schemas.microsoft.com/office/drawing/2014/main" id="{A9E614C1-151F-46D8-A850-440B08D962D4}"/>
              </a:ext>
            </a:extLst>
          </p:cNvPr>
          <p:cNvPicPr>
            <a:picLocks noGrp="1" noChangeAspect="1"/>
          </p:cNvPicPr>
          <p:nvPr>
            <p:ph idx="1"/>
          </p:nvPr>
        </p:nvPicPr>
        <p:blipFill>
          <a:blip r:embed="rId2"/>
          <a:stretch>
            <a:fillRect/>
          </a:stretch>
        </p:blipFill>
        <p:spPr>
          <a:xfrm>
            <a:off x="576775" y="1915258"/>
            <a:ext cx="8229600" cy="4668104"/>
          </a:xfrm>
        </p:spPr>
      </p:pic>
    </p:spTree>
    <p:extLst>
      <p:ext uri="{BB962C8B-B14F-4D97-AF65-F5344CB8AC3E}">
        <p14:creationId xmlns:p14="http://schemas.microsoft.com/office/powerpoint/2010/main" val="3702878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Representing sound (2)</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TextBox 7"/>
          <p:cNvSpPr txBox="1"/>
          <p:nvPr/>
        </p:nvSpPr>
        <p:spPr>
          <a:xfrm>
            <a:off x="927081" y="1392950"/>
            <a:ext cx="7439978" cy="2246769"/>
          </a:xfrm>
          <a:prstGeom prst="rect">
            <a:avLst/>
          </a:prstGeom>
          <a:noFill/>
        </p:spPr>
        <p:txBody>
          <a:bodyPr wrap="square" rtlCol="0">
            <a:spAutoFit/>
          </a:bodyPr>
          <a:lstStyle/>
          <a:p>
            <a:pPr marL="342900" indent="-342900" algn="just">
              <a:buClr>
                <a:schemeClr val="tx2"/>
              </a:buClr>
              <a:buFont typeface="Wingdings" charset="2"/>
              <a:buChar char="§"/>
            </a:pPr>
            <a:r>
              <a:rPr lang="en-US" sz="2000" dirty="0"/>
              <a:t>Musical Instrumental Digital Interface (MIDI) is used in electronic keyboards, for video game sound, and for sound effects accompanying websites. </a:t>
            </a:r>
          </a:p>
          <a:p>
            <a:pPr marL="342900" indent="-342900" algn="just">
              <a:buClr>
                <a:schemeClr val="tx2"/>
              </a:buClr>
              <a:buFont typeface="Wingdings" charset="2"/>
              <a:buChar char="§"/>
            </a:pPr>
            <a:r>
              <a:rPr lang="en-US" sz="2000" b="1" dirty="0"/>
              <a:t>MIDI</a:t>
            </a:r>
            <a:r>
              <a:rPr lang="en-US" sz="2000" dirty="0"/>
              <a:t> encode directions for producing sound rather than encoding the sound itself.</a:t>
            </a:r>
          </a:p>
          <a:p>
            <a:pPr marL="342900" indent="-342900" algn="just">
              <a:buClr>
                <a:schemeClr val="tx2"/>
              </a:buClr>
              <a:buFont typeface="Wingdings" charset="2"/>
              <a:buChar char="§"/>
            </a:pPr>
            <a:r>
              <a:rPr lang="en-US" sz="2000" dirty="0"/>
              <a:t>Analogous of encoding music sheet read by the performer rather than the music itself. </a:t>
            </a:r>
          </a:p>
        </p:txBody>
      </p:sp>
      <p:sp>
        <p:nvSpPr>
          <p:cNvPr id="6" name="TextBox 5"/>
          <p:cNvSpPr txBox="1"/>
          <p:nvPr/>
        </p:nvSpPr>
        <p:spPr>
          <a:xfrm>
            <a:off x="-373529" y="2659529"/>
            <a:ext cx="184666" cy="369332"/>
          </a:xfrm>
          <a:prstGeom prst="rect">
            <a:avLst/>
          </a:prstGeom>
          <a:noFill/>
        </p:spPr>
        <p:txBody>
          <a:bodyPr wrap="none" rtlCol="0">
            <a:spAutoFit/>
          </a:bodyPr>
          <a:lstStyle/>
          <a:p>
            <a:endParaRPr lang="en-US" dirty="0"/>
          </a:p>
        </p:txBody>
      </p:sp>
      <p:sp>
        <p:nvSpPr>
          <p:cNvPr id="10" name="Rectangle 9"/>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1"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30</a:t>
            </a:fld>
            <a:endParaRPr lang="en-US" sz="2000" dirty="0">
              <a:solidFill>
                <a:schemeClr val="bg1"/>
              </a:solidFill>
            </a:endParaRPr>
          </a:p>
        </p:txBody>
      </p:sp>
    </p:spTree>
    <p:extLst>
      <p:ext uri="{BB962C8B-B14F-4D97-AF65-F5344CB8AC3E}">
        <p14:creationId xmlns:p14="http://schemas.microsoft.com/office/powerpoint/2010/main" val="4232289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Binary notation</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TextBox 7"/>
          <p:cNvSpPr txBox="1"/>
          <p:nvPr/>
        </p:nvSpPr>
        <p:spPr>
          <a:xfrm>
            <a:off x="927081" y="1423186"/>
            <a:ext cx="7439978" cy="1323439"/>
          </a:xfrm>
          <a:prstGeom prst="rect">
            <a:avLst/>
          </a:prstGeom>
          <a:noFill/>
        </p:spPr>
        <p:txBody>
          <a:bodyPr wrap="square" rtlCol="0">
            <a:spAutoFit/>
          </a:bodyPr>
          <a:lstStyle/>
          <a:p>
            <a:pPr algn="just"/>
            <a:r>
              <a:rPr lang="en-US" sz="2000" dirty="0"/>
              <a:t>In previous slide, we saw that binary notation is a means of representing numeric values using only the digits 0 and 1 rather than the ten digits 0 through 9 that are used in the more common base ten notational system. </a:t>
            </a:r>
          </a:p>
        </p:txBody>
      </p:sp>
      <p:sp>
        <p:nvSpPr>
          <p:cNvPr id="6" name="TextBox 5"/>
          <p:cNvSpPr txBox="1"/>
          <p:nvPr/>
        </p:nvSpPr>
        <p:spPr>
          <a:xfrm>
            <a:off x="-373529" y="2659529"/>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1907239" y="2913523"/>
            <a:ext cx="5359400" cy="3124200"/>
          </a:xfrm>
          <a:prstGeom prst="rect">
            <a:avLst/>
          </a:prstGeom>
        </p:spPr>
      </p:pic>
      <p:sp>
        <p:nvSpPr>
          <p:cNvPr id="10" name="Rectangle 9"/>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1"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31</a:t>
            </a:fld>
            <a:endParaRPr lang="en-US" sz="2000" dirty="0">
              <a:solidFill>
                <a:schemeClr val="bg1"/>
              </a:solidFill>
            </a:endParaRPr>
          </a:p>
        </p:txBody>
      </p:sp>
    </p:spTree>
    <p:extLst>
      <p:ext uri="{BB962C8B-B14F-4D97-AF65-F5344CB8AC3E}">
        <p14:creationId xmlns:p14="http://schemas.microsoft.com/office/powerpoint/2010/main" val="1089880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Conversion from radix 2 to radix 10</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6" name="TextBox 5"/>
          <p:cNvSpPr txBox="1"/>
          <p:nvPr/>
        </p:nvSpPr>
        <p:spPr>
          <a:xfrm>
            <a:off x="-373529" y="2659529"/>
            <a:ext cx="184666" cy="369332"/>
          </a:xfrm>
          <a:prstGeom prst="rect">
            <a:avLst/>
          </a:prstGeom>
          <a:noFill/>
        </p:spPr>
        <p:txBody>
          <a:bodyPr wrap="none" rtlCol="0">
            <a:spAutoFit/>
          </a:bodyPr>
          <a:lstStyle/>
          <a:p>
            <a:endParaRPr lang="en-US" dirty="0"/>
          </a:p>
        </p:txBody>
      </p:sp>
      <p:pic>
        <p:nvPicPr>
          <p:cNvPr id="11" name="Picture 10"/>
          <p:cNvPicPr>
            <a:picLocks noChangeAspect="1"/>
          </p:cNvPicPr>
          <p:nvPr/>
        </p:nvPicPr>
        <p:blipFill>
          <a:blip r:embed="rId3"/>
          <a:stretch>
            <a:fillRect/>
          </a:stretch>
        </p:blipFill>
        <p:spPr>
          <a:xfrm>
            <a:off x="1059336" y="1464235"/>
            <a:ext cx="6859494" cy="3929529"/>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32</a:t>
            </a:fld>
            <a:endParaRPr lang="en-US" sz="2000" dirty="0">
              <a:solidFill>
                <a:schemeClr val="bg1"/>
              </a:solidFill>
            </a:endParaRPr>
          </a:p>
        </p:txBody>
      </p:sp>
    </p:spTree>
    <p:extLst>
      <p:ext uri="{BB962C8B-B14F-4D97-AF65-F5344CB8AC3E}">
        <p14:creationId xmlns:p14="http://schemas.microsoft.com/office/powerpoint/2010/main" val="1571802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Conversion from radix 10 to radix 2</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6" name="TextBox 5"/>
          <p:cNvSpPr txBox="1"/>
          <p:nvPr/>
        </p:nvSpPr>
        <p:spPr>
          <a:xfrm>
            <a:off x="-373529" y="2659529"/>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1434353" y="1651000"/>
            <a:ext cx="5692588" cy="3556000"/>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33</a:t>
            </a:fld>
            <a:endParaRPr lang="en-US" sz="2000" dirty="0">
              <a:solidFill>
                <a:schemeClr val="bg1"/>
              </a:solidFill>
            </a:endParaRPr>
          </a:p>
        </p:txBody>
      </p:sp>
    </p:spTree>
    <p:extLst>
      <p:ext uri="{BB962C8B-B14F-4D97-AF65-F5344CB8AC3E}">
        <p14:creationId xmlns:p14="http://schemas.microsoft.com/office/powerpoint/2010/main" val="1202934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Summary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22" name="TextBox 21"/>
          <p:cNvSpPr txBox="1"/>
          <p:nvPr/>
        </p:nvSpPr>
        <p:spPr>
          <a:xfrm>
            <a:off x="927081" y="1423186"/>
            <a:ext cx="7198129" cy="3785652"/>
          </a:xfrm>
          <a:prstGeom prst="rect">
            <a:avLst/>
          </a:prstGeom>
          <a:noFill/>
        </p:spPr>
        <p:txBody>
          <a:bodyPr wrap="square" rtlCol="0">
            <a:spAutoFit/>
          </a:bodyPr>
          <a:lstStyle/>
          <a:p>
            <a:pPr marL="342900" indent="-342900">
              <a:buClr>
                <a:srgbClr val="0000FF"/>
              </a:buClr>
              <a:buFont typeface="Wingdings" charset="2"/>
              <a:buChar char="§"/>
            </a:pPr>
            <a:r>
              <a:rPr lang="en-US" sz="2000" dirty="0"/>
              <a:t>Information representation in computer and some operation on them.</a:t>
            </a:r>
          </a:p>
          <a:p>
            <a:pPr marL="800100" lvl="1" indent="-342900">
              <a:buClr>
                <a:srgbClr val="0000FF"/>
              </a:buClr>
              <a:buFont typeface="Wingdings" charset="2"/>
              <a:buChar char="§"/>
            </a:pPr>
            <a:r>
              <a:rPr lang="en-US" sz="2000" dirty="0"/>
              <a:t>Text</a:t>
            </a:r>
          </a:p>
          <a:p>
            <a:pPr marL="800100" lvl="1" indent="-342900">
              <a:buClr>
                <a:srgbClr val="0000FF"/>
              </a:buClr>
              <a:buFont typeface="Wingdings" charset="2"/>
              <a:buChar char="§"/>
            </a:pPr>
            <a:r>
              <a:rPr lang="en-US" sz="2000" dirty="0"/>
              <a:t>Images</a:t>
            </a:r>
          </a:p>
          <a:p>
            <a:pPr marL="800100" lvl="1" indent="-342900">
              <a:buClr>
                <a:srgbClr val="0000FF"/>
              </a:buClr>
              <a:buFont typeface="Wingdings" charset="2"/>
              <a:buChar char="§"/>
            </a:pPr>
            <a:r>
              <a:rPr lang="en-US" sz="2000" dirty="0"/>
              <a:t>Sound</a:t>
            </a:r>
          </a:p>
          <a:p>
            <a:pPr marL="800100" lvl="1" indent="-342900">
              <a:buClr>
                <a:srgbClr val="0000FF"/>
              </a:buClr>
              <a:buFont typeface="Wingdings" charset="2"/>
              <a:buChar char="§"/>
            </a:pPr>
            <a:r>
              <a:rPr lang="en-US" sz="2000" dirty="0"/>
              <a:t>Numeric</a:t>
            </a:r>
          </a:p>
          <a:p>
            <a:pPr marL="342900" indent="-342900">
              <a:buClr>
                <a:srgbClr val="0000FF"/>
              </a:buClr>
              <a:buFont typeface="Wingdings" charset="2"/>
              <a:buChar char="§"/>
            </a:pPr>
            <a:r>
              <a:rPr lang="en-US" sz="2000" dirty="0"/>
              <a:t>Memory of computer</a:t>
            </a:r>
          </a:p>
          <a:p>
            <a:pPr marL="800100" lvl="1" indent="-342900">
              <a:buClr>
                <a:srgbClr val="0000FF"/>
              </a:buClr>
              <a:buFont typeface="Wingdings" charset="2"/>
              <a:buChar char="§"/>
            </a:pPr>
            <a:r>
              <a:rPr lang="en-US" sz="2000" dirty="0"/>
              <a:t>Main memory</a:t>
            </a:r>
          </a:p>
          <a:p>
            <a:pPr marL="800100" lvl="1" indent="-342900">
              <a:buClr>
                <a:srgbClr val="0000FF"/>
              </a:buClr>
              <a:buFont typeface="Wingdings" charset="2"/>
              <a:buChar char="§"/>
            </a:pPr>
            <a:r>
              <a:rPr lang="en-US" sz="2000" dirty="0"/>
              <a:t>Mass storage (secondary storage)</a:t>
            </a:r>
          </a:p>
          <a:p>
            <a:pPr marL="800100" lvl="1" indent="-342900">
              <a:buClr>
                <a:srgbClr val="0000FF"/>
              </a:buClr>
              <a:buFont typeface="Wingdings" charset="2"/>
              <a:buChar char="§"/>
            </a:pPr>
            <a:r>
              <a:rPr lang="en-US" sz="2000" dirty="0"/>
              <a:t>Measure of memory capacity</a:t>
            </a:r>
          </a:p>
          <a:p>
            <a:pPr marL="800100" lvl="1" indent="-342900">
              <a:buClr>
                <a:srgbClr val="0000FF"/>
              </a:buClr>
              <a:buFont typeface="Wingdings" charset="2"/>
              <a:buChar char="§"/>
            </a:pPr>
            <a:endParaRPr lang="en-US" sz="2000" dirty="0"/>
          </a:p>
          <a:p>
            <a:pPr marL="342900" indent="-342900">
              <a:buClr>
                <a:srgbClr val="0000FF"/>
              </a:buClr>
              <a:buFont typeface="Wingdings" charset="2"/>
              <a:buChar char="§"/>
            </a:pPr>
            <a:endParaRPr lang="en-US" sz="2000" dirty="0"/>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Umar Adam Ibrahim</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34</a:t>
            </a:fld>
            <a:endParaRPr lang="en-US" sz="2000" dirty="0">
              <a:solidFill>
                <a:schemeClr val="bg1"/>
              </a:solidFill>
            </a:endParaRPr>
          </a:p>
        </p:txBody>
      </p:sp>
    </p:spTree>
    <p:extLst>
      <p:ext uri="{BB962C8B-B14F-4D97-AF65-F5344CB8AC3E}">
        <p14:creationId xmlns:p14="http://schemas.microsoft.com/office/powerpoint/2010/main" val="3610510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Glimpse of next class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Umar Adam Ibrahim</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35</a:t>
            </a:fld>
            <a:endParaRPr lang="en-US" sz="2000" dirty="0">
              <a:solidFill>
                <a:schemeClr val="bg1"/>
              </a:solidFill>
            </a:endParaRPr>
          </a:p>
        </p:txBody>
      </p:sp>
      <p:sp>
        <p:nvSpPr>
          <p:cNvPr id="9" name="TextBox 8"/>
          <p:cNvSpPr txBox="1"/>
          <p:nvPr/>
        </p:nvSpPr>
        <p:spPr>
          <a:xfrm>
            <a:off x="927081" y="1423186"/>
            <a:ext cx="7198129" cy="3170099"/>
          </a:xfrm>
          <a:prstGeom prst="rect">
            <a:avLst/>
          </a:prstGeom>
          <a:noFill/>
        </p:spPr>
        <p:txBody>
          <a:bodyPr wrap="square" rtlCol="0">
            <a:spAutoFit/>
          </a:bodyPr>
          <a:lstStyle/>
          <a:p>
            <a:pPr marL="342900" indent="-342900">
              <a:buClr>
                <a:srgbClr val="0000FF"/>
              </a:buClr>
              <a:buFont typeface="Wingdings" charset="2"/>
              <a:buChar char="§"/>
            </a:pPr>
            <a:r>
              <a:rPr lang="en-US" sz="2000" dirty="0"/>
              <a:t>Computer architecture</a:t>
            </a:r>
          </a:p>
          <a:p>
            <a:pPr marL="342900" indent="-342900">
              <a:buClr>
                <a:srgbClr val="0000FF"/>
              </a:buClr>
              <a:buFont typeface="Wingdings" charset="2"/>
              <a:buChar char="§"/>
            </a:pPr>
            <a:r>
              <a:rPr lang="en-US" sz="2000" dirty="0"/>
              <a:t>The CPU basics</a:t>
            </a:r>
          </a:p>
          <a:p>
            <a:pPr marL="800100" lvl="1" indent="-342900">
              <a:buClr>
                <a:srgbClr val="0000FF"/>
              </a:buClr>
              <a:buFont typeface="Wingdings" charset="2"/>
              <a:buChar char="§"/>
            </a:pPr>
            <a:r>
              <a:rPr lang="en-US" sz="2000" dirty="0"/>
              <a:t>ALU</a:t>
            </a:r>
          </a:p>
          <a:p>
            <a:pPr marL="800100" lvl="1" indent="-342900">
              <a:buClr>
                <a:srgbClr val="0000FF"/>
              </a:buClr>
              <a:buFont typeface="Wingdings" charset="2"/>
              <a:buChar char="§"/>
            </a:pPr>
            <a:r>
              <a:rPr lang="en-US" sz="2000" dirty="0"/>
              <a:t>Control unit</a:t>
            </a:r>
          </a:p>
          <a:p>
            <a:pPr marL="800100" lvl="1" indent="-342900">
              <a:buClr>
                <a:srgbClr val="0000FF"/>
              </a:buClr>
              <a:buFont typeface="Wingdings" charset="2"/>
              <a:buChar char="§"/>
            </a:pPr>
            <a:r>
              <a:rPr lang="en-US" sz="2000" dirty="0"/>
              <a:t>Register unit</a:t>
            </a:r>
          </a:p>
          <a:p>
            <a:pPr marL="342900" indent="-342900">
              <a:buClr>
                <a:srgbClr val="0000FF"/>
              </a:buClr>
              <a:buFont typeface="Wingdings" charset="2"/>
              <a:buChar char="§"/>
            </a:pPr>
            <a:r>
              <a:rPr lang="en-US" sz="2000" dirty="0"/>
              <a:t>Machine instruction</a:t>
            </a:r>
          </a:p>
          <a:p>
            <a:pPr marL="800100" lvl="1" indent="-342900">
              <a:buClr>
                <a:srgbClr val="0000FF"/>
              </a:buClr>
              <a:buFont typeface="Wingdings" charset="2"/>
              <a:buChar char="§"/>
            </a:pPr>
            <a:r>
              <a:rPr lang="en-US" sz="2000" dirty="0"/>
              <a:t>Data transfer</a:t>
            </a:r>
          </a:p>
          <a:p>
            <a:pPr marL="800100" lvl="1" indent="-342900">
              <a:buClr>
                <a:srgbClr val="0000FF"/>
              </a:buClr>
              <a:buFont typeface="Wingdings" charset="2"/>
              <a:buChar char="§"/>
            </a:pPr>
            <a:r>
              <a:rPr lang="en-US" sz="2000" dirty="0"/>
              <a:t>ALU</a:t>
            </a:r>
          </a:p>
          <a:p>
            <a:pPr marL="800100" lvl="1" indent="-342900">
              <a:buClr>
                <a:srgbClr val="0000FF"/>
              </a:buClr>
              <a:buFont typeface="Wingdings" charset="2"/>
              <a:buChar char="§"/>
            </a:pPr>
            <a:r>
              <a:rPr lang="en-US" sz="2000" dirty="0"/>
              <a:t>Control</a:t>
            </a:r>
          </a:p>
          <a:p>
            <a:pPr marL="342900" indent="-342900">
              <a:buClr>
                <a:srgbClr val="0000FF"/>
              </a:buClr>
              <a:buFont typeface="Wingdings" charset="2"/>
              <a:buChar char="§"/>
            </a:pPr>
            <a:endParaRPr lang="en-US" sz="2000" dirty="0"/>
          </a:p>
        </p:txBody>
      </p:sp>
    </p:spTree>
    <p:extLst>
      <p:ext uri="{BB962C8B-B14F-4D97-AF65-F5344CB8AC3E}">
        <p14:creationId xmlns:p14="http://schemas.microsoft.com/office/powerpoint/2010/main" val="1279418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22" name="TextBox 21"/>
          <p:cNvSpPr txBox="1"/>
          <p:nvPr/>
        </p:nvSpPr>
        <p:spPr>
          <a:xfrm>
            <a:off x="927081" y="1423186"/>
            <a:ext cx="7198129" cy="2554545"/>
          </a:xfrm>
          <a:prstGeom prst="rect">
            <a:avLst/>
          </a:prstGeom>
          <a:noFill/>
        </p:spPr>
        <p:txBody>
          <a:bodyPr wrap="square" rtlCol="0">
            <a:spAutoFit/>
          </a:bodyPr>
          <a:lstStyle/>
          <a:p>
            <a:pPr algn="ctr">
              <a:buClr>
                <a:srgbClr val="0000FF"/>
              </a:buClr>
            </a:pPr>
            <a:r>
              <a:rPr lang="en-US" sz="2000" dirty="0"/>
              <a:t>Question??</a:t>
            </a:r>
          </a:p>
          <a:p>
            <a:pPr>
              <a:buClr>
                <a:srgbClr val="0000FF"/>
              </a:buClr>
            </a:pPr>
            <a:endParaRPr lang="en-US" sz="2000" dirty="0"/>
          </a:p>
          <a:p>
            <a:pPr>
              <a:buClr>
                <a:srgbClr val="0000FF"/>
              </a:buClr>
            </a:pPr>
            <a:endParaRPr lang="en-US" sz="2000" dirty="0"/>
          </a:p>
          <a:p>
            <a:pPr>
              <a:buClr>
                <a:srgbClr val="0000FF"/>
              </a:buClr>
            </a:pPr>
            <a:endParaRPr lang="en-US" sz="2000" dirty="0"/>
          </a:p>
          <a:p>
            <a:pPr>
              <a:buClr>
                <a:srgbClr val="0000FF"/>
              </a:buClr>
            </a:pPr>
            <a:endParaRPr lang="en-US" sz="2000" dirty="0"/>
          </a:p>
          <a:p>
            <a:pPr>
              <a:buClr>
                <a:srgbClr val="0000FF"/>
              </a:buClr>
            </a:pPr>
            <a:endParaRPr lang="en-US" sz="2000" dirty="0"/>
          </a:p>
          <a:p>
            <a:pPr>
              <a:buClr>
                <a:srgbClr val="0000FF"/>
              </a:buClr>
            </a:pPr>
            <a:endParaRPr lang="en-US" sz="2000" dirty="0"/>
          </a:p>
          <a:p>
            <a:pPr algn="ctr">
              <a:buClr>
                <a:srgbClr val="0000FF"/>
              </a:buClr>
            </a:pPr>
            <a:r>
              <a:rPr lang="en-US" sz="2000" dirty="0"/>
              <a:t>Thank you for coming.</a:t>
            </a:r>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Umar Adam Ibrahim</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36</a:t>
            </a:fld>
            <a:endParaRPr lang="en-US" sz="2000" dirty="0">
              <a:solidFill>
                <a:schemeClr val="bg1"/>
              </a:solidFill>
            </a:endParaRPr>
          </a:p>
        </p:txBody>
      </p:sp>
    </p:spTree>
    <p:extLst>
      <p:ext uri="{BB962C8B-B14F-4D97-AF65-F5344CB8AC3E}">
        <p14:creationId xmlns:p14="http://schemas.microsoft.com/office/powerpoint/2010/main" val="3540428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EDF5-AC79-4AF1-93FD-6708B8B07581}"/>
              </a:ext>
            </a:extLst>
          </p:cNvPr>
          <p:cNvSpPr>
            <a:spLocks noGrp="1"/>
          </p:cNvSpPr>
          <p:nvPr>
            <p:ph type="title"/>
          </p:nvPr>
        </p:nvSpPr>
        <p:spPr/>
        <p:txBody>
          <a:bodyPr>
            <a:normAutofit fontScale="90000"/>
          </a:bodyPr>
          <a:lstStyle/>
          <a:p>
            <a:r>
              <a:rPr lang="en-GB" b="1" i="0" dirty="0">
                <a:solidFill>
                  <a:srgbClr val="231F20"/>
                </a:solidFill>
                <a:effectLst/>
                <a:latin typeface="ReithSans"/>
              </a:rPr>
              <a:t>Did you know?</a:t>
            </a:r>
            <a:br>
              <a:rPr lang="en-GB" b="1" i="0" dirty="0">
                <a:solidFill>
                  <a:srgbClr val="231F20"/>
                </a:solidFill>
                <a:effectLst/>
                <a:latin typeface="ReithSans"/>
              </a:rPr>
            </a:br>
            <a:endParaRPr lang="en-US" i="1" dirty="0"/>
          </a:p>
        </p:txBody>
      </p:sp>
      <p:sp>
        <p:nvSpPr>
          <p:cNvPr id="3" name="Content Placeholder 2">
            <a:extLst>
              <a:ext uri="{FF2B5EF4-FFF2-40B4-BE49-F238E27FC236}">
                <a16:creationId xmlns:a16="http://schemas.microsoft.com/office/drawing/2014/main" id="{7AD08746-B64A-4987-9F05-D5CF99E27A0F}"/>
              </a:ext>
            </a:extLst>
          </p:cNvPr>
          <p:cNvSpPr>
            <a:spLocks noGrp="1"/>
          </p:cNvSpPr>
          <p:nvPr>
            <p:ph idx="1"/>
          </p:nvPr>
        </p:nvSpPr>
        <p:spPr/>
        <p:txBody>
          <a:bodyPr>
            <a:normAutofit fontScale="70000" lnSpcReduction="20000"/>
          </a:bodyPr>
          <a:lstStyle/>
          <a:p>
            <a:pPr algn="l"/>
            <a:r>
              <a:rPr lang="en-GB" b="0" i="0" dirty="0">
                <a:solidFill>
                  <a:srgbClr val="231F20"/>
                </a:solidFill>
                <a:effectLst/>
                <a:latin typeface="ReithSans"/>
              </a:rPr>
              <a:t>In the early days of computing, the only way to enter data into a computer was by flicking switches or by feeding in punched cards or punched paper tape.</a:t>
            </a:r>
          </a:p>
          <a:p>
            <a:pPr algn="l"/>
            <a:r>
              <a:rPr lang="en-GB" b="0" i="0" dirty="0">
                <a:solidFill>
                  <a:srgbClr val="231F20"/>
                </a:solidFill>
                <a:effectLst/>
                <a:latin typeface="ReithSans"/>
              </a:rPr>
              <a:t>Since computers work using binary, with data represented as 1s and 0s, both switches and punched holes were easily able to reflect these two states - 'on' to represent 1 and 'off' to represent 0; a hole to represent 1 and no hole to represent 0.</a:t>
            </a:r>
          </a:p>
          <a:p>
            <a:pPr algn="l"/>
            <a:r>
              <a:rPr lang="en-GB" b="0" i="0" dirty="0">
                <a:solidFill>
                  <a:srgbClr val="231F20"/>
                </a:solidFill>
                <a:effectLst/>
                <a:latin typeface="ReithSans"/>
              </a:rPr>
              <a:t>Charles Babbage's Analytical Machine (in 1837) and the </a:t>
            </a:r>
            <a:r>
              <a:rPr lang="en-GB" b="1" i="0" dirty="0">
                <a:solidFill>
                  <a:srgbClr val="231F20"/>
                </a:solidFill>
                <a:effectLst/>
                <a:latin typeface="ReithSans"/>
              </a:rPr>
              <a:t>Colossus</a:t>
            </a:r>
            <a:r>
              <a:rPr lang="en-GB" b="0" i="0" dirty="0">
                <a:solidFill>
                  <a:srgbClr val="231F20"/>
                </a:solidFill>
                <a:effectLst/>
                <a:latin typeface="ReithSans"/>
              </a:rPr>
              <a:t> (used during the Second World War) were operated using punched cards and tapes. Modern computers still read data in binary form but it is much faster and more convenient to read this from microchips or from magnetic or optical disks.</a:t>
            </a:r>
          </a:p>
          <a:p>
            <a:pPr algn="l"/>
            <a:endParaRPr lang="en-GB" dirty="0">
              <a:solidFill>
                <a:srgbClr val="231F20"/>
              </a:solidFill>
              <a:latin typeface="ReithSans"/>
            </a:endParaRPr>
          </a:p>
          <a:p>
            <a:pPr algn="l"/>
            <a:endParaRPr lang="en-GB" b="0" i="0" dirty="0">
              <a:solidFill>
                <a:srgbClr val="231F20"/>
              </a:solidFill>
              <a:effectLst/>
              <a:latin typeface="ReithSans"/>
            </a:endParaRPr>
          </a:p>
          <a:p>
            <a:pPr marL="0" indent="0" algn="ctr">
              <a:buNone/>
            </a:pPr>
            <a:r>
              <a:rPr lang="en-GB" sz="3200" i="1" dirty="0">
                <a:solidFill>
                  <a:srgbClr val="231F20"/>
                </a:solidFill>
                <a:effectLst/>
                <a:latin typeface="ReithSans"/>
              </a:rPr>
              <a:t>(if you don’t know, now you know..)</a:t>
            </a:r>
            <a:endParaRPr lang="en-US" dirty="0"/>
          </a:p>
        </p:txBody>
      </p:sp>
    </p:spTree>
    <p:extLst>
      <p:ext uri="{BB962C8B-B14F-4D97-AF65-F5344CB8AC3E}">
        <p14:creationId xmlns:p14="http://schemas.microsoft.com/office/powerpoint/2010/main" val="154965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Data representation</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52921"/>
            <a:ext cx="6962880" cy="5324535"/>
          </a:xfrm>
          <a:prstGeom prst="rect">
            <a:avLst/>
          </a:prstGeom>
          <a:noFill/>
        </p:spPr>
        <p:txBody>
          <a:bodyPr wrap="square" rtlCol="0">
            <a:spAutoFit/>
          </a:bodyPr>
          <a:lstStyle/>
          <a:p>
            <a:pPr marL="342900" indent="-342900">
              <a:buClr>
                <a:srgbClr val="0000FF"/>
              </a:buClr>
              <a:buFont typeface="Wingdings" charset="2"/>
              <a:buChar char="§"/>
            </a:pPr>
            <a:r>
              <a:rPr lang="en-CA" sz="2000" dirty="0">
                <a:solidFill>
                  <a:srgbClr val="000000"/>
                </a:solidFill>
                <a:latin typeface="Arial" charset="0"/>
              </a:rPr>
              <a:t>Some possible meanings for a single bit</a:t>
            </a:r>
            <a:endParaRPr lang="en-US" sz="2000" dirty="0"/>
          </a:p>
          <a:p>
            <a:pPr marL="800100" lvl="1" indent="-342900">
              <a:buClr>
                <a:srgbClr val="0000FF"/>
              </a:buClr>
              <a:buFont typeface="Wingdings" charset="2"/>
              <a:buChar char="§"/>
            </a:pPr>
            <a:r>
              <a:rPr lang="en-US" sz="2000" dirty="0"/>
              <a:t>Numeric value (1 or 0)</a:t>
            </a:r>
          </a:p>
          <a:p>
            <a:pPr marL="800100" lvl="1" indent="-342900">
              <a:buClr>
                <a:srgbClr val="0000FF"/>
              </a:buClr>
              <a:buFont typeface="Wingdings" charset="2"/>
              <a:buChar char="§"/>
            </a:pPr>
            <a:r>
              <a:rPr lang="en-US" sz="2000" dirty="0"/>
              <a:t>Boolean (true or false)</a:t>
            </a:r>
          </a:p>
          <a:p>
            <a:pPr lvl="1">
              <a:buClr>
                <a:srgbClr val="0000FF"/>
              </a:buClr>
            </a:pPr>
            <a:endParaRPr lang="en-US" sz="2000" dirty="0"/>
          </a:p>
          <a:p>
            <a:pPr marL="342900" indent="-342900">
              <a:buClr>
                <a:srgbClr val="0000FF"/>
              </a:buClr>
              <a:buFont typeface="Wingdings" charset="2"/>
              <a:buChar char="§"/>
            </a:pPr>
            <a:r>
              <a:rPr lang="en-US" sz="2000" dirty="0"/>
              <a:t>A </a:t>
            </a:r>
            <a:r>
              <a:rPr lang="en-CA" sz="2000" dirty="0">
                <a:solidFill>
                  <a:srgbClr val="000000"/>
                </a:solidFill>
                <a:latin typeface="Arial" charset="0"/>
              </a:rPr>
              <a:t>bit can only represent one of two values, for more</a:t>
            </a:r>
            <a:br>
              <a:rPr lang="en-CA" sz="2000" dirty="0">
                <a:solidFill>
                  <a:srgbClr val="000000"/>
                </a:solidFill>
                <a:latin typeface="Times New Roman" charset="0"/>
              </a:rPr>
            </a:br>
            <a:r>
              <a:rPr lang="en-CA" sz="2000" dirty="0">
                <a:solidFill>
                  <a:srgbClr val="000000"/>
                </a:solidFill>
                <a:latin typeface="Arial" charset="0"/>
              </a:rPr>
              <a:t>values, we need a long string of bits to represent</a:t>
            </a:r>
            <a:br>
              <a:rPr lang="en-CA" sz="2000" dirty="0">
                <a:solidFill>
                  <a:srgbClr val="000000"/>
                </a:solidFill>
                <a:latin typeface="Times New Roman" charset="0"/>
              </a:rPr>
            </a:br>
            <a:r>
              <a:rPr lang="en-CA" sz="2000" dirty="0">
                <a:solidFill>
                  <a:srgbClr val="000000"/>
                </a:solidFill>
                <a:latin typeface="Arial" charset="0"/>
              </a:rPr>
              <a:t>them</a:t>
            </a:r>
          </a:p>
          <a:p>
            <a:pPr marL="342900" indent="-342900">
              <a:buClr>
                <a:srgbClr val="0000FF"/>
              </a:buClr>
              <a:buFont typeface="Wingdings" charset="2"/>
              <a:buChar char="§"/>
            </a:pPr>
            <a:endParaRPr lang="en-CA" sz="2000" dirty="0">
              <a:solidFill>
                <a:srgbClr val="000000"/>
              </a:solidFill>
              <a:latin typeface="Arial" charset="0"/>
            </a:endParaRPr>
          </a:p>
          <a:p>
            <a:pPr marL="342900" indent="-342900">
              <a:buClr>
                <a:srgbClr val="0000FF"/>
              </a:buClr>
              <a:buFont typeface="Wingdings" charset="2"/>
              <a:buChar char="§"/>
            </a:pPr>
            <a:r>
              <a:rPr lang="en-CA" sz="2000" dirty="0">
                <a:solidFill>
                  <a:srgbClr val="000000"/>
                </a:solidFill>
                <a:latin typeface="Arial" charset="0"/>
              </a:rPr>
              <a:t>Number conversions: An example, converting binary to base 10.</a:t>
            </a:r>
          </a:p>
          <a:p>
            <a:pPr marL="342900" indent="-342900">
              <a:buClr>
                <a:srgbClr val="0000FF"/>
              </a:buClr>
              <a:buFont typeface="Wingdings" charset="2"/>
              <a:buChar char="§"/>
            </a:pPr>
            <a:endParaRPr lang="en-CA" sz="2000" dirty="0">
              <a:solidFill>
                <a:srgbClr val="000000"/>
              </a:solidFill>
              <a:latin typeface="Arial" charset="0"/>
            </a:endParaRPr>
          </a:p>
          <a:p>
            <a:pPr marL="342900" indent="-342900">
              <a:buClr>
                <a:srgbClr val="0000FF"/>
              </a:buClr>
              <a:buFont typeface="Wingdings" charset="2"/>
              <a:buChar char="§"/>
            </a:pPr>
            <a:r>
              <a:rPr lang="en-CA" sz="2000" dirty="0">
                <a:solidFill>
                  <a:srgbClr val="000000"/>
                </a:solidFill>
                <a:latin typeface="Arial" charset="0"/>
              </a:rPr>
              <a:t>Binary, Decimal (base 10), Hexadecimal</a:t>
            </a:r>
          </a:p>
          <a:p>
            <a:pPr marL="342900" indent="-342900">
              <a:buClr>
                <a:srgbClr val="0000FF"/>
              </a:buClr>
              <a:buFont typeface="Wingdings" charset="2"/>
              <a:buChar char="§"/>
            </a:pPr>
            <a:endParaRPr lang="en-CA" sz="2000" dirty="0">
              <a:solidFill>
                <a:srgbClr val="000000"/>
              </a:solidFill>
              <a:latin typeface="Arial" charset="0"/>
            </a:endParaRPr>
          </a:p>
          <a:p>
            <a:pPr marL="342900" indent="-342900">
              <a:buClr>
                <a:srgbClr val="0000FF"/>
              </a:buClr>
              <a:buFont typeface="Wingdings" charset="2"/>
              <a:buChar char="§"/>
            </a:pPr>
            <a:r>
              <a:rPr lang="en-CA" sz="2000" dirty="0">
                <a:solidFill>
                  <a:srgbClr val="000000"/>
                </a:solidFill>
                <a:latin typeface="Arial" charset="0"/>
              </a:rPr>
              <a:t>101110 = 46. How??</a:t>
            </a:r>
          </a:p>
          <a:p>
            <a:pPr>
              <a:buClr>
                <a:srgbClr val="0000FF"/>
              </a:buClr>
            </a:pPr>
            <a:endParaRPr lang="en-CA" sz="2000" dirty="0">
              <a:solidFill>
                <a:srgbClr val="000000"/>
              </a:solidFill>
              <a:latin typeface="Arial" charset="0"/>
            </a:endParaRPr>
          </a:p>
          <a:p>
            <a:pPr marL="342900" indent="-342900">
              <a:buClr>
                <a:srgbClr val="0000FF"/>
              </a:buClr>
              <a:buFont typeface="Wingdings" charset="2"/>
              <a:buChar char="§"/>
            </a:pPr>
            <a:endParaRPr lang="en-US" sz="2000" dirty="0"/>
          </a:p>
          <a:p>
            <a:pPr marL="342900" indent="-342900">
              <a:buClr>
                <a:srgbClr val="0000FF"/>
              </a:buClr>
              <a:buFont typeface="Wingdings" charset="2"/>
              <a:buChar char="§"/>
            </a:pPr>
            <a:endParaRPr lang="en-US" sz="20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Rectangle 7"/>
          <p:cNvSpPr/>
          <p:nvPr/>
        </p:nvSpPr>
        <p:spPr>
          <a:xfrm>
            <a:off x="14431" y="6415103"/>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9"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5</a:t>
            </a:fld>
            <a:endParaRPr lang="en-US" sz="2000" dirty="0">
              <a:solidFill>
                <a:schemeClr val="bg1"/>
              </a:solidFill>
            </a:endParaRPr>
          </a:p>
        </p:txBody>
      </p:sp>
    </p:spTree>
    <p:extLst>
      <p:ext uri="{BB962C8B-B14F-4D97-AF65-F5344CB8AC3E}">
        <p14:creationId xmlns:p14="http://schemas.microsoft.com/office/powerpoint/2010/main" val="16800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Boolean operations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52921"/>
            <a:ext cx="7470880" cy="4093428"/>
          </a:xfrm>
          <a:prstGeom prst="rect">
            <a:avLst/>
          </a:prstGeom>
          <a:noFill/>
        </p:spPr>
        <p:txBody>
          <a:bodyPr wrap="square" rtlCol="0">
            <a:spAutoFit/>
          </a:bodyPr>
          <a:lstStyle/>
          <a:p>
            <a:pPr marL="342900" indent="-342900" algn="just">
              <a:buClr>
                <a:srgbClr val="0000FF"/>
              </a:buClr>
              <a:buFont typeface="Wingdings" charset="2"/>
              <a:buChar char="§"/>
            </a:pPr>
            <a:r>
              <a:rPr lang="en-CA" sz="2000" dirty="0">
                <a:solidFill>
                  <a:srgbClr val="000000"/>
                </a:solidFill>
                <a:latin typeface="Arial"/>
                <a:cs typeface="Arial"/>
              </a:rPr>
              <a:t>Operations that manipulate one or</a:t>
            </a:r>
            <a:r>
              <a:rPr lang="en-CA" sz="2000" dirty="0">
                <a:solidFill>
                  <a:srgbClr val="000000"/>
                </a:solidFill>
                <a:latin typeface="Times New Roman"/>
              </a:rPr>
              <a:t> </a:t>
            </a:r>
            <a:r>
              <a:rPr lang="en-CA" sz="2000" dirty="0">
                <a:solidFill>
                  <a:srgbClr val="000000"/>
                </a:solidFill>
                <a:latin typeface="Arial"/>
                <a:cs typeface="Arial"/>
              </a:rPr>
              <a:t>more 1/0 (or true/false) values are called </a:t>
            </a:r>
            <a:r>
              <a:rPr lang="en-CA" sz="2000" b="1" dirty="0">
                <a:solidFill>
                  <a:srgbClr val="000000"/>
                </a:solidFill>
                <a:latin typeface="Arial"/>
                <a:cs typeface="Arial"/>
              </a:rPr>
              <a:t>Boolean</a:t>
            </a:r>
            <a:r>
              <a:rPr lang="en-CA" sz="2000" dirty="0">
                <a:solidFill>
                  <a:srgbClr val="000000"/>
                </a:solidFill>
                <a:latin typeface="Arial"/>
                <a:cs typeface="Arial"/>
              </a:rPr>
              <a:t> </a:t>
            </a:r>
            <a:r>
              <a:rPr lang="en-CA" sz="2000" b="1" dirty="0">
                <a:solidFill>
                  <a:srgbClr val="000000"/>
                </a:solidFill>
                <a:latin typeface="Arial"/>
                <a:cs typeface="Arial"/>
              </a:rPr>
              <a:t>operations, </a:t>
            </a:r>
            <a:r>
              <a:rPr lang="en-CA" sz="2000" dirty="0">
                <a:solidFill>
                  <a:srgbClr val="000000"/>
                </a:solidFill>
                <a:latin typeface="Arial"/>
                <a:cs typeface="Arial"/>
              </a:rPr>
              <a:t>in </a:t>
            </a:r>
            <a:r>
              <a:rPr lang="en-CA" sz="2000" dirty="0" err="1">
                <a:solidFill>
                  <a:srgbClr val="000000"/>
                </a:solidFill>
                <a:latin typeface="Arial"/>
                <a:cs typeface="Arial"/>
              </a:rPr>
              <a:t>honor</a:t>
            </a:r>
            <a:r>
              <a:rPr lang="en-CA" sz="2000" dirty="0">
                <a:solidFill>
                  <a:srgbClr val="000000"/>
                </a:solidFill>
                <a:latin typeface="Arial"/>
                <a:cs typeface="Arial"/>
              </a:rPr>
              <a:t> of Mathematician George Boole (1815-1864).</a:t>
            </a:r>
          </a:p>
          <a:p>
            <a:pPr marL="342900" indent="-342900" algn="just">
              <a:buClr>
                <a:srgbClr val="0000FF"/>
              </a:buClr>
              <a:buFont typeface="Wingdings" charset="2"/>
              <a:buChar char="§"/>
            </a:pPr>
            <a:endParaRPr lang="en-CA" sz="2000" b="1" dirty="0">
              <a:solidFill>
                <a:srgbClr val="000000"/>
              </a:solidFill>
              <a:latin typeface="Arial"/>
              <a:cs typeface="Arial"/>
            </a:endParaRPr>
          </a:p>
          <a:p>
            <a:pPr marL="342900" indent="-342900">
              <a:buClr>
                <a:srgbClr val="0000FF"/>
              </a:buClr>
              <a:buFont typeface="Wingdings" charset="2"/>
              <a:buChar char="§"/>
            </a:pPr>
            <a:r>
              <a:rPr lang="en-US" sz="2000" dirty="0"/>
              <a:t>The four Boolean operations are</a:t>
            </a:r>
          </a:p>
          <a:p>
            <a:pPr marL="800100" lvl="1" indent="-342900">
              <a:buClr>
                <a:srgbClr val="0000FF"/>
              </a:buClr>
              <a:buFont typeface="Wingdings" charset="2"/>
              <a:buChar char="§"/>
            </a:pPr>
            <a:r>
              <a:rPr lang="en-US" sz="2000" dirty="0"/>
              <a:t>AND</a:t>
            </a:r>
          </a:p>
          <a:p>
            <a:pPr marL="800100" lvl="1" indent="-342900">
              <a:buClr>
                <a:srgbClr val="0000FF"/>
              </a:buClr>
              <a:buFont typeface="Wingdings" charset="2"/>
              <a:buChar char="§"/>
            </a:pPr>
            <a:r>
              <a:rPr lang="en-US" sz="2000" dirty="0"/>
              <a:t>OR</a:t>
            </a:r>
          </a:p>
          <a:p>
            <a:pPr marL="800100" lvl="1" indent="-342900">
              <a:buClr>
                <a:srgbClr val="0000FF"/>
              </a:buClr>
              <a:buFont typeface="Wingdings" charset="2"/>
              <a:buChar char="§"/>
            </a:pPr>
            <a:r>
              <a:rPr lang="en-US" sz="2000" dirty="0"/>
              <a:t>XOR (exclusive or)</a:t>
            </a:r>
          </a:p>
          <a:p>
            <a:pPr marL="800100" lvl="1" indent="-342900">
              <a:buClr>
                <a:srgbClr val="0000FF"/>
              </a:buClr>
              <a:buFont typeface="Wingdings" charset="2"/>
              <a:buChar char="§"/>
            </a:pPr>
            <a:r>
              <a:rPr lang="en-US" sz="2000" dirty="0"/>
              <a:t>NOT</a:t>
            </a:r>
          </a:p>
          <a:p>
            <a:pPr marL="342900" indent="-342900" algn="just">
              <a:buClr>
                <a:srgbClr val="0000FF"/>
              </a:buClr>
              <a:buFont typeface="Wingdings" charset="2"/>
              <a:buChar char="§"/>
            </a:pPr>
            <a:r>
              <a:rPr lang="en-US" sz="2000" dirty="0"/>
              <a:t>They are like arithmetic operators (+,-) because they combine a pair of value to produce a result </a:t>
            </a:r>
          </a:p>
          <a:p>
            <a:pPr lvl="1">
              <a:buClr>
                <a:srgbClr val="0000FF"/>
              </a:buClr>
            </a:pPr>
            <a:endParaRPr lang="en-US" sz="2000" dirty="0"/>
          </a:p>
          <a:p>
            <a:pPr marL="342900" indent="-342900">
              <a:buClr>
                <a:srgbClr val="0000FF"/>
              </a:buClr>
              <a:buFont typeface="Wingdings" charset="2"/>
              <a:buChar char="§"/>
            </a:pPr>
            <a:endParaRPr lang="en-US" sz="20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endParaRPr lang="en-US" sz="2000" dirty="0">
              <a:solidFill>
                <a:schemeClr val="bg1"/>
              </a:solidFill>
            </a:endParaRPr>
          </a:p>
        </p:txBody>
      </p:sp>
      <p:sp>
        <p:nvSpPr>
          <p:cNvPr id="9"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6</a:t>
            </a:fld>
            <a:endParaRPr lang="en-US" sz="2000" dirty="0">
              <a:solidFill>
                <a:schemeClr val="bg1"/>
              </a:solidFill>
            </a:endParaRPr>
          </a:p>
        </p:txBody>
      </p:sp>
    </p:spTree>
    <p:extLst>
      <p:ext uri="{BB962C8B-B14F-4D97-AF65-F5344CB8AC3E}">
        <p14:creationId xmlns:p14="http://schemas.microsoft.com/office/powerpoint/2010/main" val="28179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Boolean operations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4" y="1452921"/>
            <a:ext cx="7470880" cy="3170099"/>
          </a:xfrm>
          <a:prstGeom prst="rect">
            <a:avLst/>
          </a:prstGeom>
          <a:noFill/>
        </p:spPr>
        <p:txBody>
          <a:bodyPr wrap="square" rtlCol="0">
            <a:spAutoFit/>
          </a:bodyPr>
          <a:lstStyle/>
          <a:p>
            <a:pPr marL="342900" indent="-342900" algn="just">
              <a:buClr>
                <a:srgbClr val="0000FF"/>
              </a:buClr>
              <a:buFont typeface="Wingdings" charset="2"/>
              <a:buChar char="§"/>
            </a:pPr>
            <a:r>
              <a:rPr lang="en-CA" sz="2000" b="1" dirty="0">
                <a:solidFill>
                  <a:srgbClr val="000000"/>
                </a:solidFill>
                <a:latin typeface="Arial"/>
                <a:cs typeface="Arial"/>
              </a:rPr>
              <a:t>AND </a:t>
            </a:r>
            <a:r>
              <a:rPr lang="en-CA" sz="2000" dirty="0">
                <a:solidFill>
                  <a:srgbClr val="000000"/>
                </a:solidFill>
                <a:latin typeface="Arial"/>
                <a:cs typeface="Arial"/>
              </a:rPr>
              <a:t>result is </a:t>
            </a:r>
            <a:r>
              <a:rPr lang="en-CA" sz="2000" i="1" dirty="0">
                <a:solidFill>
                  <a:srgbClr val="000000"/>
                </a:solidFill>
                <a:latin typeface="Arial"/>
                <a:cs typeface="Arial"/>
              </a:rPr>
              <a:t>true (1) </a:t>
            </a:r>
            <a:r>
              <a:rPr lang="en-CA" sz="2000" dirty="0">
                <a:solidFill>
                  <a:srgbClr val="000000"/>
                </a:solidFill>
                <a:latin typeface="Arial"/>
                <a:cs typeface="Arial"/>
              </a:rPr>
              <a:t>when both of its component  are true, we conclude 1 AND 1 should be 1, where as all other cases should produce an output of 0.</a:t>
            </a:r>
          </a:p>
          <a:p>
            <a:pPr marL="342900" indent="-342900" algn="just">
              <a:buClr>
                <a:srgbClr val="0000FF"/>
              </a:buClr>
              <a:buFont typeface="Wingdings" charset="2"/>
              <a:buChar char="§"/>
            </a:pPr>
            <a:r>
              <a:rPr lang="en-CA" sz="2000" b="1" dirty="0">
                <a:solidFill>
                  <a:srgbClr val="000000"/>
                </a:solidFill>
                <a:latin typeface="Arial"/>
                <a:cs typeface="Arial"/>
              </a:rPr>
              <a:t>OR </a:t>
            </a:r>
            <a:r>
              <a:rPr lang="en-CA" sz="2000" dirty="0">
                <a:solidFill>
                  <a:srgbClr val="000000"/>
                </a:solidFill>
                <a:latin typeface="Arial"/>
                <a:cs typeface="Arial"/>
              </a:rPr>
              <a:t>result is </a:t>
            </a:r>
            <a:r>
              <a:rPr lang="en-CA" sz="2000" i="1" dirty="0">
                <a:solidFill>
                  <a:srgbClr val="000000"/>
                </a:solidFill>
                <a:latin typeface="Arial"/>
                <a:cs typeface="Arial"/>
              </a:rPr>
              <a:t>true (1) </a:t>
            </a:r>
            <a:r>
              <a:rPr lang="en-CA" sz="2000" dirty="0">
                <a:solidFill>
                  <a:srgbClr val="000000"/>
                </a:solidFill>
                <a:latin typeface="Arial"/>
                <a:cs typeface="Arial"/>
              </a:rPr>
              <a:t>when at least one of its component is true, other cases should produce an output of 0.</a:t>
            </a:r>
          </a:p>
          <a:p>
            <a:pPr marL="342900" indent="-342900" algn="just">
              <a:buClr>
                <a:srgbClr val="0000FF"/>
              </a:buClr>
              <a:buFont typeface="Wingdings" charset="2"/>
              <a:buChar char="§"/>
            </a:pPr>
            <a:r>
              <a:rPr lang="en-CA" sz="2000" b="1" dirty="0">
                <a:solidFill>
                  <a:srgbClr val="000000"/>
                </a:solidFill>
                <a:latin typeface="Arial"/>
                <a:cs typeface="Arial"/>
              </a:rPr>
              <a:t>XOR </a:t>
            </a:r>
            <a:r>
              <a:rPr lang="en-CA" sz="2000" dirty="0">
                <a:solidFill>
                  <a:srgbClr val="000000"/>
                </a:solidFill>
                <a:latin typeface="Arial"/>
                <a:cs typeface="Arial"/>
              </a:rPr>
              <a:t>result is </a:t>
            </a:r>
            <a:r>
              <a:rPr lang="en-CA" sz="2000" i="1" dirty="0">
                <a:solidFill>
                  <a:srgbClr val="000000"/>
                </a:solidFill>
                <a:latin typeface="Arial"/>
                <a:cs typeface="Arial"/>
              </a:rPr>
              <a:t>true (1) </a:t>
            </a:r>
            <a:r>
              <a:rPr lang="en-CA" sz="2000" dirty="0">
                <a:solidFill>
                  <a:srgbClr val="000000"/>
                </a:solidFill>
                <a:latin typeface="Arial"/>
                <a:cs typeface="Arial"/>
              </a:rPr>
              <a:t>when its component are not the same.</a:t>
            </a:r>
          </a:p>
          <a:p>
            <a:pPr marL="342900" indent="-342900" algn="just">
              <a:buClr>
                <a:srgbClr val="0000FF"/>
              </a:buClr>
              <a:buFont typeface="Wingdings" charset="2"/>
              <a:buChar char="§"/>
            </a:pPr>
            <a:r>
              <a:rPr lang="en-CA" sz="2000" b="1" dirty="0">
                <a:solidFill>
                  <a:srgbClr val="000000"/>
                </a:solidFill>
                <a:latin typeface="Arial"/>
                <a:cs typeface="Arial"/>
              </a:rPr>
              <a:t>NOT </a:t>
            </a:r>
            <a:r>
              <a:rPr lang="en-CA" sz="2000" dirty="0">
                <a:solidFill>
                  <a:srgbClr val="000000"/>
                </a:solidFill>
                <a:latin typeface="Arial"/>
                <a:cs typeface="Arial"/>
              </a:rPr>
              <a:t>it compute only one input, if its input is </a:t>
            </a:r>
            <a:r>
              <a:rPr lang="en-CA" sz="2000" i="1" dirty="0">
                <a:solidFill>
                  <a:srgbClr val="000000"/>
                </a:solidFill>
                <a:latin typeface="Arial"/>
                <a:cs typeface="Arial"/>
              </a:rPr>
              <a:t>true (1) </a:t>
            </a:r>
            <a:r>
              <a:rPr lang="en-CA" sz="2000" dirty="0">
                <a:solidFill>
                  <a:srgbClr val="000000"/>
                </a:solidFill>
                <a:latin typeface="Arial"/>
                <a:cs typeface="Arial"/>
              </a:rPr>
              <a:t>the output should be </a:t>
            </a:r>
            <a:r>
              <a:rPr lang="en-CA" sz="2000" i="1" dirty="0">
                <a:solidFill>
                  <a:srgbClr val="000000"/>
                </a:solidFill>
                <a:latin typeface="Arial"/>
                <a:cs typeface="Arial"/>
              </a:rPr>
              <a:t>false (0)</a:t>
            </a:r>
            <a:r>
              <a:rPr lang="en-CA" sz="2000" dirty="0">
                <a:solidFill>
                  <a:srgbClr val="000000"/>
                </a:solidFill>
                <a:latin typeface="Arial"/>
                <a:cs typeface="Arial"/>
              </a:rPr>
              <a:t>, otherwise if its </a:t>
            </a:r>
            <a:r>
              <a:rPr lang="en-CA" sz="2000" i="1" dirty="0">
                <a:solidFill>
                  <a:srgbClr val="000000"/>
                </a:solidFill>
                <a:latin typeface="Arial"/>
                <a:cs typeface="Arial"/>
              </a:rPr>
              <a:t>false (0)</a:t>
            </a:r>
            <a:r>
              <a:rPr lang="en-CA" sz="2000" dirty="0">
                <a:solidFill>
                  <a:srgbClr val="000000"/>
                </a:solidFill>
                <a:latin typeface="Arial"/>
                <a:cs typeface="Arial"/>
              </a:rPr>
              <a:t> the output will be </a:t>
            </a:r>
            <a:r>
              <a:rPr lang="en-CA" sz="2000" i="1" dirty="0">
                <a:solidFill>
                  <a:srgbClr val="000000"/>
                </a:solidFill>
                <a:latin typeface="Arial"/>
                <a:cs typeface="Arial"/>
              </a:rPr>
              <a:t>true (1).</a:t>
            </a:r>
            <a:endParaRPr lang="en-US" sz="2000" b="1" i="1" dirty="0"/>
          </a:p>
          <a:p>
            <a:pPr marL="342900" indent="-342900">
              <a:buClr>
                <a:srgbClr val="0000FF"/>
              </a:buClr>
              <a:buFont typeface="Wingdings" charset="2"/>
              <a:buChar char="§"/>
            </a:pPr>
            <a:endParaRPr lang="en-US" sz="20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9"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7</a:t>
            </a:fld>
            <a:endParaRPr lang="en-US" sz="2000" dirty="0">
              <a:solidFill>
                <a:schemeClr val="bg1"/>
              </a:solidFill>
            </a:endParaRPr>
          </a:p>
        </p:txBody>
      </p:sp>
    </p:spTree>
    <p:extLst>
      <p:ext uri="{BB962C8B-B14F-4D97-AF65-F5344CB8AC3E}">
        <p14:creationId xmlns:p14="http://schemas.microsoft.com/office/powerpoint/2010/main" val="78988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Example of Boolean operations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pic>
        <p:nvPicPr>
          <p:cNvPr id="2" name="Picture 1"/>
          <p:cNvPicPr>
            <a:picLocks noChangeAspect="1"/>
          </p:cNvPicPr>
          <p:nvPr/>
        </p:nvPicPr>
        <p:blipFill>
          <a:blip r:embed="rId3"/>
          <a:stretch>
            <a:fillRect/>
          </a:stretch>
        </p:blipFill>
        <p:spPr>
          <a:xfrm>
            <a:off x="1402231" y="1494861"/>
            <a:ext cx="6070600" cy="4495800"/>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9"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8</a:t>
            </a:fld>
            <a:endParaRPr lang="en-US" sz="2000" dirty="0">
              <a:solidFill>
                <a:schemeClr val="bg1"/>
              </a:solidFill>
            </a:endParaRPr>
          </a:p>
        </p:txBody>
      </p:sp>
    </p:spTree>
    <p:extLst>
      <p:ext uri="{BB962C8B-B14F-4D97-AF65-F5344CB8AC3E}">
        <p14:creationId xmlns:p14="http://schemas.microsoft.com/office/powerpoint/2010/main" val="305956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Gates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57124" y="1482803"/>
            <a:ext cx="4258527" cy="3170099"/>
          </a:xfrm>
          <a:prstGeom prst="rect">
            <a:avLst/>
          </a:prstGeom>
          <a:noFill/>
        </p:spPr>
        <p:txBody>
          <a:bodyPr wrap="square" rtlCol="0">
            <a:spAutoFit/>
          </a:bodyPr>
          <a:lstStyle/>
          <a:p>
            <a:pPr marL="342900" indent="-342900">
              <a:buClr>
                <a:srgbClr val="0000FF"/>
              </a:buClr>
              <a:buFont typeface="Wingdings" charset="2"/>
              <a:buChar char="§"/>
            </a:pPr>
            <a:r>
              <a:rPr lang="en-US" sz="2000" dirty="0"/>
              <a:t>A device that produces the output of a Boolean operation when given the operation's input values is called a </a:t>
            </a:r>
            <a:r>
              <a:rPr lang="en-US" sz="2000" b="1" dirty="0"/>
              <a:t>gate </a:t>
            </a:r>
            <a:endParaRPr lang="en-US" sz="2000" dirty="0"/>
          </a:p>
          <a:p>
            <a:pPr marL="342900" indent="-342900">
              <a:buClr>
                <a:srgbClr val="0000FF"/>
              </a:buClr>
              <a:buFont typeface="Wingdings" charset="2"/>
              <a:buChar char="§"/>
            </a:pPr>
            <a:r>
              <a:rPr lang="en-US" sz="2000" dirty="0"/>
              <a:t>Inside today's computers, gates are usually implemented as small electronic circuits in which the digits 0 and 1 are represented as voltage levels </a:t>
            </a:r>
          </a:p>
          <a:p>
            <a:pPr marL="342900" indent="-342900">
              <a:buClr>
                <a:srgbClr val="0000FF"/>
              </a:buClr>
              <a:buFont typeface="Wingdings" charset="2"/>
              <a:buChar char="§"/>
            </a:pPr>
            <a:endParaRPr lang="en-US" sz="20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pic>
        <p:nvPicPr>
          <p:cNvPr id="3" name="Picture 2"/>
          <p:cNvPicPr>
            <a:picLocks noChangeAspect="1"/>
          </p:cNvPicPr>
          <p:nvPr/>
        </p:nvPicPr>
        <p:blipFill>
          <a:blip r:embed="rId3"/>
          <a:stretch>
            <a:fillRect/>
          </a:stretch>
        </p:blipFill>
        <p:spPr>
          <a:xfrm>
            <a:off x="4885474" y="1596722"/>
            <a:ext cx="4258526" cy="4477392"/>
          </a:xfrm>
          <a:prstGeom prst="rect">
            <a:avLst/>
          </a:prstGeom>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9</a:t>
            </a:fld>
            <a:endParaRPr lang="en-US" sz="2000" dirty="0">
              <a:solidFill>
                <a:schemeClr val="bg1"/>
              </a:solidFill>
            </a:endParaRPr>
          </a:p>
        </p:txBody>
      </p:sp>
    </p:spTree>
    <p:extLst>
      <p:ext uri="{BB962C8B-B14F-4D97-AF65-F5344CB8AC3E}">
        <p14:creationId xmlns:p14="http://schemas.microsoft.com/office/powerpoint/2010/main" val="328446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175" cmpd="sng">
          <a:solidFill>
            <a:schemeClr val="tx1">
              <a:alpha val="8000"/>
            </a:schemeClr>
          </a:solidFill>
          <a:tailEnd type="arrow"/>
        </a:ln>
        <a:effectLst>
          <a:glow rad="101600">
            <a:schemeClr val="tx1">
              <a:alpha val="75000"/>
            </a:schemeClr>
          </a:glow>
          <a:outerShdw blurRad="40000" dist="20000" dir="5400000" rotWithShape="0">
            <a:srgbClr val="000000">
              <a:alpha val="38000"/>
            </a:srgbClr>
          </a:outerShdw>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5800440D6BB949BDEE77922D693614" ma:contentTypeVersion="0" ma:contentTypeDescription="Create a new document." ma:contentTypeScope="" ma:versionID="175ab7241a33471b068f49f7b816e6e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B4A793-FDDA-4188-9F03-4B1B1D3DF7D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12DDB4F-381F-4BA0-BD19-800F0FE81AAB}">
  <ds:schemaRefs>
    <ds:schemaRef ds:uri="http://schemas.microsoft.com/sharepoint/v3/contenttype/forms"/>
  </ds:schemaRefs>
</ds:datastoreItem>
</file>

<file path=customXml/itemProps3.xml><?xml version="1.0" encoding="utf-8"?>
<ds:datastoreItem xmlns:ds="http://schemas.openxmlformats.org/officeDocument/2006/customXml" ds:itemID="{492588FD-43CA-4D26-98E1-6A27675F0C44}"/>
</file>

<file path=docProps/app.xml><?xml version="1.0" encoding="utf-8"?>
<Properties xmlns="http://schemas.openxmlformats.org/officeDocument/2006/extended-properties" xmlns:vt="http://schemas.openxmlformats.org/officeDocument/2006/docPropsVTypes">
  <TotalTime>5005</TotalTime>
  <Words>2001</Words>
  <Application>Microsoft Office PowerPoint</Application>
  <PresentationFormat>On-screen Show (4:3)</PresentationFormat>
  <Paragraphs>248</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vt:lpstr>
      <vt:lpstr>Arial Italic</vt:lpstr>
      <vt:lpstr>Calibri</vt:lpstr>
      <vt:lpstr>ReithSans</vt:lpstr>
      <vt:lpstr>Times New Roman</vt:lpstr>
      <vt:lpstr>Wingdings</vt:lpstr>
      <vt:lpstr>Office Theme</vt:lpstr>
      <vt:lpstr>PowerPoint Presentation</vt:lpstr>
      <vt:lpstr>PowerPoint Presentation</vt:lpstr>
      <vt:lpstr>The Concept</vt:lpstr>
      <vt:lpstr>Did you know?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Dalhat</dc:creator>
  <cp:lastModifiedBy>Ibrahim Abdullahi</cp:lastModifiedBy>
  <cp:revision>252</cp:revision>
  <dcterms:created xsi:type="dcterms:W3CDTF">2017-03-03T22:29:15Z</dcterms:created>
  <dcterms:modified xsi:type="dcterms:W3CDTF">2021-03-22T09:39:08Z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0x010100895800440D6BB949BDEE77922D693614</vt:lpwstr>
  </property>
</Properties>
</file>