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7" r:id="rId5"/>
    <p:sldId id="270" r:id="rId6"/>
    <p:sldId id="258" r:id="rId7"/>
    <p:sldId id="259" r:id="rId8"/>
    <p:sldId id="260" r:id="rId9"/>
    <p:sldId id="277" r:id="rId10"/>
    <p:sldId id="261" r:id="rId11"/>
    <p:sldId id="263" r:id="rId12"/>
    <p:sldId id="262" r:id="rId13"/>
    <p:sldId id="264" r:id="rId14"/>
    <p:sldId id="265" r:id="rId15"/>
    <p:sldId id="266" r:id="rId16"/>
    <p:sldId id="267" r:id="rId17"/>
    <p:sldId id="268" r:id="rId18"/>
    <p:sldId id="269" r:id="rId19"/>
    <p:sldId id="273" r:id="rId20"/>
    <p:sldId id="275" r:id="rId21"/>
    <p:sldId id="274" r:id="rId22"/>
    <p:sldId id="276" r:id="rId23"/>
    <p:sldId id="272"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9"/>
    <p:restoredTop sz="95204" autoAdjust="0"/>
  </p:normalViewPr>
  <p:slideViewPr>
    <p:cSldViewPr snapToGrid="0" snapToObjects="1">
      <p:cViewPr varScale="1">
        <p:scale>
          <a:sx n="124" d="100"/>
          <a:sy n="124" d="100"/>
        </p:scale>
        <p:origin x="12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03A311-6896-5B40-A855-12B67817421A}"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DB6F8-B6A4-424A-A686-189A2A076AD7}" type="slidenum">
              <a:rPr lang="en-US" smtClean="0"/>
              <a:t>‹#›</a:t>
            </a:fld>
            <a:endParaRPr lang="en-US"/>
          </a:p>
        </p:txBody>
      </p:sp>
    </p:spTree>
    <p:extLst>
      <p:ext uri="{BB962C8B-B14F-4D97-AF65-F5344CB8AC3E}">
        <p14:creationId xmlns:p14="http://schemas.microsoft.com/office/powerpoint/2010/main" val="472027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03A311-6896-5B40-A855-12B67817421A}"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DB6F8-B6A4-424A-A686-189A2A076AD7}" type="slidenum">
              <a:rPr lang="en-US" smtClean="0"/>
              <a:t>‹#›</a:t>
            </a:fld>
            <a:endParaRPr lang="en-US"/>
          </a:p>
        </p:txBody>
      </p:sp>
    </p:spTree>
    <p:extLst>
      <p:ext uri="{BB962C8B-B14F-4D97-AF65-F5344CB8AC3E}">
        <p14:creationId xmlns:p14="http://schemas.microsoft.com/office/powerpoint/2010/main" val="266131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03A311-6896-5B40-A855-12B67817421A}"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DB6F8-B6A4-424A-A686-189A2A076AD7}" type="slidenum">
              <a:rPr lang="en-US" smtClean="0"/>
              <a:t>‹#›</a:t>
            </a:fld>
            <a:endParaRPr lang="en-US"/>
          </a:p>
        </p:txBody>
      </p:sp>
    </p:spTree>
    <p:extLst>
      <p:ext uri="{BB962C8B-B14F-4D97-AF65-F5344CB8AC3E}">
        <p14:creationId xmlns:p14="http://schemas.microsoft.com/office/powerpoint/2010/main" val="1406444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03A311-6896-5B40-A855-12B67817421A}"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DB6F8-B6A4-424A-A686-189A2A076AD7}" type="slidenum">
              <a:rPr lang="en-US" smtClean="0"/>
              <a:t>‹#›</a:t>
            </a:fld>
            <a:endParaRPr lang="en-US"/>
          </a:p>
        </p:txBody>
      </p:sp>
    </p:spTree>
    <p:extLst>
      <p:ext uri="{BB962C8B-B14F-4D97-AF65-F5344CB8AC3E}">
        <p14:creationId xmlns:p14="http://schemas.microsoft.com/office/powerpoint/2010/main" val="2151700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3A311-6896-5B40-A855-12B67817421A}"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DB6F8-B6A4-424A-A686-189A2A076AD7}" type="slidenum">
              <a:rPr lang="en-US" smtClean="0"/>
              <a:t>‹#›</a:t>
            </a:fld>
            <a:endParaRPr lang="en-US"/>
          </a:p>
        </p:txBody>
      </p:sp>
    </p:spTree>
    <p:extLst>
      <p:ext uri="{BB962C8B-B14F-4D97-AF65-F5344CB8AC3E}">
        <p14:creationId xmlns:p14="http://schemas.microsoft.com/office/powerpoint/2010/main" val="221071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03A311-6896-5B40-A855-12B67817421A}"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DB6F8-B6A4-424A-A686-189A2A076AD7}" type="slidenum">
              <a:rPr lang="en-US" smtClean="0"/>
              <a:t>‹#›</a:t>
            </a:fld>
            <a:endParaRPr lang="en-US"/>
          </a:p>
        </p:txBody>
      </p:sp>
    </p:spTree>
    <p:extLst>
      <p:ext uri="{BB962C8B-B14F-4D97-AF65-F5344CB8AC3E}">
        <p14:creationId xmlns:p14="http://schemas.microsoft.com/office/powerpoint/2010/main" val="298656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03A311-6896-5B40-A855-12B67817421A}" type="datetimeFigureOut">
              <a:rPr lang="en-US" smtClean="0"/>
              <a:t>11/17/2021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BDB6F8-B6A4-424A-A686-189A2A076AD7}" type="slidenum">
              <a:rPr lang="en-US" smtClean="0"/>
              <a:t>‹#›</a:t>
            </a:fld>
            <a:endParaRPr lang="en-US"/>
          </a:p>
        </p:txBody>
      </p:sp>
    </p:spTree>
    <p:extLst>
      <p:ext uri="{BB962C8B-B14F-4D97-AF65-F5344CB8AC3E}">
        <p14:creationId xmlns:p14="http://schemas.microsoft.com/office/powerpoint/2010/main" val="3042803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03A311-6896-5B40-A855-12B67817421A}" type="datetimeFigureOut">
              <a:rPr lang="en-US" smtClean="0"/>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BDB6F8-B6A4-424A-A686-189A2A076AD7}" type="slidenum">
              <a:rPr lang="en-US" smtClean="0"/>
              <a:t>‹#›</a:t>
            </a:fld>
            <a:endParaRPr lang="en-US"/>
          </a:p>
        </p:txBody>
      </p:sp>
    </p:spTree>
    <p:extLst>
      <p:ext uri="{BB962C8B-B14F-4D97-AF65-F5344CB8AC3E}">
        <p14:creationId xmlns:p14="http://schemas.microsoft.com/office/powerpoint/2010/main" val="12822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3A311-6896-5B40-A855-12B67817421A}" type="datetimeFigureOut">
              <a:rPr lang="en-US" smtClean="0"/>
              <a:t>11/17/2021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BDB6F8-B6A4-424A-A686-189A2A076AD7}" type="slidenum">
              <a:rPr lang="en-US" smtClean="0"/>
              <a:t>‹#›</a:t>
            </a:fld>
            <a:endParaRPr lang="en-US"/>
          </a:p>
        </p:txBody>
      </p:sp>
    </p:spTree>
    <p:extLst>
      <p:ext uri="{BB962C8B-B14F-4D97-AF65-F5344CB8AC3E}">
        <p14:creationId xmlns:p14="http://schemas.microsoft.com/office/powerpoint/2010/main" val="283432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3A311-6896-5B40-A855-12B67817421A}"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DB6F8-B6A4-424A-A686-189A2A076AD7}" type="slidenum">
              <a:rPr lang="en-US" smtClean="0"/>
              <a:t>‹#›</a:t>
            </a:fld>
            <a:endParaRPr lang="en-US"/>
          </a:p>
        </p:txBody>
      </p:sp>
    </p:spTree>
    <p:extLst>
      <p:ext uri="{BB962C8B-B14F-4D97-AF65-F5344CB8AC3E}">
        <p14:creationId xmlns:p14="http://schemas.microsoft.com/office/powerpoint/2010/main" val="280250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3A311-6896-5B40-A855-12B67817421A}"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DB6F8-B6A4-424A-A686-189A2A076AD7}" type="slidenum">
              <a:rPr lang="en-US" smtClean="0"/>
              <a:t>‹#›</a:t>
            </a:fld>
            <a:endParaRPr lang="en-US"/>
          </a:p>
        </p:txBody>
      </p:sp>
    </p:spTree>
    <p:extLst>
      <p:ext uri="{BB962C8B-B14F-4D97-AF65-F5344CB8AC3E}">
        <p14:creationId xmlns:p14="http://schemas.microsoft.com/office/powerpoint/2010/main" val="393100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3A311-6896-5B40-A855-12B67817421A}" type="datetimeFigureOut">
              <a:rPr lang="en-US" smtClean="0"/>
              <a:t>11/17/2021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DB6F8-B6A4-424A-A686-189A2A076AD7}" type="slidenum">
              <a:rPr lang="en-US" smtClean="0"/>
              <a:t>‹#›</a:t>
            </a:fld>
            <a:endParaRPr lang="en-US"/>
          </a:p>
        </p:txBody>
      </p:sp>
    </p:spTree>
    <p:extLst>
      <p:ext uri="{BB962C8B-B14F-4D97-AF65-F5344CB8AC3E}">
        <p14:creationId xmlns:p14="http://schemas.microsoft.com/office/powerpoint/2010/main" val="2800931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78346" y="4370697"/>
            <a:ext cx="7901060"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38662" y="3225850"/>
            <a:ext cx="8413898" cy="1154162"/>
          </a:xfrm>
          <a:prstGeom prst="rect">
            <a:avLst/>
          </a:prstGeom>
          <a:noFill/>
        </p:spPr>
        <p:txBody>
          <a:bodyPr wrap="square" rtlCol="0">
            <a:spAutoFit/>
          </a:bodyPr>
          <a:lstStyle/>
          <a:p>
            <a:r>
              <a:rPr lang="en-US" sz="3500" dirty="0"/>
              <a:t>Introduction to Computing and Application</a:t>
            </a:r>
          </a:p>
          <a:p>
            <a:r>
              <a:rPr lang="en-US" sz="1700" dirty="0"/>
              <a:t>Lecture 3: Data manipulation, computer architecture, machine instruction, and communication with other devices.</a:t>
            </a:r>
          </a:p>
        </p:txBody>
      </p:sp>
      <p:sp>
        <p:nvSpPr>
          <p:cNvPr id="13" name="TextBox 12"/>
          <p:cNvSpPr txBox="1"/>
          <p:nvPr/>
        </p:nvSpPr>
        <p:spPr>
          <a:xfrm>
            <a:off x="578346" y="4451607"/>
            <a:ext cx="2037289" cy="400110"/>
          </a:xfrm>
          <a:prstGeom prst="rect">
            <a:avLst/>
          </a:prstGeom>
          <a:noFill/>
        </p:spPr>
        <p:txBody>
          <a:bodyPr wrap="none" rtlCol="0">
            <a:spAutoFit/>
          </a:bodyPr>
          <a:lstStyle/>
          <a:p>
            <a:r>
              <a:rPr lang="en-US" sz="2000" dirty="0">
                <a:solidFill>
                  <a:schemeClr val="tx1">
                    <a:lumMod val="50000"/>
                    <a:lumOff val="50000"/>
                  </a:schemeClr>
                </a:solidFill>
              </a:rPr>
              <a:t>Ibrahim Abdullahi</a:t>
            </a:r>
          </a:p>
        </p:txBody>
      </p:sp>
      <p:sp>
        <p:nvSpPr>
          <p:cNvPr id="14" name="TextBox 13"/>
          <p:cNvSpPr txBox="1"/>
          <p:nvPr/>
        </p:nvSpPr>
        <p:spPr>
          <a:xfrm>
            <a:off x="578346" y="4738942"/>
            <a:ext cx="8067530" cy="830997"/>
          </a:xfrm>
          <a:prstGeom prst="rect">
            <a:avLst/>
          </a:prstGeom>
          <a:noFill/>
        </p:spPr>
        <p:txBody>
          <a:bodyPr wrap="none" rtlCol="0">
            <a:spAutoFit/>
          </a:bodyPr>
          <a:lstStyle/>
          <a:p>
            <a:pPr>
              <a:lnSpc>
                <a:spcPct val="120000"/>
              </a:lnSpc>
            </a:pPr>
            <a:r>
              <a:rPr lang="en-US" sz="2000" dirty="0">
                <a:solidFill>
                  <a:schemeClr val="tx1">
                    <a:lumMod val="50000"/>
                    <a:lumOff val="50000"/>
                  </a:schemeClr>
                </a:solidFill>
              </a:rPr>
              <a:t>Nile University of Nigeria, Abuja</a:t>
            </a:r>
          </a:p>
          <a:p>
            <a:pPr>
              <a:lnSpc>
                <a:spcPct val="120000"/>
              </a:lnSpc>
            </a:pPr>
            <a:r>
              <a:rPr lang="en-US" sz="2000" dirty="0">
                <a:solidFill>
                  <a:schemeClr val="tx1">
                    <a:lumMod val="50000"/>
                    <a:lumOff val="50000"/>
                  </a:schemeClr>
                </a:solidFill>
              </a:rPr>
              <a:t>Faculty of Natural and Applied Science Department of Software Engineering</a:t>
            </a: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Adopted from </a:t>
            </a:r>
            <a:r>
              <a:rPr lang="en-US" sz="2000" dirty="0">
                <a:solidFill>
                  <a:schemeClr val="bg1"/>
                </a:solidFill>
              </a:rPr>
              <a:t>UAI</a:t>
            </a:r>
          </a:p>
        </p:txBody>
      </p:sp>
      <p:sp>
        <p:nvSpPr>
          <p:cNvPr id="10" name="TextBox 9"/>
          <p:cNvSpPr txBox="1"/>
          <p:nvPr/>
        </p:nvSpPr>
        <p:spPr>
          <a:xfrm>
            <a:off x="691062" y="1771641"/>
            <a:ext cx="8413898" cy="630942"/>
          </a:xfrm>
          <a:prstGeom prst="rect">
            <a:avLst/>
          </a:prstGeom>
          <a:noFill/>
        </p:spPr>
        <p:txBody>
          <a:bodyPr wrap="square" rtlCol="0">
            <a:spAutoFit/>
          </a:bodyPr>
          <a:lstStyle/>
          <a:p>
            <a:pPr algn="ctr"/>
            <a:r>
              <a:rPr lang="en-US" sz="3500" dirty="0"/>
              <a:t>SEN 101</a:t>
            </a:r>
            <a:endParaRPr lang="en-US" sz="1700" dirty="0"/>
          </a:p>
        </p:txBody>
      </p:sp>
    </p:spTree>
    <p:extLst>
      <p:ext uri="{BB962C8B-B14F-4D97-AF65-F5344CB8AC3E}">
        <p14:creationId xmlns:p14="http://schemas.microsoft.com/office/powerpoint/2010/main" val="4178953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2" y="553254"/>
            <a:ext cx="4437830" cy="523220"/>
          </a:xfrm>
          <a:prstGeom prst="rect">
            <a:avLst/>
          </a:prstGeom>
          <a:noFill/>
        </p:spPr>
        <p:txBody>
          <a:bodyPr wrap="square" rtlCol="0">
            <a:spAutoFit/>
          </a:bodyPr>
          <a:lstStyle/>
          <a:p>
            <a:r>
              <a:rPr lang="en-US" sz="2800" dirty="0">
                <a:solidFill>
                  <a:srgbClr val="558ED5"/>
                </a:solidFill>
              </a:rPr>
              <a:t>Stored-program concept</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55943" y="1452921"/>
            <a:ext cx="7575469" cy="1938992"/>
          </a:xfrm>
          <a:prstGeom prst="rect">
            <a:avLst/>
          </a:prstGeom>
          <a:noFill/>
        </p:spPr>
        <p:txBody>
          <a:bodyPr wrap="square" rtlCol="0">
            <a:spAutoFit/>
          </a:bodyPr>
          <a:lstStyle/>
          <a:p>
            <a:pPr marL="342900" lvl="1" indent="-342900" algn="just">
              <a:buClr>
                <a:srgbClr val="0000FF"/>
              </a:buClr>
              <a:buFont typeface="Wingdings" charset="2"/>
              <a:buChar char="§"/>
            </a:pPr>
            <a:r>
              <a:rPr lang="en-US" sz="2000" dirty="0"/>
              <a:t>Early computers generation everyone thought of programs and data as different entities:</a:t>
            </a:r>
          </a:p>
          <a:p>
            <a:pPr marL="800100" lvl="2" indent="-342900" algn="just">
              <a:buClr>
                <a:srgbClr val="0000FF"/>
              </a:buClr>
              <a:buFont typeface="Wingdings" charset="2"/>
              <a:buChar char="§"/>
            </a:pPr>
            <a:r>
              <a:rPr lang="en-US" sz="2000" dirty="0"/>
              <a:t>Data were stored in memory</a:t>
            </a:r>
          </a:p>
          <a:p>
            <a:pPr marL="800100" lvl="2" indent="-342900" algn="just">
              <a:buClr>
                <a:srgbClr val="0000FF"/>
              </a:buClr>
              <a:buFont typeface="Wingdings" charset="2"/>
              <a:buChar char="§"/>
            </a:pPr>
            <a:r>
              <a:rPr lang="en-US" sz="2000" dirty="0"/>
              <a:t>Programs were part of the CPU </a:t>
            </a:r>
          </a:p>
          <a:p>
            <a:pPr marL="342900" lvl="1" indent="-342900" algn="just">
              <a:buClr>
                <a:srgbClr val="0000FF"/>
              </a:buClr>
              <a:buFont typeface="Wingdings" charset="2"/>
              <a:buChar char="§"/>
            </a:pPr>
            <a:r>
              <a:rPr lang="en-US" sz="2000" dirty="0"/>
              <a:t>The idea of storing a computer’s program in its main memory is called the </a:t>
            </a:r>
            <a:r>
              <a:rPr lang="en-US" sz="2000" b="1" dirty="0"/>
              <a:t>stored-program concept</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8125211" y="-25682"/>
            <a:ext cx="1031240" cy="1169670"/>
          </a:xfrm>
          <a:prstGeom prst="rect">
            <a:avLst/>
          </a:prstGeom>
          <a:noFill/>
          <a:ln>
            <a:noFill/>
          </a:ln>
        </p:spPr>
      </p:pic>
      <p:sp>
        <p:nvSpPr>
          <p:cNvPr id="9" name="Rectangle 8"/>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a:t>
            </a:r>
            <a:r>
              <a:rPr lang="en-US" sz="2000" dirty="0">
                <a:solidFill>
                  <a:schemeClr val="bg1"/>
                </a:solidFill>
              </a:rPr>
              <a:t>UAI</a:t>
            </a: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10</a:t>
            </a:fld>
            <a:endParaRPr lang="en-US" sz="2000" dirty="0">
              <a:solidFill>
                <a:schemeClr val="bg1"/>
              </a:solidFill>
            </a:endParaRPr>
          </a:p>
        </p:txBody>
      </p:sp>
    </p:spTree>
    <p:extLst>
      <p:ext uri="{BB962C8B-B14F-4D97-AF65-F5344CB8AC3E}">
        <p14:creationId xmlns:p14="http://schemas.microsoft.com/office/powerpoint/2010/main" val="355162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2" y="553254"/>
            <a:ext cx="4437830" cy="523220"/>
          </a:xfrm>
          <a:prstGeom prst="rect">
            <a:avLst/>
          </a:prstGeom>
          <a:noFill/>
        </p:spPr>
        <p:txBody>
          <a:bodyPr wrap="square" rtlCol="0">
            <a:spAutoFit/>
          </a:bodyPr>
          <a:lstStyle/>
          <a:p>
            <a:r>
              <a:rPr lang="en-US" sz="2800" dirty="0">
                <a:solidFill>
                  <a:srgbClr val="558ED5"/>
                </a:solidFill>
              </a:rPr>
              <a:t>Machine language</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55943" y="1452921"/>
            <a:ext cx="7575469" cy="1938992"/>
          </a:xfrm>
          <a:prstGeom prst="rect">
            <a:avLst/>
          </a:prstGeom>
          <a:noFill/>
        </p:spPr>
        <p:txBody>
          <a:bodyPr wrap="square" rtlCol="0">
            <a:spAutoFit/>
          </a:bodyPr>
          <a:lstStyle/>
          <a:p>
            <a:pPr marL="342900" lvl="1" indent="-342900" algn="just">
              <a:buClr>
                <a:srgbClr val="0000FF"/>
              </a:buClr>
              <a:buFont typeface="Wingdings" charset="2"/>
              <a:buChar char="§"/>
            </a:pPr>
            <a:r>
              <a:rPr lang="en-US" sz="2000" dirty="0"/>
              <a:t>To apply the stored-program concept, CPUs are designed to recognize instructions encoded as bit patterns. The collection of instruction expressed in this coding system is called </a:t>
            </a:r>
            <a:r>
              <a:rPr lang="en-US" sz="2000" b="1" dirty="0"/>
              <a:t>machine language</a:t>
            </a:r>
            <a:r>
              <a:rPr lang="en-US" sz="2000" dirty="0"/>
              <a:t>. An instruction expressed in this language is called machine-level instruction or, more commonly, a </a:t>
            </a:r>
            <a:r>
              <a:rPr lang="en-US" sz="2000" b="1" dirty="0"/>
              <a:t>machine instruction </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8125211" y="-25682"/>
            <a:ext cx="1031240" cy="1169670"/>
          </a:xfrm>
          <a:prstGeom prst="rect">
            <a:avLst/>
          </a:prstGeom>
          <a:noFill/>
          <a:ln>
            <a:noFill/>
          </a:ln>
        </p:spPr>
      </p:pic>
      <p:sp>
        <p:nvSpPr>
          <p:cNvPr id="9" name="Rectangle 8"/>
          <p:cNvSpPr/>
          <p:nvPr/>
        </p:nvSpPr>
        <p:spPr>
          <a:xfrm>
            <a:off x="0"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a:t>
            </a:r>
            <a:r>
              <a:rPr lang="en-US" sz="2000" dirty="0">
                <a:solidFill>
                  <a:schemeClr val="bg1"/>
                </a:solidFill>
              </a:rPr>
              <a:t>UAI</a:t>
            </a: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11</a:t>
            </a:fld>
            <a:endParaRPr lang="en-US" sz="2000" dirty="0">
              <a:solidFill>
                <a:schemeClr val="bg1"/>
              </a:solidFill>
            </a:endParaRPr>
          </a:p>
        </p:txBody>
      </p:sp>
    </p:spTree>
    <p:extLst>
      <p:ext uri="{BB962C8B-B14F-4D97-AF65-F5344CB8AC3E}">
        <p14:creationId xmlns:p14="http://schemas.microsoft.com/office/powerpoint/2010/main" val="2540854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2" y="553254"/>
            <a:ext cx="4437830" cy="523220"/>
          </a:xfrm>
          <a:prstGeom prst="rect">
            <a:avLst/>
          </a:prstGeom>
          <a:noFill/>
        </p:spPr>
        <p:txBody>
          <a:bodyPr wrap="square" rtlCol="0">
            <a:spAutoFit/>
          </a:bodyPr>
          <a:lstStyle/>
          <a:p>
            <a:r>
              <a:rPr lang="en-US" sz="2800" dirty="0">
                <a:solidFill>
                  <a:srgbClr val="558ED5"/>
                </a:solidFill>
              </a:rPr>
              <a:t>Data transfer instructions</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55943" y="1452921"/>
            <a:ext cx="7575469" cy="3477875"/>
          </a:xfrm>
          <a:prstGeom prst="rect">
            <a:avLst/>
          </a:prstGeom>
          <a:noFill/>
        </p:spPr>
        <p:txBody>
          <a:bodyPr wrap="square" rtlCol="0">
            <a:spAutoFit/>
          </a:bodyPr>
          <a:lstStyle/>
          <a:p>
            <a:pPr marL="342900" lvl="1" indent="-342900" algn="just">
              <a:buClr>
                <a:srgbClr val="0000FF"/>
              </a:buClr>
              <a:buFont typeface="Wingdings" charset="2"/>
              <a:buChar char="§"/>
            </a:pPr>
            <a:r>
              <a:rPr lang="en-US" sz="2000" dirty="0"/>
              <a:t>Machine instructions can be categorized into three groupings: data transfer, ALU, and control.</a:t>
            </a:r>
          </a:p>
          <a:p>
            <a:pPr marL="342900" lvl="1" indent="-342900" algn="just">
              <a:buClr>
                <a:srgbClr val="0000FF"/>
              </a:buClr>
              <a:buFont typeface="Wingdings" charset="2"/>
              <a:buChar char="§"/>
            </a:pPr>
            <a:r>
              <a:rPr lang="en-US" sz="2000" b="1" dirty="0"/>
              <a:t>Data transfer </a:t>
            </a:r>
            <a:r>
              <a:rPr lang="en-US" sz="2000" dirty="0"/>
              <a:t>instructions that request the movement of data from one location to another.</a:t>
            </a:r>
          </a:p>
          <a:p>
            <a:pPr marL="800100" lvl="2" indent="-342900" algn="just">
              <a:buClr>
                <a:srgbClr val="0000FF"/>
              </a:buClr>
              <a:buFont typeface="Wingdings" charset="2"/>
              <a:buChar char="§"/>
            </a:pPr>
            <a:r>
              <a:rPr lang="en-US" sz="2000" dirty="0"/>
              <a:t>Terms used when referring to the transfer of data from the CPU and main memory. A request to fill the GPR with the content of main memory cell is referred to as a LOAD instruction. A request to transfer the content of the register to main memory is called STORE instruction.</a:t>
            </a:r>
          </a:p>
          <a:p>
            <a:pPr marL="800100" lvl="2" indent="-342900" algn="just">
              <a:buClr>
                <a:srgbClr val="0000FF"/>
              </a:buClr>
              <a:buFont typeface="Wingdings" charset="2"/>
              <a:buChar char="§"/>
            </a:pPr>
            <a:r>
              <a:rPr lang="en-US" sz="2000" dirty="0"/>
              <a:t>An important instruction within data transfer is called </a:t>
            </a:r>
            <a:r>
              <a:rPr lang="en-US" sz="2000" b="1" dirty="0"/>
              <a:t>I/O instruction</a:t>
            </a:r>
            <a:r>
              <a:rPr lang="en-US" sz="2000" dirty="0"/>
              <a:t> for communicating with devices outside the CPU.</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8125211" y="-25682"/>
            <a:ext cx="1031240" cy="1169670"/>
          </a:xfrm>
          <a:prstGeom prst="rect">
            <a:avLst/>
          </a:prstGeom>
          <a:noFill/>
          <a:ln>
            <a:noFill/>
          </a:ln>
        </p:spPr>
      </p:pic>
      <p:sp>
        <p:nvSpPr>
          <p:cNvPr id="9" name="Rectangle 8"/>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a:t>
            </a:r>
            <a:r>
              <a:rPr lang="en-US" sz="2000" dirty="0">
                <a:solidFill>
                  <a:schemeClr val="bg1"/>
                </a:solidFill>
              </a:rPr>
              <a:t>UAI</a:t>
            </a: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12</a:t>
            </a:fld>
            <a:endParaRPr lang="en-US" sz="2000" dirty="0">
              <a:solidFill>
                <a:schemeClr val="bg1"/>
              </a:solidFill>
            </a:endParaRPr>
          </a:p>
        </p:txBody>
      </p:sp>
    </p:spTree>
    <p:extLst>
      <p:ext uri="{BB962C8B-B14F-4D97-AF65-F5344CB8AC3E}">
        <p14:creationId xmlns:p14="http://schemas.microsoft.com/office/powerpoint/2010/main" val="4259983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2" y="553254"/>
            <a:ext cx="4437830" cy="523220"/>
          </a:xfrm>
          <a:prstGeom prst="rect">
            <a:avLst/>
          </a:prstGeom>
          <a:noFill/>
        </p:spPr>
        <p:txBody>
          <a:bodyPr wrap="square" rtlCol="0">
            <a:spAutoFit/>
          </a:bodyPr>
          <a:lstStyle/>
          <a:p>
            <a:r>
              <a:rPr lang="en-US" sz="2800" dirty="0">
                <a:solidFill>
                  <a:srgbClr val="558ED5"/>
                </a:solidFill>
              </a:rPr>
              <a:t>ALU instructions</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55943" y="1452921"/>
            <a:ext cx="7575469" cy="1938992"/>
          </a:xfrm>
          <a:prstGeom prst="rect">
            <a:avLst/>
          </a:prstGeom>
          <a:noFill/>
        </p:spPr>
        <p:txBody>
          <a:bodyPr wrap="square" rtlCol="0">
            <a:spAutoFit/>
          </a:bodyPr>
          <a:lstStyle/>
          <a:p>
            <a:pPr marL="342900" lvl="1" indent="-342900" algn="just">
              <a:buClr>
                <a:srgbClr val="0000FF"/>
              </a:buClr>
              <a:buFont typeface="Wingdings" charset="2"/>
              <a:buChar char="§"/>
            </a:pPr>
            <a:r>
              <a:rPr lang="en-US" sz="2000" dirty="0"/>
              <a:t>Consist of instructions that tell the control unit to request an activity within the ALU.</a:t>
            </a:r>
          </a:p>
          <a:p>
            <a:pPr marL="342900" lvl="1" indent="-342900" algn="just">
              <a:buClr>
                <a:srgbClr val="0000FF"/>
              </a:buClr>
              <a:buFont typeface="Wingdings" charset="2"/>
              <a:buChar char="§"/>
            </a:pPr>
            <a:r>
              <a:rPr lang="en-US" sz="2000" dirty="0"/>
              <a:t>Operation of ALU</a:t>
            </a:r>
          </a:p>
          <a:p>
            <a:pPr marL="800100" lvl="2" indent="-342900" algn="just">
              <a:buClr>
                <a:srgbClr val="0000FF"/>
              </a:buClr>
              <a:buFont typeface="Wingdings" charset="2"/>
              <a:buChar char="§"/>
            </a:pPr>
            <a:r>
              <a:rPr lang="en-US" sz="2000" dirty="0"/>
              <a:t>Addition and Subtraction</a:t>
            </a:r>
          </a:p>
          <a:p>
            <a:pPr marL="800100" lvl="2" indent="-342900" algn="just">
              <a:buClr>
                <a:srgbClr val="0000FF"/>
              </a:buClr>
              <a:buFont typeface="Wingdings" charset="2"/>
              <a:buChar char="§"/>
            </a:pPr>
            <a:r>
              <a:rPr lang="en-US" sz="2000" dirty="0"/>
              <a:t>Performing Boolean operations (AND, OR and XOR)</a:t>
            </a:r>
          </a:p>
          <a:p>
            <a:pPr marL="800100" lvl="2" indent="-342900" algn="just">
              <a:buClr>
                <a:srgbClr val="0000FF"/>
              </a:buClr>
              <a:buFont typeface="Wingdings" charset="2"/>
              <a:buChar char="§"/>
            </a:pPr>
            <a:endParaRPr lang="en-US" sz="2000"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8125211" y="-25682"/>
            <a:ext cx="1031240" cy="1169670"/>
          </a:xfrm>
          <a:prstGeom prst="rect">
            <a:avLst/>
          </a:prstGeom>
          <a:noFill/>
          <a:ln>
            <a:noFill/>
          </a:ln>
        </p:spPr>
      </p:pic>
      <p:sp>
        <p:nvSpPr>
          <p:cNvPr id="9" name="Rectangle 8"/>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a:t>
            </a:r>
            <a:r>
              <a:rPr lang="en-US" sz="2000" dirty="0">
                <a:solidFill>
                  <a:schemeClr val="bg1"/>
                </a:solidFill>
              </a:rPr>
              <a:t>UAI</a:t>
            </a: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13</a:t>
            </a:fld>
            <a:endParaRPr lang="en-US" sz="2000" dirty="0">
              <a:solidFill>
                <a:schemeClr val="bg1"/>
              </a:solidFill>
            </a:endParaRPr>
          </a:p>
        </p:txBody>
      </p:sp>
    </p:spTree>
    <p:extLst>
      <p:ext uri="{BB962C8B-B14F-4D97-AF65-F5344CB8AC3E}">
        <p14:creationId xmlns:p14="http://schemas.microsoft.com/office/powerpoint/2010/main" val="449492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2" y="553254"/>
            <a:ext cx="4437830" cy="523220"/>
          </a:xfrm>
          <a:prstGeom prst="rect">
            <a:avLst/>
          </a:prstGeom>
          <a:noFill/>
        </p:spPr>
        <p:txBody>
          <a:bodyPr wrap="square" rtlCol="0">
            <a:spAutoFit/>
          </a:bodyPr>
          <a:lstStyle/>
          <a:p>
            <a:r>
              <a:rPr lang="en-US" sz="2800" dirty="0">
                <a:solidFill>
                  <a:srgbClr val="558ED5"/>
                </a:solidFill>
              </a:rPr>
              <a:t>Control instructions</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55943" y="1452921"/>
            <a:ext cx="7575469" cy="1631216"/>
          </a:xfrm>
          <a:prstGeom prst="rect">
            <a:avLst/>
          </a:prstGeom>
          <a:noFill/>
        </p:spPr>
        <p:txBody>
          <a:bodyPr wrap="square" rtlCol="0">
            <a:spAutoFit/>
          </a:bodyPr>
          <a:lstStyle/>
          <a:p>
            <a:pPr marL="342900" lvl="1" indent="-342900" algn="just">
              <a:buClr>
                <a:srgbClr val="0000FF"/>
              </a:buClr>
              <a:buFont typeface="Wingdings" charset="2"/>
              <a:buChar char="§"/>
            </a:pPr>
            <a:r>
              <a:rPr lang="en-US" sz="2000" dirty="0"/>
              <a:t>Consist of instructions that direct the execution of a program rather than the data manipulation. </a:t>
            </a:r>
            <a:r>
              <a:rPr lang="en-US" sz="2000"/>
              <a:t>Step 3 </a:t>
            </a:r>
            <a:r>
              <a:rPr lang="en-US" sz="2000" dirty="0"/>
              <a:t>in next slide falls into this category. The instruction term used in this section are JUMP (or BRANCH) instructions used to direct the CPU to execute an instruction other than the next one in the list.</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8125211" y="-25682"/>
            <a:ext cx="1031240" cy="1169670"/>
          </a:xfrm>
          <a:prstGeom prst="rect">
            <a:avLst/>
          </a:prstGeom>
          <a:noFill/>
          <a:ln>
            <a:noFill/>
          </a:ln>
        </p:spPr>
      </p:pic>
      <p:sp>
        <p:nvSpPr>
          <p:cNvPr id="9" name="Rectangle 8"/>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a:t>
            </a:r>
            <a:r>
              <a:rPr lang="en-US" sz="2000" dirty="0">
                <a:solidFill>
                  <a:schemeClr val="bg1"/>
                </a:solidFill>
              </a:rPr>
              <a:t>UAI</a:t>
            </a: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14</a:t>
            </a:fld>
            <a:endParaRPr lang="en-US" sz="2000" dirty="0">
              <a:solidFill>
                <a:schemeClr val="bg1"/>
              </a:solidFill>
            </a:endParaRPr>
          </a:p>
        </p:txBody>
      </p:sp>
    </p:spTree>
    <p:extLst>
      <p:ext uri="{BB962C8B-B14F-4D97-AF65-F5344CB8AC3E}">
        <p14:creationId xmlns:p14="http://schemas.microsoft.com/office/powerpoint/2010/main" val="3946564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53254"/>
            <a:ext cx="6864683" cy="523220"/>
          </a:xfrm>
          <a:prstGeom prst="rect">
            <a:avLst/>
          </a:prstGeom>
          <a:noFill/>
        </p:spPr>
        <p:txBody>
          <a:bodyPr wrap="square" rtlCol="0">
            <a:spAutoFit/>
          </a:bodyPr>
          <a:lstStyle/>
          <a:p>
            <a:r>
              <a:rPr lang="en-US" sz="2800" dirty="0">
                <a:solidFill>
                  <a:srgbClr val="558ED5"/>
                </a:solidFill>
              </a:rPr>
              <a:t>Dividing value stored in memory</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8125211" y="-25682"/>
            <a:ext cx="1031240" cy="1169670"/>
          </a:xfrm>
          <a:prstGeom prst="rect">
            <a:avLst/>
          </a:prstGeom>
          <a:noFill/>
          <a:ln>
            <a:noFill/>
          </a:ln>
        </p:spPr>
      </p:pic>
      <p:pic>
        <p:nvPicPr>
          <p:cNvPr id="2" name="Picture 1"/>
          <p:cNvPicPr>
            <a:picLocks noChangeAspect="1"/>
          </p:cNvPicPr>
          <p:nvPr/>
        </p:nvPicPr>
        <p:blipFill>
          <a:blip r:embed="rId3"/>
          <a:stretch>
            <a:fillRect/>
          </a:stretch>
        </p:blipFill>
        <p:spPr>
          <a:xfrm>
            <a:off x="1808915" y="1524000"/>
            <a:ext cx="4695481" cy="3810000"/>
          </a:xfrm>
          <a:prstGeom prst="rect">
            <a:avLst/>
          </a:prstGeom>
        </p:spPr>
      </p:pic>
      <p:sp>
        <p:nvSpPr>
          <p:cNvPr id="9" name="Rectangle 8"/>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a:t>
            </a:r>
            <a:r>
              <a:rPr lang="en-US" sz="2000" dirty="0">
                <a:solidFill>
                  <a:schemeClr val="bg1"/>
                </a:solidFill>
              </a:rPr>
              <a:t>UAI</a:t>
            </a: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15</a:t>
            </a:fld>
            <a:endParaRPr lang="en-US" sz="2000" dirty="0">
              <a:solidFill>
                <a:schemeClr val="bg1"/>
              </a:solidFill>
            </a:endParaRPr>
          </a:p>
        </p:txBody>
      </p:sp>
    </p:spTree>
    <p:extLst>
      <p:ext uri="{BB962C8B-B14F-4D97-AF65-F5344CB8AC3E}">
        <p14:creationId xmlns:p14="http://schemas.microsoft.com/office/powerpoint/2010/main" val="374105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Communication with other device</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22" name="TextBox 21"/>
          <p:cNvSpPr txBox="1"/>
          <p:nvPr/>
        </p:nvSpPr>
        <p:spPr>
          <a:xfrm>
            <a:off x="927081" y="1423186"/>
            <a:ext cx="7198129" cy="5016758"/>
          </a:xfrm>
          <a:prstGeom prst="rect">
            <a:avLst/>
          </a:prstGeom>
          <a:noFill/>
        </p:spPr>
        <p:txBody>
          <a:bodyPr wrap="square" rtlCol="0">
            <a:spAutoFit/>
          </a:bodyPr>
          <a:lstStyle/>
          <a:p>
            <a:pPr marL="342900" indent="-342900">
              <a:buClr>
                <a:srgbClr val="0000FF"/>
              </a:buClr>
              <a:buFont typeface="Wingdings" charset="2"/>
              <a:buChar char="§"/>
            </a:pPr>
            <a:r>
              <a:rPr lang="en-US" sz="2000" dirty="0"/>
              <a:t>Direct access memory</a:t>
            </a:r>
          </a:p>
          <a:p>
            <a:pPr marL="800100" lvl="1" indent="-342900">
              <a:buClr>
                <a:srgbClr val="0000FF"/>
              </a:buClr>
              <a:buFont typeface="Wingdings" charset="2"/>
              <a:buChar char="§"/>
            </a:pPr>
            <a:r>
              <a:rPr lang="en-US" sz="2000" dirty="0"/>
              <a:t>"</a:t>
            </a:r>
            <a:r>
              <a:rPr lang="en-US" sz="2000" b="1" dirty="0"/>
              <a:t>Direct Memory Access</a:t>
            </a:r>
            <a:r>
              <a:rPr lang="en-US" sz="2000" dirty="0"/>
              <a:t>." </a:t>
            </a:r>
            <a:r>
              <a:rPr lang="en-US" sz="2000" b="1" dirty="0"/>
              <a:t>DMA</a:t>
            </a:r>
            <a:r>
              <a:rPr lang="en-US" sz="2000" dirty="0"/>
              <a:t> is a method of transferring data from the computer's RAM to another part of the computer without processing it using the CPU. ... </a:t>
            </a:r>
          </a:p>
          <a:p>
            <a:pPr marL="800100" lvl="1" indent="-342900">
              <a:buClr>
                <a:srgbClr val="0000FF"/>
              </a:buClr>
              <a:buFont typeface="Wingdings" charset="2"/>
              <a:buChar char="§"/>
            </a:pPr>
            <a:r>
              <a:rPr lang="en-US" sz="2000" dirty="0"/>
              <a:t>For </a:t>
            </a:r>
            <a:r>
              <a:rPr lang="en-US" sz="2000" b="1" dirty="0"/>
              <a:t>example</a:t>
            </a:r>
            <a:r>
              <a:rPr lang="en-US" sz="2000" dirty="0"/>
              <a:t>, a sound card may need to </a:t>
            </a:r>
            <a:r>
              <a:rPr lang="en-US" sz="2000" b="1" dirty="0"/>
              <a:t>access</a:t>
            </a:r>
            <a:r>
              <a:rPr lang="en-US" sz="2000" dirty="0"/>
              <a:t> data stored in the computer's RAM, but since it can process the data itself, it may use </a:t>
            </a:r>
            <a:r>
              <a:rPr lang="en-US" sz="2000" b="1" dirty="0"/>
              <a:t>DMA</a:t>
            </a:r>
            <a:r>
              <a:rPr lang="en-US" sz="2000" dirty="0"/>
              <a:t> to bypass the CPU. </a:t>
            </a:r>
          </a:p>
          <a:p>
            <a:pPr marL="800100" lvl="1" indent="-342900">
              <a:buClr>
                <a:srgbClr val="0000FF"/>
              </a:buClr>
              <a:buFont typeface="Wingdings" charset="2"/>
              <a:buChar char="§"/>
            </a:pPr>
            <a:r>
              <a:rPr lang="en-US" sz="2000" dirty="0"/>
              <a:t>Example, projector</a:t>
            </a:r>
          </a:p>
          <a:p>
            <a:pPr lvl="1">
              <a:buClr>
                <a:srgbClr val="0000FF"/>
              </a:buClr>
            </a:pPr>
            <a:endParaRPr lang="en-US" sz="2000" dirty="0"/>
          </a:p>
          <a:p>
            <a:pPr marL="342900" indent="-342900">
              <a:buClr>
                <a:srgbClr val="0000FF"/>
              </a:buClr>
              <a:buFont typeface="Wingdings" charset="2"/>
              <a:buChar char="§"/>
            </a:pPr>
            <a:r>
              <a:rPr lang="en-US" sz="2000" dirty="0"/>
              <a:t>Handshaking</a:t>
            </a:r>
          </a:p>
          <a:p>
            <a:pPr marL="800100" lvl="1" indent="-342900">
              <a:buClr>
                <a:srgbClr val="0000FF"/>
              </a:buClr>
              <a:buFont typeface="Wingdings" charset="2"/>
              <a:buChar char="§"/>
            </a:pPr>
            <a:r>
              <a:rPr lang="en-US" sz="2000" dirty="0"/>
              <a:t>A situation in which the peripheral device also send information to the computer</a:t>
            </a:r>
          </a:p>
          <a:p>
            <a:pPr marL="1257300" lvl="2" indent="-342900">
              <a:buClr>
                <a:srgbClr val="0000FF"/>
              </a:buClr>
              <a:buFont typeface="Wingdings" charset="2"/>
              <a:buChar char="§"/>
            </a:pPr>
            <a:r>
              <a:rPr lang="en-US" sz="2000" dirty="0"/>
              <a:t>Example, printer</a:t>
            </a:r>
          </a:p>
          <a:p>
            <a:pPr marL="342900" indent="-342900">
              <a:buClr>
                <a:srgbClr val="0000FF"/>
              </a:buClr>
              <a:buFont typeface="Wingdings" charset="2"/>
              <a:buChar char="§"/>
            </a:pPr>
            <a:endParaRPr lang="en-US" sz="2000" dirty="0"/>
          </a:p>
          <a:p>
            <a:pPr>
              <a:buClr>
                <a:srgbClr val="0000FF"/>
              </a:buClr>
            </a:pPr>
            <a:endParaRPr lang="en-US" sz="2000" dirty="0"/>
          </a:p>
          <a:p>
            <a:pPr marL="342900" indent="-342900">
              <a:buClr>
                <a:srgbClr val="0000FF"/>
              </a:buClr>
              <a:buFont typeface="Wingdings" charset="2"/>
              <a:buChar char="§"/>
            </a:pPr>
            <a:endParaRPr lang="en-US" sz="2000" dirty="0"/>
          </a:p>
        </p:txBody>
      </p:sp>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a:t>
            </a:r>
            <a:r>
              <a:rPr lang="en-US" sz="2000" dirty="0">
                <a:solidFill>
                  <a:schemeClr val="bg1"/>
                </a:solidFill>
              </a:rPr>
              <a:t>UAI</a:t>
            </a: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16</a:t>
            </a:fld>
            <a:endParaRPr lang="en-US" sz="2000" dirty="0">
              <a:solidFill>
                <a:schemeClr val="bg1"/>
              </a:solidFill>
            </a:endParaRPr>
          </a:p>
        </p:txBody>
      </p:sp>
    </p:spTree>
    <p:extLst>
      <p:ext uri="{BB962C8B-B14F-4D97-AF65-F5344CB8AC3E}">
        <p14:creationId xmlns:p14="http://schemas.microsoft.com/office/powerpoint/2010/main" val="499503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 communication media</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22" name="TextBox 21"/>
          <p:cNvSpPr txBox="1"/>
          <p:nvPr/>
        </p:nvSpPr>
        <p:spPr>
          <a:xfrm>
            <a:off x="927081" y="1423186"/>
            <a:ext cx="7198129" cy="3170099"/>
          </a:xfrm>
          <a:prstGeom prst="rect">
            <a:avLst/>
          </a:prstGeom>
          <a:noFill/>
        </p:spPr>
        <p:txBody>
          <a:bodyPr wrap="square" rtlCol="0">
            <a:spAutoFit/>
          </a:bodyPr>
          <a:lstStyle/>
          <a:p>
            <a:pPr marL="342900" indent="-342900">
              <a:buClr>
                <a:srgbClr val="0000FF"/>
              </a:buClr>
              <a:buFont typeface="Wingdings" charset="2"/>
              <a:buChar char="§"/>
            </a:pPr>
            <a:r>
              <a:rPr lang="en-US" sz="2000" dirty="0"/>
              <a:t>Parallel communication</a:t>
            </a:r>
          </a:p>
          <a:p>
            <a:pPr marL="800100" lvl="1" indent="-342900">
              <a:buClr>
                <a:srgbClr val="0000FF"/>
              </a:buClr>
              <a:buFont typeface="Wingdings" charset="2"/>
              <a:buChar char="§"/>
            </a:pPr>
            <a:r>
              <a:rPr lang="en-US" sz="2000" dirty="0"/>
              <a:t>Data can be transmit via multiple path</a:t>
            </a:r>
          </a:p>
          <a:p>
            <a:pPr marL="342900" indent="-342900">
              <a:buClr>
                <a:srgbClr val="0000FF"/>
              </a:buClr>
              <a:buFont typeface="Wingdings" charset="2"/>
              <a:buChar char="§"/>
            </a:pPr>
            <a:r>
              <a:rPr lang="en-US" sz="2000" dirty="0"/>
              <a:t>Serial communication</a:t>
            </a:r>
          </a:p>
          <a:p>
            <a:pPr marL="800100" lvl="1" indent="-342900">
              <a:buClr>
                <a:srgbClr val="0000FF"/>
              </a:buClr>
              <a:buFont typeface="Wingdings" charset="2"/>
              <a:buChar char="§"/>
            </a:pPr>
            <a:r>
              <a:rPr lang="en-US" sz="2000" dirty="0"/>
              <a:t>Data transmission using single path</a:t>
            </a:r>
          </a:p>
          <a:p>
            <a:pPr marL="800100" lvl="1" indent="-342900">
              <a:buClr>
                <a:srgbClr val="0000FF"/>
              </a:buClr>
              <a:buFont typeface="Wingdings" charset="2"/>
              <a:buChar char="§"/>
            </a:pPr>
            <a:endParaRPr lang="en-US" sz="2000" dirty="0"/>
          </a:p>
          <a:p>
            <a:pPr lvl="1">
              <a:buClr>
                <a:srgbClr val="0000FF"/>
              </a:buClr>
            </a:pPr>
            <a:endParaRPr lang="en-US" sz="2000" dirty="0"/>
          </a:p>
          <a:p>
            <a:pPr lvl="1">
              <a:buClr>
                <a:srgbClr val="0000FF"/>
              </a:buClr>
            </a:pPr>
            <a:endParaRPr lang="en-US" sz="2000" dirty="0"/>
          </a:p>
          <a:p>
            <a:pPr marL="342900" indent="-342900">
              <a:buClr>
                <a:srgbClr val="0000FF"/>
              </a:buClr>
              <a:buFont typeface="Wingdings" charset="2"/>
              <a:buChar char="§"/>
            </a:pPr>
            <a:r>
              <a:rPr lang="en-US" sz="2000" b="1" dirty="0"/>
              <a:t>Communication rate</a:t>
            </a:r>
          </a:p>
          <a:p>
            <a:pPr marL="800100" lvl="1" indent="-342900">
              <a:buClr>
                <a:srgbClr val="0000FF"/>
              </a:buClr>
              <a:buFont typeface="Wingdings" charset="2"/>
              <a:buChar char="§"/>
            </a:pPr>
            <a:r>
              <a:rPr lang="en-US" sz="2000" dirty="0"/>
              <a:t>Depending on the medium (kb, </a:t>
            </a:r>
            <a:r>
              <a:rPr lang="en-US" sz="2000" dirty="0" err="1"/>
              <a:t>mb</a:t>
            </a:r>
            <a:r>
              <a:rPr lang="en-US" sz="2000" dirty="0"/>
              <a:t>, </a:t>
            </a:r>
            <a:r>
              <a:rPr lang="is-IS" sz="2000" dirty="0"/>
              <a:t>…)</a:t>
            </a:r>
            <a:endParaRPr lang="en-US" sz="2000" dirty="0"/>
          </a:p>
          <a:p>
            <a:pPr>
              <a:buClr>
                <a:srgbClr val="0000FF"/>
              </a:buClr>
            </a:pPr>
            <a:endParaRPr lang="en-US" sz="2000" dirty="0"/>
          </a:p>
        </p:txBody>
      </p:sp>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a:t>
            </a:r>
            <a:r>
              <a:rPr lang="en-US" sz="2000" dirty="0">
                <a:solidFill>
                  <a:schemeClr val="bg1"/>
                </a:solidFill>
              </a:rPr>
              <a:t>UAI</a:t>
            </a: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17</a:t>
            </a:fld>
            <a:endParaRPr lang="en-US" sz="2000" dirty="0">
              <a:solidFill>
                <a:schemeClr val="bg1"/>
              </a:solidFill>
            </a:endParaRPr>
          </a:p>
        </p:txBody>
      </p:sp>
    </p:spTree>
    <p:extLst>
      <p:ext uri="{BB962C8B-B14F-4D97-AF65-F5344CB8AC3E}">
        <p14:creationId xmlns:p14="http://schemas.microsoft.com/office/powerpoint/2010/main" val="3573544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Summary</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22" name="TextBox 21"/>
          <p:cNvSpPr txBox="1"/>
          <p:nvPr/>
        </p:nvSpPr>
        <p:spPr>
          <a:xfrm>
            <a:off x="927081" y="1423186"/>
            <a:ext cx="7198129" cy="5324535"/>
          </a:xfrm>
          <a:prstGeom prst="rect">
            <a:avLst/>
          </a:prstGeom>
          <a:noFill/>
        </p:spPr>
        <p:txBody>
          <a:bodyPr wrap="square" rtlCol="0">
            <a:spAutoFit/>
          </a:bodyPr>
          <a:lstStyle/>
          <a:p>
            <a:pPr marL="342900" indent="-342900">
              <a:buClr>
                <a:srgbClr val="0000FF"/>
              </a:buClr>
              <a:buFont typeface="Wingdings" charset="2"/>
              <a:buChar char="§"/>
            </a:pPr>
            <a:r>
              <a:rPr lang="en-US" sz="2000" dirty="0"/>
              <a:t>Computer architecture</a:t>
            </a:r>
          </a:p>
          <a:p>
            <a:pPr marL="342900" indent="-342900">
              <a:buClr>
                <a:srgbClr val="0000FF"/>
              </a:buClr>
              <a:buFont typeface="Wingdings" charset="2"/>
              <a:buChar char="§"/>
            </a:pPr>
            <a:r>
              <a:rPr lang="en-US" sz="2000" dirty="0"/>
              <a:t>The CPU basics</a:t>
            </a:r>
          </a:p>
          <a:p>
            <a:pPr marL="800100" lvl="1" indent="-342900">
              <a:buClr>
                <a:srgbClr val="0000FF"/>
              </a:buClr>
              <a:buFont typeface="Wingdings" charset="2"/>
              <a:buChar char="§"/>
            </a:pPr>
            <a:r>
              <a:rPr lang="en-US" sz="2000" dirty="0"/>
              <a:t>ALU</a:t>
            </a:r>
          </a:p>
          <a:p>
            <a:pPr marL="800100" lvl="1" indent="-342900">
              <a:buClr>
                <a:srgbClr val="0000FF"/>
              </a:buClr>
              <a:buFont typeface="Wingdings" charset="2"/>
              <a:buChar char="§"/>
            </a:pPr>
            <a:r>
              <a:rPr lang="en-US" sz="2000" dirty="0"/>
              <a:t>Control unit</a:t>
            </a:r>
          </a:p>
          <a:p>
            <a:pPr marL="800100" lvl="1" indent="-342900">
              <a:buClr>
                <a:srgbClr val="0000FF"/>
              </a:buClr>
              <a:buFont typeface="Wingdings" charset="2"/>
              <a:buChar char="§"/>
            </a:pPr>
            <a:r>
              <a:rPr lang="en-US" sz="2000" dirty="0"/>
              <a:t>Register unit</a:t>
            </a:r>
          </a:p>
          <a:p>
            <a:pPr marL="342900" indent="-342900">
              <a:buClr>
                <a:srgbClr val="0000FF"/>
              </a:buClr>
              <a:buFont typeface="Wingdings" charset="2"/>
              <a:buChar char="§"/>
            </a:pPr>
            <a:r>
              <a:rPr lang="en-US" sz="2000" dirty="0"/>
              <a:t>Machine instruction</a:t>
            </a:r>
          </a:p>
          <a:p>
            <a:pPr marL="800100" lvl="1" indent="-342900">
              <a:buClr>
                <a:srgbClr val="0000FF"/>
              </a:buClr>
              <a:buFont typeface="Wingdings" charset="2"/>
              <a:buChar char="§"/>
            </a:pPr>
            <a:r>
              <a:rPr lang="en-US" sz="2000" dirty="0"/>
              <a:t>Data transfer</a:t>
            </a:r>
          </a:p>
          <a:p>
            <a:pPr marL="800100" lvl="1" indent="-342900">
              <a:buClr>
                <a:srgbClr val="0000FF"/>
              </a:buClr>
              <a:buFont typeface="Wingdings" charset="2"/>
              <a:buChar char="§"/>
            </a:pPr>
            <a:r>
              <a:rPr lang="en-US" sz="2000" dirty="0"/>
              <a:t>ALU</a:t>
            </a:r>
          </a:p>
          <a:p>
            <a:pPr marL="800100" lvl="1" indent="-342900">
              <a:buClr>
                <a:srgbClr val="0000FF"/>
              </a:buClr>
              <a:buFont typeface="Wingdings" charset="2"/>
              <a:buChar char="§"/>
            </a:pPr>
            <a:r>
              <a:rPr lang="en-US" sz="2000" dirty="0"/>
              <a:t>Control</a:t>
            </a:r>
          </a:p>
          <a:p>
            <a:pPr marL="342900" indent="-342900">
              <a:buClr>
                <a:srgbClr val="0000FF"/>
              </a:buClr>
              <a:buFont typeface="Wingdings" charset="2"/>
              <a:buChar char="§"/>
            </a:pPr>
            <a:r>
              <a:rPr lang="en-US" sz="2000" dirty="0"/>
              <a:t>Communication with other devices</a:t>
            </a:r>
          </a:p>
          <a:p>
            <a:pPr marL="800100" lvl="1" indent="-342900">
              <a:buClr>
                <a:srgbClr val="0000FF"/>
              </a:buClr>
              <a:buFont typeface="Wingdings" charset="2"/>
              <a:buChar char="§"/>
            </a:pPr>
            <a:r>
              <a:rPr lang="en-US" sz="2000" dirty="0"/>
              <a:t>Direct access memory</a:t>
            </a:r>
          </a:p>
          <a:p>
            <a:pPr marL="800100" lvl="1" indent="-342900">
              <a:buClr>
                <a:srgbClr val="0000FF"/>
              </a:buClr>
              <a:buFont typeface="Wingdings" charset="2"/>
              <a:buChar char="§"/>
            </a:pPr>
            <a:r>
              <a:rPr lang="en-US" sz="2000" dirty="0"/>
              <a:t>Handshaking</a:t>
            </a:r>
          </a:p>
          <a:p>
            <a:pPr marL="800100" lvl="1" indent="-342900">
              <a:buClr>
                <a:srgbClr val="0000FF"/>
              </a:buClr>
              <a:buFont typeface="Wingdings" charset="2"/>
              <a:buChar char="§"/>
            </a:pPr>
            <a:r>
              <a:rPr lang="en-US" sz="2000" dirty="0"/>
              <a:t>Communication media</a:t>
            </a:r>
          </a:p>
          <a:p>
            <a:pPr marL="1257300" lvl="2" indent="-342900">
              <a:buClr>
                <a:srgbClr val="0000FF"/>
              </a:buClr>
              <a:buFont typeface="Wingdings" charset="2"/>
              <a:buChar char="§"/>
            </a:pPr>
            <a:r>
              <a:rPr lang="en-US" sz="2000" dirty="0"/>
              <a:t>Parallel communication</a:t>
            </a:r>
          </a:p>
          <a:p>
            <a:pPr marL="1257300" lvl="2" indent="-342900">
              <a:buClr>
                <a:srgbClr val="0000FF"/>
              </a:buClr>
              <a:buFont typeface="Wingdings" charset="2"/>
              <a:buChar char="§"/>
            </a:pPr>
            <a:r>
              <a:rPr lang="en-US" sz="2000" dirty="0"/>
              <a:t>Serial communication</a:t>
            </a:r>
          </a:p>
          <a:p>
            <a:pPr marL="800100" lvl="1" indent="-342900">
              <a:buClr>
                <a:srgbClr val="0000FF"/>
              </a:buClr>
              <a:buFont typeface="Wingdings" charset="2"/>
              <a:buChar char="§"/>
            </a:pPr>
            <a:r>
              <a:rPr lang="en-US" sz="2000" dirty="0"/>
              <a:t>Communication rates</a:t>
            </a:r>
          </a:p>
          <a:p>
            <a:pPr marL="342900" indent="-342900">
              <a:buClr>
                <a:srgbClr val="0000FF"/>
              </a:buClr>
              <a:buFont typeface="Wingdings" charset="2"/>
              <a:buChar char="§"/>
            </a:pPr>
            <a:endParaRPr lang="en-US" sz="2000" dirty="0"/>
          </a:p>
        </p:txBody>
      </p:sp>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a:t>
            </a:r>
            <a:r>
              <a:rPr lang="en-US" sz="2000" dirty="0">
                <a:solidFill>
                  <a:schemeClr val="bg1"/>
                </a:solidFill>
              </a:rPr>
              <a:t>UAI</a:t>
            </a: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18</a:t>
            </a:fld>
            <a:endParaRPr lang="en-US" sz="2000" dirty="0">
              <a:solidFill>
                <a:schemeClr val="bg1"/>
              </a:solidFill>
            </a:endParaRPr>
          </a:p>
        </p:txBody>
      </p:sp>
    </p:spTree>
    <p:extLst>
      <p:ext uri="{BB962C8B-B14F-4D97-AF65-F5344CB8AC3E}">
        <p14:creationId xmlns:p14="http://schemas.microsoft.com/office/powerpoint/2010/main" val="3380927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Glimpse of next class</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22" name="TextBox 21"/>
          <p:cNvSpPr txBox="1"/>
          <p:nvPr/>
        </p:nvSpPr>
        <p:spPr>
          <a:xfrm>
            <a:off x="927081" y="1423186"/>
            <a:ext cx="7198129" cy="1631216"/>
          </a:xfrm>
          <a:prstGeom prst="rect">
            <a:avLst/>
          </a:prstGeom>
          <a:noFill/>
        </p:spPr>
        <p:txBody>
          <a:bodyPr wrap="square" rtlCol="0">
            <a:spAutoFit/>
          </a:bodyPr>
          <a:lstStyle/>
          <a:p>
            <a:pPr marL="342900" indent="-342900">
              <a:buClr>
                <a:srgbClr val="0000FF"/>
              </a:buClr>
              <a:buFont typeface="Wingdings" charset="2"/>
              <a:buChar char="§"/>
            </a:pPr>
            <a:r>
              <a:rPr lang="en-US" sz="2000" dirty="0"/>
              <a:t>OS</a:t>
            </a:r>
          </a:p>
          <a:p>
            <a:pPr marL="342900" indent="-342900">
              <a:buClr>
                <a:srgbClr val="0000FF"/>
              </a:buClr>
              <a:buFont typeface="Wingdings" charset="2"/>
              <a:buChar char="§"/>
            </a:pPr>
            <a:r>
              <a:rPr lang="en-US" sz="2000" dirty="0"/>
              <a:t>Types of OS</a:t>
            </a:r>
          </a:p>
          <a:p>
            <a:pPr marL="342900" indent="-342900">
              <a:buClr>
                <a:srgbClr val="0000FF"/>
              </a:buClr>
              <a:buFont typeface="Wingdings" charset="2"/>
              <a:buChar char="§"/>
            </a:pPr>
            <a:r>
              <a:rPr lang="en-US" sz="2000" dirty="0"/>
              <a:t>Type of computer software</a:t>
            </a:r>
          </a:p>
          <a:p>
            <a:pPr marL="342900" indent="-342900">
              <a:buClr>
                <a:srgbClr val="0000FF"/>
              </a:buClr>
              <a:buFont typeface="Wingdings" charset="2"/>
              <a:buChar char="§"/>
            </a:pPr>
            <a:r>
              <a:rPr lang="en-US" sz="2000" dirty="0"/>
              <a:t>Component of OS</a:t>
            </a:r>
          </a:p>
          <a:p>
            <a:pPr marL="342900" indent="-342900">
              <a:buClr>
                <a:srgbClr val="0000FF"/>
              </a:buClr>
              <a:buFont typeface="Wingdings" charset="2"/>
              <a:buChar char="§"/>
            </a:pPr>
            <a:r>
              <a:rPr lang="en-US" sz="2000" dirty="0"/>
              <a:t>Concept of process within a computer</a:t>
            </a:r>
          </a:p>
        </p:txBody>
      </p:sp>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a:t>
            </a:r>
            <a:r>
              <a:rPr lang="en-US" sz="2000" dirty="0">
                <a:solidFill>
                  <a:schemeClr val="bg1"/>
                </a:solidFill>
              </a:rPr>
              <a:t>UAI</a:t>
            </a: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19</a:t>
            </a:fld>
            <a:endParaRPr lang="en-US" sz="2000" dirty="0">
              <a:solidFill>
                <a:schemeClr val="bg1"/>
              </a:solidFill>
            </a:endParaRPr>
          </a:p>
        </p:txBody>
      </p:sp>
    </p:spTree>
    <p:extLst>
      <p:ext uri="{BB962C8B-B14F-4D97-AF65-F5344CB8AC3E}">
        <p14:creationId xmlns:p14="http://schemas.microsoft.com/office/powerpoint/2010/main" val="357904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40802"/>
            <a:ext cx="7963221" cy="523220"/>
          </a:xfrm>
          <a:prstGeom prst="rect">
            <a:avLst/>
          </a:prstGeom>
          <a:noFill/>
        </p:spPr>
        <p:txBody>
          <a:bodyPr wrap="square" rtlCol="0">
            <a:spAutoFit/>
          </a:bodyPr>
          <a:lstStyle/>
          <a:p>
            <a:r>
              <a:rPr lang="en-US" sz="2800" dirty="0">
                <a:solidFill>
                  <a:schemeClr val="tx2">
                    <a:lumMod val="60000"/>
                    <a:lumOff val="40000"/>
                  </a:schemeClr>
                </a:solidFill>
              </a:rPr>
              <a:t>Summary of last lecture</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22" name="TextBox 21"/>
          <p:cNvSpPr txBox="1"/>
          <p:nvPr/>
        </p:nvSpPr>
        <p:spPr>
          <a:xfrm>
            <a:off x="927081" y="1423186"/>
            <a:ext cx="7198129" cy="3170099"/>
          </a:xfrm>
          <a:prstGeom prst="rect">
            <a:avLst/>
          </a:prstGeom>
          <a:noFill/>
        </p:spPr>
        <p:txBody>
          <a:bodyPr wrap="square" rtlCol="0">
            <a:spAutoFit/>
          </a:bodyPr>
          <a:lstStyle/>
          <a:p>
            <a:pPr marL="342900" indent="-342900">
              <a:buClr>
                <a:srgbClr val="0000FF"/>
              </a:buClr>
              <a:buFont typeface="Wingdings" charset="2"/>
              <a:buChar char="§"/>
            </a:pPr>
            <a:r>
              <a:rPr lang="en-US" sz="2000" dirty="0"/>
              <a:t>Information representation in computer and some operation on them.</a:t>
            </a:r>
          </a:p>
          <a:p>
            <a:pPr marL="800100" lvl="1" indent="-342900">
              <a:buClr>
                <a:srgbClr val="0000FF"/>
              </a:buClr>
              <a:buFont typeface="Wingdings" charset="2"/>
              <a:buChar char="§"/>
            </a:pPr>
            <a:r>
              <a:rPr lang="en-US" sz="2000" dirty="0"/>
              <a:t>Text</a:t>
            </a:r>
          </a:p>
          <a:p>
            <a:pPr marL="800100" lvl="1" indent="-342900">
              <a:buClr>
                <a:srgbClr val="0000FF"/>
              </a:buClr>
              <a:buFont typeface="Wingdings" charset="2"/>
              <a:buChar char="§"/>
            </a:pPr>
            <a:r>
              <a:rPr lang="en-US" sz="2000" dirty="0"/>
              <a:t>Images</a:t>
            </a:r>
          </a:p>
          <a:p>
            <a:pPr marL="800100" lvl="1" indent="-342900">
              <a:buClr>
                <a:srgbClr val="0000FF"/>
              </a:buClr>
              <a:buFont typeface="Wingdings" charset="2"/>
              <a:buChar char="§"/>
            </a:pPr>
            <a:r>
              <a:rPr lang="en-US" sz="2000" dirty="0"/>
              <a:t>Sound</a:t>
            </a:r>
          </a:p>
          <a:p>
            <a:pPr marL="800100" lvl="1" indent="-342900">
              <a:buClr>
                <a:srgbClr val="0000FF"/>
              </a:buClr>
              <a:buFont typeface="Wingdings" charset="2"/>
              <a:buChar char="§"/>
            </a:pPr>
            <a:r>
              <a:rPr lang="en-US" sz="2000" dirty="0"/>
              <a:t>Numeric</a:t>
            </a:r>
          </a:p>
          <a:p>
            <a:pPr marL="342900" indent="-342900">
              <a:buClr>
                <a:srgbClr val="0000FF"/>
              </a:buClr>
              <a:buFont typeface="Wingdings" charset="2"/>
              <a:buChar char="§"/>
            </a:pPr>
            <a:r>
              <a:rPr lang="en-US" sz="2000" dirty="0"/>
              <a:t>Memory of computer</a:t>
            </a:r>
          </a:p>
          <a:p>
            <a:pPr marL="800100" lvl="1" indent="-342900">
              <a:buClr>
                <a:srgbClr val="0000FF"/>
              </a:buClr>
              <a:buFont typeface="Wingdings" charset="2"/>
              <a:buChar char="§"/>
            </a:pPr>
            <a:r>
              <a:rPr lang="en-US" sz="2000" dirty="0"/>
              <a:t>Main memory</a:t>
            </a:r>
          </a:p>
          <a:p>
            <a:pPr marL="800100" lvl="1" indent="-342900">
              <a:buClr>
                <a:srgbClr val="0000FF"/>
              </a:buClr>
              <a:buFont typeface="Wingdings" charset="2"/>
              <a:buChar char="§"/>
            </a:pPr>
            <a:r>
              <a:rPr lang="en-US" sz="2000" dirty="0"/>
              <a:t>Mass storage (secondary storage)</a:t>
            </a:r>
          </a:p>
          <a:p>
            <a:pPr marL="800100" lvl="1" indent="-342900">
              <a:buClr>
                <a:srgbClr val="0000FF"/>
              </a:buClr>
              <a:buFont typeface="Wingdings" charset="2"/>
              <a:buChar char="§"/>
            </a:pPr>
            <a:r>
              <a:rPr lang="en-US" sz="2000" dirty="0"/>
              <a:t>Measure of </a:t>
            </a:r>
            <a:r>
              <a:rPr lang="en-US" sz="2000"/>
              <a:t>memory capacity</a:t>
            </a:r>
            <a:endParaRPr lang="en-US" sz="2000" dirty="0"/>
          </a:p>
        </p:txBody>
      </p:sp>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2</a:t>
            </a:fld>
            <a:endParaRPr lang="en-US" sz="2000" dirty="0">
              <a:solidFill>
                <a:schemeClr val="bg1"/>
              </a:solidFill>
            </a:endParaRPr>
          </a:p>
        </p:txBody>
      </p:sp>
    </p:spTree>
    <p:extLst>
      <p:ext uri="{BB962C8B-B14F-4D97-AF65-F5344CB8AC3E}">
        <p14:creationId xmlns:p14="http://schemas.microsoft.com/office/powerpoint/2010/main" val="124466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125211" y="-12452"/>
            <a:ext cx="1031240" cy="1169670"/>
          </a:xfrm>
          <a:prstGeom prst="rect">
            <a:avLst/>
          </a:prstGeom>
          <a:noFill/>
          <a:ln>
            <a:noFill/>
          </a:ln>
        </p:spPr>
      </p:pic>
      <p:sp>
        <p:nvSpPr>
          <p:cNvPr id="22" name="TextBox 21"/>
          <p:cNvSpPr txBox="1"/>
          <p:nvPr/>
        </p:nvSpPr>
        <p:spPr>
          <a:xfrm>
            <a:off x="927081" y="1423186"/>
            <a:ext cx="7198129" cy="2554545"/>
          </a:xfrm>
          <a:prstGeom prst="rect">
            <a:avLst/>
          </a:prstGeom>
          <a:noFill/>
        </p:spPr>
        <p:txBody>
          <a:bodyPr wrap="square" rtlCol="0">
            <a:spAutoFit/>
          </a:bodyPr>
          <a:lstStyle/>
          <a:p>
            <a:pPr algn="ctr">
              <a:buClr>
                <a:srgbClr val="0000FF"/>
              </a:buClr>
            </a:pPr>
            <a:r>
              <a:rPr lang="en-US" sz="2000" dirty="0"/>
              <a:t>Question????</a:t>
            </a:r>
          </a:p>
          <a:p>
            <a:pPr>
              <a:buClr>
                <a:srgbClr val="0000FF"/>
              </a:buClr>
            </a:pPr>
            <a:endParaRPr lang="en-US" sz="2000" dirty="0"/>
          </a:p>
          <a:p>
            <a:pPr>
              <a:buClr>
                <a:srgbClr val="0000FF"/>
              </a:buClr>
            </a:pPr>
            <a:endParaRPr lang="en-US" sz="2000" dirty="0"/>
          </a:p>
          <a:p>
            <a:pPr>
              <a:buClr>
                <a:srgbClr val="0000FF"/>
              </a:buClr>
            </a:pPr>
            <a:endParaRPr lang="en-US" sz="2000" dirty="0"/>
          </a:p>
          <a:p>
            <a:pPr>
              <a:buClr>
                <a:srgbClr val="0000FF"/>
              </a:buClr>
            </a:pPr>
            <a:endParaRPr lang="en-US" sz="2000" dirty="0"/>
          </a:p>
          <a:p>
            <a:pPr>
              <a:buClr>
                <a:srgbClr val="0000FF"/>
              </a:buClr>
            </a:pPr>
            <a:endParaRPr lang="en-US" sz="2000" dirty="0"/>
          </a:p>
          <a:p>
            <a:pPr>
              <a:buClr>
                <a:srgbClr val="0000FF"/>
              </a:buClr>
            </a:pPr>
            <a:endParaRPr lang="en-US" sz="2000" dirty="0"/>
          </a:p>
          <a:p>
            <a:pPr algn="ctr">
              <a:buClr>
                <a:srgbClr val="0000FF"/>
              </a:buClr>
            </a:pPr>
            <a:r>
              <a:rPr lang="en-US" sz="2000" dirty="0"/>
              <a:t>Thank you for coming.</a:t>
            </a:r>
          </a:p>
        </p:txBody>
      </p:sp>
      <p:sp>
        <p:nvSpPr>
          <p:cNvPr id="8" name="Rectangle 7"/>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 </a:t>
            </a:r>
            <a:r>
              <a:rPr lang="en-US" sz="2000" dirty="0">
                <a:solidFill>
                  <a:schemeClr val="bg1"/>
                </a:solidFill>
              </a:rPr>
              <a:t>UAI</a:t>
            </a: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20</a:t>
            </a:fld>
            <a:endParaRPr lang="en-US" sz="2000" dirty="0">
              <a:solidFill>
                <a:schemeClr val="bg1"/>
              </a:solidFill>
            </a:endParaRPr>
          </a:p>
        </p:txBody>
      </p:sp>
    </p:spTree>
    <p:extLst>
      <p:ext uri="{BB962C8B-B14F-4D97-AF65-F5344CB8AC3E}">
        <p14:creationId xmlns:p14="http://schemas.microsoft.com/office/powerpoint/2010/main" val="2055897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2" y="553254"/>
            <a:ext cx="4437830" cy="523220"/>
          </a:xfrm>
          <a:prstGeom prst="rect">
            <a:avLst/>
          </a:prstGeom>
          <a:noFill/>
        </p:spPr>
        <p:txBody>
          <a:bodyPr wrap="square" rtlCol="0">
            <a:spAutoFit/>
          </a:bodyPr>
          <a:lstStyle/>
          <a:p>
            <a:r>
              <a:rPr lang="en-US" sz="2800" dirty="0">
                <a:solidFill>
                  <a:srgbClr val="558ED5"/>
                </a:solidFill>
              </a:rPr>
              <a:t>Computer architecture</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55943" y="1452921"/>
            <a:ext cx="7575469" cy="1631216"/>
          </a:xfrm>
          <a:prstGeom prst="rect">
            <a:avLst/>
          </a:prstGeom>
          <a:noFill/>
        </p:spPr>
        <p:txBody>
          <a:bodyPr wrap="square" rtlCol="0">
            <a:spAutoFit/>
          </a:bodyPr>
          <a:lstStyle/>
          <a:p>
            <a:pPr marL="342900" lvl="1" indent="-342900" algn="just">
              <a:buClr>
                <a:srgbClr val="0000FF"/>
              </a:buClr>
              <a:buFont typeface="Wingdings" charset="2"/>
              <a:buChar char="§"/>
            </a:pPr>
            <a:r>
              <a:rPr lang="en-US" sz="2000" dirty="0"/>
              <a:t>A circuitry that control data manipulation inside a computer is called </a:t>
            </a:r>
            <a:r>
              <a:rPr lang="en-US" sz="2000" b="1" dirty="0"/>
              <a:t>central processing unit (CPU) </a:t>
            </a:r>
            <a:r>
              <a:rPr lang="en-US" sz="2000" dirty="0"/>
              <a:t>or merely refers to as processor of a computer.</a:t>
            </a:r>
          </a:p>
          <a:p>
            <a:pPr marL="342900" lvl="1" indent="-342900" algn="just">
              <a:buClr>
                <a:srgbClr val="0000FF"/>
              </a:buClr>
              <a:buFont typeface="Wingdings" charset="2"/>
              <a:buChar char="§"/>
            </a:pPr>
            <a:endParaRPr lang="en-CA" sz="2000" dirty="0">
              <a:solidFill>
                <a:srgbClr val="000000"/>
              </a:solidFill>
              <a:latin typeface="Arial"/>
              <a:cs typeface="Arial"/>
            </a:endParaRPr>
          </a:p>
          <a:p>
            <a:pPr marL="800100" lvl="2" indent="-342900" algn="just">
              <a:buClr>
                <a:srgbClr val="0000FF"/>
              </a:buClr>
              <a:buFont typeface="Wingdings" charset="2"/>
              <a:buChar char="§"/>
            </a:pPr>
            <a:endParaRPr lang="en-CA" sz="2000" dirty="0">
              <a:solidFill>
                <a:srgbClr val="000000"/>
              </a:solidFill>
              <a:latin typeface="Arial" charset="0"/>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8125211" y="-25682"/>
            <a:ext cx="1031240" cy="1169670"/>
          </a:xfrm>
          <a:prstGeom prst="rect">
            <a:avLst/>
          </a:prstGeom>
          <a:noFill/>
          <a:ln>
            <a:noFill/>
          </a:ln>
        </p:spPr>
      </p:pic>
      <p:pic>
        <p:nvPicPr>
          <p:cNvPr id="2" name="Picture 1"/>
          <p:cNvPicPr>
            <a:picLocks noChangeAspect="1"/>
          </p:cNvPicPr>
          <p:nvPr/>
        </p:nvPicPr>
        <p:blipFill>
          <a:blip r:embed="rId3"/>
          <a:stretch>
            <a:fillRect/>
          </a:stretch>
        </p:blipFill>
        <p:spPr>
          <a:xfrm>
            <a:off x="5122476" y="2578634"/>
            <a:ext cx="3149600" cy="2366310"/>
          </a:xfrm>
          <a:prstGeom prst="rect">
            <a:avLst/>
          </a:prstGeom>
        </p:spPr>
      </p:pic>
      <p:sp>
        <p:nvSpPr>
          <p:cNvPr id="3" name="TextBox 2"/>
          <p:cNvSpPr txBox="1"/>
          <p:nvPr/>
        </p:nvSpPr>
        <p:spPr>
          <a:xfrm>
            <a:off x="5831427" y="4924024"/>
            <a:ext cx="1873981" cy="369332"/>
          </a:xfrm>
          <a:prstGeom prst="rect">
            <a:avLst/>
          </a:prstGeom>
          <a:noFill/>
        </p:spPr>
        <p:txBody>
          <a:bodyPr wrap="none" rtlCol="0">
            <a:spAutoFit/>
          </a:bodyPr>
          <a:lstStyle/>
          <a:p>
            <a:r>
              <a:rPr lang="en-US" dirty="0"/>
              <a:t>Today’s processor</a:t>
            </a:r>
          </a:p>
        </p:txBody>
      </p:sp>
      <p:sp>
        <p:nvSpPr>
          <p:cNvPr id="9" name="Rectangle 8"/>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3</a:t>
            </a:fld>
            <a:endParaRPr lang="en-US" sz="2000" dirty="0">
              <a:solidFill>
                <a:schemeClr val="bg1"/>
              </a:solidFill>
            </a:endParaRPr>
          </a:p>
        </p:txBody>
      </p:sp>
      <p:sp>
        <p:nvSpPr>
          <p:cNvPr id="11" name="TextBox 10">
            <a:extLst>
              <a:ext uri="{FF2B5EF4-FFF2-40B4-BE49-F238E27FC236}">
                <a16:creationId xmlns:a16="http://schemas.microsoft.com/office/drawing/2014/main" id="{787397D2-1C2C-4EAD-BB5B-48E272E63DED}"/>
              </a:ext>
            </a:extLst>
          </p:cNvPr>
          <p:cNvSpPr txBox="1"/>
          <p:nvPr/>
        </p:nvSpPr>
        <p:spPr>
          <a:xfrm>
            <a:off x="216296" y="3276166"/>
            <a:ext cx="3963817" cy="2492990"/>
          </a:xfrm>
          <a:prstGeom prst="rect">
            <a:avLst/>
          </a:prstGeom>
          <a:noFill/>
        </p:spPr>
        <p:txBody>
          <a:bodyPr wrap="square" rtlCol="0">
            <a:spAutoFit/>
          </a:bodyPr>
          <a:lstStyle/>
          <a:p>
            <a:pPr marL="0" lvl="1" algn="just">
              <a:buClr>
                <a:srgbClr val="0000FF"/>
              </a:buClr>
            </a:pPr>
            <a:r>
              <a:rPr lang="en-CA" sz="2000" dirty="0">
                <a:solidFill>
                  <a:srgbClr val="000000"/>
                </a:solidFill>
                <a:latin typeface="Arial"/>
                <a:cs typeface="Arial"/>
              </a:rPr>
              <a:t>Executes instructions of a computer program by performing;</a:t>
            </a:r>
          </a:p>
          <a:p>
            <a:pPr marL="342900" lvl="1" indent="-342900" algn="just">
              <a:buClr>
                <a:srgbClr val="0000FF"/>
              </a:buClr>
              <a:buFont typeface="Arial" panose="020B0604020202020204" pitchFamily="34" charset="0"/>
              <a:buChar char="•"/>
            </a:pPr>
            <a:r>
              <a:rPr lang="en-CA" sz="1400" dirty="0">
                <a:solidFill>
                  <a:srgbClr val="000000"/>
                </a:solidFill>
                <a:latin typeface="Arial"/>
                <a:cs typeface="Arial"/>
              </a:rPr>
              <a:t>Basic Arithmetic</a:t>
            </a:r>
          </a:p>
          <a:p>
            <a:pPr marL="342900" lvl="1" indent="-342900" algn="just">
              <a:buClr>
                <a:srgbClr val="0000FF"/>
              </a:buClr>
              <a:buFont typeface="Arial" panose="020B0604020202020204" pitchFamily="34" charset="0"/>
              <a:buChar char="•"/>
            </a:pPr>
            <a:r>
              <a:rPr lang="en-CA" sz="1400" dirty="0">
                <a:solidFill>
                  <a:srgbClr val="000000"/>
                </a:solidFill>
                <a:latin typeface="Arial"/>
                <a:cs typeface="Arial"/>
              </a:rPr>
              <a:t>Logical Operations</a:t>
            </a:r>
          </a:p>
          <a:p>
            <a:pPr marL="342900" lvl="1" indent="-342900" algn="just">
              <a:buClr>
                <a:srgbClr val="0000FF"/>
              </a:buClr>
              <a:buFont typeface="Arial" panose="020B0604020202020204" pitchFamily="34" charset="0"/>
              <a:buChar char="•"/>
            </a:pPr>
            <a:r>
              <a:rPr lang="en-CA" sz="1400" dirty="0">
                <a:solidFill>
                  <a:srgbClr val="000000"/>
                </a:solidFill>
                <a:latin typeface="Arial"/>
                <a:cs typeface="Arial"/>
              </a:rPr>
              <a:t>Control Operations</a:t>
            </a:r>
          </a:p>
          <a:p>
            <a:pPr marL="342900" lvl="1" indent="-342900" algn="just">
              <a:buClr>
                <a:srgbClr val="0000FF"/>
              </a:buClr>
              <a:buFont typeface="Arial" panose="020B0604020202020204" pitchFamily="34" charset="0"/>
              <a:buChar char="•"/>
            </a:pPr>
            <a:r>
              <a:rPr lang="en-CA" sz="1400" dirty="0">
                <a:solidFill>
                  <a:srgbClr val="000000"/>
                </a:solidFill>
                <a:latin typeface="Arial"/>
                <a:cs typeface="Arial"/>
              </a:rPr>
              <a:t>I/O Operations</a:t>
            </a:r>
          </a:p>
          <a:p>
            <a:pPr marL="342900" lvl="1" indent="-342900" algn="just">
              <a:buClr>
                <a:srgbClr val="0000FF"/>
              </a:buClr>
              <a:buFont typeface="Arial" panose="020B0604020202020204" pitchFamily="34" charset="0"/>
              <a:buChar char="•"/>
            </a:pPr>
            <a:endParaRPr lang="en-CA" sz="2000" dirty="0">
              <a:solidFill>
                <a:srgbClr val="000000"/>
              </a:solidFill>
              <a:latin typeface="Arial"/>
              <a:cs typeface="Arial"/>
            </a:endParaRPr>
          </a:p>
          <a:p>
            <a:pPr marL="457200" lvl="2" algn="just">
              <a:buClr>
                <a:srgbClr val="0000FF"/>
              </a:buClr>
            </a:pPr>
            <a:r>
              <a:rPr lang="en-CA" sz="2000" dirty="0">
                <a:solidFill>
                  <a:srgbClr val="000000"/>
                </a:solidFill>
                <a:latin typeface="Arial" charset="0"/>
              </a:rPr>
              <a:t>As specified by the instructions…</a:t>
            </a:r>
          </a:p>
        </p:txBody>
      </p:sp>
    </p:spTree>
    <p:extLst>
      <p:ext uri="{BB962C8B-B14F-4D97-AF65-F5344CB8AC3E}">
        <p14:creationId xmlns:p14="http://schemas.microsoft.com/office/powerpoint/2010/main" val="328816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2" y="553254"/>
            <a:ext cx="4437830" cy="523220"/>
          </a:xfrm>
          <a:prstGeom prst="rect">
            <a:avLst/>
          </a:prstGeom>
          <a:noFill/>
        </p:spPr>
        <p:txBody>
          <a:bodyPr wrap="square" rtlCol="0">
            <a:spAutoFit/>
          </a:bodyPr>
          <a:lstStyle/>
          <a:p>
            <a:r>
              <a:rPr lang="en-US" sz="2800" dirty="0">
                <a:solidFill>
                  <a:srgbClr val="558ED5"/>
                </a:solidFill>
              </a:rPr>
              <a:t>CPU basics</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8125211" y="-25682"/>
            <a:ext cx="1031240" cy="1169670"/>
          </a:xfrm>
          <a:prstGeom prst="rect">
            <a:avLst/>
          </a:prstGeom>
          <a:noFill/>
          <a:ln>
            <a:noFill/>
          </a:ln>
        </p:spPr>
      </p:pic>
      <p:sp>
        <p:nvSpPr>
          <p:cNvPr id="9" name="Rectangle 8"/>
          <p:cNvSpPr/>
          <p:nvPr/>
        </p:nvSpPr>
        <p:spPr>
          <a:xfrm>
            <a:off x="3436671" y="1603460"/>
            <a:ext cx="1488185" cy="6798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CPU</a:t>
            </a:r>
          </a:p>
        </p:txBody>
      </p:sp>
      <p:sp>
        <p:nvSpPr>
          <p:cNvPr id="11" name="Rectangle 10"/>
          <p:cNvSpPr/>
          <p:nvPr/>
        </p:nvSpPr>
        <p:spPr>
          <a:xfrm>
            <a:off x="3436671" y="3436286"/>
            <a:ext cx="1618027" cy="6798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Control unit</a:t>
            </a:r>
          </a:p>
        </p:txBody>
      </p:sp>
      <p:sp>
        <p:nvSpPr>
          <p:cNvPr id="12" name="Rectangle 11"/>
          <p:cNvSpPr/>
          <p:nvPr/>
        </p:nvSpPr>
        <p:spPr>
          <a:xfrm>
            <a:off x="5733094" y="3423458"/>
            <a:ext cx="1731940" cy="6798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Registers</a:t>
            </a:r>
          </a:p>
        </p:txBody>
      </p:sp>
      <p:grpSp>
        <p:nvGrpSpPr>
          <p:cNvPr id="17" name="Group 16"/>
          <p:cNvGrpSpPr/>
          <p:nvPr/>
        </p:nvGrpSpPr>
        <p:grpSpPr>
          <a:xfrm>
            <a:off x="885218" y="3410630"/>
            <a:ext cx="2005677" cy="1732998"/>
            <a:chOff x="885218" y="2820558"/>
            <a:chExt cx="2005677" cy="1732998"/>
          </a:xfrm>
        </p:grpSpPr>
        <p:sp>
          <p:nvSpPr>
            <p:cNvPr id="10" name="Rectangle 9"/>
            <p:cNvSpPr/>
            <p:nvPr/>
          </p:nvSpPr>
          <p:spPr>
            <a:xfrm>
              <a:off x="955944" y="2820558"/>
              <a:ext cx="1852099" cy="6798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Arithmetic/logic</a:t>
              </a:r>
            </a:p>
          </p:txBody>
        </p:sp>
        <p:sp>
          <p:nvSpPr>
            <p:cNvPr id="14" name="TextBox 13"/>
            <p:cNvSpPr txBox="1"/>
            <p:nvPr/>
          </p:nvSpPr>
          <p:spPr>
            <a:xfrm>
              <a:off x="885218" y="3630226"/>
              <a:ext cx="2005677" cy="923330"/>
            </a:xfrm>
            <a:prstGeom prst="rect">
              <a:avLst/>
            </a:prstGeom>
            <a:noFill/>
          </p:spPr>
          <p:txBody>
            <a:bodyPr wrap="none" rtlCol="0">
              <a:spAutoFit/>
            </a:bodyPr>
            <a:lstStyle/>
            <a:p>
              <a:r>
                <a:rPr lang="en-US" dirty="0"/>
                <a:t>Operation on data</a:t>
              </a:r>
            </a:p>
            <a:p>
              <a:pPr marL="742950" lvl="1" indent="-285750">
                <a:buFont typeface="Wingdings" charset="2"/>
                <a:buChar char="§"/>
              </a:pPr>
              <a:r>
                <a:rPr lang="en-US" dirty="0"/>
                <a:t>Addition</a:t>
              </a:r>
            </a:p>
            <a:p>
              <a:pPr marL="742950" lvl="1" indent="-285750">
                <a:buFont typeface="Wingdings" charset="2"/>
                <a:buChar char="§"/>
              </a:pPr>
              <a:r>
                <a:rPr lang="en-US" dirty="0"/>
                <a:t>Subtraction</a:t>
              </a:r>
            </a:p>
          </p:txBody>
        </p:sp>
      </p:grpSp>
      <p:sp>
        <p:nvSpPr>
          <p:cNvPr id="15" name="TextBox 14"/>
          <p:cNvSpPr txBox="1"/>
          <p:nvPr/>
        </p:nvSpPr>
        <p:spPr>
          <a:xfrm>
            <a:off x="3410551" y="4268922"/>
            <a:ext cx="1849413" cy="646331"/>
          </a:xfrm>
          <a:prstGeom prst="rect">
            <a:avLst/>
          </a:prstGeom>
          <a:noFill/>
        </p:spPr>
        <p:txBody>
          <a:bodyPr wrap="square" rtlCol="0">
            <a:spAutoFit/>
          </a:bodyPr>
          <a:lstStyle/>
          <a:p>
            <a:r>
              <a:rPr lang="en-US" dirty="0"/>
              <a:t>Coordinating activities</a:t>
            </a:r>
          </a:p>
        </p:txBody>
      </p:sp>
      <p:sp>
        <p:nvSpPr>
          <p:cNvPr id="16" name="TextBox 15"/>
          <p:cNvSpPr txBox="1"/>
          <p:nvPr/>
        </p:nvSpPr>
        <p:spPr>
          <a:xfrm>
            <a:off x="5698601" y="4184344"/>
            <a:ext cx="1849413" cy="646331"/>
          </a:xfrm>
          <a:prstGeom prst="rect">
            <a:avLst/>
          </a:prstGeom>
          <a:noFill/>
        </p:spPr>
        <p:txBody>
          <a:bodyPr wrap="square" rtlCol="0">
            <a:spAutoFit/>
          </a:bodyPr>
          <a:lstStyle/>
          <a:p>
            <a:r>
              <a:rPr lang="en-US" dirty="0"/>
              <a:t>Buffer cells within CPU</a:t>
            </a:r>
          </a:p>
        </p:txBody>
      </p:sp>
      <p:cxnSp>
        <p:nvCxnSpPr>
          <p:cNvPr id="23" name="Straight Connector 22"/>
          <p:cNvCxnSpPr>
            <a:stCxn id="9" idx="2"/>
          </p:cNvCxnSpPr>
          <p:nvPr/>
        </p:nvCxnSpPr>
        <p:spPr>
          <a:xfrm>
            <a:off x="4180764" y="2283328"/>
            <a:ext cx="1550" cy="1103180"/>
          </a:xfrm>
          <a:prstGeom prst="line">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831473" y="2834918"/>
            <a:ext cx="1550" cy="550056"/>
          </a:xfrm>
          <a:prstGeom prst="line">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1831473" y="2834918"/>
            <a:ext cx="234929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4193593" y="2833386"/>
            <a:ext cx="234929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6528505" y="2847746"/>
            <a:ext cx="1550" cy="550056"/>
          </a:xfrm>
          <a:prstGeom prst="line">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4823769" y="4832692"/>
            <a:ext cx="1140247" cy="6798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GPR</a:t>
            </a:r>
          </a:p>
        </p:txBody>
      </p:sp>
      <p:sp>
        <p:nvSpPr>
          <p:cNvPr id="36" name="Rectangle 35"/>
          <p:cNvSpPr/>
          <p:nvPr/>
        </p:nvSpPr>
        <p:spPr>
          <a:xfrm>
            <a:off x="7236958" y="4832692"/>
            <a:ext cx="1109613" cy="6798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SPR</a:t>
            </a:r>
          </a:p>
        </p:txBody>
      </p:sp>
      <p:cxnSp>
        <p:nvCxnSpPr>
          <p:cNvPr id="37" name="Straight Connector 36"/>
          <p:cNvCxnSpPr/>
          <p:nvPr/>
        </p:nvCxnSpPr>
        <p:spPr>
          <a:xfrm flipH="1">
            <a:off x="5390570" y="3795459"/>
            <a:ext cx="3336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endCxn id="35" idx="0"/>
          </p:cNvCxnSpPr>
          <p:nvPr/>
        </p:nvCxnSpPr>
        <p:spPr>
          <a:xfrm flipH="1">
            <a:off x="5393893" y="3802642"/>
            <a:ext cx="4856" cy="1030050"/>
          </a:xfrm>
          <a:prstGeom prst="line">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7786909" y="3802642"/>
            <a:ext cx="4856" cy="1030050"/>
          </a:xfrm>
          <a:prstGeom prst="line">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7465034" y="3795459"/>
            <a:ext cx="333690" cy="0"/>
          </a:xfrm>
          <a:prstGeom prst="line">
            <a:avLst/>
          </a:prstGeom>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27"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4</a:t>
            </a:fld>
            <a:endParaRPr lang="en-US" sz="2000" dirty="0">
              <a:solidFill>
                <a:schemeClr val="bg1"/>
              </a:solidFill>
            </a:endParaRPr>
          </a:p>
        </p:txBody>
      </p:sp>
    </p:spTree>
    <p:extLst>
      <p:ext uri="{BB962C8B-B14F-4D97-AF65-F5344CB8AC3E}">
        <p14:creationId xmlns:p14="http://schemas.microsoft.com/office/powerpoint/2010/main" val="1929148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2" y="553254"/>
            <a:ext cx="4437830" cy="523220"/>
          </a:xfrm>
          <a:prstGeom prst="rect">
            <a:avLst/>
          </a:prstGeom>
          <a:noFill/>
        </p:spPr>
        <p:txBody>
          <a:bodyPr wrap="square" rtlCol="0">
            <a:spAutoFit/>
          </a:bodyPr>
          <a:lstStyle/>
          <a:p>
            <a:r>
              <a:rPr lang="en-US" sz="2800" dirty="0">
                <a:solidFill>
                  <a:srgbClr val="558ED5"/>
                </a:solidFill>
              </a:rPr>
              <a:t>CPU basic</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55943" y="1452921"/>
            <a:ext cx="7575469" cy="2554545"/>
          </a:xfrm>
          <a:prstGeom prst="rect">
            <a:avLst/>
          </a:prstGeom>
          <a:noFill/>
        </p:spPr>
        <p:txBody>
          <a:bodyPr wrap="square" rtlCol="0">
            <a:spAutoFit/>
          </a:bodyPr>
          <a:lstStyle/>
          <a:p>
            <a:pPr marL="342900" lvl="1" indent="-342900" algn="just">
              <a:buClr>
                <a:srgbClr val="0000FF"/>
              </a:buClr>
              <a:buFont typeface="Wingdings" charset="2"/>
              <a:buChar char="§"/>
            </a:pPr>
            <a:r>
              <a:rPr lang="en-US" sz="2000" b="1" dirty="0"/>
              <a:t>General Purpose registers</a:t>
            </a:r>
            <a:r>
              <a:rPr lang="en-US" sz="2000" dirty="0"/>
              <a:t>: is a buffer for data manipulated by CPU</a:t>
            </a:r>
          </a:p>
          <a:p>
            <a:pPr marL="800100" lvl="2" indent="-342900" algn="just">
              <a:buClr>
                <a:srgbClr val="0000FF"/>
              </a:buClr>
              <a:buFont typeface="Wingdings" charset="2"/>
              <a:buChar char="§"/>
            </a:pPr>
            <a:r>
              <a:rPr lang="en-US" sz="2000" dirty="0"/>
              <a:t>Holds input to the ALU circuitry.</a:t>
            </a:r>
          </a:p>
          <a:p>
            <a:pPr marL="800100" lvl="2" indent="-342900" algn="just">
              <a:buClr>
                <a:srgbClr val="0000FF"/>
              </a:buClr>
              <a:buFont typeface="Wingdings" charset="2"/>
              <a:buChar char="§"/>
            </a:pPr>
            <a:r>
              <a:rPr lang="en-US" sz="2000" dirty="0"/>
              <a:t>Provide storage space for the result of that (ALU) unit.</a:t>
            </a:r>
          </a:p>
          <a:p>
            <a:pPr marL="342900" lvl="1" indent="-342900" algn="just">
              <a:buClr>
                <a:srgbClr val="0000FF"/>
              </a:buClr>
              <a:buFont typeface="Wingdings" charset="2"/>
              <a:buChar char="§"/>
            </a:pPr>
            <a:r>
              <a:rPr lang="en-US" sz="2000" dirty="0"/>
              <a:t>The </a:t>
            </a:r>
            <a:r>
              <a:rPr lang="en-US" sz="2000" b="1" dirty="0"/>
              <a:t>control unit </a:t>
            </a:r>
            <a:r>
              <a:rPr lang="en-US" sz="2000" dirty="0"/>
              <a:t>transfer the data from main memory to GPR</a:t>
            </a:r>
          </a:p>
          <a:p>
            <a:pPr marL="800100" lvl="2" indent="-342900" algn="just">
              <a:buClr>
                <a:srgbClr val="0000FF"/>
              </a:buClr>
              <a:buFont typeface="Wingdings" charset="2"/>
              <a:buChar char="§"/>
            </a:pPr>
            <a:r>
              <a:rPr lang="en-US" sz="2000" dirty="0"/>
              <a:t>Tell the ALU which registers hold the data</a:t>
            </a:r>
          </a:p>
          <a:p>
            <a:pPr marL="800100" lvl="2" indent="-342900" algn="just">
              <a:buClr>
                <a:srgbClr val="0000FF"/>
              </a:buClr>
              <a:buFont typeface="Wingdings" charset="2"/>
              <a:buChar char="§"/>
            </a:pPr>
            <a:r>
              <a:rPr lang="en-US" sz="2000" dirty="0"/>
              <a:t>Activate the appropriate circuitry within the ALU, and</a:t>
            </a:r>
          </a:p>
          <a:p>
            <a:pPr marL="800100" lvl="2" indent="-342900" algn="just">
              <a:buClr>
                <a:srgbClr val="0000FF"/>
              </a:buClr>
              <a:buFont typeface="Wingdings" charset="2"/>
              <a:buChar char="§"/>
            </a:pPr>
            <a:r>
              <a:rPr lang="en-US" sz="2000" dirty="0"/>
              <a:t>Inform the ALU which register should receive the result.</a:t>
            </a:r>
          </a:p>
          <a:p>
            <a:pPr marL="0" lvl="1" algn="just">
              <a:buClr>
                <a:srgbClr val="0000FF"/>
              </a:buClr>
            </a:pPr>
            <a:endParaRPr lang="en-CA" sz="2000" dirty="0">
              <a:solidFill>
                <a:srgbClr val="000000"/>
              </a:solidFill>
              <a:latin typeface="Arial"/>
              <a:cs typeface="Arial"/>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8125211" y="-25682"/>
            <a:ext cx="1031240" cy="1169670"/>
          </a:xfrm>
          <a:prstGeom prst="rect">
            <a:avLst/>
          </a:prstGeom>
          <a:noFill/>
          <a:ln>
            <a:noFill/>
          </a:ln>
        </p:spPr>
      </p:pic>
      <p:sp>
        <p:nvSpPr>
          <p:cNvPr id="9" name="Rectangle 8"/>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5</a:t>
            </a:fld>
            <a:endParaRPr lang="en-US" sz="2000" dirty="0">
              <a:solidFill>
                <a:schemeClr val="bg1"/>
              </a:solidFill>
            </a:endParaRPr>
          </a:p>
        </p:txBody>
      </p:sp>
    </p:spTree>
    <p:extLst>
      <p:ext uri="{BB962C8B-B14F-4D97-AF65-F5344CB8AC3E}">
        <p14:creationId xmlns:p14="http://schemas.microsoft.com/office/powerpoint/2010/main" val="3139926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1624-629B-4473-B489-0E0245962463}"/>
              </a:ext>
            </a:extLst>
          </p:cNvPr>
          <p:cNvSpPr>
            <a:spLocks noGrp="1"/>
          </p:cNvSpPr>
          <p:nvPr>
            <p:ph type="title"/>
          </p:nvPr>
        </p:nvSpPr>
        <p:spPr/>
        <p:txBody>
          <a:bodyPr/>
          <a:lstStyle/>
          <a:p>
            <a:r>
              <a:rPr lang="en-GB" dirty="0"/>
              <a:t>Computer Bus</a:t>
            </a:r>
            <a:endParaRPr lang="en-US" dirty="0"/>
          </a:p>
        </p:txBody>
      </p:sp>
      <p:sp>
        <p:nvSpPr>
          <p:cNvPr id="3" name="Content Placeholder 2">
            <a:extLst>
              <a:ext uri="{FF2B5EF4-FFF2-40B4-BE49-F238E27FC236}">
                <a16:creationId xmlns:a16="http://schemas.microsoft.com/office/drawing/2014/main" id="{C26C21FF-018D-4373-A607-8BA73A920041}"/>
              </a:ext>
            </a:extLst>
          </p:cNvPr>
          <p:cNvSpPr>
            <a:spLocks noGrp="1"/>
          </p:cNvSpPr>
          <p:nvPr>
            <p:ph idx="1"/>
          </p:nvPr>
        </p:nvSpPr>
        <p:spPr/>
        <p:txBody>
          <a:bodyPr>
            <a:normAutofit/>
          </a:bodyPr>
          <a:lstStyle/>
          <a:p>
            <a:r>
              <a:rPr lang="en-GB" sz="2400" dirty="0"/>
              <a:t>Physical connections (cables, circuits etc.); hardware components that facilitate communication</a:t>
            </a:r>
          </a:p>
          <a:p>
            <a:endParaRPr lang="en-US" sz="2400" dirty="0"/>
          </a:p>
        </p:txBody>
      </p:sp>
      <p:pic>
        <p:nvPicPr>
          <p:cNvPr id="5" name="Picture 4">
            <a:extLst>
              <a:ext uri="{FF2B5EF4-FFF2-40B4-BE49-F238E27FC236}">
                <a16:creationId xmlns:a16="http://schemas.microsoft.com/office/drawing/2014/main" id="{999D7EDE-6CA2-4CE4-98E3-7C543C3FB12E}"/>
              </a:ext>
            </a:extLst>
          </p:cNvPr>
          <p:cNvPicPr>
            <a:picLocks noChangeAspect="1"/>
          </p:cNvPicPr>
          <p:nvPr/>
        </p:nvPicPr>
        <p:blipFill>
          <a:blip r:embed="rId2"/>
          <a:stretch>
            <a:fillRect/>
          </a:stretch>
        </p:blipFill>
        <p:spPr>
          <a:xfrm>
            <a:off x="2104680" y="2504951"/>
            <a:ext cx="5398232" cy="3803773"/>
          </a:xfrm>
          <a:prstGeom prst="rect">
            <a:avLst/>
          </a:prstGeom>
        </p:spPr>
      </p:pic>
      <p:pic>
        <p:nvPicPr>
          <p:cNvPr id="6" name="Picture 5">
            <a:extLst>
              <a:ext uri="{FF2B5EF4-FFF2-40B4-BE49-F238E27FC236}">
                <a16:creationId xmlns:a16="http://schemas.microsoft.com/office/drawing/2014/main" id="{4AF36EC1-ABDB-40D7-B18C-688B39BED62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125211" y="-25682"/>
            <a:ext cx="1031240" cy="1169670"/>
          </a:xfrm>
          <a:prstGeom prst="rect">
            <a:avLst/>
          </a:prstGeom>
          <a:noFill/>
          <a:ln>
            <a:noFill/>
          </a:ln>
        </p:spPr>
      </p:pic>
    </p:spTree>
    <p:extLst>
      <p:ext uri="{BB962C8B-B14F-4D97-AF65-F5344CB8AC3E}">
        <p14:creationId xmlns:p14="http://schemas.microsoft.com/office/powerpoint/2010/main" val="4171399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1" y="553254"/>
            <a:ext cx="6864683" cy="523220"/>
          </a:xfrm>
          <a:prstGeom prst="rect">
            <a:avLst/>
          </a:prstGeom>
          <a:noFill/>
        </p:spPr>
        <p:txBody>
          <a:bodyPr wrap="square" rtlCol="0">
            <a:spAutoFit/>
          </a:bodyPr>
          <a:lstStyle/>
          <a:p>
            <a:r>
              <a:rPr lang="en-US" sz="2800" dirty="0">
                <a:solidFill>
                  <a:srgbClr val="558ED5"/>
                </a:solidFill>
              </a:rPr>
              <a:t>Bridge between CPU and main memory</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8125211" y="-25682"/>
            <a:ext cx="1031240" cy="1169670"/>
          </a:xfrm>
          <a:prstGeom prst="rect">
            <a:avLst/>
          </a:prstGeom>
          <a:noFill/>
          <a:ln>
            <a:noFill/>
          </a:ln>
        </p:spPr>
      </p:pic>
      <p:pic>
        <p:nvPicPr>
          <p:cNvPr id="2" name="Picture 1"/>
          <p:cNvPicPr>
            <a:picLocks noChangeAspect="1"/>
          </p:cNvPicPr>
          <p:nvPr/>
        </p:nvPicPr>
        <p:blipFill>
          <a:blip r:embed="rId3"/>
          <a:stretch>
            <a:fillRect/>
          </a:stretch>
        </p:blipFill>
        <p:spPr>
          <a:xfrm>
            <a:off x="926068" y="1486796"/>
            <a:ext cx="7073900" cy="4051300"/>
          </a:xfrm>
          <a:prstGeom prst="rect">
            <a:avLst/>
          </a:prstGeom>
        </p:spPr>
      </p:pic>
      <p:sp>
        <p:nvSpPr>
          <p:cNvPr id="3" name="TextBox 2"/>
          <p:cNvSpPr txBox="1"/>
          <p:nvPr/>
        </p:nvSpPr>
        <p:spPr>
          <a:xfrm>
            <a:off x="5619183" y="2860573"/>
            <a:ext cx="521785" cy="369332"/>
          </a:xfrm>
          <a:prstGeom prst="rect">
            <a:avLst/>
          </a:prstGeom>
          <a:noFill/>
        </p:spPr>
        <p:txBody>
          <a:bodyPr wrap="none" rtlCol="0">
            <a:spAutoFit/>
          </a:bodyPr>
          <a:lstStyle/>
          <a:p>
            <a:r>
              <a:rPr lang="en-US" dirty="0"/>
              <a:t>Bus</a:t>
            </a:r>
          </a:p>
        </p:txBody>
      </p:sp>
      <p:sp>
        <p:nvSpPr>
          <p:cNvPr id="9" name="Rectangle 8"/>
          <p:cNvSpPr/>
          <p:nvPr/>
        </p:nvSpPr>
        <p:spPr>
          <a:xfrm>
            <a:off x="0" y="6393763"/>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7</a:t>
            </a:fld>
            <a:endParaRPr lang="en-US" sz="2000" dirty="0">
              <a:solidFill>
                <a:schemeClr val="bg1"/>
              </a:solidFill>
            </a:endParaRPr>
          </a:p>
        </p:txBody>
      </p:sp>
    </p:spTree>
    <p:extLst>
      <p:ext uri="{BB962C8B-B14F-4D97-AF65-F5344CB8AC3E}">
        <p14:creationId xmlns:p14="http://schemas.microsoft.com/office/powerpoint/2010/main" val="4122427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4093" y="553254"/>
            <a:ext cx="7047671" cy="523220"/>
          </a:xfrm>
          <a:prstGeom prst="rect">
            <a:avLst/>
          </a:prstGeom>
          <a:noFill/>
        </p:spPr>
        <p:txBody>
          <a:bodyPr wrap="square" rtlCol="0">
            <a:spAutoFit/>
          </a:bodyPr>
          <a:lstStyle/>
          <a:p>
            <a:r>
              <a:rPr lang="en-US" sz="2800" dirty="0">
                <a:solidFill>
                  <a:srgbClr val="558ED5"/>
                </a:solidFill>
              </a:rPr>
              <a:t>Addition operation on value stored in memory</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8125211" y="-25682"/>
            <a:ext cx="1031240" cy="1169670"/>
          </a:xfrm>
          <a:prstGeom prst="rect">
            <a:avLst/>
          </a:prstGeom>
          <a:noFill/>
          <a:ln>
            <a:noFill/>
          </a:ln>
        </p:spPr>
      </p:pic>
      <p:sp>
        <p:nvSpPr>
          <p:cNvPr id="3" name="TextBox 2"/>
          <p:cNvSpPr txBox="1"/>
          <p:nvPr/>
        </p:nvSpPr>
        <p:spPr>
          <a:xfrm>
            <a:off x="5619183" y="2860573"/>
            <a:ext cx="521785" cy="369332"/>
          </a:xfrm>
          <a:prstGeom prst="rect">
            <a:avLst/>
          </a:prstGeom>
          <a:noFill/>
        </p:spPr>
        <p:txBody>
          <a:bodyPr wrap="none" rtlCol="0">
            <a:spAutoFit/>
          </a:bodyPr>
          <a:lstStyle/>
          <a:p>
            <a:r>
              <a:rPr lang="en-US" dirty="0"/>
              <a:t>Bus</a:t>
            </a:r>
          </a:p>
        </p:txBody>
      </p:sp>
      <p:pic>
        <p:nvPicPr>
          <p:cNvPr id="6" name="Picture 5"/>
          <p:cNvPicPr>
            <a:picLocks noChangeAspect="1"/>
          </p:cNvPicPr>
          <p:nvPr/>
        </p:nvPicPr>
        <p:blipFill>
          <a:blip r:embed="rId3"/>
          <a:stretch>
            <a:fillRect/>
          </a:stretch>
        </p:blipFill>
        <p:spPr>
          <a:xfrm>
            <a:off x="2322082" y="1612900"/>
            <a:ext cx="3989818" cy="3619500"/>
          </a:xfrm>
          <a:prstGeom prst="rect">
            <a:avLst/>
          </a:prstGeom>
        </p:spPr>
      </p:pic>
      <p:sp>
        <p:nvSpPr>
          <p:cNvPr id="9" name="Rectangle 8"/>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8</a:t>
            </a:fld>
            <a:endParaRPr lang="en-US" sz="2000" dirty="0">
              <a:solidFill>
                <a:schemeClr val="bg1"/>
              </a:solidFill>
            </a:endParaRPr>
          </a:p>
        </p:txBody>
      </p:sp>
    </p:spTree>
    <p:extLst>
      <p:ext uri="{BB962C8B-B14F-4D97-AF65-F5344CB8AC3E}">
        <p14:creationId xmlns:p14="http://schemas.microsoft.com/office/powerpoint/2010/main" val="3062678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082" y="553254"/>
            <a:ext cx="4437830" cy="523220"/>
          </a:xfrm>
          <a:prstGeom prst="rect">
            <a:avLst/>
          </a:prstGeom>
          <a:noFill/>
        </p:spPr>
        <p:txBody>
          <a:bodyPr wrap="square" rtlCol="0">
            <a:spAutoFit/>
          </a:bodyPr>
          <a:lstStyle/>
          <a:p>
            <a:r>
              <a:rPr lang="en-US" sz="2800" dirty="0">
                <a:solidFill>
                  <a:srgbClr val="558ED5"/>
                </a:solidFill>
              </a:rPr>
              <a:t>Cache memory</a:t>
            </a:r>
          </a:p>
        </p:txBody>
      </p:sp>
      <p:cxnSp>
        <p:nvCxnSpPr>
          <p:cNvPr id="5" name="Straight Connector 4"/>
          <p:cNvCxnSpPr/>
          <p:nvPr/>
        </p:nvCxnSpPr>
        <p:spPr>
          <a:xfrm>
            <a:off x="955944" y="1256081"/>
            <a:ext cx="6835821" cy="0"/>
          </a:xfrm>
          <a:prstGeom prst="line">
            <a:avLst/>
          </a:prstGeom>
          <a:ln w="3175" cmpd="sng">
            <a:solidFill>
              <a:schemeClr val="tx1">
                <a:alpha val="4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55943" y="1452921"/>
            <a:ext cx="7575469" cy="1938992"/>
          </a:xfrm>
          <a:prstGeom prst="rect">
            <a:avLst/>
          </a:prstGeom>
          <a:noFill/>
        </p:spPr>
        <p:txBody>
          <a:bodyPr wrap="square" rtlCol="0">
            <a:spAutoFit/>
          </a:bodyPr>
          <a:lstStyle/>
          <a:p>
            <a:pPr marL="342900" lvl="1" indent="-342900" algn="just">
              <a:buClr>
                <a:srgbClr val="0000FF"/>
              </a:buClr>
              <a:buFont typeface="Wingdings" charset="2"/>
              <a:buChar char="§"/>
            </a:pPr>
            <a:r>
              <a:rPr lang="en-US" sz="2000" dirty="0"/>
              <a:t>A high speed memory located within the CPU that attempt to copy a portion of main memory that is of current interest. Data transfer that would be made between the register and main memory are made between the register and the cache memory. Any changes made to the cache are then transferred collectively to the main memory at a more opportune time.</a:t>
            </a:r>
            <a:endParaRPr lang="en-CA" sz="2000" dirty="0">
              <a:solidFill>
                <a:srgbClr val="000000"/>
              </a:solidFill>
              <a:latin typeface="Arial"/>
              <a:cs typeface="Arial"/>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8125211" y="-25682"/>
            <a:ext cx="1031240" cy="1169670"/>
          </a:xfrm>
          <a:prstGeom prst="rect">
            <a:avLst/>
          </a:prstGeom>
          <a:noFill/>
          <a:ln>
            <a:noFill/>
          </a:ln>
        </p:spPr>
      </p:pic>
      <p:sp>
        <p:nvSpPr>
          <p:cNvPr id="9" name="Rectangle 8"/>
          <p:cNvSpPr/>
          <p:nvPr/>
        </p:nvSpPr>
        <p:spPr>
          <a:xfrm>
            <a:off x="14431" y="6458137"/>
            <a:ext cx="9144000" cy="407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2000" dirty="0">
                <a:solidFill>
                  <a:schemeClr val="bg1"/>
                </a:solidFill>
              </a:rPr>
              <a:t>©</a:t>
            </a:r>
            <a:endParaRPr lang="en-US" sz="2000" dirty="0">
              <a:solidFill>
                <a:schemeClr val="bg1"/>
              </a:solidFill>
            </a:endParaRPr>
          </a:p>
        </p:txBody>
      </p:sp>
      <p:sp>
        <p:nvSpPr>
          <p:cNvPr id="10" name="Slide Number Placeholder 2"/>
          <p:cNvSpPr txBox="1">
            <a:spLocks/>
          </p:cNvSpPr>
          <p:nvPr/>
        </p:nvSpPr>
        <p:spPr>
          <a:xfrm>
            <a:off x="6553200" y="643644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B41FA2-2AAB-4B41-8328-98A66984BBB1}" type="slidenum">
              <a:rPr lang="en-US" sz="2000" smtClean="0">
                <a:solidFill>
                  <a:schemeClr val="bg1"/>
                </a:solidFill>
              </a:rPr>
              <a:pPr/>
              <a:t>9</a:t>
            </a:fld>
            <a:endParaRPr lang="en-US" sz="2000" dirty="0">
              <a:solidFill>
                <a:schemeClr val="bg1"/>
              </a:solidFill>
            </a:endParaRPr>
          </a:p>
        </p:txBody>
      </p:sp>
    </p:spTree>
    <p:extLst>
      <p:ext uri="{BB962C8B-B14F-4D97-AF65-F5344CB8AC3E}">
        <p14:creationId xmlns:p14="http://schemas.microsoft.com/office/powerpoint/2010/main" val="1032486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5800440D6BB949BDEE77922D693614" ma:contentTypeVersion="2" ma:contentTypeDescription="Create a new document." ma:contentTypeScope="" ma:versionID="76a85a502b77aa62172550b4c8805968">
  <xsd:schema xmlns:xsd="http://www.w3.org/2001/XMLSchema" xmlns:xs="http://www.w3.org/2001/XMLSchema" xmlns:p="http://schemas.microsoft.com/office/2006/metadata/properties" xmlns:ns2="aa053640-5950-4dce-b156-442f50ce647f" targetNamespace="http://schemas.microsoft.com/office/2006/metadata/properties" ma:root="true" ma:fieldsID="44da2bf0a5057956cdf17c084bdfd3c0" ns2:_="">
    <xsd:import namespace="aa053640-5950-4dce-b156-442f50ce647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053640-5950-4dce-b156-442f50ce64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BC58D1-3C21-470C-82BE-C7103C8B7ECB}"/>
</file>

<file path=customXml/itemProps2.xml><?xml version="1.0" encoding="utf-8"?>
<ds:datastoreItem xmlns:ds="http://schemas.openxmlformats.org/officeDocument/2006/customXml" ds:itemID="{77B16645-65B2-44AC-9CB9-624891F77EB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35AAF60-538E-4E0D-B1E7-F8557BBFF6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2858</TotalTime>
  <Words>859</Words>
  <Application>Microsoft Office PowerPoint</Application>
  <PresentationFormat>On-screen Show (4:3)</PresentationFormat>
  <Paragraphs>162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Computer Bus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Dalhat</dc:creator>
  <cp:lastModifiedBy>Ibrahim Abdullahi04</cp:lastModifiedBy>
  <cp:revision>71</cp:revision>
  <dcterms:created xsi:type="dcterms:W3CDTF">2017-10-07T12:05:29Z</dcterms:created>
  <dcterms:modified xsi:type="dcterms:W3CDTF">2021-11-17T09:47:13Z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0x010100895800440D6BB949BDEE77922D693614</vt:lpwstr>
  </property>
</Properties>
</file>