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9" r:id="rId1"/>
  </p:sldMasterIdLst>
  <p:notesMasterIdLst>
    <p:notesMasterId r:id="rId10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712"/>
  </p:normalViewPr>
  <p:slideViewPr>
    <p:cSldViewPr snapToGrid="0" snapToObjects="1">
      <p:cViewPr varScale="1">
        <p:scale>
          <a:sx n="105" d="100"/>
          <a:sy n="105" d="100"/>
        </p:scale>
        <p:origin x="8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7E350D-DD8F-BF41-809A-450200232B80}" type="datetimeFigureOut">
              <a:rPr lang="en-US" smtClean="0"/>
              <a:t>8/4/19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4580C8-0EA5-A54D-9AB9-379527CB8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670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Bounce </a:t>
            </a:r>
            <a:r>
              <a:rPr lang="en-US" dirty="0" err="1"/>
              <a:t>Gaadi</a:t>
            </a:r>
            <a:r>
              <a:rPr lang="en-US" dirty="0"/>
              <a:t> movement by traffic shaping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4580C8-0EA5-A54D-9AB9-379527CB81F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698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8/4/19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912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8/4/19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6606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8/4/19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460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8/4/19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9253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8/4/19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775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8/4/19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458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8/4/19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051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8/4/19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426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8/4/19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2962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8/4/19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305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8/4/19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5828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8/4/19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1359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8" r:id="rId6"/>
    <p:sldLayoutId id="2147483693" r:id="rId7"/>
    <p:sldLayoutId id="2147483694" r:id="rId8"/>
    <p:sldLayoutId id="2147483695" r:id="rId9"/>
    <p:sldLayoutId id="2147483697" r:id="rId10"/>
    <p:sldLayoutId id="214748369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482F060-A4AF-4E0B-B364-7C6BA4AE9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6220" y="0"/>
            <a:ext cx="464131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42C7E0-A482-124A-A365-3773A524B8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4814" y="640080"/>
            <a:ext cx="3659246" cy="2850319"/>
          </a:xfrm>
        </p:spPr>
        <p:txBody>
          <a:bodyPr>
            <a:normAutofit/>
          </a:bodyPr>
          <a:lstStyle/>
          <a:p>
            <a:r>
              <a:rPr lang="en-US" sz="5400">
                <a:solidFill>
                  <a:srgbClr val="FFFFFF"/>
                </a:solidFill>
              </a:rPr>
              <a:t>GoTo</a:t>
            </a:r>
            <a:endParaRPr lang="en-US" sz="54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706B20-D7EC-4342-9BA1-3C79E32817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4814" y="3812134"/>
            <a:ext cx="3659246" cy="2349823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rgbClr val="FFFFFF"/>
                </a:solidFill>
              </a:rPr>
              <a:t>Shared mobility across multiple transportation mediums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9EB6DAA-2F0C-43D5-A577-15D5D2C4E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2797" y="3651268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1B892B31-E256-4BAE-AD69-198F9A8B22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141" r="16032" b="2"/>
          <a:stretch/>
        </p:blipFill>
        <p:spPr>
          <a:xfrm>
            <a:off x="4635095" y="10"/>
            <a:ext cx="755688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4350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0176A1-6A43-7746-BBA5-0AE71ADD1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0928" y="965200"/>
            <a:ext cx="5999002" cy="4927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dirty="0">
                <a:solidFill>
                  <a:schemeClr val="tx2"/>
                </a:solidFill>
              </a:rPr>
              <a:t>High Availability</a:t>
            </a:r>
            <a:br>
              <a:rPr lang="en-US" sz="8000" dirty="0">
                <a:solidFill>
                  <a:schemeClr val="tx2"/>
                </a:solidFill>
              </a:rPr>
            </a:br>
            <a:r>
              <a:rPr lang="en-US" sz="1800" dirty="0">
                <a:solidFill>
                  <a:schemeClr val="tx2"/>
                </a:solidFill>
              </a:rPr>
              <a:t>By Sitting at a Layer Over the Existing Transportation Infrastructure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EEF5601-A8BC-411D-AA64-3E79320BA1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584734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25757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974FC7-0A5F-D345-A737-05A702461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0928" y="965200"/>
            <a:ext cx="5999002" cy="4927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dirty="0">
                <a:solidFill>
                  <a:schemeClr val="tx2"/>
                </a:solidFill>
              </a:rPr>
              <a:t>Competitive Pricing</a:t>
            </a:r>
            <a:br>
              <a:rPr lang="en-US" sz="6000" dirty="0">
                <a:solidFill>
                  <a:schemeClr val="tx2"/>
                </a:solidFill>
              </a:rPr>
            </a:br>
            <a:r>
              <a:rPr lang="en-US" sz="1800" dirty="0">
                <a:solidFill>
                  <a:schemeClr val="tx2"/>
                </a:solidFill>
              </a:rPr>
              <a:t>By More Effectively Utilizing the Underlying Infrastructure</a:t>
            </a:r>
            <a:endParaRPr lang="en-US" sz="6000" dirty="0">
              <a:solidFill>
                <a:schemeClr val="tx2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EEF5601-A8BC-411D-AA64-3E79320BA1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584734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47271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974FC7-0A5F-D345-A737-05A702461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0928" y="965200"/>
            <a:ext cx="5999002" cy="4927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dirty="0">
                <a:solidFill>
                  <a:schemeClr val="tx2"/>
                </a:solidFill>
              </a:rPr>
              <a:t>Reducing Congestion</a:t>
            </a:r>
            <a:br>
              <a:rPr lang="en-US" sz="6000" dirty="0">
                <a:solidFill>
                  <a:schemeClr val="tx2"/>
                </a:solidFill>
              </a:rPr>
            </a:br>
            <a:r>
              <a:rPr lang="en-US" sz="1800" dirty="0">
                <a:solidFill>
                  <a:schemeClr val="tx2"/>
                </a:solidFill>
              </a:rPr>
              <a:t>And thus the Environmental Problems Caused by it, by alleviating the stress on the Network</a:t>
            </a:r>
            <a:endParaRPr lang="en-US" sz="6000" dirty="0">
              <a:solidFill>
                <a:schemeClr val="tx2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EEF5601-A8BC-411D-AA64-3E79320BA1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584734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1838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648593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66AB78-74F4-BD4C-93A8-D825209F3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69" y="605896"/>
            <a:ext cx="3642309" cy="5646208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Aggregating Microlevel Commute 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08E439-F4A4-3245-8156-F10A1125F9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1958" y="605896"/>
            <a:ext cx="5923721" cy="5646208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By Aggregating at the Lowest Granular Level of Route Information we can do multiple Interesting Things such as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>
                <a:latin typeface="+mj-lt"/>
              </a:rPr>
              <a:t>Route Optimization based on Multiple Constraints such as Cost, Number of Hops, Least Congested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>
                <a:latin typeface="+mj-lt"/>
              </a:rPr>
              <a:t>At extreme Granular Level you can begin to shape Traffic, Incentivize delays, and other things such as multiple hop delivery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2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127105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648593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75E097-7B91-F14B-A630-2B7249BD5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69" y="605896"/>
            <a:ext cx="3642309" cy="5646208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How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4C481-EC92-2D40-95C4-31FE3632AD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1958" y="605896"/>
            <a:ext cx="5923721" cy="5646208"/>
          </a:xfrm>
        </p:spPr>
        <p:txBody>
          <a:bodyPr anchor="ctr">
            <a:normAutofit/>
          </a:bodyPr>
          <a:lstStyle/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307988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tint val="90000"/>
            <a:shade val="97000"/>
            <a:satMod val="1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5FE1B2C-7BC1-4AE2-9A50-2A4A70A9D6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97E8244A-2C81-4C0E-A929-3EC8EFF355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458724" y="457200"/>
            <a:ext cx="11274552" cy="5943600"/>
          </a:xfrm>
          <a:prstGeom prst="rect">
            <a:avLst/>
          </a:prstGeom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6F3DAE-282C-D64B-885B-933B27874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8749" y="963997"/>
            <a:ext cx="3787457" cy="4938361"/>
          </a:xfrm>
        </p:spPr>
        <p:txBody>
          <a:bodyPr anchor="ctr">
            <a:normAutofit/>
          </a:bodyPr>
          <a:lstStyle/>
          <a:p>
            <a:pPr algn="r"/>
            <a:r>
              <a:rPr lang="en-US" sz="4000" dirty="0"/>
              <a:t>Driver Flow</a:t>
            </a:r>
            <a:br>
              <a:rPr lang="en-US" dirty="0"/>
            </a:br>
            <a:r>
              <a:rPr lang="en-US" sz="1800" dirty="0"/>
              <a:t>More Generally can be thought of as Input Flow</a:t>
            </a:r>
            <a:endParaRPr lang="en-US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2CC3441-26B3-4381-B3DF-8AE3C288B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71974" y="2057399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B83A4542-69E0-894D-A84C-1189A9C1C5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8023" y="581528"/>
            <a:ext cx="3047998" cy="5694944"/>
          </a:xfrm>
        </p:spPr>
      </p:pic>
    </p:spTree>
    <p:extLst>
      <p:ext uri="{BB962C8B-B14F-4D97-AF65-F5344CB8AC3E}">
        <p14:creationId xmlns:p14="http://schemas.microsoft.com/office/powerpoint/2010/main" val="25715678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tint val="90000"/>
            <a:shade val="97000"/>
            <a:satMod val="1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7">
            <a:extLst>
              <a:ext uri="{FF2B5EF4-FFF2-40B4-BE49-F238E27FC236}">
                <a16:creationId xmlns:a16="http://schemas.microsoft.com/office/drawing/2014/main" id="{F5FE1B2C-7BC1-4AE2-9A50-2A4A70A9D6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9">
            <a:extLst>
              <a:ext uri="{FF2B5EF4-FFF2-40B4-BE49-F238E27FC236}">
                <a16:creationId xmlns:a16="http://schemas.microsoft.com/office/drawing/2014/main" id="{97E8244A-2C81-4C0E-A929-3EC8EFF355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458724" y="457200"/>
            <a:ext cx="11274552" cy="5943600"/>
          </a:xfrm>
          <a:prstGeom prst="rect">
            <a:avLst/>
          </a:prstGeom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D8FD02-5562-2E47-BF21-5EB23F75E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8749" y="963997"/>
            <a:ext cx="3787457" cy="4938361"/>
          </a:xfrm>
        </p:spPr>
        <p:txBody>
          <a:bodyPr anchor="ctr">
            <a:normAutofit/>
          </a:bodyPr>
          <a:lstStyle/>
          <a:p>
            <a:pPr algn="r"/>
            <a:r>
              <a:rPr lang="en-US" sz="4000" dirty="0"/>
              <a:t>User Flow</a:t>
            </a:r>
            <a:br>
              <a:rPr lang="en-US" sz="4000" dirty="0"/>
            </a:br>
            <a:r>
              <a:rPr lang="en-US" sz="1800" dirty="0"/>
              <a:t>More Generally can be thought of as Commuter Flow</a:t>
            </a:r>
            <a:endParaRPr lang="en-US" sz="4000" dirty="0"/>
          </a:p>
        </p:txBody>
      </p:sp>
      <p:cxnSp>
        <p:nvCxnSpPr>
          <p:cNvPr id="16" name="Straight Connector 11">
            <a:extLst>
              <a:ext uri="{FF2B5EF4-FFF2-40B4-BE49-F238E27FC236}">
                <a16:creationId xmlns:a16="http://schemas.microsoft.com/office/drawing/2014/main" id="{02CC3441-26B3-4381-B3DF-8AE3C288B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71974" y="2057399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E5C57DC-0018-5F44-9679-11FF95A51C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48860" y="566130"/>
            <a:ext cx="4656071" cy="5711448"/>
          </a:xfrm>
        </p:spPr>
      </p:pic>
    </p:spTree>
    <p:extLst>
      <p:ext uri="{BB962C8B-B14F-4D97-AF65-F5344CB8AC3E}">
        <p14:creationId xmlns:p14="http://schemas.microsoft.com/office/powerpoint/2010/main" val="199932778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">
      <a:dk1>
        <a:srgbClr val="000000"/>
      </a:dk1>
      <a:lt1>
        <a:srgbClr val="FFFFFF"/>
      </a:lt1>
      <a:dk2>
        <a:srgbClr val="413424"/>
      </a:dk2>
      <a:lt2>
        <a:srgbClr val="E2E7E8"/>
      </a:lt2>
      <a:accent1>
        <a:srgbClr val="C39791"/>
      </a:accent1>
      <a:accent2>
        <a:srgbClr val="BA9F7F"/>
      </a:accent2>
      <a:accent3>
        <a:srgbClr val="A7A57E"/>
      </a:accent3>
      <a:accent4>
        <a:srgbClr val="96AB75"/>
      </a:accent4>
      <a:accent5>
        <a:srgbClr val="8BAD83"/>
      </a:accent5>
      <a:accent6>
        <a:srgbClr val="78AF83"/>
      </a:accent6>
      <a:hlink>
        <a:srgbClr val="598C93"/>
      </a:hlink>
      <a:folHlink>
        <a:srgbClr val="7F7F7F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85</Words>
  <Application>Microsoft Macintosh PowerPoint</Application>
  <PresentationFormat>Widescreen</PresentationFormat>
  <Paragraphs>14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RetrospectVTI</vt:lpstr>
      <vt:lpstr>GoTo</vt:lpstr>
      <vt:lpstr>High Availability By Sitting at a Layer Over the Existing Transportation Infrastructure</vt:lpstr>
      <vt:lpstr>Competitive Pricing By More Effectively Utilizing the Underlying Infrastructure</vt:lpstr>
      <vt:lpstr>Reducing Congestion And thus the Environmental Problems Caused by it, by alleviating the stress on the Network</vt:lpstr>
      <vt:lpstr>Aggregating Microlevel Commute Flow</vt:lpstr>
      <vt:lpstr>How</vt:lpstr>
      <vt:lpstr>Driver Flow More Generally can be thought of as Input Flow</vt:lpstr>
      <vt:lpstr>User Flow More Generally can be thought of as Commuter Flow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GoTo</dc:title>
  <dc:creator>ctx37</dc:creator>
  <cp:lastModifiedBy>ctx37</cp:lastModifiedBy>
  <cp:revision>4</cp:revision>
  <dcterms:created xsi:type="dcterms:W3CDTF">2019-08-04T07:02:05Z</dcterms:created>
  <dcterms:modified xsi:type="dcterms:W3CDTF">2019-08-04T08:23:33Z</dcterms:modified>
</cp:coreProperties>
</file>