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94660"/>
  </p:normalViewPr>
  <p:slideViewPr>
    <p:cSldViewPr snapToGrid="0">
      <p:cViewPr varScale="1">
        <p:scale>
          <a:sx n="76" d="100"/>
          <a:sy n="76" d="100"/>
        </p:scale>
        <p:origin x="840"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FF1A-4846-F6B7-811D-7091B0A82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E53C4D8-0CB7-A8B1-EF19-52C8C2A1F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81C92D2-B607-DF8D-368A-D2F3D94BBA88}"/>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5" name="Footer Placeholder 4">
            <a:extLst>
              <a:ext uri="{FF2B5EF4-FFF2-40B4-BE49-F238E27FC236}">
                <a16:creationId xmlns:a16="http://schemas.microsoft.com/office/drawing/2014/main" id="{5E9CB5FB-7E93-91DB-137C-C9E18574AE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5B126B-FB4E-55EE-82EC-ACFCC1EEA734}"/>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370369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9384-32E9-B06D-7727-F98F4323C2E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C1152-362C-B45A-57AA-A3E7E63F29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91697A-7A46-DB54-7886-159A330A03F3}"/>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5" name="Footer Placeholder 4">
            <a:extLst>
              <a:ext uri="{FF2B5EF4-FFF2-40B4-BE49-F238E27FC236}">
                <a16:creationId xmlns:a16="http://schemas.microsoft.com/office/drawing/2014/main" id="{6DC7E75A-7EEE-1933-7281-080374B61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69EA1E-1D00-8B44-DCD0-D4C4AE6E91BC}"/>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46876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A6364-3FD5-F074-743C-35C7BEA52F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309934-4CB2-386A-6547-DB178828F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913C92-9E30-4CFF-2A95-1191D7394E64}"/>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5" name="Footer Placeholder 4">
            <a:extLst>
              <a:ext uri="{FF2B5EF4-FFF2-40B4-BE49-F238E27FC236}">
                <a16:creationId xmlns:a16="http://schemas.microsoft.com/office/drawing/2014/main" id="{D26AD1EE-C59F-A794-9B50-F897E7A9F2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9CA4DD-D5C3-23C5-2622-1FE434018861}"/>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31202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6DDB-A83F-49BD-20FE-91B86EC8C3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B68A49-B886-92D1-E7EC-B98BF0CBC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DF8A82-46B5-302A-48A4-42D8D9D984C2}"/>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5" name="Footer Placeholder 4">
            <a:extLst>
              <a:ext uri="{FF2B5EF4-FFF2-40B4-BE49-F238E27FC236}">
                <a16:creationId xmlns:a16="http://schemas.microsoft.com/office/drawing/2014/main" id="{BD0DA933-D9BA-4130-F8FF-78C9B30C10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EAD36C-28EC-B40E-3D2F-72CA4E0DF945}"/>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73072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35C7-CE5E-E764-1DD9-D86B6316B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BD5AA7E-C6D2-A8C1-F492-F3387A4639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52481-0463-9134-59E3-80E27424117F}"/>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5" name="Footer Placeholder 4">
            <a:extLst>
              <a:ext uri="{FF2B5EF4-FFF2-40B4-BE49-F238E27FC236}">
                <a16:creationId xmlns:a16="http://schemas.microsoft.com/office/drawing/2014/main" id="{30D6369F-6E48-DB73-5F56-19D34B7789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AC7E8E-9A85-2A7A-A08E-D8CED140253A}"/>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235233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E717-ECEF-EA7A-F143-D238A5E365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E0A1DD-DB50-C238-536F-0938D6B45F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A947B4E-84D0-35BE-5D24-1A2B15E9D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0E5E4A2-35EB-10AC-29A3-98E3468D2A0E}"/>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6" name="Footer Placeholder 5">
            <a:extLst>
              <a:ext uri="{FF2B5EF4-FFF2-40B4-BE49-F238E27FC236}">
                <a16:creationId xmlns:a16="http://schemas.microsoft.com/office/drawing/2014/main" id="{5B7177FB-7E5C-C64F-6EBF-71D4AE6DA5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AACCEC-BA54-B354-3FCF-823376331D8C}"/>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266903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8150-5BB3-106B-FE78-B50271B4699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014C58-F1A2-0462-2F72-21F7C3BC5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32D282-9F2B-7D70-C293-673EC45572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9F032F8-2E4A-832B-1CC4-CED3737AD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5C84B5-1D49-1308-C66D-A01BC8E05F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30DF3B0-E11C-4D5F-9362-EE52085AB117}"/>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8" name="Footer Placeholder 7">
            <a:extLst>
              <a:ext uri="{FF2B5EF4-FFF2-40B4-BE49-F238E27FC236}">
                <a16:creationId xmlns:a16="http://schemas.microsoft.com/office/drawing/2014/main" id="{CB39729D-4AB6-2907-F86A-E67ECF287BA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DB9E7A-50F9-648E-F7D3-99A42C3644BD}"/>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170446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32F3-66C2-EC72-EEE2-B4197F1CD73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9759628-65AE-1348-80CA-03B8A766D708}"/>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4" name="Footer Placeholder 3">
            <a:extLst>
              <a:ext uri="{FF2B5EF4-FFF2-40B4-BE49-F238E27FC236}">
                <a16:creationId xmlns:a16="http://schemas.microsoft.com/office/drawing/2014/main" id="{B553DE0C-6681-9618-E879-194FA654B57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0D4289F-AE89-E607-2963-02CFD3B7F75B}"/>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3334639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A4B41-CD31-6467-253E-A469F0F58534}"/>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3" name="Footer Placeholder 2">
            <a:extLst>
              <a:ext uri="{FF2B5EF4-FFF2-40B4-BE49-F238E27FC236}">
                <a16:creationId xmlns:a16="http://schemas.microsoft.com/office/drawing/2014/main" id="{DE31E792-E2BD-8D2A-53C2-ED650D55B42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E0A51EA-1D6D-B6CB-EDF8-112918514AC2}"/>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90961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AAD6-DE6A-D643-C2DA-3B6E9B517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2D62C94-CBBA-32A5-A405-9F32B87D4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1C8468-E186-2F1B-9125-9D3E049E1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29F8D-2048-AC6A-82A0-A5A0C318F5D1}"/>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6" name="Footer Placeholder 5">
            <a:extLst>
              <a:ext uri="{FF2B5EF4-FFF2-40B4-BE49-F238E27FC236}">
                <a16:creationId xmlns:a16="http://schemas.microsoft.com/office/drawing/2014/main" id="{577C3D10-9D46-ED2B-3BAA-30C856107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0F2C55-5863-850D-C72C-DE8BD8041ACF}"/>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148385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9188-B67A-A9A7-4E1C-62700B71D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C029FCE-7FB9-8D90-0C26-AE38429516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9B34745-0873-9304-F41C-4D0A24E1A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5E621B-7B6E-87F3-DAF3-FD6E8CCFC8D8}"/>
              </a:ext>
            </a:extLst>
          </p:cNvPr>
          <p:cNvSpPr>
            <a:spLocks noGrp="1"/>
          </p:cNvSpPr>
          <p:nvPr>
            <p:ph type="dt" sz="half" idx="10"/>
          </p:nvPr>
        </p:nvSpPr>
        <p:spPr/>
        <p:txBody>
          <a:bodyPr/>
          <a:lstStyle/>
          <a:p>
            <a:fld id="{73642146-1BEB-49E1-AD5C-919E6AF60D22}" type="datetimeFigureOut">
              <a:rPr lang="en-GB" smtClean="0"/>
              <a:t>20/11/2024</a:t>
            </a:fld>
            <a:endParaRPr lang="en-GB"/>
          </a:p>
        </p:txBody>
      </p:sp>
      <p:sp>
        <p:nvSpPr>
          <p:cNvPr id="6" name="Footer Placeholder 5">
            <a:extLst>
              <a:ext uri="{FF2B5EF4-FFF2-40B4-BE49-F238E27FC236}">
                <a16:creationId xmlns:a16="http://schemas.microsoft.com/office/drawing/2014/main" id="{77F3A422-46DB-02A6-4CC3-99A926D5C0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D4E11D-F0E4-2636-B16D-8AA69EFDB5CE}"/>
              </a:ext>
            </a:extLst>
          </p:cNvPr>
          <p:cNvSpPr>
            <a:spLocks noGrp="1"/>
          </p:cNvSpPr>
          <p:nvPr>
            <p:ph type="sldNum" sz="quarter" idx="12"/>
          </p:nvPr>
        </p:nvSpPr>
        <p:spPr/>
        <p:txBody>
          <a:bodyPr/>
          <a:lstStyle/>
          <a:p>
            <a:fld id="{A8BBB78D-CF77-4E55-A959-F813B73FAB68}" type="slidenum">
              <a:rPr lang="en-GB" smtClean="0"/>
              <a:t>‹#›</a:t>
            </a:fld>
            <a:endParaRPr lang="en-GB"/>
          </a:p>
        </p:txBody>
      </p:sp>
    </p:spTree>
    <p:extLst>
      <p:ext uri="{BB962C8B-B14F-4D97-AF65-F5344CB8AC3E}">
        <p14:creationId xmlns:p14="http://schemas.microsoft.com/office/powerpoint/2010/main" val="321846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80683-5565-4576-C7D8-7703943907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312039-DDFC-7EB6-DE78-21988D757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85CD48-70E0-BA79-AD1D-49152A9F9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642146-1BEB-49E1-AD5C-919E6AF60D22}" type="datetimeFigureOut">
              <a:rPr lang="en-GB" smtClean="0"/>
              <a:t>20/11/2024</a:t>
            </a:fld>
            <a:endParaRPr lang="en-GB"/>
          </a:p>
        </p:txBody>
      </p:sp>
      <p:sp>
        <p:nvSpPr>
          <p:cNvPr id="5" name="Footer Placeholder 4">
            <a:extLst>
              <a:ext uri="{FF2B5EF4-FFF2-40B4-BE49-F238E27FC236}">
                <a16:creationId xmlns:a16="http://schemas.microsoft.com/office/drawing/2014/main" id="{4957AF24-9D0E-7E4C-8AFF-FD5A04D5B3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1D7A5B8-4883-3FF3-B964-EE20CBD4F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BBB78D-CF77-4E55-A959-F813B73FAB68}" type="slidenum">
              <a:rPr lang="en-GB" smtClean="0"/>
              <a:t>‹#›</a:t>
            </a:fld>
            <a:endParaRPr lang="en-GB"/>
          </a:p>
        </p:txBody>
      </p:sp>
      <p:sp>
        <p:nvSpPr>
          <p:cNvPr id="9" name="TextBox 8">
            <a:extLst>
              <a:ext uri="{FF2B5EF4-FFF2-40B4-BE49-F238E27FC236}">
                <a16:creationId xmlns:a16="http://schemas.microsoft.com/office/drawing/2014/main" id="{E2B8E1D9-F7DB-9C94-F7FF-84A762F06C83}"/>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OFFICIAL</a:t>
            </a:r>
          </a:p>
        </p:txBody>
      </p:sp>
      <p:sp>
        <p:nvSpPr>
          <p:cNvPr id="10" name="TextBox 9">
            <a:extLst>
              <a:ext uri="{FF2B5EF4-FFF2-40B4-BE49-F238E27FC236}">
                <a16:creationId xmlns:a16="http://schemas.microsoft.com/office/drawing/2014/main" id="{448F3FBF-32B1-911E-7A70-CE5D9068DCFB}"/>
              </a:ext>
            </a:extLst>
          </p:cNvPr>
          <p:cNvSpPr txBox="1"/>
          <p:nvPr userDrawn="1">
            <p:extLst>
              <p:ext uri="{1162E1C5-73C7-4A58-AE30-91384D911F3F}">
                <p184:classification xmlns:p184="http://schemas.microsoft.com/office/powerpoint/2018/4/main" val="ftr"/>
              </p:ext>
            </p:extLst>
          </p:nvPr>
        </p:nvSpPr>
        <p:spPr>
          <a:xfrm>
            <a:off x="5865813" y="6642100"/>
            <a:ext cx="488950"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4117891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6D87-7E16-EA8D-815A-EF9D082A8FFB}"/>
              </a:ext>
            </a:extLst>
          </p:cNvPr>
          <p:cNvSpPr>
            <a:spLocks noGrp="1"/>
          </p:cNvSpPr>
          <p:nvPr>
            <p:ph type="ctrTitle"/>
          </p:nvPr>
        </p:nvSpPr>
        <p:spPr/>
        <p:txBody>
          <a:bodyPr>
            <a:normAutofit fontScale="90000"/>
          </a:bodyPr>
          <a:lstStyle/>
          <a:p>
            <a:r>
              <a:rPr lang="en-GB" dirty="0"/>
              <a:t>NHS England </a:t>
            </a:r>
            <a:br>
              <a:rPr lang="en-GB" dirty="0"/>
            </a:br>
            <a:r>
              <a:rPr lang="en-GB" dirty="0"/>
              <a:t>A&amp;E </a:t>
            </a:r>
            <a:br>
              <a:rPr lang="en-GB" dirty="0"/>
            </a:br>
            <a:r>
              <a:rPr lang="en-GB" dirty="0"/>
              <a:t>Winter performance </a:t>
            </a:r>
          </a:p>
        </p:txBody>
      </p:sp>
      <p:sp>
        <p:nvSpPr>
          <p:cNvPr id="3" name="Subtitle 2">
            <a:extLst>
              <a:ext uri="{FF2B5EF4-FFF2-40B4-BE49-F238E27FC236}">
                <a16:creationId xmlns:a16="http://schemas.microsoft.com/office/drawing/2014/main" id="{6D580EC0-4943-910F-0378-6FBECBE65286}"/>
              </a:ext>
            </a:extLst>
          </p:cNvPr>
          <p:cNvSpPr>
            <a:spLocks noGrp="1"/>
          </p:cNvSpPr>
          <p:nvPr>
            <p:ph type="subTitle" idx="1"/>
          </p:nvPr>
        </p:nvSpPr>
        <p:spPr/>
        <p:txBody>
          <a:bodyPr/>
          <a:lstStyle/>
          <a:p>
            <a:r>
              <a:rPr lang="en-GB" dirty="0"/>
              <a:t>Niall McSharry</a:t>
            </a:r>
          </a:p>
        </p:txBody>
      </p:sp>
    </p:spTree>
    <p:extLst>
      <p:ext uri="{BB962C8B-B14F-4D97-AF65-F5344CB8AC3E}">
        <p14:creationId xmlns:p14="http://schemas.microsoft.com/office/powerpoint/2010/main" val="311492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9D6F-BCA2-6CF0-77DF-6C094FE0F0EB}"/>
              </a:ext>
            </a:extLst>
          </p:cNvPr>
          <p:cNvSpPr>
            <a:spLocks noGrp="1"/>
          </p:cNvSpPr>
          <p:nvPr>
            <p:ph type="title"/>
          </p:nvPr>
        </p:nvSpPr>
        <p:spPr/>
        <p:txBody>
          <a:bodyPr/>
          <a:lstStyle/>
          <a:p>
            <a:r>
              <a:rPr lang="en-GB" dirty="0"/>
              <a:t>How is performance measured in A&amp;E?</a:t>
            </a:r>
          </a:p>
        </p:txBody>
      </p:sp>
      <p:sp>
        <p:nvSpPr>
          <p:cNvPr id="3" name="Content Placeholder 2">
            <a:extLst>
              <a:ext uri="{FF2B5EF4-FFF2-40B4-BE49-F238E27FC236}">
                <a16:creationId xmlns:a16="http://schemas.microsoft.com/office/drawing/2014/main" id="{15F756C8-C776-0A2C-D84D-60988F32B400}"/>
              </a:ext>
            </a:extLst>
          </p:cNvPr>
          <p:cNvSpPr>
            <a:spLocks noGrp="1"/>
          </p:cNvSpPr>
          <p:nvPr>
            <p:ph idx="1"/>
          </p:nvPr>
        </p:nvSpPr>
        <p:spPr>
          <a:xfrm>
            <a:off x="838200" y="1825625"/>
            <a:ext cx="8769626" cy="4351338"/>
          </a:xfrm>
        </p:spPr>
        <p:txBody>
          <a:bodyPr/>
          <a:lstStyle/>
          <a:p>
            <a:r>
              <a:rPr lang="en-GB" dirty="0"/>
              <a:t>The target waiting time from attendance to admission/transfer/discharge is less than 4hrs</a:t>
            </a:r>
          </a:p>
          <a:p>
            <a:endParaRPr lang="en-GB" dirty="0"/>
          </a:p>
          <a:p>
            <a:r>
              <a:rPr lang="en-GB" b="1" dirty="0"/>
              <a:t>In Winter 2023-24</a:t>
            </a:r>
            <a:r>
              <a:rPr lang="en-GB" dirty="0"/>
              <a:t>:</a:t>
            </a:r>
            <a:br>
              <a:rPr lang="en-GB" dirty="0"/>
            </a:br>
            <a:r>
              <a:rPr lang="en-GB" dirty="0"/>
              <a:t>nearly 30% of attendances</a:t>
            </a:r>
            <a:br>
              <a:rPr lang="en-GB" dirty="0"/>
            </a:br>
            <a:r>
              <a:rPr lang="en-GB" dirty="0"/>
              <a:t>were over 4 hours. </a:t>
            </a:r>
            <a:br>
              <a:rPr lang="en-GB" dirty="0"/>
            </a:br>
            <a:br>
              <a:rPr lang="en-GB" dirty="0"/>
            </a:br>
            <a:r>
              <a:rPr lang="en-GB" dirty="0"/>
              <a:t>The 2</a:t>
            </a:r>
            <a:r>
              <a:rPr lang="en-GB" baseline="30000" dirty="0"/>
              <a:t>nd</a:t>
            </a:r>
            <a:r>
              <a:rPr lang="en-GB" dirty="0"/>
              <a:t> worst performing</a:t>
            </a:r>
            <a:br>
              <a:rPr lang="en-GB" dirty="0"/>
            </a:br>
            <a:r>
              <a:rPr lang="en-GB" dirty="0"/>
              <a:t>winter on record</a:t>
            </a:r>
          </a:p>
        </p:txBody>
      </p:sp>
      <p:pic>
        <p:nvPicPr>
          <p:cNvPr id="6" name="Picture 5">
            <a:extLst>
              <a:ext uri="{FF2B5EF4-FFF2-40B4-BE49-F238E27FC236}">
                <a16:creationId xmlns:a16="http://schemas.microsoft.com/office/drawing/2014/main" id="{A23E5D9C-3996-D1BF-6F81-8C8294FF1434}"/>
              </a:ext>
            </a:extLst>
          </p:cNvPr>
          <p:cNvPicPr>
            <a:picLocks noChangeAspect="1"/>
          </p:cNvPicPr>
          <p:nvPr/>
        </p:nvPicPr>
        <p:blipFill>
          <a:blip r:embed="rId2"/>
          <a:stretch>
            <a:fillRect/>
          </a:stretch>
        </p:blipFill>
        <p:spPr>
          <a:xfrm>
            <a:off x="5999037" y="3021495"/>
            <a:ext cx="5747565" cy="3565249"/>
          </a:xfrm>
          <a:prstGeom prst="rect">
            <a:avLst/>
          </a:prstGeom>
        </p:spPr>
      </p:pic>
    </p:spTree>
    <p:extLst>
      <p:ext uri="{BB962C8B-B14F-4D97-AF65-F5344CB8AC3E}">
        <p14:creationId xmlns:p14="http://schemas.microsoft.com/office/powerpoint/2010/main" val="410920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9D6F-7033-E0F7-51D4-3CF1CF9746A6}"/>
              </a:ext>
            </a:extLst>
          </p:cNvPr>
          <p:cNvSpPr>
            <a:spLocks noGrp="1"/>
          </p:cNvSpPr>
          <p:nvPr>
            <p:ph type="title"/>
          </p:nvPr>
        </p:nvSpPr>
        <p:spPr/>
        <p:txBody>
          <a:bodyPr/>
          <a:lstStyle/>
          <a:p>
            <a:r>
              <a:rPr lang="en-GB" dirty="0"/>
              <a:t>What impacts performance?</a:t>
            </a:r>
          </a:p>
        </p:txBody>
      </p:sp>
      <p:pic>
        <p:nvPicPr>
          <p:cNvPr id="7" name="Picture 6">
            <a:extLst>
              <a:ext uri="{FF2B5EF4-FFF2-40B4-BE49-F238E27FC236}">
                <a16:creationId xmlns:a16="http://schemas.microsoft.com/office/drawing/2014/main" id="{C0F89FEB-3F9E-DF29-6046-ECE3E3A43894}"/>
              </a:ext>
            </a:extLst>
          </p:cNvPr>
          <p:cNvPicPr>
            <a:picLocks noChangeAspect="1"/>
          </p:cNvPicPr>
          <p:nvPr/>
        </p:nvPicPr>
        <p:blipFill>
          <a:blip r:embed="rId2"/>
          <a:stretch>
            <a:fillRect/>
          </a:stretch>
        </p:blipFill>
        <p:spPr>
          <a:xfrm>
            <a:off x="6189936" y="1750946"/>
            <a:ext cx="5410407" cy="3356108"/>
          </a:xfrm>
          <a:prstGeom prst="rect">
            <a:avLst/>
          </a:prstGeom>
          <a:ln>
            <a:solidFill>
              <a:schemeClr val="accent1"/>
            </a:solidFill>
          </a:ln>
        </p:spPr>
      </p:pic>
      <p:sp>
        <p:nvSpPr>
          <p:cNvPr id="8" name="TextBox 7">
            <a:extLst>
              <a:ext uri="{FF2B5EF4-FFF2-40B4-BE49-F238E27FC236}">
                <a16:creationId xmlns:a16="http://schemas.microsoft.com/office/drawing/2014/main" id="{2BAA5A74-B57D-9250-6700-EBC89EF00F51}"/>
              </a:ext>
            </a:extLst>
          </p:cNvPr>
          <p:cNvSpPr txBox="1"/>
          <p:nvPr/>
        </p:nvSpPr>
        <p:spPr>
          <a:xfrm>
            <a:off x="591657" y="1506022"/>
            <a:ext cx="4666144" cy="2862322"/>
          </a:xfrm>
          <a:prstGeom prst="rect">
            <a:avLst/>
          </a:prstGeom>
          <a:noFill/>
        </p:spPr>
        <p:txBody>
          <a:bodyPr wrap="square" rtlCol="0">
            <a:spAutoFit/>
          </a:bodyPr>
          <a:lstStyle/>
          <a:p>
            <a:r>
              <a:rPr lang="en-GB" dirty="0"/>
              <a:t>Pre-Covid, a 100,000 increase in T1 attendances represented a 7.2pp increase in waiting times exceeding 4 hours</a:t>
            </a:r>
          </a:p>
          <a:p>
            <a:endParaRPr lang="en-GB" dirty="0"/>
          </a:p>
          <a:p>
            <a:r>
              <a:rPr lang="en-GB" dirty="0"/>
              <a:t>Post-Covid (Excluding 2020-21), there are significantly higher waiting times, and due to the size of the sample it is difficult to create a similar metric.</a:t>
            </a:r>
          </a:p>
          <a:p>
            <a:endParaRPr lang="en-GB" dirty="0"/>
          </a:p>
          <a:p>
            <a:endParaRPr lang="en-GB" dirty="0"/>
          </a:p>
        </p:txBody>
      </p:sp>
    </p:spTree>
    <p:extLst>
      <p:ext uri="{BB962C8B-B14F-4D97-AF65-F5344CB8AC3E}">
        <p14:creationId xmlns:p14="http://schemas.microsoft.com/office/powerpoint/2010/main" val="309546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EBAC3-EB86-DBCF-4A1A-408ED3B34A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E80D2E-1A69-CFE8-758F-3E065A3E508B}"/>
              </a:ext>
            </a:extLst>
          </p:cNvPr>
          <p:cNvSpPr>
            <a:spLocks noGrp="1"/>
          </p:cNvSpPr>
          <p:nvPr>
            <p:ph type="title"/>
          </p:nvPr>
        </p:nvSpPr>
        <p:spPr/>
        <p:txBody>
          <a:bodyPr/>
          <a:lstStyle/>
          <a:p>
            <a:r>
              <a:rPr lang="en-GB" dirty="0"/>
              <a:t>Predicting performance</a:t>
            </a:r>
          </a:p>
        </p:txBody>
      </p:sp>
      <p:sp>
        <p:nvSpPr>
          <p:cNvPr id="3" name="TextBox 2">
            <a:extLst>
              <a:ext uri="{FF2B5EF4-FFF2-40B4-BE49-F238E27FC236}">
                <a16:creationId xmlns:a16="http://schemas.microsoft.com/office/drawing/2014/main" id="{04B5E6D7-7CEF-2E7C-C6E4-AF8360B33038}"/>
              </a:ext>
            </a:extLst>
          </p:cNvPr>
          <p:cNvSpPr txBox="1"/>
          <p:nvPr/>
        </p:nvSpPr>
        <p:spPr>
          <a:xfrm>
            <a:off x="591656" y="1506022"/>
            <a:ext cx="9073044" cy="2308324"/>
          </a:xfrm>
          <a:prstGeom prst="rect">
            <a:avLst/>
          </a:prstGeom>
          <a:noFill/>
        </p:spPr>
        <p:txBody>
          <a:bodyPr wrap="square" rtlCol="0">
            <a:spAutoFit/>
          </a:bodyPr>
          <a:lstStyle/>
          <a:p>
            <a:r>
              <a:rPr lang="en-GB" dirty="0"/>
              <a:t>More time permitting, I would recommend creating a model which looks at A&amp;E attendances compared with some external factors such as weather, prevalence of flu</a:t>
            </a:r>
          </a:p>
          <a:p>
            <a:endParaRPr lang="en-GB" dirty="0"/>
          </a:p>
          <a:p>
            <a:r>
              <a:rPr lang="en-GB" dirty="0"/>
              <a:t>With these estimates for attendance, it would be possible to get an improved estimate for performance, based on the assumption discussed previously that increases in attendance lead to increases in delay</a:t>
            </a:r>
          </a:p>
          <a:p>
            <a:endParaRPr lang="en-GB" dirty="0"/>
          </a:p>
          <a:p>
            <a:endParaRPr lang="en-GB" dirty="0"/>
          </a:p>
        </p:txBody>
      </p:sp>
    </p:spTree>
    <p:extLst>
      <p:ext uri="{BB962C8B-B14F-4D97-AF65-F5344CB8AC3E}">
        <p14:creationId xmlns:p14="http://schemas.microsoft.com/office/powerpoint/2010/main" val="3878097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bd41ebe-fca6-4f2c-aecb-bf3a17e72416}" enabled="1" method="Privileged" siteId="{bf346810-9c7d-43de-a872-24a2ef3995a8}" contentBits="3" removed="0"/>
</clbl:labelList>
</file>

<file path=docProps/app.xml><?xml version="1.0" encoding="utf-8"?>
<Properties xmlns="http://schemas.openxmlformats.org/officeDocument/2006/extended-properties" xmlns:vt="http://schemas.openxmlformats.org/officeDocument/2006/docPropsVTypes">
  <TotalTime>0</TotalTime>
  <Words>177</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Calibri</vt:lpstr>
      <vt:lpstr>Office Theme</vt:lpstr>
      <vt:lpstr>NHS England  A&amp;E  Winter performance </vt:lpstr>
      <vt:lpstr>How is performance measured in A&amp;E?</vt:lpstr>
      <vt:lpstr>What impacts performance?</vt:lpstr>
      <vt:lpstr>Predicting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Niall McSharry</dc:creator>
  <cp:lastModifiedBy>Niall McSharry</cp:lastModifiedBy>
  <cp:revision>1</cp:revision>
  <dcterms:created xsi:type="dcterms:W3CDTF">2024-11-20T14:10:05Z</dcterms:created>
  <dcterms:modified xsi:type="dcterms:W3CDTF">2024-11-20T14:53:16Z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Theme:10</vt:lpwstr>
  </property>
  <property fmtid="{D5CDD505-2E9C-101B-9397-08002B2CF9AE}" pid="3" name="ClassificationContentMarkingFooterText">
    <vt:lpwstr>OFFICIAL</vt:lpwstr>
  </property>
  <property fmtid="{D5CDD505-2E9C-101B-9397-08002B2CF9AE}" pid="4" name="ClassificationContentMarkingHeaderLocations">
    <vt:lpwstr>Office Theme:9</vt:lpwstr>
  </property>
  <property fmtid="{D5CDD505-2E9C-101B-9397-08002B2CF9AE}" pid="5" name="ClassificationContentMarkingHeaderText">
    <vt:lpwstr>OFFICIAL</vt:lpwstr>
  </property>
</Properties>
</file>