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ddeb5c6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ddeb5c6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ddeb5c6d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ddeb5c6d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ddeb5c6d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ddeb5c6d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f319b75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f319b75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f319b752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f319b752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b2d7cef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b2d7cef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ddeb5c6d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ddeb5c6d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ddeb5c6d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ddeb5c6d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ddeb5c6d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ddeb5c6d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b2d7ce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db2d7c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f319b7529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f319b7529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810700" y="4811400"/>
            <a:ext cx="3333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ctr">
              <a:buNone/>
              <a:defRPr>
                <a:solidFill>
                  <a:srgbClr val="666666"/>
                </a:solidFill>
              </a:defRPr>
            </a:lvl1pPr>
            <a:lvl2pPr lvl="1" algn="ctr">
              <a:buNone/>
              <a:defRPr>
                <a:solidFill>
                  <a:srgbClr val="666666"/>
                </a:solidFill>
              </a:defRPr>
            </a:lvl2pPr>
            <a:lvl3pPr lvl="2" algn="ctr">
              <a:buNone/>
              <a:defRPr>
                <a:solidFill>
                  <a:srgbClr val="666666"/>
                </a:solidFill>
              </a:defRPr>
            </a:lvl3pPr>
            <a:lvl4pPr lvl="3" algn="ctr">
              <a:buNone/>
              <a:defRPr>
                <a:solidFill>
                  <a:srgbClr val="666666"/>
                </a:solidFill>
              </a:defRPr>
            </a:lvl4pPr>
            <a:lvl5pPr lvl="4" algn="ctr">
              <a:buNone/>
              <a:defRPr>
                <a:solidFill>
                  <a:srgbClr val="666666"/>
                </a:solidFill>
              </a:defRPr>
            </a:lvl5pPr>
            <a:lvl6pPr lvl="5" algn="ctr">
              <a:buNone/>
              <a:defRPr>
                <a:solidFill>
                  <a:srgbClr val="666666"/>
                </a:solidFill>
              </a:defRPr>
            </a:lvl6pPr>
            <a:lvl7pPr lvl="6" algn="ctr">
              <a:buNone/>
              <a:defRPr>
                <a:solidFill>
                  <a:srgbClr val="666666"/>
                </a:solidFill>
              </a:defRPr>
            </a:lvl7pPr>
            <a:lvl8pPr lvl="7" algn="ctr">
              <a:buNone/>
              <a:defRPr>
                <a:solidFill>
                  <a:srgbClr val="666666"/>
                </a:solidFill>
              </a:defRPr>
            </a:lvl8pPr>
            <a:lvl9pPr lvl="8" algn="ctr">
              <a:buNone/>
              <a:defRPr>
                <a:solidFill>
                  <a:srgbClr val="666666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youtu.be/ehkEmHcrnE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8790775" y="4791550"/>
            <a:ext cx="373500" cy="3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Cyber4Hire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571750"/>
            <a:ext cx="8520600" cy="12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</a:rPr>
              <a:t>Freelance Cybersecurity Services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Group Members: Niall, Jake, Ian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810700" y="4811400"/>
            <a:ext cx="3333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8790775" y="4791550"/>
            <a:ext cx="373500" cy="3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type="ctrTitle"/>
          </p:nvPr>
        </p:nvSpPr>
        <p:spPr>
          <a:xfrm>
            <a:off x="311700" y="0"/>
            <a:ext cx="8520600" cy="11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 sz="2650" u="sng"/>
          </a:p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311700" y="1131600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InfinityFree - Domain &amp; Hosting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WordPress - Website Design &amp; Plugins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Pagelayer - Page Design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PopularFX - Website Template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User Registration &amp; Membership - Login &amp; Registration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miniOrange - MFA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WooCommerce - eCommerce Toolkit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Stripe - Payment Gateway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CleanTalk - Anti-Spam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MalCare - Security Tools &amp; Malware Protection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Jetpack - Security Tools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UpdraftPlus - Website Backup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Google Slides - Presentation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Lucidchart - Diagram Creation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810700" y="4811400"/>
            <a:ext cx="3333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8790775" y="4791550"/>
            <a:ext cx="373500" cy="3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type="ctrTitle"/>
          </p:nvPr>
        </p:nvSpPr>
        <p:spPr>
          <a:xfrm>
            <a:off x="311700" y="0"/>
            <a:ext cx="8520600" cy="113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sz="2650" u="sng"/>
          </a:p>
        </p:txBody>
      </p:sp>
      <p:sp>
        <p:nvSpPr>
          <p:cNvPr id="136" name="Google Shape;136;p23"/>
          <p:cNvSpPr txBox="1"/>
          <p:nvPr>
            <p:ph idx="1" type="subTitle"/>
          </p:nvPr>
        </p:nvSpPr>
        <p:spPr>
          <a:xfrm>
            <a:off x="311700" y="1131600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WordPress documentation used for learning purposes.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Certain site images are royalty free images taken from Google Images.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8810700" y="4811400"/>
            <a:ext cx="3333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/>
          <p:nvPr/>
        </p:nvSpPr>
        <p:spPr>
          <a:xfrm>
            <a:off x="8790775" y="4791550"/>
            <a:ext cx="373500" cy="3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type="ctrTitle"/>
          </p:nvPr>
        </p:nvSpPr>
        <p:spPr>
          <a:xfrm>
            <a:off x="311700" y="2047500"/>
            <a:ext cx="8520600" cy="104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Demo!</a:t>
            </a:r>
            <a:endParaRPr b="1"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810700" y="4811400"/>
            <a:ext cx="3333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8790775" y="4791550"/>
            <a:ext cx="373500" cy="372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0"/>
            <a:ext cx="8520600" cy="16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1779150"/>
            <a:ext cx="8520600" cy="27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Overview of Our Design:</a:t>
            </a:r>
            <a:br>
              <a:rPr b="1"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Our project, </a:t>
            </a:r>
            <a:r>
              <a:rPr i="1" lang="en" sz="1500">
                <a:solidFill>
                  <a:schemeClr val="dk1"/>
                </a:solidFill>
              </a:rPr>
              <a:t>Cyber4Hire</a:t>
            </a:r>
            <a:r>
              <a:rPr lang="en" sz="1500">
                <a:solidFill>
                  <a:schemeClr val="dk1"/>
                </a:solidFill>
              </a:rPr>
              <a:t>, is a secure, user-friendly web platform that connects businesses with qualified freelance cybersecurity professionals. We built a site that prioritizes strong security practices, user authentication, service verification, and an efficient search and review system to ensure trusted and high-quality connections.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Problem/Services Addressed:</a:t>
            </a:r>
            <a:br>
              <a:rPr b="1"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 Today, businesses struggle to find trusted, skilled cybersecurity experts quickly and securely. At the same time, talented freelancers often face difficulty getting discovered. Cyber4Hire solves this by providing a secure, verified marketplace where companies can confidently hire cybersecurity help and freelancers can showcase their skills.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accent2"/>
              </a:solidFill>
            </a:endParaRPr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810700" y="4811400"/>
            <a:ext cx="3333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8790775" y="4791550"/>
            <a:ext cx="373500" cy="372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0" y="273150"/>
            <a:ext cx="8520600" cy="9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 Design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1319300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Client: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Built using </a:t>
            </a:r>
            <a:r>
              <a:rPr b="1" lang="en" sz="1600">
                <a:solidFill>
                  <a:schemeClr val="dk1"/>
                </a:solidFill>
              </a:rPr>
              <a:t>PageLayer</a:t>
            </a:r>
            <a:r>
              <a:rPr lang="en" sz="1600">
                <a:solidFill>
                  <a:schemeClr val="dk1"/>
                </a:solidFill>
              </a:rPr>
              <a:t>, a WordPress page builder plugin that allowed us to design custom pages through a drag-and-drop interface.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Our front-end is fully customized with HTML, CSS, and JavaScript components handled by PageLayer, providing users with an intuitive and responsive experience.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Users can browse cybersecurity freelancers, post service requests, leave reviews, and search for verified professionals in a catalogue created using WooCommerce.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User can make secure payments using Stripe as a payment gateway.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810700" y="4811400"/>
            <a:ext cx="3333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8790775" y="4791550"/>
            <a:ext cx="373500" cy="372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0" y="273150"/>
            <a:ext cx="8520600" cy="9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 Design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311700" y="1319300"/>
            <a:ext cx="85206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Server: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Hosted on </a:t>
            </a:r>
            <a:r>
              <a:rPr b="1" lang="en" sz="1600">
                <a:solidFill>
                  <a:schemeClr val="dk1"/>
                </a:solidFill>
              </a:rPr>
              <a:t>InfinityFree</a:t>
            </a:r>
            <a:r>
              <a:rPr lang="en" sz="1600">
                <a:solidFill>
                  <a:schemeClr val="dk1"/>
                </a:solidFill>
              </a:rPr>
              <a:t>, running </a:t>
            </a:r>
            <a:r>
              <a:rPr b="1" lang="en" sz="1600">
                <a:solidFill>
                  <a:schemeClr val="dk1"/>
                </a:solidFill>
              </a:rPr>
              <a:t>WordPress</a:t>
            </a:r>
            <a:r>
              <a:rPr lang="en" sz="1600">
                <a:solidFill>
                  <a:schemeClr val="dk1"/>
                </a:solidFill>
              </a:rPr>
              <a:t> on an </a:t>
            </a:r>
            <a:r>
              <a:rPr b="1" lang="en" sz="1600">
                <a:solidFill>
                  <a:schemeClr val="dk1"/>
                </a:solidFill>
              </a:rPr>
              <a:t>Apache</a:t>
            </a:r>
            <a:r>
              <a:rPr lang="en" sz="1600">
                <a:solidFill>
                  <a:schemeClr val="dk1"/>
                </a:solidFill>
              </a:rPr>
              <a:t> web server with </a:t>
            </a:r>
            <a:r>
              <a:rPr b="1" lang="en" sz="1600">
                <a:solidFill>
                  <a:schemeClr val="dk1"/>
                </a:solidFill>
              </a:rPr>
              <a:t>PHP</a:t>
            </a:r>
            <a:r>
              <a:rPr lang="en" sz="1600">
                <a:solidFill>
                  <a:schemeClr val="dk1"/>
                </a:solidFill>
              </a:rPr>
              <a:t>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server processes user interactions, manages sessions, and handles dynamic content generation securely.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Database: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Powered by </a:t>
            </a:r>
            <a:r>
              <a:rPr b="1" lang="en" sz="1600">
                <a:solidFill>
                  <a:schemeClr val="dk1"/>
                </a:solidFill>
              </a:rPr>
              <a:t>MySQL</a:t>
            </a:r>
            <a:r>
              <a:rPr lang="en" sz="1600">
                <a:solidFill>
                  <a:schemeClr val="dk1"/>
                </a:solidFill>
              </a:rPr>
              <a:t> through InfinityFree’s hosting service.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Stores critical data such as user profiles, service listings, verification statuses, reviews, and other dynamic content.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810700" y="4811400"/>
            <a:ext cx="3333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8790775" y="4791550"/>
            <a:ext cx="373500" cy="3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type="ctrTitle"/>
          </p:nvPr>
        </p:nvSpPr>
        <p:spPr>
          <a:xfrm>
            <a:off x="311700" y="273150"/>
            <a:ext cx="8520600" cy="92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Structure Design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810700" y="4811400"/>
            <a:ext cx="3333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7" title="Blank diagram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975" y="1161400"/>
            <a:ext cx="5814051" cy="389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8790775" y="4791550"/>
            <a:ext cx="373500" cy="3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type="ctrTitle"/>
          </p:nvPr>
        </p:nvSpPr>
        <p:spPr>
          <a:xfrm>
            <a:off x="311700" y="0"/>
            <a:ext cx="8520600" cy="15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/>
              <a:t>Achievements and Outcomes</a:t>
            </a:r>
            <a:endParaRPr sz="2650" u="sng"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11700" y="1543050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We learned how to design an appealing and function website through the use of HTML and CSS (with the help of WordPress and plugins).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Our team as a whole has a stronger understanding of the importance of cybersecurity, especially when payment &amp; confidential user information is involved.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In addition to this, we learned how to properly implement measures to strengthen the security of a website.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We were able to conduct thorough vulnerability assessments on our site using tools such as Nessus and Zap.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The reports could then be analyzed for critical vulnerabilities that may be present, giving us a better understanding of our website and what improvements can be made for the safety of its users.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810700" y="4811400"/>
            <a:ext cx="3333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/>
          <p:nvPr/>
        </p:nvSpPr>
        <p:spPr>
          <a:xfrm>
            <a:off x="8790775" y="4791550"/>
            <a:ext cx="373500" cy="3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type="ctrTitle"/>
          </p:nvPr>
        </p:nvSpPr>
        <p:spPr>
          <a:xfrm>
            <a:off x="311700" y="0"/>
            <a:ext cx="8520600" cy="15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/>
              <a:t>Assessment Tools</a:t>
            </a:r>
            <a:endParaRPr sz="2650" u="sng"/>
          </a:p>
        </p:txBody>
      </p:sp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1700" y="1543050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We scanned and assessed our website using Nessus, Nmap, and Zap.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Provided is a video demonstrating and analyzing these scan results. Access the video here: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https://youtu.be/ehkEmHcrnEk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No critical vulnerabilities were found on the site thanks to the </a:t>
            </a:r>
            <a:r>
              <a:rPr lang="en" sz="1600">
                <a:solidFill>
                  <a:schemeClr val="accent2"/>
                </a:solidFill>
              </a:rPr>
              <a:t>WAF, secure login plugin, and multiple other security features provided by MalCare and Jetpack.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MalCare was also used on WordPress to detect potential vulnerabilities and implement solutions as needed.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810700" y="4811400"/>
            <a:ext cx="3333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/>
          <p:nvPr/>
        </p:nvSpPr>
        <p:spPr>
          <a:xfrm>
            <a:off x="8790775" y="4791550"/>
            <a:ext cx="373500" cy="3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type="ctrTitle"/>
          </p:nvPr>
        </p:nvSpPr>
        <p:spPr>
          <a:xfrm>
            <a:off x="311700" y="0"/>
            <a:ext cx="8520600" cy="15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/>
              <a:t>Accomplishments &amp; Takeaways</a:t>
            </a:r>
            <a:endParaRPr sz="2650" u="sng"/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311700" y="1543050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A fully made plan that we used for our E-Commerce website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A visually appealing eCommerce website that is fully completed and </a:t>
            </a:r>
            <a:r>
              <a:rPr lang="en" sz="1600">
                <a:solidFill>
                  <a:schemeClr val="accent2"/>
                </a:solidFill>
              </a:rPr>
              <a:t>testably </a:t>
            </a:r>
            <a:r>
              <a:rPr lang="en" sz="1600">
                <a:solidFill>
                  <a:schemeClr val="accent2"/>
                </a:solidFill>
              </a:rPr>
              <a:t>secure.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We learned how to analyze and check our website for vulnerabilities using various testing tools.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We learned about payment gateways, two-factor authentication, and CAPTCHAs and how to implement them into our future projects.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We learned about hosting a website, and configuring the SSL Certificate for our website.</a:t>
            </a:r>
            <a:endParaRPr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We learned the importance of security and WAFS and how to implement them to increase the security of our website.</a:t>
            </a:r>
            <a:endParaRPr sz="1600">
              <a:solidFill>
                <a:schemeClr val="accent2"/>
              </a:solidFill>
            </a:endParaRPr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810700" y="4811400"/>
            <a:ext cx="3333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8790775" y="4791550"/>
            <a:ext cx="373500" cy="3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type="ctrTitle"/>
          </p:nvPr>
        </p:nvSpPr>
        <p:spPr>
          <a:xfrm>
            <a:off x="311700" y="0"/>
            <a:ext cx="8520600" cy="15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 u="sng"/>
              <a:t>Activities Completed</a:t>
            </a:r>
            <a:endParaRPr sz="2650" u="sng"/>
          </a:p>
        </p:txBody>
      </p:sp>
      <p:sp>
        <p:nvSpPr>
          <p:cNvPr id="120" name="Google Shape;120;p21"/>
          <p:cNvSpPr txBox="1"/>
          <p:nvPr>
            <p:ph idx="1" type="subTitle"/>
          </p:nvPr>
        </p:nvSpPr>
        <p:spPr>
          <a:xfrm>
            <a:off x="311700" y="1543050"/>
            <a:ext cx="85206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Brainstorm website ideas for an untapped market </a:t>
            </a:r>
            <a:r>
              <a:rPr b="1" lang="en" sz="1600">
                <a:solidFill>
                  <a:srgbClr val="00FF00"/>
                </a:solidFill>
              </a:rPr>
              <a:t>(All)</a:t>
            </a:r>
            <a:endParaRPr b="1" sz="1600">
              <a:solidFill>
                <a:srgbClr val="00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Setup website hosting on InfinityFree </a:t>
            </a:r>
            <a:r>
              <a:rPr b="1" lang="en" sz="1600">
                <a:solidFill>
                  <a:srgbClr val="FF0000"/>
                </a:solidFill>
              </a:rPr>
              <a:t>(Jacob)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Configure SSL Certificate </a:t>
            </a:r>
            <a:r>
              <a:rPr b="1" lang="en" sz="1600">
                <a:solidFill>
                  <a:srgbClr val="FF0000"/>
                </a:solidFill>
              </a:rPr>
              <a:t>(Jacob)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Design website; Logo, UI, Theme, Text, etc. </a:t>
            </a:r>
            <a:r>
              <a:rPr b="1" lang="en" sz="1600">
                <a:solidFill>
                  <a:srgbClr val="FF0000"/>
                </a:solidFill>
              </a:rPr>
              <a:t>(Jacob)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Configure user registration and login </a:t>
            </a:r>
            <a:r>
              <a:rPr b="1" lang="en" sz="1600">
                <a:solidFill>
                  <a:srgbClr val="FFFF00"/>
                </a:solidFill>
              </a:rPr>
              <a:t>(Ian)</a:t>
            </a:r>
            <a:endParaRPr b="1" sz="1600">
              <a:solidFill>
                <a:srgbClr val="FF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Configure MFA using MiniOrange </a:t>
            </a:r>
            <a:r>
              <a:rPr b="1" lang="en" sz="1600">
                <a:solidFill>
                  <a:srgbClr val="4A86E8"/>
                </a:solidFill>
              </a:rPr>
              <a:t>(Niall)</a:t>
            </a:r>
            <a:endParaRPr b="1" sz="1600">
              <a:solidFill>
                <a:srgbClr val="4A86E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Configure website reCaptchas </a:t>
            </a:r>
            <a:r>
              <a:rPr b="1" lang="en" sz="1600">
                <a:solidFill>
                  <a:srgbClr val="FF0000"/>
                </a:solidFill>
              </a:rPr>
              <a:t>(Jacob)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Setup payment gateway </a:t>
            </a:r>
            <a:r>
              <a:rPr b="1" lang="en" sz="1600">
                <a:solidFill>
                  <a:srgbClr val="FF0000"/>
                </a:solidFill>
              </a:rPr>
              <a:t>(Jacob)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Design catalogue and populate with example products </a:t>
            </a:r>
            <a:r>
              <a:rPr b="1" lang="en" sz="1600">
                <a:solidFill>
                  <a:srgbClr val="FF0000"/>
                </a:solidFill>
              </a:rPr>
              <a:t>(Jacob)</a:t>
            </a:r>
            <a:endParaRPr b="1" sz="1600">
              <a:solidFill>
                <a:srgbClr val="FF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Configure MalCare and Jetpack security protection plugins </a:t>
            </a:r>
            <a:r>
              <a:rPr b="1" lang="en" sz="1600">
                <a:solidFill>
                  <a:srgbClr val="4A86E8"/>
                </a:solidFill>
              </a:rPr>
              <a:t>(Niall)</a:t>
            </a:r>
            <a:endParaRPr b="1" sz="1600">
              <a:solidFill>
                <a:srgbClr val="4A86E8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Conduct security scans to analyze website vulnerabilities </a:t>
            </a:r>
            <a:r>
              <a:rPr b="1" lang="en" sz="1600">
                <a:solidFill>
                  <a:srgbClr val="FFFF00"/>
                </a:solidFill>
              </a:rPr>
              <a:t>(Ian)</a:t>
            </a:r>
            <a:endParaRPr b="1" sz="1600">
              <a:solidFill>
                <a:srgbClr val="FF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 sz="1600">
                <a:solidFill>
                  <a:schemeClr val="accent2"/>
                </a:solidFill>
              </a:rPr>
              <a:t>Create presentation of website </a:t>
            </a:r>
            <a:r>
              <a:rPr b="1" lang="en" sz="1600">
                <a:solidFill>
                  <a:srgbClr val="00FF00"/>
                </a:solidFill>
              </a:rPr>
              <a:t>(All)</a:t>
            </a:r>
            <a:endParaRPr b="1" sz="1600">
              <a:solidFill>
                <a:srgbClr val="00FF00"/>
              </a:solidFill>
            </a:endParaRPr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810700" y="4811400"/>
            <a:ext cx="333300" cy="3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