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3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kuefs01.kue.degussa.com\FA_home$\M21802\Daten\11%20Privat\2018%20OTH\Scale%20up%20down\eigene%20Rechnungen\virtual%20Fermentation%20fed%20batch%202.xlsm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56014314855086"/>
          <c:y val="5.0326781845469043E-2"/>
          <c:w val="0.73248462500665645"/>
          <c:h val="0.7069151231799321"/>
        </c:manualLayout>
      </c:layout>
      <c:scatterChart>
        <c:scatterStyle val="lineMarker"/>
        <c:varyColors val="0"/>
        <c:ser>
          <c:idx val="2"/>
          <c:order val="1"/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Tabelle1!$A$13:$A$15</c:f>
              <c:numCache>
                <c:formatCode>General</c:formatCode>
                <c:ptCount val="3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</c:numCache>
            </c:numRef>
          </c:xVal>
          <c:yVal>
            <c:numRef>
              <c:f>Tabelle1!$B$13:$B$15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C-4904-A9F9-0F1597073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165088"/>
        <c:axId val="394163520"/>
      </c:scatterChart>
      <c:scatterChart>
        <c:scatterStyle val="smoothMarker"/>
        <c:varyColors val="0"/>
        <c:ser>
          <c:idx val="0"/>
          <c:order val="0"/>
          <c:tx>
            <c:strRef>
              <c:f>Tabelle1!$G$1</c:f>
              <c:strCache>
                <c:ptCount val="1"/>
                <c:pt idx="0">
                  <c:v>Monod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Tabelle1!$F$2:$F$22</c:f>
              <c:numCache>
                <c:formatCode>General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0.08</c:v>
                </c:pt>
                <c:pt idx="3">
                  <c:v>0.13</c:v>
                </c:pt>
                <c:pt idx="4">
                  <c:v>0.18</c:v>
                </c:pt>
                <c:pt idx="5">
                  <c:v>0.22999999999999998</c:v>
                </c:pt>
                <c:pt idx="6">
                  <c:v>0.27999999999999997</c:v>
                </c:pt>
                <c:pt idx="7">
                  <c:v>0.32999999999999996</c:v>
                </c:pt>
                <c:pt idx="8">
                  <c:v>0.37999999999999995</c:v>
                </c:pt>
                <c:pt idx="9">
                  <c:v>0.42999999999999994</c:v>
                </c:pt>
                <c:pt idx="10">
                  <c:v>0.47999999999999993</c:v>
                </c:pt>
                <c:pt idx="11">
                  <c:v>0.52999999999999992</c:v>
                </c:pt>
                <c:pt idx="12">
                  <c:v>0.57999999999999996</c:v>
                </c:pt>
                <c:pt idx="13">
                  <c:v>0.63</c:v>
                </c:pt>
                <c:pt idx="14">
                  <c:v>0.68</c:v>
                </c:pt>
                <c:pt idx="15">
                  <c:v>0.73000000000000009</c:v>
                </c:pt>
                <c:pt idx="16">
                  <c:v>0.78000000000000014</c:v>
                </c:pt>
                <c:pt idx="17">
                  <c:v>0.83000000000000018</c:v>
                </c:pt>
                <c:pt idx="18">
                  <c:v>0.88000000000000023</c:v>
                </c:pt>
                <c:pt idx="19">
                  <c:v>0.93000000000000027</c:v>
                </c:pt>
                <c:pt idx="20">
                  <c:v>0.98000000000000032</c:v>
                </c:pt>
              </c:numCache>
            </c:numRef>
          </c:xVal>
          <c:yVal>
            <c:numRef>
              <c:f>Tabelle1!$G$2:$G$22</c:f>
              <c:numCache>
                <c:formatCode>General</c:formatCode>
                <c:ptCount val="21"/>
                <c:pt idx="0">
                  <c:v>0</c:v>
                </c:pt>
                <c:pt idx="1">
                  <c:v>0.23076923076923075</c:v>
                </c:pt>
                <c:pt idx="2">
                  <c:v>0.44444444444444448</c:v>
                </c:pt>
                <c:pt idx="3">
                  <c:v>0.56521739130434778</c:v>
                </c:pt>
                <c:pt idx="4">
                  <c:v>0.64285714285714279</c:v>
                </c:pt>
                <c:pt idx="5">
                  <c:v>0.69696969696969702</c:v>
                </c:pt>
                <c:pt idx="6">
                  <c:v>0.73684210526315785</c:v>
                </c:pt>
                <c:pt idx="7">
                  <c:v>0.76744186046511631</c:v>
                </c:pt>
                <c:pt idx="8">
                  <c:v>0.79166666666666663</c:v>
                </c:pt>
                <c:pt idx="9">
                  <c:v>0.81132075471698117</c:v>
                </c:pt>
                <c:pt idx="10">
                  <c:v>0.8275862068965516</c:v>
                </c:pt>
                <c:pt idx="11">
                  <c:v>0.84126984126984128</c:v>
                </c:pt>
                <c:pt idx="12">
                  <c:v>0.8529411764705882</c:v>
                </c:pt>
                <c:pt idx="13">
                  <c:v>0.86301369863013699</c:v>
                </c:pt>
                <c:pt idx="14">
                  <c:v>0.87179487179487181</c:v>
                </c:pt>
                <c:pt idx="15">
                  <c:v>0.87951807228915668</c:v>
                </c:pt>
                <c:pt idx="16">
                  <c:v>0.88636363636363635</c:v>
                </c:pt>
                <c:pt idx="17">
                  <c:v>0.89247311827956999</c:v>
                </c:pt>
                <c:pt idx="18">
                  <c:v>0.89795918367346939</c:v>
                </c:pt>
                <c:pt idx="19">
                  <c:v>0.90291262135922334</c:v>
                </c:pt>
                <c:pt idx="20">
                  <c:v>0.90740740740740744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7AC-4904-A9F9-0F1597073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165088"/>
        <c:axId val="394163520"/>
      </c:scatterChart>
      <c:valAx>
        <c:axId val="394165088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Substrat-</a:t>
                </a:r>
                <a:br>
                  <a:rPr lang="de-DE"/>
                </a:br>
                <a:r>
                  <a:rPr lang="de-DE"/>
                  <a:t>konzentration c</a:t>
                </a:r>
                <a:r>
                  <a:rPr lang="de-DE" baseline="-25000"/>
                  <a:t>S</a:t>
                </a:r>
              </a:p>
            </c:rich>
          </c:tx>
          <c:layout>
            <c:manualLayout>
              <c:xMode val="edge"/>
              <c:yMode val="edge"/>
              <c:x val="0.44664920314908535"/>
              <c:y val="0.76821902036886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94163520"/>
        <c:crosses val="autoZero"/>
        <c:crossBetween val="midCat"/>
        <c:majorUnit val="0.2"/>
      </c:valAx>
      <c:valAx>
        <c:axId val="394163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aseline="0" dirty="0" smtClean="0"/>
                  <a:t>Spez. Substrataufnahmerate                             </a:t>
                </a:r>
                <a:r>
                  <a:rPr lang="de-DE" baseline="0" dirty="0" err="1" smtClean="0"/>
                  <a:t>kgs</a:t>
                </a:r>
                <a:r>
                  <a:rPr lang="de-DE" baseline="0" dirty="0" smtClean="0"/>
                  <a:t>/(</a:t>
                </a:r>
                <a:r>
                  <a:rPr lang="de-DE" baseline="0" dirty="0" err="1" smtClean="0"/>
                  <a:t>kgx</a:t>
                </a:r>
                <a:r>
                  <a:rPr lang="de-DE" baseline="0" dirty="0" smtClean="0"/>
                  <a:t> h) </a:t>
                </a:r>
                <a:endParaRPr lang="de-DE" baseline="-25000" dirty="0"/>
              </a:p>
            </c:rich>
          </c:tx>
          <c:layout>
            <c:manualLayout>
              <c:xMode val="edge"/>
              <c:yMode val="edge"/>
              <c:x val="2.0430486929583613E-2"/>
              <c:y val="0.12549480139804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94165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2"/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Tabelle1!$A$13:$A$15</c:f>
              <c:numCache>
                <c:formatCode>General</c:formatCode>
                <c:ptCount val="3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</c:numCache>
            </c:numRef>
          </c:xVal>
          <c:yVal>
            <c:numRef>
              <c:f>Tabelle1!$B$13:$B$15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8A-4710-B147-9BE70C839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163912"/>
        <c:axId val="394165480"/>
      </c:scatterChart>
      <c:scatterChart>
        <c:scatterStyle val="smoothMarker"/>
        <c:varyColors val="0"/>
        <c:ser>
          <c:idx val="0"/>
          <c:order val="0"/>
          <c:tx>
            <c:strRef>
              <c:f>Tabelle1!$G$1</c:f>
              <c:strCache>
                <c:ptCount val="1"/>
                <c:pt idx="0">
                  <c:v>Monod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Tabelle1!$F$2:$F$22</c:f>
              <c:numCache>
                <c:formatCode>General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0.08</c:v>
                </c:pt>
                <c:pt idx="3">
                  <c:v>0.13</c:v>
                </c:pt>
                <c:pt idx="4">
                  <c:v>0.18</c:v>
                </c:pt>
                <c:pt idx="5">
                  <c:v>0.22999999999999998</c:v>
                </c:pt>
                <c:pt idx="6">
                  <c:v>0.27999999999999997</c:v>
                </c:pt>
                <c:pt idx="7">
                  <c:v>0.32999999999999996</c:v>
                </c:pt>
                <c:pt idx="8">
                  <c:v>0.37999999999999995</c:v>
                </c:pt>
                <c:pt idx="9">
                  <c:v>0.42999999999999994</c:v>
                </c:pt>
                <c:pt idx="10">
                  <c:v>0.47999999999999993</c:v>
                </c:pt>
                <c:pt idx="11">
                  <c:v>0.52999999999999992</c:v>
                </c:pt>
                <c:pt idx="12">
                  <c:v>0.57999999999999996</c:v>
                </c:pt>
                <c:pt idx="13">
                  <c:v>0.63</c:v>
                </c:pt>
                <c:pt idx="14">
                  <c:v>0.68</c:v>
                </c:pt>
                <c:pt idx="15">
                  <c:v>0.73000000000000009</c:v>
                </c:pt>
                <c:pt idx="16">
                  <c:v>0.78000000000000014</c:v>
                </c:pt>
                <c:pt idx="17">
                  <c:v>0.83000000000000018</c:v>
                </c:pt>
                <c:pt idx="18">
                  <c:v>0.88000000000000023</c:v>
                </c:pt>
                <c:pt idx="19">
                  <c:v>0.93000000000000027</c:v>
                </c:pt>
                <c:pt idx="20">
                  <c:v>0.98000000000000032</c:v>
                </c:pt>
              </c:numCache>
            </c:numRef>
          </c:xVal>
          <c:yVal>
            <c:numRef>
              <c:f>Tabelle1!$G$2:$G$22</c:f>
              <c:numCache>
                <c:formatCode>General</c:formatCode>
                <c:ptCount val="21"/>
                <c:pt idx="0">
                  <c:v>0</c:v>
                </c:pt>
                <c:pt idx="1">
                  <c:v>0.23076923076923075</c:v>
                </c:pt>
                <c:pt idx="2">
                  <c:v>0.44444444444444448</c:v>
                </c:pt>
                <c:pt idx="3">
                  <c:v>0.56521739130434778</c:v>
                </c:pt>
                <c:pt idx="4">
                  <c:v>0.64285714285714279</c:v>
                </c:pt>
                <c:pt idx="5">
                  <c:v>0.69696969696969702</c:v>
                </c:pt>
                <c:pt idx="6">
                  <c:v>0.73684210526315785</c:v>
                </c:pt>
                <c:pt idx="7">
                  <c:v>0.76744186046511631</c:v>
                </c:pt>
                <c:pt idx="8">
                  <c:v>0.79166666666666663</c:v>
                </c:pt>
                <c:pt idx="9">
                  <c:v>0.81132075471698117</c:v>
                </c:pt>
                <c:pt idx="10">
                  <c:v>0.8275862068965516</c:v>
                </c:pt>
                <c:pt idx="11">
                  <c:v>0.84126984126984128</c:v>
                </c:pt>
                <c:pt idx="12">
                  <c:v>0.8529411764705882</c:v>
                </c:pt>
                <c:pt idx="13">
                  <c:v>0.86301369863013699</c:v>
                </c:pt>
                <c:pt idx="14">
                  <c:v>0.87179487179487181</c:v>
                </c:pt>
                <c:pt idx="15">
                  <c:v>0.87951807228915668</c:v>
                </c:pt>
                <c:pt idx="16">
                  <c:v>0.88636363636363635</c:v>
                </c:pt>
                <c:pt idx="17">
                  <c:v>0.89247311827956999</c:v>
                </c:pt>
                <c:pt idx="18">
                  <c:v>0.89795918367346939</c:v>
                </c:pt>
                <c:pt idx="19">
                  <c:v>0.90291262135922334</c:v>
                </c:pt>
                <c:pt idx="20">
                  <c:v>0.90740740740740744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8A-4710-B147-9BE70C839D53}"/>
            </c:ext>
          </c:extLst>
        </c:ser>
        <c:ser>
          <c:idx val="1"/>
          <c:order val="1"/>
          <c:tx>
            <c:strRef>
              <c:f>Tabelle1!$H$1</c:f>
              <c:strCache>
                <c:ptCount val="1"/>
                <c:pt idx="0">
                  <c:v>Haldane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Tabelle1!$F$2:$F$22</c:f>
              <c:numCache>
                <c:formatCode>General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0.08</c:v>
                </c:pt>
                <c:pt idx="3">
                  <c:v>0.13</c:v>
                </c:pt>
                <c:pt idx="4">
                  <c:v>0.18</c:v>
                </c:pt>
                <c:pt idx="5">
                  <c:v>0.22999999999999998</c:v>
                </c:pt>
                <c:pt idx="6">
                  <c:v>0.27999999999999997</c:v>
                </c:pt>
                <c:pt idx="7">
                  <c:v>0.32999999999999996</c:v>
                </c:pt>
                <c:pt idx="8">
                  <c:v>0.37999999999999995</c:v>
                </c:pt>
                <c:pt idx="9">
                  <c:v>0.42999999999999994</c:v>
                </c:pt>
                <c:pt idx="10">
                  <c:v>0.47999999999999993</c:v>
                </c:pt>
                <c:pt idx="11">
                  <c:v>0.52999999999999992</c:v>
                </c:pt>
                <c:pt idx="12">
                  <c:v>0.57999999999999996</c:v>
                </c:pt>
                <c:pt idx="13">
                  <c:v>0.63</c:v>
                </c:pt>
                <c:pt idx="14">
                  <c:v>0.68</c:v>
                </c:pt>
                <c:pt idx="15">
                  <c:v>0.73000000000000009</c:v>
                </c:pt>
                <c:pt idx="16">
                  <c:v>0.78000000000000014</c:v>
                </c:pt>
                <c:pt idx="17">
                  <c:v>0.83000000000000018</c:v>
                </c:pt>
                <c:pt idx="18">
                  <c:v>0.88000000000000023</c:v>
                </c:pt>
                <c:pt idx="19">
                  <c:v>0.93000000000000027</c:v>
                </c:pt>
                <c:pt idx="20">
                  <c:v>0.98000000000000032</c:v>
                </c:pt>
              </c:numCache>
            </c:numRef>
          </c:xVal>
          <c:yVal>
            <c:numRef>
              <c:f>Tabelle1!$H$2:$H$22</c:f>
              <c:numCache>
                <c:formatCode>General</c:formatCode>
                <c:ptCount val="21"/>
                <c:pt idx="0">
                  <c:v>0</c:v>
                </c:pt>
                <c:pt idx="1">
                  <c:v>0.22881355932203387</c:v>
                </c:pt>
                <c:pt idx="2">
                  <c:v>0.42575558475689884</c:v>
                </c:pt>
                <c:pt idx="3">
                  <c:v>0.5182086614173228</c:v>
                </c:pt>
                <c:pt idx="4">
                  <c:v>0.5625</c:v>
                </c:pt>
                <c:pt idx="5">
                  <c:v>0.58182386008744535</c:v>
                </c:pt>
                <c:pt idx="6">
                  <c:v>0.58726048679440701</c:v>
                </c:pt>
                <c:pt idx="7">
                  <c:v>0.58464566929133865</c:v>
                </c:pt>
                <c:pt idx="8">
                  <c:v>0.57726931732933229</c:v>
                </c:pt>
                <c:pt idx="9">
                  <c:v>0.56707912732009125</c:v>
                </c:pt>
                <c:pt idx="10">
                  <c:v>0.55526992287917731</c:v>
                </c:pt>
                <c:pt idx="11">
                  <c:v>0.54259352881698686</c:v>
                </c:pt>
                <c:pt idx="12">
                  <c:v>0.52953110910730383</c:v>
                </c:pt>
                <c:pt idx="13">
                  <c:v>0.51639344262295084</c:v>
                </c:pt>
                <c:pt idx="14">
                  <c:v>0.50338146591116806</c:v>
                </c:pt>
                <c:pt idx="15">
                  <c:v>0.4906239628277464</c:v>
                </c:pt>
                <c:pt idx="16">
                  <c:v>0.47820163487738421</c:v>
                </c:pt>
                <c:pt idx="17">
                  <c:v>0.46616280682290945</c:v>
                </c:pt>
                <c:pt idx="18">
                  <c:v>0.45453386047697991</c:v>
                </c:pt>
                <c:pt idx="19">
                  <c:v>0.44332627118644058</c:v>
                </c:pt>
                <c:pt idx="20">
                  <c:v>0.432541412380122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8A-4710-B147-9BE70C839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163912"/>
        <c:axId val="394165480"/>
      </c:scatterChart>
      <c:valAx>
        <c:axId val="394163912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 b="1" dirty="0" smtClean="0"/>
                  <a:t>Substratkonzentration</a:t>
                </a:r>
                <a:endParaRPr lang="de-DE" sz="2000" b="1" dirty="0"/>
              </a:p>
            </c:rich>
          </c:tx>
          <c:layout>
            <c:manualLayout>
              <c:xMode val="edge"/>
              <c:yMode val="edge"/>
              <c:x val="0.30899632654054188"/>
              <c:y val="0.83901218993752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94165480"/>
        <c:crosses val="autoZero"/>
        <c:crossBetween val="midCat"/>
      </c:valAx>
      <c:valAx>
        <c:axId val="394165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 b="1" dirty="0" smtClean="0"/>
                  <a:t>µ oder </a:t>
                </a:r>
                <a:r>
                  <a:rPr lang="de-DE" sz="2000" b="1" dirty="0" err="1" smtClean="0"/>
                  <a:t>q</a:t>
                </a:r>
                <a:r>
                  <a:rPr lang="de-DE" sz="2000" b="1" baseline="-25000" dirty="0" err="1" smtClean="0"/>
                  <a:t>i</a:t>
                </a:r>
                <a:endParaRPr lang="de-DE" sz="2000" b="1" baseline="-25000" dirty="0"/>
              </a:p>
            </c:rich>
          </c:tx>
          <c:layout>
            <c:manualLayout>
              <c:xMode val="edge"/>
              <c:yMode val="edge"/>
              <c:x val="5.1493305870236872E-3"/>
              <c:y val="0.31478180104247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94163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5245586577681907"/>
          <c:y val="0.24784434956193846"/>
          <c:w val="0.46069074012504357"/>
          <c:h val="7.433874902961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85904039593797"/>
          <c:y val="3.7319261992935795E-2"/>
          <c:w val="0.75334831192219731"/>
          <c:h val="0.760757628895561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Tabelle5!$B$32</c:f>
              <c:strCache>
                <c:ptCount val="1"/>
                <c:pt idx="0">
                  <c:v>qs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Tabelle5!$A$33:$A$73</c:f>
              <c:numCache>
                <c:formatCode>General</c:formatCode>
                <c:ptCount val="41"/>
                <c:pt idx="0">
                  <c:v>2.5000000000000001E-2</c:v>
                </c:pt>
                <c:pt idx="1">
                  <c:v>0.05</c:v>
                </c:pt>
                <c:pt idx="2">
                  <c:v>7.5000000000000011E-2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0.19999999999999998</c:v>
                </c:pt>
                <c:pt idx="8">
                  <c:v>0.22499999999999998</c:v>
                </c:pt>
                <c:pt idx="9">
                  <c:v>0.24999999999999997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0.37500000000000006</c:v>
                </c:pt>
                <c:pt idx="15">
                  <c:v>0.40000000000000008</c:v>
                </c:pt>
                <c:pt idx="16">
                  <c:v>0.4250000000000001</c:v>
                </c:pt>
                <c:pt idx="17">
                  <c:v>0.45000000000000012</c:v>
                </c:pt>
                <c:pt idx="18">
                  <c:v>0.47500000000000014</c:v>
                </c:pt>
                <c:pt idx="19">
                  <c:v>0.50000000000000011</c:v>
                </c:pt>
                <c:pt idx="20">
                  <c:v>0.52500000000000013</c:v>
                </c:pt>
                <c:pt idx="21">
                  <c:v>0.55000000000000016</c:v>
                </c:pt>
                <c:pt idx="22">
                  <c:v>0.57500000000000018</c:v>
                </c:pt>
                <c:pt idx="23">
                  <c:v>0.6000000000000002</c:v>
                </c:pt>
                <c:pt idx="24">
                  <c:v>0.62500000000000022</c:v>
                </c:pt>
                <c:pt idx="25">
                  <c:v>0.65000000000000024</c:v>
                </c:pt>
                <c:pt idx="26">
                  <c:v>0.67500000000000027</c:v>
                </c:pt>
                <c:pt idx="27">
                  <c:v>0.70000000000000029</c:v>
                </c:pt>
                <c:pt idx="28">
                  <c:v>0.72500000000000031</c:v>
                </c:pt>
                <c:pt idx="29">
                  <c:v>0.75000000000000033</c:v>
                </c:pt>
                <c:pt idx="30">
                  <c:v>0.77500000000000036</c:v>
                </c:pt>
                <c:pt idx="31">
                  <c:v>0.80000000000000038</c:v>
                </c:pt>
                <c:pt idx="32">
                  <c:v>0.8250000000000004</c:v>
                </c:pt>
                <c:pt idx="33">
                  <c:v>0.85000000000000042</c:v>
                </c:pt>
                <c:pt idx="34">
                  <c:v>0.87500000000000044</c:v>
                </c:pt>
                <c:pt idx="35">
                  <c:v>0.90000000000000047</c:v>
                </c:pt>
                <c:pt idx="36">
                  <c:v>0.92500000000000049</c:v>
                </c:pt>
                <c:pt idx="37">
                  <c:v>0.95000000000000051</c:v>
                </c:pt>
                <c:pt idx="38">
                  <c:v>0.97500000000000053</c:v>
                </c:pt>
                <c:pt idx="39">
                  <c:v>1.0000000000000004</c:v>
                </c:pt>
                <c:pt idx="40">
                  <c:v>1.0250000000000004</c:v>
                </c:pt>
              </c:numCache>
            </c:numRef>
          </c:xVal>
          <c:yVal>
            <c:numRef>
              <c:f>Tabelle5!$B$33:$B$73</c:f>
              <c:numCache>
                <c:formatCode>General</c:formatCode>
                <c:ptCount val="41"/>
                <c:pt idx="0">
                  <c:v>0.11627906976744187</c:v>
                </c:pt>
                <c:pt idx="1">
                  <c:v>0.20833333333333334</c:v>
                </c:pt>
                <c:pt idx="2">
                  <c:v>0.28301886792452835</c:v>
                </c:pt>
                <c:pt idx="3">
                  <c:v>0.34482758620689652</c:v>
                </c:pt>
                <c:pt idx="4">
                  <c:v>0.3968253968253968</c:v>
                </c:pt>
                <c:pt idx="5">
                  <c:v>0.44117647058823534</c:v>
                </c:pt>
                <c:pt idx="6">
                  <c:v>0.47945205479452052</c:v>
                </c:pt>
                <c:pt idx="7">
                  <c:v>0.51282051282051277</c:v>
                </c:pt>
                <c:pt idx="8">
                  <c:v>0.54216867469879515</c:v>
                </c:pt>
                <c:pt idx="9">
                  <c:v>0.56818181818181823</c:v>
                </c:pt>
                <c:pt idx="10">
                  <c:v>0.59139784946236551</c:v>
                </c:pt>
                <c:pt idx="11">
                  <c:v>0.61224489795918369</c:v>
                </c:pt>
                <c:pt idx="12">
                  <c:v>0.6310679611650486</c:v>
                </c:pt>
                <c:pt idx="13">
                  <c:v>0.64814814814814814</c:v>
                </c:pt>
                <c:pt idx="14">
                  <c:v>0.66371681415929207</c:v>
                </c:pt>
                <c:pt idx="15">
                  <c:v>0.67796610169491534</c:v>
                </c:pt>
                <c:pt idx="16">
                  <c:v>0.69105691056910579</c:v>
                </c:pt>
                <c:pt idx="17">
                  <c:v>0.703125</c:v>
                </c:pt>
                <c:pt idx="18">
                  <c:v>0.7142857142857143</c:v>
                </c:pt>
                <c:pt idx="19">
                  <c:v>0.72463768115942029</c:v>
                </c:pt>
                <c:pt idx="20">
                  <c:v>0.73426573426573438</c:v>
                </c:pt>
                <c:pt idx="21">
                  <c:v>0.7432432432432432</c:v>
                </c:pt>
                <c:pt idx="22">
                  <c:v>0.75163398692810468</c:v>
                </c:pt>
                <c:pt idx="23">
                  <c:v>0.759493670886076</c:v>
                </c:pt>
                <c:pt idx="24">
                  <c:v>0.7668711656441719</c:v>
                </c:pt>
                <c:pt idx="25">
                  <c:v>0.77380952380952384</c:v>
                </c:pt>
                <c:pt idx="26">
                  <c:v>0.78034682080924866</c:v>
                </c:pt>
                <c:pt idx="27">
                  <c:v>0.7865168539325843</c:v>
                </c:pt>
                <c:pt idx="28">
                  <c:v>0.79234972677595639</c:v>
                </c:pt>
                <c:pt idx="29">
                  <c:v>0.7978723404255319</c:v>
                </c:pt>
                <c:pt idx="30">
                  <c:v>0.80310880829015552</c:v>
                </c:pt>
                <c:pt idx="31">
                  <c:v>0.80808080808080807</c:v>
                </c:pt>
                <c:pt idx="32">
                  <c:v>0.81280788177339913</c:v>
                </c:pt>
                <c:pt idx="33">
                  <c:v>0.81730769230769229</c:v>
                </c:pt>
                <c:pt idx="34">
                  <c:v>0.82159624413145549</c:v>
                </c:pt>
                <c:pt idx="35">
                  <c:v>0.82568807339449546</c:v>
                </c:pt>
                <c:pt idx="36">
                  <c:v>0.82959641255605387</c:v>
                </c:pt>
                <c:pt idx="37">
                  <c:v>0.83333333333333337</c:v>
                </c:pt>
                <c:pt idx="38">
                  <c:v>0.83690987124463534</c:v>
                </c:pt>
                <c:pt idx="39">
                  <c:v>0.84033613445378164</c:v>
                </c:pt>
                <c:pt idx="40">
                  <c:v>0.84362139917695478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F6-4C2B-936F-ED96BE7C923E}"/>
            </c:ext>
          </c:extLst>
        </c:ser>
        <c:ser>
          <c:idx val="1"/>
          <c:order val="1"/>
          <c:tx>
            <c:strRef>
              <c:f>Tabelle5!$E$32</c:f>
              <c:strCache>
                <c:ptCount val="1"/>
                <c:pt idx="0">
                  <c:v>qp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Tabelle5!$A$33:$A$73</c:f>
              <c:numCache>
                <c:formatCode>General</c:formatCode>
                <c:ptCount val="41"/>
                <c:pt idx="0">
                  <c:v>2.5000000000000001E-2</c:v>
                </c:pt>
                <c:pt idx="1">
                  <c:v>0.05</c:v>
                </c:pt>
                <c:pt idx="2">
                  <c:v>7.5000000000000011E-2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0.19999999999999998</c:v>
                </c:pt>
                <c:pt idx="8">
                  <c:v>0.22499999999999998</c:v>
                </c:pt>
                <c:pt idx="9">
                  <c:v>0.24999999999999997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0.37500000000000006</c:v>
                </c:pt>
                <c:pt idx="15">
                  <c:v>0.40000000000000008</c:v>
                </c:pt>
                <c:pt idx="16">
                  <c:v>0.4250000000000001</c:v>
                </c:pt>
                <c:pt idx="17">
                  <c:v>0.45000000000000012</c:v>
                </c:pt>
                <c:pt idx="18">
                  <c:v>0.47500000000000014</c:v>
                </c:pt>
                <c:pt idx="19">
                  <c:v>0.50000000000000011</c:v>
                </c:pt>
                <c:pt idx="20">
                  <c:v>0.52500000000000013</c:v>
                </c:pt>
                <c:pt idx="21">
                  <c:v>0.55000000000000016</c:v>
                </c:pt>
                <c:pt idx="22">
                  <c:v>0.57500000000000018</c:v>
                </c:pt>
                <c:pt idx="23">
                  <c:v>0.6000000000000002</c:v>
                </c:pt>
                <c:pt idx="24">
                  <c:v>0.62500000000000022</c:v>
                </c:pt>
                <c:pt idx="25">
                  <c:v>0.65000000000000024</c:v>
                </c:pt>
                <c:pt idx="26">
                  <c:v>0.67500000000000027</c:v>
                </c:pt>
                <c:pt idx="27">
                  <c:v>0.70000000000000029</c:v>
                </c:pt>
                <c:pt idx="28">
                  <c:v>0.72500000000000031</c:v>
                </c:pt>
                <c:pt idx="29">
                  <c:v>0.75000000000000033</c:v>
                </c:pt>
                <c:pt idx="30">
                  <c:v>0.77500000000000036</c:v>
                </c:pt>
                <c:pt idx="31">
                  <c:v>0.80000000000000038</c:v>
                </c:pt>
                <c:pt idx="32">
                  <c:v>0.8250000000000004</c:v>
                </c:pt>
                <c:pt idx="33">
                  <c:v>0.85000000000000042</c:v>
                </c:pt>
                <c:pt idx="34">
                  <c:v>0.87500000000000044</c:v>
                </c:pt>
                <c:pt idx="35">
                  <c:v>0.90000000000000047</c:v>
                </c:pt>
                <c:pt idx="36">
                  <c:v>0.92500000000000049</c:v>
                </c:pt>
                <c:pt idx="37">
                  <c:v>0.95000000000000051</c:v>
                </c:pt>
                <c:pt idx="38">
                  <c:v>0.97500000000000053</c:v>
                </c:pt>
                <c:pt idx="39">
                  <c:v>1.0000000000000004</c:v>
                </c:pt>
                <c:pt idx="40">
                  <c:v>1.0250000000000004</c:v>
                </c:pt>
              </c:numCache>
            </c:numRef>
          </c:xVal>
          <c:yVal>
            <c:numRef>
              <c:f>Tabelle5!$E$33:$E$73</c:f>
              <c:numCache>
                <c:formatCode>General</c:formatCode>
                <c:ptCount val="41"/>
                <c:pt idx="0">
                  <c:v>4.2488957841911139E-2</c:v>
                </c:pt>
                <c:pt idx="1">
                  <c:v>7.3440198618307445E-2</c:v>
                </c:pt>
                <c:pt idx="2">
                  <c:v>9.4415365657890299E-2</c:v>
                </c:pt>
                <c:pt idx="3">
                  <c:v>0.10739023113172265</c:v>
                </c:pt>
                <c:pt idx="4">
                  <c:v>0.11445986482235879</c:v>
                </c:pt>
                <c:pt idx="5">
                  <c:v>0.11749899618550494</c:v>
                </c:pt>
                <c:pt idx="6">
                  <c:v>0.11798221077105478</c:v>
                </c:pt>
                <c:pt idx="7">
                  <c:v>0.11696485730651303</c:v>
                </c:pt>
                <c:pt idx="8">
                  <c:v>0.1151510625957274</c:v>
                </c:pt>
                <c:pt idx="9">
                  <c:v>0.1129852019177577</c:v>
                </c:pt>
                <c:pt idx="10">
                  <c:v>0.11073392089351497</c:v>
                </c:pt>
                <c:pt idx="11">
                  <c:v>0.10854844713460325</c:v>
                </c:pt>
                <c:pt idx="12">
                  <c:v>0.10650788567357473</c:v>
                </c:pt>
                <c:pt idx="13">
                  <c:v>0.10464772780346551</c:v>
                </c:pt>
                <c:pt idx="14">
                  <c:v>0.10297797813461995</c:v>
                </c:pt>
                <c:pt idx="15">
                  <c:v>0.10149439493859065</c:v>
                </c:pt>
                <c:pt idx="16">
                  <c:v>0.10018531596089982</c:v>
                </c:pt>
                <c:pt idx="17">
                  <c:v>9.9035716156747666E-2</c:v>
                </c:pt>
                <c:pt idx="18">
                  <c:v>9.8029556650246305E-2</c:v>
                </c:pt>
                <c:pt idx="19">
                  <c:v>9.7151092402068775E-2</c:v>
                </c:pt>
                <c:pt idx="20">
                  <c:v>9.6385553655583309E-2</c:v>
                </c:pt>
                <c:pt idx="21">
                  <c:v>9.571945690522185E-2</c:v>
                </c:pt>
                <c:pt idx="22">
                  <c:v>9.5140701768925334E-2</c:v>
                </c:pt>
                <c:pt idx="23">
                  <c:v>9.4638548633991584E-2</c:v>
                </c:pt>
                <c:pt idx="24">
                  <c:v>9.4203534049996276E-2</c:v>
                </c:pt>
                <c:pt idx="25">
                  <c:v>9.3827357589350596E-2</c:v>
                </c:pt>
                <c:pt idx="26">
                  <c:v>9.3502759690214085E-2</c:v>
                </c:pt>
                <c:pt idx="27">
                  <c:v>9.3223401369842557E-2</c:v>
                </c:pt>
                <c:pt idx="28">
                  <c:v>9.2983751505109527E-2</c:v>
                </c:pt>
                <c:pt idx="29">
                  <c:v>9.2778984296692305E-2</c:v>
                </c:pt>
                <c:pt idx="30">
                  <c:v>9.2604887746294037E-2</c:v>
                </c:pt>
                <c:pt idx="31">
                  <c:v>9.2457782976936964E-2</c:v>
                </c:pt>
                <c:pt idx="32">
                  <c:v>9.2334453702674374E-2</c:v>
                </c:pt>
                <c:pt idx="33">
                  <c:v>9.2232084913504667E-2</c:v>
                </c:pt>
                <c:pt idx="34">
                  <c:v>9.214820976541635E-2</c:v>
                </c:pt>
                <c:pt idx="35">
                  <c:v>9.2080663681934058E-2</c:v>
                </c:pt>
                <c:pt idx="36">
                  <c:v>9.2027544738387423E-2</c:v>
                </c:pt>
                <c:pt idx="37">
                  <c:v>9.1987179487179521E-2</c:v>
                </c:pt>
                <c:pt idx="38">
                  <c:v>9.195809347630568E-2</c:v>
                </c:pt>
                <c:pt idx="39">
                  <c:v>9.1938985805691889E-2</c:v>
                </c:pt>
                <c:pt idx="40">
                  <c:v>9.1928707152071951E-2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F6-4C2B-936F-ED96BE7C923E}"/>
            </c:ext>
          </c:extLst>
        </c:ser>
        <c:ser>
          <c:idx val="2"/>
          <c:order val="2"/>
          <c:tx>
            <c:strRef>
              <c:f>Tabelle5!$F$32</c:f>
              <c:strCache>
                <c:ptCount val="1"/>
                <c:pt idx="0">
                  <c:v>µ</c:v>
                </c:pt>
              </c:strCache>
            </c:strRef>
          </c:tx>
          <c:spPr>
            <a:ln w="381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Tabelle5!$A$33:$A$73</c:f>
              <c:numCache>
                <c:formatCode>General</c:formatCode>
                <c:ptCount val="41"/>
                <c:pt idx="0">
                  <c:v>2.5000000000000001E-2</c:v>
                </c:pt>
                <c:pt idx="1">
                  <c:v>0.05</c:v>
                </c:pt>
                <c:pt idx="2">
                  <c:v>7.5000000000000011E-2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0.19999999999999998</c:v>
                </c:pt>
                <c:pt idx="8">
                  <c:v>0.22499999999999998</c:v>
                </c:pt>
                <c:pt idx="9">
                  <c:v>0.24999999999999997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0.37500000000000006</c:v>
                </c:pt>
                <c:pt idx="15">
                  <c:v>0.40000000000000008</c:v>
                </c:pt>
                <c:pt idx="16">
                  <c:v>0.4250000000000001</c:v>
                </c:pt>
                <c:pt idx="17">
                  <c:v>0.45000000000000012</c:v>
                </c:pt>
                <c:pt idx="18">
                  <c:v>0.47500000000000014</c:v>
                </c:pt>
                <c:pt idx="19">
                  <c:v>0.50000000000000011</c:v>
                </c:pt>
                <c:pt idx="20">
                  <c:v>0.52500000000000013</c:v>
                </c:pt>
                <c:pt idx="21">
                  <c:v>0.55000000000000016</c:v>
                </c:pt>
                <c:pt idx="22">
                  <c:v>0.57500000000000018</c:v>
                </c:pt>
                <c:pt idx="23">
                  <c:v>0.6000000000000002</c:v>
                </c:pt>
                <c:pt idx="24">
                  <c:v>0.62500000000000022</c:v>
                </c:pt>
                <c:pt idx="25">
                  <c:v>0.65000000000000024</c:v>
                </c:pt>
                <c:pt idx="26">
                  <c:v>0.67500000000000027</c:v>
                </c:pt>
                <c:pt idx="27">
                  <c:v>0.70000000000000029</c:v>
                </c:pt>
                <c:pt idx="28">
                  <c:v>0.72500000000000031</c:v>
                </c:pt>
                <c:pt idx="29">
                  <c:v>0.75000000000000033</c:v>
                </c:pt>
                <c:pt idx="30">
                  <c:v>0.77500000000000036</c:v>
                </c:pt>
                <c:pt idx="31">
                  <c:v>0.80000000000000038</c:v>
                </c:pt>
                <c:pt idx="32">
                  <c:v>0.8250000000000004</c:v>
                </c:pt>
                <c:pt idx="33">
                  <c:v>0.85000000000000042</c:v>
                </c:pt>
                <c:pt idx="34">
                  <c:v>0.87500000000000044</c:v>
                </c:pt>
                <c:pt idx="35">
                  <c:v>0.90000000000000047</c:v>
                </c:pt>
                <c:pt idx="36">
                  <c:v>0.92500000000000049</c:v>
                </c:pt>
                <c:pt idx="37">
                  <c:v>0.95000000000000051</c:v>
                </c:pt>
                <c:pt idx="38">
                  <c:v>0.97500000000000053</c:v>
                </c:pt>
                <c:pt idx="39">
                  <c:v>1.0000000000000004</c:v>
                </c:pt>
                <c:pt idx="40">
                  <c:v>1.0250000000000004</c:v>
                </c:pt>
              </c:numCache>
            </c:numRef>
          </c:xVal>
          <c:yVal>
            <c:numRef>
              <c:f>Tabelle5!$F$33:$F$73</c:f>
              <c:numCache>
                <c:formatCode>General</c:formatCode>
                <c:ptCount val="41"/>
                <c:pt idx="0">
                  <c:v>1.1873288267608077E-3</c:v>
                </c:pt>
                <c:pt idx="1">
                  <c:v>8.0958549222797938E-3</c:v>
                </c:pt>
                <c:pt idx="2">
                  <c:v>2.2892478831522671E-2</c:v>
                </c:pt>
                <c:pt idx="3">
                  <c:v>4.4879946144064597E-2</c:v>
                </c:pt>
                <c:pt idx="4">
                  <c:v>7.1923404451195633E-2</c:v>
                </c:pt>
                <c:pt idx="5">
                  <c:v>0.10163621762698255</c:v>
                </c:pt>
                <c:pt idx="6">
                  <c:v>0.13203344333981737</c:v>
                </c:pt>
                <c:pt idx="7">
                  <c:v>0.16173051652683712</c:v>
                </c:pt>
                <c:pt idx="8">
                  <c:v>0.18989188231739293</c:v>
                </c:pt>
                <c:pt idx="9">
                  <c:v>0.21609349068781122</c:v>
                </c:pt>
                <c:pt idx="10">
                  <c:v>0.24018507423902283</c:v>
                </c:pt>
                <c:pt idx="11">
                  <c:v>0.26218258913398823</c:v>
                </c:pt>
                <c:pt idx="12">
                  <c:v>0.28219391101665164</c:v>
                </c:pt>
                <c:pt idx="13">
                  <c:v>0.30037130446966509</c:v>
                </c:pt>
                <c:pt idx="14">
                  <c:v>0.31688276245404023</c:v>
                </c:pt>
                <c:pt idx="15">
                  <c:v>0.3318956948633956</c:v>
                </c:pt>
                <c:pt idx="16">
                  <c:v>0.3455683132214874</c:v>
                </c:pt>
                <c:pt idx="17">
                  <c:v>0.35804563076278295</c:v>
                </c:pt>
                <c:pt idx="18">
                  <c:v>0.36945812807881778</c:v>
                </c:pt>
                <c:pt idx="19">
                  <c:v>0.37992188805981497</c:v>
                </c:pt>
                <c:pt idx="20">
                  <c:v>0.38953948449497422</c:v>
                </c:pt>
                <c:pt idx="21">
                  <c:v>0.39840120687728475</c:v>
                </c:pt>
                <c:pt idx="22">
                  <c:v>0.40658638532105196</c:v>
                </c:pt>
                <c:pt idx="23">
                  <c:v>0.41416468798634787</c:v>
                </c:pt>
                <c:pt idx="24">
                  <c:v>0.42119732719632741</c:v>
                </c:pt>
                <c:pt idx="25">
                  <c:v>0.42773814715594044</c:v>
                </c:pt>
                <c:pt idx="26">
                  <c:v>0.43383458668712871</c:v>
                </c:pt>
                <c:pt idx="27">
                  <c:v>0.43952852130047476</c:v>
                </c:pt>
                <c:pt idx="28">
                  <c:v>0.44485699422665409</c:v>
                </c:pt>
                <c:pt idx="29">
                  <c:v>0.44985284813500998</c:v>
                </c:pt>
                <c:pt idx="30">
                  <c:v>0.4545452696023633</c:v>
                </c:pt>
                <c:pt idx="31">
                  <c:v>0.45896025780658228</c:v>
                </c:pt>
                <c:pt idx="32">
                  <c:v>0.46312102789662957</c:v>
                </c:pt>
                <c:pt idx="33">
                  <c:v>0.46704835831186997</c:v>
                </c:pt>
                <c:pt idx="34">
                  <c:v>0.47076089014049377</c:v>
                </c:pt>
                <c:pt idx="35">
                  <c:v>0.47427538549784276</c:v>
                </c:pt>
                <c:pt idx="36">
                  <c:v>0.47760695090522776</c:v>
                </c:pt>
                <c:pt idx="37">
                  <c:v>0.48076923076923073</c:v>
                </c:pt>
                <c:pt idx="38">
                  <c:v>0.48377457529824308</c:v>
                </c:pt>
                <c:pt idx="39">
                  <c:v>0.48663418653823848</c:v>
                </c:pt>
                <c:pt idx="40">
                  <c:v>0.48935824565200292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DF6-4C2B-936F-ED96BE7C9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117336"/>
        <c:axId val="252446768"/>
      </c:scatterChart>
      <c:valAx>
        <c:axId val="664117336"/>
        <c:scaling>
          <c:orientation val="minMax"/>
          <c:max val="1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52446768"/>
        <c:crosses val="autoZero"/>
        <c:crossBetween val="midCat"/>
        <c:majorUnit val="0.2"/>
      </c:valAx>
      <c:valAx>
        <c:axId val="252446768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crossAx val="664117336"/>
        <c:crosses val="autoZero"/>
        <c:crossBetween val="midCat"/>
        <c:majorUnit val="0.2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446211882491599"/>
          <c:y val="6.5309788204492486E-2"/>
          <c:w val="0.13931229527591285"/>
          <c:h val="0.247905816358872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0.27329</cdr:x>
      <cdr:y>0.7547</cdr:y>
    </cdr:from>
    <cdr:to>
      <cdr:x>0.36951</cdr:x>
      <cdr:y>0.87819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1315163" y="2619428"/>
          <a:ext cx="463041" cy="428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de-DE" sz="1600" dirty="0">
              <a:solidFill>
                <a:srgbClr val="FF0000"/>
              </a:solidFill>
            </a:rPr>
            <a:t>K</a:t>
          </a:r>
          <a:r>
            <a:rPr lang="de-DE" sz="1600" baseline="-25000" dirty="0">
              <a:solidFill>
                <a:srgbClr val="FF0000"/>
              </a:solidFill>
            </a:rPr>
            <a:t>S</a:t>
          </a:r>
        </a:p>
      </cdr:txBody>
    </cdr:sp>
  </cdr:relSizeAnchor>
  <cdr:relSizeAnchor xmlns:cdr="http://schemas.openxmlformats.org/drawingml/2006/chartDrawing">
    <cdr:from>
      <cdr:x>0.16362</cdr:x>
      <cdr:y>0.26323</cdr:y>
    </cdr:from>
    <cdr:to>
      <cdr:x>0.34589</cdr:x>
      <cdr:y>0.36964</cdr:y>
    </cdr:to>
    <cdr:sp macro="" textlink="">
      <cdr:nvSpPr>
        <cdr:cNvPr id="3" name="Textfeld 1"/>
        <cdr:cNvSpPr txBox="1"/>
      </cdr:nvSpPr>
      <cdr:spPr>
        <a:xfrm xmlns:a="http://schemas.openxmlformats.org/drawingml/2006/main">
          <a:off x="787380" y="913619"/>
          <a:ext cx="877163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1800" dirty="0" err="1">
              <a:solidFill>
                <a:srgbClr val="FF0000"/>
              </a:solidFill>
            </a:rPr>
            <a:t>q</a:t>
          </a:r>
          <a:r>
            <a:rPr lang="de-DE" sz="1800" baseline="-25000" dirty="0" err="1" smtClean="0">
              <a:solidFill>
                <a:srgbClr val="FF0000"/>
              </a:solidFill>
            </a:rPr>
            <a:t>s,max</a:t>
          </a:r>
          <a:r>
            <a:rPr lang="de-DE" sz="1800" baseline="0" dirty="0" smtClean="0">
              <a:solidFill>
                <a:srgbClr val="FF0000"/>
              </a:solidFill>
            </a:rPr>
            <a:t>/2</a:t>
          </a:r>
          <a:endParaRPr lang="de-DE" sz="1800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0.08161</cdr:x>
      <cdr:y>0</cdr:y>
    </cdr:from>
    <cdr:to>
      <cdr:x>0.22091</cdr:x>
      <cdr:y>0.10641</cdr:y>
    </cdr:to>
    <cdr:sp macro="" textlink="">
      <cdr:nvSpPr>
        <cdr:cNvPr id="4" name="Textfeld 1"/>
        <cdr:cNvSpPr txBox="1"/>
      </cdr:nvSpPr>
      <cdr:spPr>
        <a:xfrm xmlns:a="http://schemas.openxmlformats.org/drawingml/2006/main">
          <a:off x="392718" y="0"/>
          <a:ext cx="670376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1800" dirty="0" err="1" smtClean="0">
              <a:solidFill>
                <a:srgbClr val="FF0000"/>
              </a:solidFill>
            </a:rPr>
            <a:t>q</a:t>
          </a:r>
          <a:r>
            <a:rPr lang="de-DE" sz="1800" baseline="-25000" dirty="0" err="1" smtClean="0">
              <a:solidFill>
                <a:srgbClr val="FF0000"/>
              </a:solidFill>
            </a:rPr>
            <a:t>s,max</a:t>
          </a:r>
          <a:endParaRPr lang="de-DE" sz="1800" baseline="0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0.2589</cdr:x>
      <cdr:y>0.83103</cdr:y>
    </cdr:from>
    <cdr:to>
      <cdr:x>0.86958</cdr:x>
      <cdr:y>0.92483</cdr:y>
    </cdr:to>
    <cdr:sp macro="" textlink="">
      <cdr:nvSpPr>
        <cdr:cNvPr id="2" name="Textfeld 50"/>
        <cdr:cNvSpPr txBox="1"/>
      </cdr:nvSpPr>
      <cdr:spPr>
        <a:xfrm xmlns:a="http://schemas.openxmlformats.org/drawingml/2006/main">
          <a:off x="1154372" y="3544876"/>
          <a:ext cx="2722861" cy="40011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</a:schemeClr>
        </a:solidFill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2000" dirty="0" smtClean="0"/>
            <a:t>Substratkonzentration </a:t>
          </a:r>
          <a:r>
            <a:rPr lang="de-DE" sz="2000" dirty="0" err="1" smtClean="0"/>
            <a:t>c</a:t>
          </a:r>
          <a:r>
            <a:rPr lang="de-DE" sz="2000" baseline="-25000" dirty="0" err="1" smtClean="0"/>
            <a:t>s</a:t>
          </a:r>
          <a:endParaRPr lang="de-DE" sz="2000" baseline="-25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7EA2-8283-4B70-B920-7AB7567BB4DF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BE5CB-11F4-417F-BFC7-25D6A6651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2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2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9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7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5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71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3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A0A5-F89E-42C1-BB24-A070FC9C6C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8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38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870392" y="6492875"/>
            <a:ext cx="2144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7FEE2-69B8-4AC3-AE38-2E7523C8AACB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34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81000" y="1093788"/>
            <a:ext cx="11201400" cy="48704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870392" y="6492875"/>
            <a:ext cx="2144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7FEE2-69B8-4AC3-AE38-2E7523C8AACB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04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7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7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8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7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1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4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4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1B2C-C247-4075-A1FF-D3337F25B90C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9698-646E-4A73-BF50-689DEA803F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71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slideLayout" Target="../slideLayouts/slideLayout13.xml"/><Relationship Id="rId7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11" Type="http://schemas.openxmlformats.org/officeDocument/2006/relationships/image" Target="../media/image20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9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Bilanzierung </a:t>
            </a:r>
            <a:r>
              <a:rPr lang="de-DE" dirty="0" err="1" smtClean="0"/>
              <a:t>instationärer</a:t>
            </a:r>
            <a:r>
              <a:rPr lang="de-DE" dirty="0" smtClean="0"/>
              <a:t> Prozesse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38200" y="1484784"/>
            <a:ext cx="1017669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dirty="0"/>
              <a:t>Beispiel </a:t>
            </a:r>
            <a:r>
              <a:rPr lang="de-DE" sz="2000" dirty="0" smtClean="0"/>
              <a:t>1: </a:t>
            </a:r>
            <a:br>
              <a:rPr lang="de-DE" sz="2000" dirty="0" smtClean="0"/>
            </a:br>
            <a:r>
              <a:rPr lang="de-DE" sz="2000" dirty="0" smtClean="0"/>
              <a:t>Integrale Betrachtung </a:t>
            </a:r>
            <a:r>
              <a:rPr lang="de-DE" sz="2000" dirty="0"/>
              <a:t>eines </a:t>
            </a:r>
            <a:r>
              <a:rPr lang="de-DE" sz="2000" dirty="0" err="1"/>
              <a:t>instationären</a:t>
            </a:r>
            <a:r>
              <a:rPr lang="de-DE" sz="2000" dirty="0"/>
              <a:t> Prozesses über die Laufzeit: </a:t>
            </a:r>
            <a:r>
              <a:rPr lang="de-DE" sz="2000" i="1" dirty="0"/>
              <a:t>semi-stationäre Rechnung</a:t>
            </a:r>
          </a:p>
          <a:p>
            <a:pPr>
              <a:spcAft>
                <a:spcPts val="1200"/>
              </a:spcAft>
            </a:pPr>
            <a:endParaRPr lang="de-DE" sz="2000" dirty="0"/>
          </a:p>
          <a:p>
            <a:pPr>
              <a:spcAft>
                <a:spcPts val="1200"/>
              </a:spcAft>
            </a:pPr>
            <a:r>
              <a:rPr lang="de-DE" sz="2000" dirty="0"/>
              <a:t>Beispiel </a:t>
            </a:r>
            <a:r>
              <a:rPr lang="de-DE" sz="2000" dirty="0" smtClean="0"/>
              <a:t>2: </a:t>
            </a:r>
            <a:br>
              <a:rPr lang="de-DE" sz="2000" dirty="0" smtClean="0"/>
            </a:br>
            <a:r>
              <a:rPr lang="de-DE" sz="2000" dirty="0" smtClean="0"/>
              <a:t>Momentaufnahme </a:t>
            </a:r>
            <a:r>
              <a:rPr lang="de-DE" sz="2000" dirty="0"/>
              <a:t>eines </a:t>
            </a:r>
            <a:r>
              <a:rPr lang="de-DE" sz="2000" dirty="0" err="1"/>
              <a:t>instationären</a:t>
            </a:r>
            <a:r>
              <a:rPr lang="de-DE" sz="2000" dirty="0"/>
              <a:t> Prozesses: </a:t>
            </a:r>
            <a:r>
              <a:rPr lang="de-DE" sz="2000" i="1" dirty="0"/>
              <a:t>semi-stationäre Rechnung</a:t>
            </a:r>
          </a:p>
          <a:p>
            <a:pPr>
              <a:spcAft>
                <a:spcPts val="1200"/>
              </a:spcAft>
            </a:pPr>
            <a:endParaRPr lang="de-DE" sz="2000" dirty="0"/>
          </a:p>
          <a:p>
            <a:pPr>
              <a:spcAft>
                <a:spcPts val="1200"/>
              </a:spcAft>
            </a:pPr>
            <a:r>
              <a:rPr lang="de-DE" sz="2000" dirty="0" smtClean="0"/>
              <a:t>Beispiel 3: </a:t>
            </a:r>
            <a:br>
              <a:rPr lang="de-DE" sz="2000" dirty="0" smtClean="0"/>
            </a:br>
            <a:r>
              <a:rPr lang="de-DE" sz="2000" dirty="0" smtClean="0"/>
              <a:t>Ausspülen einer gelösten Komponente aus einem ideal durchmischten Behälter: </a:t>
            </a:r>
            <a:br>
              <a:rPr lang="de-DE" sz="2000" dirty="0" smtClean="0"/>
            </a:br>
            <a:r>
              <a:rPr lang="de-DE" sz="2000" i="1" dirty="0" smtClean="0"/>
              <a:t>echte </a:t>
            </a:r>
            <a:r>
              <a:rPr lang="de-DE" sz="2000" i="1" dirty="0" err="1" smtClean="0"/>
              <a:t>instationäre</a:t>
            </a:r>
            <a:r>
              <a:rPr lang="de-DE" sz="2000" i="1" dirty="0" smtClean="0"/>
              <a:t> Rechnung</a:t>
            </a:r>
          </a:p>
          <a:p>
            <a:pPr>
              <a:spcAft>
                <a:spcPts val="1200"/>
              </a:spcAft>
            </a:pPr>
            <a:endParaRPr lang="de-DE" sz="2000" dirty="0"/>
          </a:p>
          <a:p>
            <a:pPr>
              <a:spcAft>
                <a:spcPts val="1200"/>
              </a:spcAft>
            </a:pPr>
            <a:r>
              <a:rPr lang="de-DE" sz="2000" dirty="0" smtClean="0"/>
              <a:t>Beispiel 4: </a:t>
            </a:r>
            <a:br>
              <a:rPr lang="de-DE" sz="2000" dirty="0" smtClean="0"/>
            </a:br>
            <a:r>
              <a:rPr lang="de-DE" sz="2000" dirty="0" smtClean="0"/>
              <a:t>Optimierung einer </a:t>
            </a:r>
            <a:r>
              <a:rPr lang="de-DE" sz="2000" dirty="0" err="1" smtClean="0"/>
              <a:t>fed</a:t>
            </a:r>
            <a:r>
              <a:rPr lang="de-DE" sz="2000" dirty="0" smtClean="0"/>
              <a:t>-batch Fermentation durch </a:t>
            </a:r>
            <a:r>
              <a:rPr lang="de-DE" sz="2000" i="1" dirty="0" smtClean="0"/>
              <a:t>echte </a:t>
            </a:r>
            <a:r>
              <a:rPr lang="de-DE" sz="2000" i="1" dirty="0" err="1" smtClean="0"/>
              <a:t>instationäre</a:t>
            </a:r>
            <a:r>
              <a:rPr lang="de-DE" sz="2000" i="1" dirty="0" smtClean="0"/>
              <a:t> Rechnung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52475" y="5242522"/>
            <a:ext cx="10262422" cy="1038225"/>
          </a:xfrm>
          <a:prstGeom prst="roundRect">
            <a:avLst/>
          </a:prstGeom>
          <a:noFill/>
          <a:ln w="19050">
            <a:solidFill>
              <a:srgbClr val="7AB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Monod-Modell: </a:t>
            </a:r>
            <a:r>
              <a:rPr lang="de-DE" dirty="0" err="1" smtClean="0"/>
              <a:t>q</a:t>
            </a:r>
            <a:r>
              <a:rPr lang="de-DE" baseline="-25000" dirty="0" err="1" smtClean="0"/>
              <a:t>s</a:t>
            </a:r>
            <a:r>
              <a:rPr lang="de-DE" dirty="0" smtClean="0"/>
              <a:t> als f(</a:t>
            </a:r>
            <a:r>
              <a:rPr lang="de-DE" dirty="0" err="1" smtClean="0"/>
              <a:t>c</a:t>
            </a:r>
            <a:r>
              <a:rPr lang="de-DE" baseline="-25000" dirty="0" err="1" smtClean="0"/>
              <a:t>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0041" y="4968501"/>
            <a:ext cx="5775959" cy="1622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72000" rIns="72000" bIns="72000" rtlCol="0">
            <a:spAutoFit/>
          </a:bodyPr>
          <a:lstStyle>
            <a:defPPr>
              <a:defRPr lang="de-DE"/>
            </a:defPPr>
            <a:lvl1pPr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Häufig ist die </a:t>
            </a:r>
            <a:r>
              <a:rPr lang="de-DE" b="1" dirty="0"/>
              <a:t>Substrataufnahme</a:t>
            </a:r>
            <a:r>
              <a:rPr lang="de-DE" dirty="0"/>
              <a:t> der geschwindigkeitsbestimmende Schritt und wird durch die </a:t>
            </a:r>
            <a:r>
              <a:rPr lang="de-DE" b="1" dirty="0"/>
              <a:t>Substratkonzentration</a:t>
            </a:r>
            <a:r>
              <a:rPr lang="de-DE" dirty="0"/>
              <a:t> bestimmt</a:t>
            </a:r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15361"/>
              </p:ext>
            </p:extLst>
          </p:nvPr>
        </p:nvGraphicFramePr>
        <p:xfrm>
          <a:off x="674082" y="1247467"/>
          <a:ext cx="4812318" cy="347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593840" y="1247467"/>
                <a:ext cx="5278119" cy="53437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72000" rIns="72000" bIns="72000" rtlCol="0">
                <a:noAutofit/>
              </a:bodyPr>
              <a:lstStyle>
                <a:defPPr>
                  <a:defRPr lang="de-DE"/>
                </a:defPPr>
                <a:lvl1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marL="0" indent="0">
                  <a:spcAft>
                    <a:spcPts val="3000"/>
                  </a:spcAft>
                  <a:buNone/>
                </a:pPr>
                <a:r>
                  <a:rPr lang="de-DE" sz="2400" dirty="0" smtClean="0"/>
                  <a:t>Oft kann die Reaktionsrate der Gesamtreaktion beschrieben werden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spcAft>
                    <a:spcPts val="0"/>
                  </a:spcAft>
                  <a:buNone/>
                </a:pPr>
                <a:endParaRPr lang="de-DE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sz="2400" dirty="0"/>
                  <a:t>:	</a:t>
                </a:r>
                <a:r>
                  <a:rPr lang="de-DE" sz="2400" dirty="0" smtClean="0"/>
                  <a:t>biomassespezifische 	Substrataufnahmerate, </a:t>
                </a:r>
                <a:br>
                  <a:rPr lang="de-DE" sz="2400" dirty="0" smtClean="0"/>
                </a:br>
                <a:r>
                  <a:rPr lang="de-DE" sz="2400" dirty="0" smtClean="0"/>
                  <a:t>	</a:t>
                </a:r>
                <a:r>
                  <a:rPr lang="de-DE" sz="2400" dirty="0" err="1" smtClean="0"/>
                  <a:t>kg</a:t>
                </a:r>
                <a:r>
                  <a:rPr lang="de-DE" sz="2400" baseline="-25000" dirty="0" err="1" smtClean="0"/>
                  <a:t>s</a:t>
                </a:r>
                <a:r>
                  <a:rPr lang="de-DE" sz="2400" dirty="0" smtClean="0"/>
                  <a:t>/(</a:t>
                </a:r>
                <a:r>
                  <a:rPr lang="de-DE" sz="2400" dirty="0" err="1" smtClean="0"/>
                  <a:t>kg</a:t>
                </a:r>
                <a:r>
                  <a:rPr lang="de-DE" sz="2400" baseline="-25000" dirty="0" err="1" smtClean="0"/>
                  <a:t>x</a:t>
                </a:r>
                <a:r>
                  <a:rPr lang="de-DE" sz="2400" dirty="0" smtClean="0"/>
                  <a:t> h)</a:t>
                </a:r>
                <a:endParaRPr lang="de-DE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de-DE" sz="2400" i="1" dirty="0" err="1" smtClean="0"/>
                  <a:t>c</a:t>
                </a:r>
                <a:r>
                  <a:rPr lang="de-DE" sz="2400" i="1" baseline="-25000" dirty="0" err="1" smtClean="0"/>
                  <a:t>S</a:t>
                </a:r>
                <a:r>
                  <a:rPr lang="de-DE" sz="2400" dirty="0"/>
                  <a:t>:	Substratkonzentration, </a:t>
                </a:r>
                <a:r>
                  <a:rPr lang="de-DE" sz="2400" dirty="0" err="1" smtClean="0"/>
                  <a:t>kg</a:t>
                </a:r>
                <a:r>
                  <a:rPr lang="de-DE" sz="2400" baseline="-25000" dirty="0" err="1" smtClean="0"/>
                  <a:t>s</a:t>
                </a:r>
                <a:r>
                  <a:rPr lang="de-DE" sz="2400" dirty="0" smtClean="0"/>
                  <a:t>/</a:t>
                </a:r>
                <a:r>
                  <a:rPr lang="de-DE" sz="2400" dirty="0" err="1" smtClean="0"/>
                  <a:t>kg</a:t>
                </a:r>
                <a:r>
                  <a:rPr lang="de-DE" sz="2400" baseline="-25000" dirty="0" err="1" smtClean="0"/>
                  <a:t>BR</a:t>
                </a:r>
                <a:endParaRPr lang="de-DE" sz="2400" baseline="-250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de-DE" sz="2400" i="1" dirty="0"/>
                  <a:t>K</a:t>
                </a:r>
                <a:r>
                  <a:rPr lang="de-DE" sz="2400" i="1" baseline="-25000" dirty="0"/>
                  <a:t>S</a:t>
                </a:r>
                <a:r>
                  <a:rPr lang="de-DE" sz="2400" dirty="0"/>
                  <a:t>:	</a:t>
                </a:r>
                <a:r>
                  <a:rPr lang="de-DE" sz="2400" dirty="0" err="1" smtClean="0"/>
                  <a:t>Halbwertskonstante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kg</a:t>
                </a:r>
                <a:r>
                  <a:rPr lang="de-DE" sz="2400" baseline="-25000" dirty="0" err="1" smtClean="0"/>
                  <a:t>s</a:t>
                </a:r>
                <a:r>
                  <a:rPr lang="de-DE" sz="2400" dirty="0"/>
                  <a:t>/</a:t>
                </a:r>
                <a:r>
                  <a:rPr lang="de-DE" sz="2400" dirty="0" err="1"/>
                  <a:t>kg</a:t>
                </a:r>
                <a:r>
                  <a:rPr lang="de-DE" sz="2400" baseline="-25000" dirty="0" err="1"/>
                  <a:t>BR</a:t>
                </a:r>
                <a:endParaRPr lang="de-DE" sz="2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40" y="1247467"/>
                <a:ext cx="5278119" cy="5343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gerundetes Rechteck 7"/>
          <p:cNvSpPr/>
          <p:nvPr/>
        </p:nvSpPr>
        <p:spPr>
          <a:xfrm>
            <a:off x="8132323" y="2363216"/>
            <a:ext cx="2243952" cy="86868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olid"/>
            <a:tailEnd type="triangle" w="lg" len="lg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500734" y="2417076"/>
            <a:ext cx="1246765" cy="76095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Monod-</a:t>
            </a:r>
            <a:br>
              <a:rPr lang="de-DE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Gleichung</a:t>
            </a:r>
          </a:p>
        </p:txBody>
      </p:sp>
      <p:cxnSp>
        <p:nvCxnSpPr>
          <p:cNvPr id="3" name="Gerader Verbinder 2"/>
          <p:cNvCxnSpPr/>
          <p:nvPr/>
        </p:nvCxnSpPr>
        <p:spPr>
          <a:xfrm flipH="1">
            <a:off x="1633538" y="1419225"/>
            <a:ext cx="24765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</a:t>
            </a:r>
            <a:r>
              <a:rPr lang="de-DE" dirty="0" err="1" smtClean="0"/>
              <a:t>Kinetiken</a:t>
            </a:r>
            <a:r>
              <a:rPr lang="de-DE" dirty="0" smtClean="0"/>
              <a:t> als Monod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70" y="2148857"/>
            <a:ext cx="5505538" cy="3842974"/>
          </a:xfrm>
          <a:prstGeom prst="rect">
            <a:avLst/>
          </a:prstGeom>
        </p:spPr>
      </p:pic>
      <p:graphicFrame>
        <p:nvGraphicFramePr>
          <p:cNvPr id="6" name="Diagramm 5"/>
          <p:cNvGraphicFramePr>
            <a:graphicFrameLocks/>
          </p:cNvGraphicFramePr>
          <p:nvPr>
            <p:extLst/>
          </p:nvPr>
        </p:nvGraphicFramePr>
        <p:xfrm>
          <a:off x="838200" y="2128595"/>
          <a:ext cx="4932680" cy="43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34269" y="5538648"/>
            <a:ext cx="327379" cy="4531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2000" baseline="-25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de-DE" sz="2000" baseline="-25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229360" y="3520515"/>
            <a:ext cx="568599" cy="4531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de-DE" sz="2000" baseline="-25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endParaRPr lang="de-DE" sz="2000" baseline="-25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52233" y="1243636"/>
            <a:ext cx="4095014" cy="8840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Haldane Kinetik berücksichtigt </a:t>
            </a:r>
            <a:br>
              <a:rPr lang="de-D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Substratinhibition: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651993" y="1243636"/>
            <a:ext cx="5155176" cy="5147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 und es gibt viele weitere Spezialfälle: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253670" y="6351834"/>
            <a:ext cx="4037497" cy="26851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KH Wolf, Aufgaben zur Bioreaktionstechnik. Springer Verlag Berlin Heidelberg, 1994.</a:t>
            </a:r>
          </a:p>
        </p:txBody>
      </p:sp>
    </p:spTree>
    <p:extLst>
      <p:ext uri="{BB962C8B-B14F-4D97-AF65-F5344CB8AC3E}">
        <p14:creationId xmlns:p14="http://schemas.microsoft.com/office/powerpoint/2010/main" val="29680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460440" y="2454021"/>
            <a:ext cx="3796772" cy="3012475"/>
            <a:chOff x="7845054" y="3441308"/>
            <a:chExt cx="3796772" cy="3012475"/>
          </a:xfrm>
        </p:grpSpPr>
        <p:sp>
          <p:nvSpPr>
            <p:cNvPr id="7" name="Rechteck 6"/>
            <p:cNvSpPr/>
            <p:nvPr/>
          </p:nvSpPr>
          <p:spPr>
            <a:xfrm>
              <a:off x="7845054" y="3441308"/>
              <a:ext cx="3796772" cy="3012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/>
            <p:cNvGrpSpPr>
              <a:grpSpLocks noChangeAspect="1"/>
            </p:cNvGrpSpPr>
            <p:nvPr/>
          </p:nvGrpSpPr>
          <p:grpSpPr>
            <a:xfrm>
              <a:off x="9251672" y="3707705"/>
              <a:ext cx="842020" cy="1536407"/>
              <a:chOff x="4373238" y="2488447"/>
              <a:chExt cx="1684039" cy="307281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5" name="Abgerundetes Rechteck 14"/>
              <p:cNvSpPr/>
              <p:nvPr/>
            </p:nvSpPr>
            <p:spPr>
              <a:xfrm>
                <a:off x="4488709" y="2488447"/>
                <a:ext cx="1453414" cy="307281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uf der gleichen Seite des Rechtecks liegende Ecken abrunden 15"/>
              <p:cNvSpPr/>
              <p:nvPr/>
            </p:nvSpPr>
            <p:spPr>
              <a:xfrm rot="5400000">
                <a:off x="4969167" y="4271141"/>
                <a:ext cx="2061066" cy="115154"/>
              </a:xfrm>
              <a:prstGeom prst="round2Same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uf der gleichen Seite des Rechtecks liegende Ecken abrunden 16"/>
              <p:cNvSpPr/>
              <p:nvPr/>
            </p:nvSpPr>
            <p:spPr>
              <a:xfrm rot="16200000">
                <a:off x="3400282" y="4271141"/>
                <a:ext cx="2061066" cy="115154"/>
              </a:xfrm>
              <a:prstGeom prst="round2Same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9333229" y="3802224"/>
              <a:ext cx="720779" cy="1258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1600" dirty="0" err="1" smtClean="0"/>
                <a:t>Reak</a:t>
              </a:r>
              <a:r>
                <a:rPr lang="de-DE" sz="1600" dirty="0" smtClean="0"/>
                <a:t>-</a:t>
              </a:r>
              <a:br>
                <a:rPr lang="de-DE" sz="1600" dirty="0" smtClean="0"/>
              </a:br>
              <a:r>
                <a:rPr lang="de-DE" sz="1600" dirty="0" err="1" smtClean="0"/>
                <a:t>tion</a:t>
              </a:r>
              <a:r>
                <a:rPr lang="de-DE" sz="1600" dirty="0" smtClean="0"/>
                <a:t/>
              </a:r>
              <a:br>
                <a:rPr lang="de-DE" sz="1600" dirty="0" smtClean="0"/>
              </a:br>
              <a:r>
                <a:rPr lang="de-DE" sz="1600" dirty="0" smtClean="0"/>
                <a:t>&amp;</a:t>
              </a:r>
            </a:p>
            <a:p>
              <a:pPr algn="ctr"/>
              <a:r>
                <a:rPr lang="de-DE" sz="1600" dirty="0" smtClean="0"/>
                <a:t>Spei-</a:t>
              </a:r>
              <a:br>
                <a:rPr lang="de-DE" sz="1600" dirty="0" smtClean="0"/>
              </a:br>
              <a:r>
                <a:rPr lang="de-DE" sz="1600" dirty="0" err="1" smtClean="0"/>
                <a:t>cher</a:t>
              </a:r>
              <a:endParaRPr lang="de-DE" sz="1600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8061799" y="4139287"/>
              <a:ext cx="884255" cy="67324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rein</a:t>
              </a:r>
            </a:p>
          </p:txBody>
        </p:sp>
        <p:sp>
          <p:nvSpPr>
            <p:cNvPr id="11" name="Pfeil nach rechts 10"/>
            <p:cNvSpPr/>
            <p:nvPr/>
          </p:nvSpPr>
          <p:spPr>
            <a:xfrm>
              <a:off x="10469994" y="4152742"/>
              <a:ext cx="884255" cy="67324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raus</a:t>
              </a:r>
            </a:p>
          </p:txBody>
        </p:sp>
        <p:sp>
          <p:nvSpPr>
            <p:cNvPr id="12" name="Runde Klammer rechts 11"/>
            <p:cNvSpPr/>
            <p:nvPr/>
          </p:nvSpPr>
          <p:spPr>
            <a:xfrm>
              <a:off x="10172879" y="3582589"/>
              <a:ext cx="178244" cy="1786636"/>
            </a:xfrm>
            <a:prstGeom prst="rightBracket">
              <a:avLst>
                <a:gd name="adj" fmla="val 8382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unde Klammer rechts 12"/>
            <p:cNvSpPr/>
            <p:nvPr/>
          </p:nvSpPr>
          <p:spPr>
            <a:xfrm rot="10800000">
              <a:off x="9018221" y="3582589"/>
              <a:ext cx="178244" cy="1786636"/>
            </a:xfrm>
            <a:prstGeom prst="rightBracket">
              <a:avLst>
                <a:gd name="adj" fmla="val 8382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845054" y="5807452"/>
              <a:ext cx="379677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Symbol" panose="05050102010706020507" pitchFamily="18" charset="2"/>
                </a:rPr>
                <a:t>D </a:t>
              </a:r>
              <a:r>
                <a:rPr lang="de-DE" dirty="0"/>
                <a:t>Speicher </a:t>
              </a:r>
              <a:r>
                <a:rPr lang="de-DE" dirty="0" smtClean="0"/>
                <a:t>= rein – raus + Reaktion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884499" y="2760305"/>
            <a:ext cx="3796772" cy="2290974"/>
            <a:chOff x="8571608" y="-48692"/>
            <a:chExt cx="3796772" cy="2290974"/>
          </a:xfrm>
        </p:grpSpPr>
        <p:sp>
          <p:nvSpPr>
            <p:cNvPr id="20" name="Rechteck 19"/>
            <p:cNvSpPr/>
            <p:nvPr/>
          </p:nvSpPr>
          <p:spPr>
            <a:xfrm>
              <a:off x="8571608" y="-48692"/>
              <a:ext cx="3796772" cy="22909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9817057" y="345637"/>
              <a:ext cx="1440000" cy="144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Zellen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>
              <a:off x="8781467" y="575122"/>
              <a:ext cx="1242060" cy="39726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Substrate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8770049" y="1081102"/>
              <a:ext cx="1242060" cy="39726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O</a:t>
              </a:r>
              <a:r>
                <a:rPr lang="de-DE" b="1" baseline="-25000" dirty="0" smtClean="0">
                  <a:solidFill>
                    <a:schemeClr val="bg1"/>
                  </a:solidFill>
                </a:rPr>
                <a:t>2</a:t>
              </a:r>
              <a:endParaRPr lang="de-DE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" name="Pfeil nach rechts 23"/>
            <p:cNvSpPr/>
            <p:nvPr/>
          </p:nvSpPr>
          <p:spPr>
            <a:xfrm>
              <a:off x="11046869" y="367604"/>
              <a:ext cx="1242060" cy="39726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Biomasse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11046869" y="867007"/>
              <a:ext cx="1242060" cy="39726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Produkte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Pfeil nach rechts 25"/>
            <p:cNvSpPr/>
            <p:nvPr/>
          </p:nvSpPr>
          <p:spPr>
            <a:xfrm>
              <a:off x="11046869" y="1379372"/>
              <a:ext cx="1242060" cy="397260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CO</a:t>
              </a:r>
              <a:r>
                <a:rPr lang="de-DE" b="1" baseline="-25000" dirty="0" smtClean="0">
                  <a:solidFill>
                    <a:schemeClr val="bg1"/>
                  </a:solidFill>
                </a:rPr>
                <a:t>2</a:t>
              </a:r>
              <a:endParaRPr lang="de-DE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Anwendungsbeispiel: Bilanzierung ermöglicht Modellierung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6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Bilanzierung ermöglicht Modellierung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le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5684" y="1256098"/>
              <a:ext cx="10375035" cy="5268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81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7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85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133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9710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37311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735331">
                    <a:tc>
                      <a:txBody>
                        <a:bodyPr/>
                        <a:lstStyle/>
                        <a:p>
                          <a:pPr algn="ctr"/>
                          <a:endParaRPr lang="de-DE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i="1" dirty="0" err="1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D</a:t>
                          </a:r>
                          <a:r>
                            <a:rPr lang="de-DE" sz="1600" b="1" i="1" dirty="0" err="1" smtClean="0">
                              <a:solidFill>
                                <a:schemeClr val="tx1"/>
                              </a:solidFill>
                            </a:rPr>
                            <a:t>Spei-cher</a:t>
                          </a:r>
                          <a:endParaRPr lang="de-DE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i="1" dirty="0" smtClean="0">
                              <a:solidFill>
                                <a:schemeClr val="tx1"/>
                              </a:solidFill>
                            </a:rPr>
                            <a:t>rein</a:t>
                          </a:r>
                          <a:endParaRPr lang="de-DE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i="1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raus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1" i="1" dirty="0" smtClean="0">
                              <a:solidFill>
                                <a:schemeClr val="tx1"/>
                              </a:solidFill>
                            </a:rPr>
                            <a:t>Reaktion</a:t>
                          </a:r>
                          <a:endParaRPr lang="de-DE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1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 smtClean="0">
                              <a:solidFill>
                                <a:schemeClr val="tx1"/>
                              </a:solidFill>
                            </a:rPr>
                            <a:t>Reaktions-volumen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𝑩𝑹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𝒐𝒖𝒕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𝑩𝑹</m:t>
                                        </m:r>
                                      </m:sub>
                                    </m:s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𝑪𝑶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sub>
                                  <m:sup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𝒆𝒗𝒂𝒑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 err="1" smtClean="0">
                              <a:solidFill>
                                <a:schemeClr val="tx1"/>
                              </a:solidFill>
                            </a:rPr>
                            <a:t>Kompo-nente</a:t>
                          </a:r>
                          <a:r>
                            <a:rPr lang="de-DE" sz="1600" b="1" baseline="0" dirty="0" smtClean="0">
                              <a:solidFill>
                                <a:schemeClr val="tx1"/>
                              </a:solidFill>
                            </a:rPr>
                            <a:t> i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𝒇𝒆𝒆𝒅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𝒐𝒖𝒕</m:t>
                                    </m:r>
                                  </m:sub>
                                </m:sSub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Substrat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𝑓𝑒𝑒𝑑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Produkt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𝑓𝑒𝑒𝑑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Biomasse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𝑓𝑒𝑒𝑑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=µ 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Sauerstoff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de-DE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de-DE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𝑔𝑎𝑠</m:t>
                                    </m:r>
                                  </m:sup>
                                </m:sSubSup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6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air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𝑔𝑎𝑠</m:t>
                                    </m:r>
                                  </m:sup>
                                </m:sSubSup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6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offgas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Kohlen-dioxid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DE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de-DE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𝐶𝑂</m:t>
                                            </m:r>
                                          </m:e>
                                          <m:sub>
                                            <m:r>
                                              <a:rPr lang="de-DE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de-DE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𝑔𝑎𝑠</m:t>
                                    </m:r>
                                  </m:sup>
                                </m:sSubSup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6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air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𝑔𝑎𝑠</m:t>
                                    </m:r>
                                  </m:sup>
                                </m:sSubSup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6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offgas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le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5684" y="1256098"/>
              <a:ext cx="10375035" cy="5268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8156"/>
                    <a:gridCol w="767080"/>
                    <a:gridCol w="208280"/>
                    <a:gridCol w="1178560"/>
                    <a:gridCol w="274320"/>
                    <a:gridCol w="1341120"/>
                    <a:gridCol w="213360"/>
                    <a:gridCol w="1971040"/>
                    <a:gridCol w="3373119"/>
                  </a:tblGrid>
                  <a:tr h="735331">
                    <a:tc>
                      <a:txBody>
                        <a:bodyPr/>
                        <a:lstStyle/>
                        <a:p>
                          <a:pPr algn="ctr"/>
                          <a:endParaRPr lang="de-DE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i="1" dirty="0" err="1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D</a:t>
                          </a:r>
                          <a:r>
                            <a:rPr lang="de-DE" sz="1600" b="1" i="1" dirty="0" err="1" smtClean="0">
                              <a:solidFill>
                                <a:schemeClr val="tx1"/>
                              </a:solidFill>
                            </a:rPr>
                            <a:t>Spei-cher</a:t>
                          </a:r>
                          <a:endParaRPr lang="de-DE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r="-4035294" b="-622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i="1" dirty="0" smtClean="0">
                              <a:solidFill>
                                <a:schemeClr val="tx1"/>
                              </a:solidFill>
                            </a:rPr>
                            <a:t>rein</a:t>
                          </a:r>
                          <a:endParaRPr lang="de-DE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r="-2517778" b="-622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i="1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raus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r="-2508571" b="-622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1" i="1" dirty="0" smtClean="0">
                              <a:solidFill>
                                <a:schemeClr val="tx1"/>
                              </a:solidFill>
                            </a:rPr>
                            <a:t>Reaktion</a:t>
                          </a:r>
                          <a:endParaRPr lang="de-DE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01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 smtClean="0">
                              <a:solidFill>
                                <a:schemeClr val="tx1"/>
                              </a:solidFill>
                            </a:rPr>
                            <a:t>Reaktions-volumen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92366" r="-1115873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92366" r="-4035294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92366" r="-607216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92366" r="-2517778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92366" r="-415000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92366" r="-2508571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92366" r="-171827" b="-474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92366" r="-181" b="-474809"/>
                          </a:stretch>
                        </a:blipFill>
                      </a:tcPr>
                    </a:tc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 err="1" smtClean="0">
                              <a:solidFill>
                                <a:schemeClr val="tx1"/>
                              </a:solidFill>
                            </a:rPr>
                            <a:t>Kompo-nente</a:t>
                          </a:r>
                          <a:r>
                            <a:rPr lang="de-DE" sz="1600" b="1" baseline="0" dirty="0" smtClean="0">
                              <a:solidFill>
                                <a:schemeClr val="tx1"/>
                              </a:solidFill>
                            </a:rPr>
                            <a:t> i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247059" r="-1115873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247059" r="-4035294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247059" r="-607216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247059" r="-2517778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247059" r="-415000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247059" r="-2508571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247059" r="-171827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247059" r="-181" b="-509804"/>
                          </a:stretch>
                        </a:blipFill>
                      </a:tcPr>
                    </a:tc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Substrat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343689" r="-1115873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343689" r="-4035294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343689" r="-607216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343689" r="-2517778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343689" r="-415000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343689" r="-2508571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343689" r="-171827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343689" r="-181" b="-404854"/>
                          </a:stretch>
                        </a:blipFill>
                      </a:tcPr>
                    </a:tc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Produkt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448039" r="-1115873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448039" r="-403529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448039" r="-607216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448039" r="-2517778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448039" r="-41500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448039" r="-2508571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448039" r="-171827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448039" r="-181" b="-308824"/>
                          </a:stretch>
                        </a:blipFill>
                      </a:tcPr>
                    </a:tc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Biomasse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548039" r="-1115873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548039" r="-403529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548039" r="-607216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548039" r="-2517778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548039" r="-41500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548039" r="-2508571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548039" r="-171827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548039" r="-181" b="-208824"/>
                          </a:stretch>
                        </a:blipFill>
                      </a:tcPr>
                    </a:tc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Sauerstoff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648039" r="-111587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648039" r="-403529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648039" r="-607216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648039" r="-2517778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648039" r="-41500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648039" r="-2508571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648039" r="-171827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648039" r="-181" b="-108824"/>
                          </a:stretch>
                        </a:blipFill>
                      </a:tcPr>
                    </a:tc>
                  </a:tr>
                  <a:tr h="62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>
                              <a:solidFill>
                                <a:schemeClr val="tx1"/>
                              </a:solidFill>
                            </a:rPr>
                            <a:t>Kohlen-dioxid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36508" t="-748039" r="-1115873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876471" t="-748039" r="-403529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71134" t="-748039" r="-607216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168889" t="-748039" r="-2517778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9545" t="-748039" r="-4150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260000" t="-748039" r="-2508571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55728" t="-748039" r="-171827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07401" t="-748039" r="-181" b="-88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47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Fragestellung: optimales Zulaufprofil einer </a:t>
            </a:r>
            <a:r>
              <a:rPr lang="de-DE" dirty="0" err="1" smtClean="0"/>
              <a:t>fed</a:t>
            </a:r>
            <a:r>
              <a:rPr lang="de-DE" dirty="0" smtClean="0"/>
              <a:t>-batch Fermentation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87952" y="2646359"/>
            <a:ext cx="1015752" cy="19480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472868" y="2715933"/>
            <a:ext cx="1015759" cy="187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nach rechts 47"/>
          <p:cNvSpPr/>
          <p:nvPr/>
        </p:nvSpPr>
        <p:spPr>
          <a:xfrm>
            <a:off x="2480631" y="3411672"/>
            <a:ext cx="888483" cy="4174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Zulauf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648781" y="1691477"/>
            <a:ext cx="10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initiale</a:t>
            </a:r>
            <a:br>
              <a:rPr lang="de-DE" dirty="0" smtClean="0"/>
            </a:br>
            <a:r>
              <a:rPr lang="de-DE" dirty="0" smtClean="0"/>
              <a:t>(„Batch“) </a:t>
            </a:r>
            <a:br>
              <a:rPr lang="de-DE" dirty="0" smtClean="0"/>
            </a:br>
            <a:r>
              <a:rPr lang="de-DE" dirty="0" smtClean="0"/>
              <a:t>Phase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3419696" y="2069602"/>
            <a:ext cx="112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Fed-Batch</a:t>
            </a:r>
            <a:br>
              <a:rPr lang="de-DE" dirty="0" smtClean="0"/>
            </a:br>
            <a:r>
              <a:rPr lang="de-DE" dirty="0" smtClean="0"/>
              <a:t>-Phase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447562" y="4740620"/>
            <a:ext cx="217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Verbrauch des Substrats aus dem Startmedium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184935" y="4740620"/>
            <a:ext cx="20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Substratnach-lieferung &amp; Volumenzunahme 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847419" y="2136517"/>
            <a:ext cx="277582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mtClean="0"/>
              <a:t>200 t </a:t>
            </a:r>
            <a:r>
              <a:rPr lang="de-DE" dirty="0" smtClean="0"/>
              <a:t>max</a:t>
            </a:r>
            <a:r>
              <a:rPr lang="de-DE" smtClean="0"/>
              <a:t>. Füllstand m</a:t>
            </a:r>
            <a:r>
              <a:rPr lang="de-DE" baseline="-25000" smtClean="0"/>
              <a:t>BR,max</a:t>
            </a:r>
            <a:endParaRPr lang="de-DE" dirty="0" smtClean="0"/>
          </a:p>
          <a:p>
            <a:pPr>
              <a:spcAft>
                <a:spcPts val="1200"/>
              </a:spcAft>
            </a:pPr>
            <a:r>
              <a:rPr lang="de-DE" smtClean="0"/>
              <a:t>100 t Startmedium m</a:t>
            </a:r>
            <a:r>
              <a:rPr lang="de-DE" baseline="-25000" smtClean="0"/>
              <a:t>BR,0</a:t>
            </a:r>
            <a:endParaRPr lang="de-DE" baseline="-25000" dirty="0" smtClean="0"/>
          </a:p>
          <a:p>
            <a:pPr>
              <a:spcAft>
                <a:spcPts val="1200"/>
              </a:spcAft>
            </a:pPr>
            <a:endParaRPr lang="de-DE" dirty="0" smtClean="0"/>
          </a:p>
          <a:p>
            <a:pPr>
              <a:spcAft>
                <a:spcPts val="1200"/>
              </a:spcAft>
            </a:pPr>
            <a:r>
              <a:rPr lang="de-DE" dirty="0" smtClean="0"/>
              <a:t>60h </a:t>
            </a:r>
            <a:r>
              <a:rPr lang="de-DE" dirty="0" err="1" smtClean="0"/>
              <a:t>Fermenterlaufzeit</a:t>
            </a:r>
            <a:endParaRPr lang="de-DE" dirty="0" smtClean="0"/>
          </a:p>
          <a:p>
            <a:pPr>
              <a:spcAft>
                <a:spcPts val="1200"/>
              </a:spcAft>
            </a:pPr>
            <a:r>
              <a:rPr lang="de-DE" dirty="0"/>
              <a:t> </a:t>
            </a:r>
            <a:r>
              <a:rPr lang="de-DE" dirty="0" smtClean="0"/>
              <a:t>       </a:t>
            </a:r>
          </a:p>
          <a:p>
            <a:pPr>
              <a:spcAft>
                <a:spcPts val="1200"/>
              </a:spcAft>
            </a:pPr>
            <a:r>
              <a:rPr lang="de-DE" dirty="0"/>
              <a:t> </a:t>
            </a:r>
            <a:r>
              <a:rPr lang="de-DE" dirty="0" smtClean="0"/>
              <a:t>           Zulaufprofil?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rot="10800000">
            <a:off x="687943" y="3924322"/>
            <a:ext cx="1015759" cy="670105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 rot="10800000">
            <a:off x="3472869" y="3924322"/>
            <a:ext cx="1015759" cy="670105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472868" y="3371506"/>
            <a:ext cx="1015759" cy="552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 nach oben 48"/>
          <p:cNvSpPr/>
          <p:nvPr/>
        </p:nvSpPr>
        <p:spPr>
          <a:xfrm>
            <a:off x="3831660" y="3398401"/>
            <a:ext cx="298174" cy="47213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5070021" y="4310740"/>
            <a:ext cx="420897" cy="3067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1507507" y="342837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?</a:t>
            </a:r>
            <a:endParaRPr lang="de-DE" sz="4800" dirty="0"/>
          </a:p>
        </p:txBody>
      </p:sp>
      <p:cxnSp>
        <p:nvCxnSpPr>
          <p:cNvPr id="37" name="Gerader Verbinder 36"/>
          <p:cNvCxnSpPr/>
          <p:nvPr/>
        </p:nvCxnSpPr>
        <p:spPr>
          <a:xfrm>
            <a:off x="8553427" y="1205117"/>
            <a:ext cx="228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9676926" y="1205116"/>
            <a:ext cx="2286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8782027" y="105122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Zulauf F</a:t>
            </a:r>
            <a:r>
              <a:rPr lang="de-DE" sz="1600" baseline="-25000" dirty="0" smtClean="0"/>
              <a:t>in</a:t>
            </a:r>
            <a:endParaRPr lang="de-DE" sz="1600" baseline="-25000" dirty="0"/>
          </a:p>
        </p:txBody>
      </p:sp>
      <p:sp>
        <p:nvSpPr>
          <p:cNvPr id="42" name="Textfeld 41"/>
          <p:cNvSpPr txBox="1"/>
          <p:nvPr/>
        </p:nvSpPr>
        <p:spPr>
          <a:xfrm>
            <a:off x="9887540" y="1051228"/>
            <a:ext cx="92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Volumen</a:t>
            </a:r>
            <a:endParaRPr lang="de-DE" sz="1600" baseline="-25000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481" y="1431598"/>
            <a:ext cx="2966972" cy="5289534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9633542" y="2329365"/>
            <a:ext cx="1032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2 Phasen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676926" y="4074709"/>
            <a:ext cx="9933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konstant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633542" y="5961383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linear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Geschweifte Klammer links 2"/>
          <p:cNvSpPr/>
          <p:nvPr/>
        </p:nvSpPr>
        <p:spPr>
          <a:xfrm>
            <a:off x="7768650" y="1359005"/>
            <a:ext cx="345258" cy="5362127"/>
          </a:xfrm>
          <a:prstGeom prst="leftBrace">
            <a:avLst>
              <a:gd name="adj1" fmla="val 8333"/>
              <a:gd name="adj2" fmla="val 484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3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8" grpId="0" animBg="1"/>
      <p:bldP spid="50" grpId="0"/>
      <p:bldP spid="51" grpId="0"/>
      <p:bldP spid="52" grpId="0"/>
      <p:bldP spid="53" grpId="0"/>
      <p:bldP spid="2" grpId="0"/>
      <p:bldP spid="10" grpId="0" animBg="1"/>
      <p:bldP spid="30" grpId="0" animBg="1"/>
      <p:bldP spid="11" grpId="0" animBg="1"/>
      <p:bldP spid="49" grpId="0" animBg="1"/>
      <p:bldP spid="15" grpId="0" animBg="1"/>
      <p:bldP spid="18" grpId="0"/>
      <p:bldP spid="41" grpId="0"/>
      <p:bldP spid="42" grpId="0"/>
      <p:bldP spid="22" grpId="0" animBg="1"/>
      <p:bldP spid="44" grpId="0" animBg="1"/>
      <p:bldP spid="4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734680" y="8095918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Fiktive Fermentation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38200" y="1226127"/>
            <a:ext cx="5504728" cy="5481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Dynamische </a:t>
            </a:r>
            <a:r>
              <a:rPr lang="de-DE" sz="2000" b="1" dirty="0" smtClean="0"/>
              <a:t>Bilanzierung</a:t>
            </a:r>
            <a:r>
              <a:rPr lang="de-DE" sz="2000" dirty="0" smtClean="0"/>
              <a:t> der </a:t>
            </a:r>
            <a:br>
              <a:rPr lang="de-DE" sz="2000" dirty="0" smtClean="0"/>
            </a:br>
            <a:r>
              <a:rPr lang="de-DE" sz="2000" dirty="0" smtClean="0"/>
              <a:t>Komponenten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Fermenterinhalt</a:t>
            </a:r>
            <a:endParaRPr lang="de-D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Substrat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Biomasse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Produkt</a:t>
            </a:r>
            <a:endParaRPr lang="de-DE" sz="2000" dirty="0"/>
          </a:p>
          <a:p>
            <a:pPr marL="742950" lvl="1" indent="-285750">
              <a:buFont typeface="Calibri" panose="020F0502020204030204" pitchFamily="34" charset="0"/>
              <a:buChar char="→"/>
            </a:pPr>
            <a:r>
              <a:rPr lang="de-DE" sz="2000" dirty="0" smtClean="0"/>
              <a:t>DGL System</a:t>
            </a:r>
          </a:p>
          <a:p>
            <a:pPr marL="742950" lvl="1" indent="-285750">
              <a:buFont typeface="Calibri" panose="020F0502020204030204" pitchFamily="34" charset="0"/>
              <a:buChar char="→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Substrataufnahme </a:t>
            </a:r>
            <a:r>
              <a:rPr lang="de-DE" sz="2000" dirty="0" err="1" smtClean="0"/>
              <a:t>q</a:t>
            </a:r>
            <a:r>
              <a:rPr lang="de-DE" sz="2000" baseline="-25000" dirty="0" err="1" smtClean="0"/>
              <a:t>s</a:t>
            </a:r>
            <a:r>
              <a:rPr lang="de-DE" sz="2000" dirty="0" smtClean="0"/>
              <a:t> als f(</a:t>
            </a:r>
            <a:r>
              <a:rPr lang="de-DE" sz="2000" dirty="0" err="1" smtClean="0"/>
              <a:t>c</a:t>
            </a:r>
            <a:r>
              <a:rPr lang="de-DE" sz="2000" baseline="-25000" dirty="0" err="1" smtClean="0"/>
              <a:t>s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Wachstum als f(</a:t>
            </a:r>
            <a:r>
              <a:rPr lang="de-DE" sz="2000" dirty="0" err="1" smtClean="0"/>
              <a:t>q</a:t>
            </a:r>
            <a:r>
              <a:rPr lang="de-DE" sz="2000" baseline="-25000" dirty="0" err="1" smtClean="0"/>
              <a:t>s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Produktbildung als </a:t>
            </a:r>
            <a:r>
              <a:rPr lang="de-DE" sz="2000" dirty="0"/>
              <a:t>f(</a:t>
            </a:r>
            <a:r>
              <a:rPr lang="de-DE" sz="2000" dirty="0" err="1"/>
              <a:t>q</a:t>
            </a:r>
            <a:r>
              <a:rPr lang="de-DE" sz="2000" baseline="-25000" dirty="0" err="1"/>
              <a:t>s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Numerische Lösung des DGL-Systems für verschiedene Zulaufprofile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hier </a:t>
            </a:r>
            <a:r>
              <a:rPr lang="de-DE" sz="2000" dirty="0"/>
              <a:t>n</a:t>
            </a:r>
            <a:r>
              <a:rPr lang="de-DE" sz="2000" dirty="0" smtClean="0"/>
              <a:t>icht durchgeführt, aber in der Praxis unabdingbar: experimentelle Verifizierung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976145" y="1225002"/>
            <a:ext cx="4381499" cy="2553026"/>
            <a:chOff x="6895055" y="1356501"/>
            <a:chExt cx="4458745" cy="4265624"/>
          </a:xfrm>
        </p:grpSpPr>
        <p:graphicFrame>
          <p:nvGraphicFramePr>
            <p:cNvPr id="23" name="Diagramm 22"/>
            <p:cNvGraphicFramePr>
              <a:graphicFrameLocks/>
            </p:cNvGraphicFramePr>
            <p:nvPr>
              <p:extLst/>
            </p:nvPr>
          </p:nvGraphicFramePr>
          <p:xfrm>
            <a:off x="6895055" y="1356501"/>
            <a:ext cx="4458745" cy="42656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4" name="Textfeld 23"/>
            <p:cNvSpPr txBox="1"/>
            <p:nvPr/>
          </p:nvSpPr>
          <p:spPr>
            <a:xfrm rot="16200000">
              <a:off x="5138540" y="3113016"/>
              <a:ext cx="4265624" cy="752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de-DE" sz="2000" dirty="0" smtClean="0"/>
                <a:t>Biomassespezifische</a:t>
              </a:r>
              <a:br>
                <a:rPr lang="de-DE" sz="2000" dirty="0" smtClean="0"/>
              </a:br>
              <a:r>
                <a:rPr lang="de-DE" sz="2000" dirty="0" smtClean="0"/>
                <a:t> Raten </a:t>
              </a:r>
              <a:r>
                <a:rPr lang="de-DE" sz="2000" dirty="0" err="1" smtClean="0"/>
                <a:t>q</a:t>
              </a:r>
              <a:r>
                <a:rPr lang="de-DE" sz="2000" baseline="-25000" dirty="0" err="1" smtClean="0"/>
                <a:t>s</a:t>
              </a:r>
              <a:r>
                <a:rPr lang="de-DE" sz="2000" dirty="0" smtClean="0"/>
                <a:t>, µ, </a:t>
              </a:r>
              <a:r>
                <a:rPr lang="de-DE" sz="2000" dirty="0" err="1" smtClean="0"/>
                <a:t>q</a:t>
              </a:r>
              <a:r>
                <a:rPr lang="de-DE" sz="2000" baseline="-25000" dirty="0" err="1" smtClean="0"/>
                <a:t>x</a:t>
              </a:r>
              <a:endParaRPr lang="de-DE" sz="2000" baseline="-250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6972301" y="3886200"/>
            <a:ext cx="4381500" cy="2821329"/>
            <a:chOff x="4765040" y="3166709"/>
            <a:chExt cx="3870960" cy="3313755"/>
          </a:xfrm>
        </p:grpSpPr>
        <p:sp>
          <p:nvSpPr>
            <p:cNvPr id="11" name="Rechteck 10"/>
            <p:cNvSpPr/>
            <p:nvPr/>
          </p:nvSpPr>
          <p:spPr>
            <a:xfrm>
              <a:off x="4765040" y="3166709"/>
              <a:ext cx="3870960" cy="33137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Pfeil nach rechts 11"/>
                <p:cNvSpPr/>
                <p:nvPr/>
              </p:nvSpPr>
              <p:spPr>
                <a:xfrm>
                  <a:off x="4926791" y="3799067"/>
                  <a:ext cx="1908418" cy="2561872"/>
                </a:xfrm>
                <a:prstGeom prst="rightArrow">
                  <a:avLst>
                    <a:gd name="adj1" fmla="val 100000"/>
                    <a:gd name="adj2" fmla="val 16429"/>
                  </a:avLst>
                </a:prstGeom>
                <a:solidFill>
                  <a:schemeClr val="accent5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Substrat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DE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Pfeil nach rechts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791" y="3799067"/>
                  <a:ext cx="1908418" cy="2561872"/>
                </a:xfrm>
                <a:prstGeom prst="rightArrow">
                  <a:avLst>
                    <a:gd name="adj1" fmla="val 100000"/>
                    <a:gd name="adj2" fmla="val 16429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Pfeil nach rechts 12"/>
                <p:cNvSpPr/>
                <p:nvPr/>
              </p:nvSpPr>
              <p:spPr>
                <a:xfrm>
                  <a:off x="6835208" y="3804125"/>
                  <a:ext cx="1620457" cy="731110"/>
                </a:xfrm>
                <a:prstGeom prst="rightArrow">
                  <a:avLst>
                    <a:gd name="adj1" fmla="val 100000"/>
                    <a:gd name="adj2" fmla="val 36116"/>
                  </a:avLst>
                </a:prstGeom>
                <a:solidFill>
                  <a:schemeClr val="accent5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Biomasse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Pfeil nach rechts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08" y="3804125"/>
                  <a:ext cx="1620457" cy="731110"/>
                </a:xfrm>
                <a:prstGeom prst="rightArrow">
                  <a:avLst>
                    <a:gd name="adj1" fmla="val 100000"/>
                    <a:gd name="adj2" fmla="val 36116"/>
                  </a:avLst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feil nach rechts 14"/>
                <p:cNvSpPr/>
                <p:nvPr/>
              </p:nvSpPr>
              <p:spPr>
                <a:xfrm>
                  <a:off x="6835209" y="4535236"/>
                  <a:ext cx="1620456" cy="993633"/>
                </a:xfrm>
                <a:prstGeom prst="rightArrow">
                  <a:avLst>
                    <a:gd name="adj1" fmla="val 100000"/>
                    <a:gd name="adj2" fmla="val 24589"/>
                  </a:avLst>
                </a:prstGeom>
                <a:solidFill>
                  <a:schemeClr val="accent5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Produkt</a:t>
                  </a:r>
                  <a:br>
                    <a:rPr lang="de-DE" dirty="0" smtClean="0">
                      <a:solidFill>
                        <a:schemeClr val="bg1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Pfeil nach rechts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09" y="4535236"/>
                  <a:ext cx="1620456" cy="993633"/>
                </a:xfrm>
                <a:prstGeom prst="rightArrow">
                  <a:avLst>
                    <a:gd name="adj1" fmla="val 100000"/>
                    <a:gd name="adj2" fmla="val 24589"/>
                  </a:avLst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Pfeil nach rechts 15"/>
                <p:cNvSpPr/>
                <p:nvPr/>
              </p:nvSpPr>
              <p:spPr>
                <a:xfrm>
                  <a:off x="6835209" y="5528869"/>
                  <a:ext cx="1620456" cy="832069"/>
                </a:xfrm>
                <a:prstGeom prst="rightArrow">
                  <a:avLst>
                    <a:gd name="adj1" fmla="val 100000"/>
                    <a:gd name="adj2" fmla="val 28424"/>
                  </a:avLst>
                </a:prstGeom>
                <a:solidFill>
                  <a:schemeClr val="accent5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CO</a:t>
                  </a:r>
                  <a:r>
                    <a:rPr lang="de-DE" baseline="-25000" dirty="0" smtClean="0">
                      <a:solidFill>
                        <a:schemeClr val="bg1"/>
                      </a:solidFill>
                    </a:rPr>
                    <a:t>2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DE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Pfeil nach rechts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09" y="5528869"/>
                  <a:ext cx="1620456" cy="832069"/>
                </a:xfrm>
                <a:prstGeom prst="rightArrow">
                  <a:avLst>
                    <a:gd name="adj1" fmla="val 100000"/>
                    <a:gd name="adj2" fmla="val 28424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feld 16"/>
            <p:cNvSpPr txBox="1"/>
            <p:nvPr/>
          </p:nvSpPr>
          <p:spPr>
            <a:xfrm>
              <a:off x="4991429" y="3295693"/>
              <a:ext cx="3192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Kohlenstofffluß</a:t>
              </a:r>
              <a:r>
                <a:rPr lang="de-DE" dirty="0" smtClean="0"/>
                <a:t> (z.B. in C-</a:t>
              </a:r>
              <a:r>
                <a:rPr lang="de-DE" dirty="0" err="1" smtClean="0"/>
                <a:t>mol</a:t>
              </a:r>
              <a:r>
                <a:rPr lang="de-DE" dirty="0" smtClean="0"/>
                <a:t>/h)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25" name="Objekt 2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Grafik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80" y="1409698"/>
            <a:ext cx="9239421" cy="54340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Modellierung reduziert experimentellen Aufwand in der Optimierung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53600" y="2414114"/>
            <a:ext cx="1032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2 Phasen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81749" y="4291933"/>
            <a:ext cx="9933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konstant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67789" y="6005636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linear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76240" y="962264"/>
            <a:ext cx="2667875" cy="461666"/>
            <a:chOff x="5393940" y="962264"/>
            <a:chExt cx="2667875" cy="461666"/>
          </a:xfrm>
        </p:grpSpPr>
        <p:sp>
          <p:nvSpPr>
            <p:cNvPr id="10" name="Textfeld 9"/>
            <p:cNvSpPr txBox="1"/>
            <p:nvPr/>
          </p:nvSpPr>
          <p:spPr>
            <a:xfrm>
              <a:off x="5393940" y="962264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masses</a:t>
              </a:r>
              <a:r>
                <a:rPr lang="de-DE" sz="1400" dirty="0" smtClean="0"/>
                <a:t>:</a:t>
              </a: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5500088" y="1116153"/>
              <a:ext cx="2561727" cy="307777"/>
              <a:chOff x="5247721" y="6305326"/>
              <a:chExt cx="2561727" cy="307777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247721" y="6305326"/>
                <a:ext cx="25617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dirty="0"/>
                  <a:t> </a:t>
                </a:r>
                <a:r>
                  <a:rPr lang="de-DE" sz="1400" dirty="0" err="1"/>
                  <a:t>substrate</a:t>
                </a:r>
                <a:r>
                  <a:rPr lang="de-DE" sz="1400" dirty="0"/>
                  <a:t>      </a:t>
                </a:r>
                <a:r>
                  <a:rPr lang="de-DE" sz="1400" dirty="0" err="1"/>
                  <a:t>biomass</a:t>
                </a:r>
                <a:r>
                  <a:rPr lang="de-DE" sz="1400" dirty="0"/>
                  <a:t>      </a:t>
                </a:r>
                <a:r>
                  <a:rPr lang="de-DE" sz="1400" dirty="0" err="1"/>
                  <a:t>product</a:t>
                </a:r>
                <a:endParaRPr lang="de-DE" sz="1400" dirty="0"/>
              </a:p>
            </p:txBody>
          </p:sp>
          <p:cxnSp>
            <p:nvCxnSpPr>
              <p:cNvPr id="13" name="Gerader Verbinder 12"/>
              <p:cNvCxnSpPr/>
              <p:nvPr/>
            </p:nvCxnSpPr>
            <p:spPr>
              <a:xfrm>
                <a:off x="5247721" y="6459214"/>
                <a:ext cx="1188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6164962" y="6459214"/>
                <a:ext cx="1188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6990411" y="6459214"/>
                <a:ext cx="119049" cy="0"/>
              </a:xfrm>
              <a:prstGeom prst="line">
                <a:avLst/>
              </a:prstGeom>
              <a:ln w="317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ieren 2"/>
          <p:cNvGrpSpPr/>
          <p:nvPr/>
        </p:nvGrpSpPr>
        <p:grpSpPr>
          <a:xfrm>
            <a:off x="920488" y="1116153"/>
            <a:ext cx="2077073" cy="307777"/>
            <a:chOff x="2535658" y="1116153"/>
            <a:chExt cx="2077073" cy="307777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3659157" y="1270041"/>
              <a:ext cx="2286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ieren 1"/>
            <p:cNvGrpSpPr/>
            <p:nvPr/>
          </p:nvGrpSpPr>
          <p:grpSpPr>
            <a:xfrm>
              <a:off x="2535658" y="1116153"/>
              <a:ext cx="2077073" cy="307777"/>
              <a:chOff x="2535658" y="1116153"/>
              <a:chExt cx="2077073" cy="307777"/>
            </a:xfrm>
          </p:grpSpPr>
          <p:cxnSp>
            <p:nvCxnSpPr>
              <p:cNvPr id="16" name="Gerader Verbinder 15"/>
              <p:cNvCxnSpPr/>
              <p:nvPr/>
            </p:nvCxnSpPr>
            <p:spPr>
              <a:xfrm>
                <a:off x="2535658" y="1270041"/>
                <a:ext cx="2286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/>
              <p:cNvSpPr txBox="1"/>
              <p:nvPr/>
            </p:nvSpPr>
            <p:spPr>
              <a:xfrm>
                <a:off x="2764258" y="1116153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Zulauf F</a:t>
                </a:r>
                <a:r>
                  <a:rPr lang="de-DE" sz="1400" baseline="-25000" dirty="0" smtClean="0"/>
                  <a:t>in</a:t>
                </a:r>
                <a:endParaRPr lang="de-DE" sz="1400" baseline="-250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869771" y="1116153"/>
                <a:ext cx="742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Volume</a:t>
                </a:r>
                <a:endParaRPr lang="de-DE" sz="1400" baseline="-25000" dirty="0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7913226" y="1040066"/>
            <a:ext cx="1351873" cy="307777"/>
            <a:chOff x="9416711" y="1040066"/>
            <a:chExt cx="1351873" cy="307777"/>
          </a:xfrm>
        </p:grpSpPr>
        <p:sp>
          <p:nvSpPr>
            <p:cNvPr id="20" name="Rechteck 19"/>
            <p:cNvSpPr/>
            <p:nvPr/>
          </p:nvSpPr>
          <p:spPr>
            <a:xfrm>
              <a:off x="9428152" y="1040066"/>
              <a:ext cx="13404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 </a:t>
              </a:r>
              <a:r>
                <a:rPr lang="de-DE" sz="1400" dirty="0" err="1" smtClean="0"/>
                <a:t>q</a:t>
              </a:r>
              <a:r>
                <a:rPr lang="de-DE" sz="1400" baseline="-25000" dirty="0" err="1" smtClean="0"/>
                <a:t>s</a:t>
              </a:r>
              <a:r>
                <a:rPr lang="de-DE" sz="1400" baseline="-25000" dirty="0" smtClean="0"/>
                <a:t>     </a:t>
              </a:r>
              <a:r>
                <a:rPr lang="de-DE" sz="1400" dirty="0" smtClean="0"/>
                <a:t>     µ</a:t>
              </a:r>
              <a:r>
                <a:rPr lang="de-DE" sz="1400" baseline="-25000" dirty="0" smtClean="0"/>
                <a:t>              </a:t>
              </a:r>
              <a:r>
                <a:rPr lang="de-DE" sz="1400" dirty="0" err="1" smtClean="0"/>
                <a:t>q</a:t>
              </a:r>
              <a:r>
                <a:rPr lang="de-DE" sz="1400" baseline="-25000" dirty="0" err="1"/>
                <a:t>p</a:t>
              </a:r>
              <a:endParaRPr lang="de-DE" sz="1400" baseline="-25000" dirty="0"/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9416711" y="1193954"/>
              <a:ext cx="118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9899612" y="1193954"/>
              <a:ext cx="1188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>
              <a:off x="10336441" y="1193954"/>
              <a:ext cx="119049" cy="0"/>
            </a:xfrm>
            <a:prstGeom prst="line">
              <a:avLst/>
            </a:prstGeom>
            <a:ln w="31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25315" y="3218523"/>
            <a:ext cx="115794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306265" y="5018791"/>
            <a:ext cx="115794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316138" y="1927175"/>
            <a:ext cx="156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20,8 t Produkt </a:t>
            </a:r>
            <a:br>
              <a:rPr lang="de-DE" dirty="0" smtClean="0"/>
            </a:br>
            <a:r>
              <a:rPr lang="de-DE" dirty="0" smtClean="0"/>
              <a:t>pro </a:t>
            </a:r>
            <a:r>
              <a:rPr lang="de-DE" dirty="0" err="1" smtClean="0"/>
              <a:t>batch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0335188" y="3884528"/>
            <a:ext cx="156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19,3 t Produkt </a:t>
            </a:r>
            <a:br>
              <a:rPr lang="de-DE" dirty="0" smtClean="0"/>
            </a:br>
            <a:r>
              <a:rPr lang="de-DE" dirty="0" smtClean="0"/>
              <a:t>pro </a:t>
            </a:r>
            <a:r>
              <a:rPr lang="de-DE" dirty="0" err="1" smtClean="0"/>
              <a:t>batch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0316137" y="5624249"/>
            <a:ext cx="156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20,4 t Produkt </a:t>
            </a:r>
            <a:br>
              <a:rPr lang="de-DE" dirty="0" smtClean="0"/>
            </a:br>
            <a:r>
              <a:rPr lang="de-DE" dirty="0" smtClean="0"/>
              <a:t>pro </a:t>
            </a:r>
            <a:r>
              <a:rPr lang="de-DE" dirty="0" err="1" smtClean="0"/>
              <a:t>batch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10040901" y="68906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Fiktive Fermentation</a:t>
            </a:r>
          </a:p>
        </p:txBody>
      </p:sp>
    </p:spTree>
    <p:extLst>
      <p:ext uri="{BB962C8B-B14F-4D97-AF65-F5344CB8AC3E}">
        <p14:creationId xmlns:p14="http://schemas.microsoft.com/office/powerpoint/2010/main" val="2423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Widescreen</PresentationFormat>
  <Paragraphs>178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</vt:lpstr>
      <vt:lpstr>think-cell Folie</vt:lpstr>
      <vt:lpstr>Bilanzierung instationärer Prozesse</vt:lpstr>
      <vt:lpstr>Monod-Modell: qs als f(cs)</vt:lpstr>
      <vt:lpstr>andere Kinetiken als Monod</vt:lpstr>
      <vt:lpstr>Anwendungsbeispiel: Bilanzierung ermöglicht Modellierung</vt:lpstr>
      <vt:lpstr>Bilanzierung ermöglicht Modellierung</vt:lpstr>
      <vt:lpstr>Fragestellung: optimales Zulaufprofil einer fed-batch Fermentation</vt:lpstr>
      <vt:lpstr>Methodik</vt:lpstr>
      <vt:lpstr>Modellierung reduziert experimentellen Aufwand in der Optimierung</vt:lpstr>
    </vt:vector>
  </TitlesOfParts>
  <Company>HSWT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Bilanzierung instationärer Prozesse</dc:title>
  <dc:creator>Marcus Millitzer</dc:creator>
  <cp:lastModifiedBy>Niall Palfreyman</cp:lastModifiedBy>
  <cp:revision>2</cp:revision>
  <dcterms:created xsi:type="dcterms:W3CDTF">2024-05-02T15:02:24Z</dcterms:created>
  <dcterms:modified xsi:type="dcterms:W3CDTF">2024-05-02T16:08:52Z</dcterms:modified>
</cp:coreProperties>
</file>