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
  </p:notes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1"/>
    <p:restoredTop sz="75199"/>
  </p:normalViewPr>
  <p:slideViewPr>
    <p:cSldViewPr snapToGrid="0">
      <p:cViewPr>
        <p:scale>
          <a:sx n="89" d="100"/>
          <a:sy n="89" d="100"/>
        </p:scale>
        <p:origin x="116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FD48C-A777-4146-AB57-CEA33F9B383D}"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41D68-0EDD-DB4E-8FFA-D7114F6E498A}" type="slidenum">
              <a:rPr lang="en-US" smtClean="0"/>
              <a:t>‹#›</a:t>
            </a:fld>
            <a:endParaRPr lang="en-US"/>
          </a:p>
        </p:txBody>
      </p:sp>
    </p:spTree>
    <p:extLst>
      <p:ext uri="{BB962C8B-B14F-4D97-AF65-F5344CB8AC3E}">
        <p14:creationId xmlns:p14="http://schemas.microsoft.com/office/powerpoint/2010/main" val="105078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C6B6-65EF-9E6E-5F7D-2E36C18C6E4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37C2EB-E05B-0647-A7F5-760575E8D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10E818F-D8DC-4390-F4C3-DFD72C894872}"/>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5" name="Footer Placeholder 4">
            <a:extLst>
              <a:ext uri="{FF2B5EF4-FFF2-40B4-BE49-F238E27FC236}">
                <a16:creationId xmlns:a16="http://schemas.microsoft.com/office/drawing/2014/main" id="{9B1D1081-9588-2AE3-E690-C37C0F7B3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A2F65-08F5-3984-B6C1-5558177D3A1B}"/>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384153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756A-ED7B-F003-16AC-60C4987D6D7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5ABAB8-7B2C-116C-248B-5923513160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840F5A-F3BA-9597-A9A1-45E5251C9BF6}"/>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5" name="Footer Placeholder 4">
            <a:extLst>
              <a:ext uri="{FF2B5EF4-FFF2-40B4-BE49-F238E27FC236}">
                <a16:creationId xmlns:a16="http://schemas.microsoft.com/office/drawing/2014/main" id="{DD82B1A5-8C8A-D8E4-9B6C-9904DB2D5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D134E-1810-36A7-C9A0-7DCF2FF09798}"/>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60928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ECF70-92BD-498F-9924-11461E7EF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40181C-C262-BBEB-A9AA-BAFB2FB5FD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1495C7-F5FB-A0FA-0ED2-36324D647DF4}"/>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5" name="Footer Placeholder 4">
            <a:extLst>
              <a:ext uri="{FF2B5EF4-FFF2-40B4-BE49-F238E27FC236}">
                <a16:creationId xmlns:a16="http://schemas.microsoft.com/office/drawing/2014/main" id="{D9F06508-9B4C-A2DB-C435-3D69AB558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53A37-CC22-D68D-8391-084E4C6951F6}"/>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158530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D61D-B504-0FFB-C5D8-7A2A7BCF25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3CE0CC-5422-53B3-3200-9610023B02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833DF2-7E1F-DE43-D350-FBDE6ED67137}"/>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5" name="Footer Placeholder 4">
            <a:extLst>
              <a:ext uri="{FF2B5EF4-FFF2-40B4-BE49-F238E27FC236}">
                <a16:creationId xmlns:a16="http://schemas.microsoft.com/office/drawing/2014/main" id="{BF8336C0-6217-659B-E900-D368C30CD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F29F4-BF23-473B-703C-308F6F3FE8BB}"/>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59638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6724-C95F-4E53-EE5F-3368399E65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8EB7C7D-7364-DE17-20EF-3BA96686D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54F5CD-7816-0E9B-643F-65BE641302A2}"/>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5" name="Footer Placeholder 4">
            <a:extLst>
              <a:ext uri="{FF2B5EF4-FFF2-40B4-BE49-F238E27FC236}">
                <a16:creationId xmlns:a16="http://schemas.microsoft.com/office/drawing/2014/main" id="{B6279278-689C-6A9C-AC13-B3F4F8D76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0D7FC-93B8-1D57-E841-5016B50EA762}"/>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428077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954D-5DC6-FD88-5709-CD5699F9B8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4306E2-51F1-96DC-46FB-85F5C56886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875489A-AEBF-B2CD-2174-2E31D9F3F7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41EB13-C701-1CB1-4A75-E8AB34C0DB91}"/>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6" name="Footer Placeholder 5">
            <a:extLst>
              <a:ext uri="{FF2B5EF4-FFF2-40B4-BE49-F238E27FC236}">
                <a16:creationId xmlns:a16="http://schemas.microsoft.com/office/drawing/2014/main" id="{AD5103B7-8774-1921-5AC1-5FDF40230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39536-7344-830A-89B4-4D08DD499B5D}"/>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306099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F62E-B578-4F73-6AC2-682FCF651C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F7085A-8C3A-3E7C-1BBB-A554A7919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7285FD8-59D0-E3E5-E0A9-F6DD4DD63B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CFC3CC1-542E-8A97-05EB-7995535B3D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2DE308-6ADF-988B-957A-A8CE5E16049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0DBF160-7111-E931-AF4D-61327D4F1FE7}"/>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8" name="Footer Placeholder 7">
            <a:extLst>
              <a:ext uri="{FF2B5EF4-FFF2-40B4-BE49-F238E27FC236}">
                <a16:creationId xmlns:a16="http://schemas.microsoft.com/office/drawing/2014/main" id="{82F1F27D-CA82-28A1-B131-9A7A4E0E0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18F40C-D10F-2C30-26CC-680432D4EE9C}"/>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25612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A954-1860-E5EA-6D9B-0C35A5FFD2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050278-59F3-6485-FF47-FEF6D9270A6F}"/>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4" name="Footer Placeholder 3">
            <a:extLst>
              <a:ext uri="{FF2B5EF4-FFF2-40B4-BE49-F238E27FC236}">
                <a16:creationId xmlns:a16="http://schemas.microsoft.com/office/drawing/2014/main" id="{693F41AF-BD28-FC3C-D951-25CF472897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82426A-E95E-E423-6C3E-AA3FA7FBB911}"/>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151397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1AF56-C685-29A6-A8A9-62ABEC8F8751}"/>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3" name="Footer Placeholder 2">
            <a:extLst>
              <a:ext uri="{FF2B5EF4-FFF2-40B4-BE49-F238E27FC236}">
                <a16:creationId xmlns:a16="http://schemas.microsoft.com/office/drawing/2014/main" id="{B24A74A8-2F3D-FB90-5A97-263E82D56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435ADA-078E-88A1-0D19-06CBEA5A3DDB}"/>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71996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7F1E-F50E-691E-B640-A72E5D3544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A63FD7-B33F-9503-018B-5D1FF43DC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0D6D8D-A3C6-6CDB-BB0B-F4E09583B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98530D-6D77-744D-2133-7E9866ED1279}"/>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6" name="Footer Placeholder 5">
            <a:extLst>
              <a:ext uri="{FF2B5EF4-FFF2-40B4-BE49-F238E27FC236}">
                <a16:creationId xmlns:a16="http://schemas.microsoft.com/office/drawing/2014/main" id="{415892CD-C2C5-4EEA-B98A-2B34A9540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D6343-5389-5020-6D5C-4900FD86B69F}"/>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235205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F625-78A9-07DD-BC16-BB7A99264C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5EB0F65-CBE5-57CA-8DB9-625920EB6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B8DB8D-293F-EA6C-3DC6-6614403D9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F13550-8F2A-78CB-0806-269E4B0BCF15}"/>
              </a:ext>
            </a:extLst>
          </p:cNvPr>
          <p:cNvSpPr>
            <a:spLocks noGrp="1"/>
          </p:cNvSpPr>
          <p:nvPr>
            <p:ph type="dt" sz="half" idx="10"/>
          </p:nvPr>
        </p:nvSpPr>
        <p:spPr/>
        <p:txBody>
          <a:bodyPr/>
          <a:lstStyle/>
          <a:p>
            <a:fld id="{8CDE3448-3B96-B747-85BE-2AC6AC834ACE}" type="datetimeFigureOut">
              <a:rPr lang="en-US" smtClean="0"/>
              <a:t>1/23/23</a:t>
            </a:fld>
            <a:endParaRPr lang="en-US"/>
          </a:p>
        </p:txBody>
      </p:sp>
      <p:sp>
        <p:nvSpPr>
          <p:cNvPr id="6" name="Footer Placeholder 5">
            <a:extLst>
              <a:ext uri="{FF2B5EF4-FFF2-40B4-BE49-F238E27FC236}">
                <a16:creationId xmlns:a16="http://schemas.microsoft.com/office/drawing/2014/main" id="{3178F8B4-5483-BA66-481E-A9685AF6B2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7F0830-FE93-4FAF-98EB-BBDC8E01FE6C}"/>
              </a:ext>
            </a:extLst>
          </p:cNvPr>
          <p:cNvSpPr>
            <a:spLocks noGrp="1"/>
          </p:cNvSpPr>
          <p:nvPr>
            <p:ph type="sldNum" sz="quarter" idx="12"/>
          </p:nvPr>
        </p:nvSpPr>
        <p:spPr/>
        <p:txBody>
          <a:bodyPr/>
          <a:lstStyle/>
          <a:p>
            <a:fld id="{8554A3BE-C547-0945-90C5-726371B9D668}" type="slidenum">
              <a:rPr lang="en-US" smtClean="0"/>
              <a:t>‹#›</a:t>
            </a:fld>
            <a:endParaRPr lang="en-US"/>
          </a:p>
        </p:txBody>
      </p:sp>
    </p:spTree>
    <p:extLst>
      <p:ext uri="{BB962C8B-B14F-4D97-AF65-F5344CB8AC3E}">
        <p14:creationId xmlns:p14="http://schemas.microsoft.com/office/powerpoint/2010/main" val="333539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5A239-AC06-B46C-8737-F4105C5A0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BE8797-C679-12A2-1134-98F4BB463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FEF4F-DD9B-B955-2AEF-113146AC8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E3448-3B96-B747-85BE-2AC6AC834ACE}" type="datetimeFigureOut">
              <a:rPr lang="en-US" smtClean="0"/>
              <a:t>1/23/23</a:t>
            </a:fld>
            <a:endParaRPr lang="en-US"/>
          </a:p>
        </p:txBody>
      </p:sp>
      <p:sp>
        <p:nvSpPr>
          <p:cNvPr id="5" name="Footer Placeholder 4">
            <a:extLst>
              <a:ext uri="{FF2B5EF4-FFF2-40B4-BE49-F238E27FC236}">
                <a16:creationId xmlns:a16="http://schemas.microsoft.com/office/drawing/2014/main" id="{1104AF6D-A3C0-2E53-29EC-0D568EAB9B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AAC5B8-010A-6FF1-355A-25983BF86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4A3BE-C547-0945-90C5-726371B9D668}" type="slidenum">
              <a:rPr lang="en-US" smtClean="0"/>
              <a:t>‹#›</a:t>
            </a:fld>
            <a:endParaRPr lang="en-US"/>
          </a:p>
        </p:txBody>
      </p:sp>
    </p:spTree>
    <p:extLst>
      <p:ext uri="{BB962C8B-B14F-4D97-AF65-F5344CB8AC3E}">
        <p14:creationId xmlns:p14="http://schemas.microsoft.com/office/powerpoint/2010/main" val="41233901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3.svg"/><Relationship Id="rId4" Type="http://schemas.openxmlformats.org/officeDocument/2006/relationships/image" Target="../media/image3.svg"/><Relationship Id="rId9" Type="http://schemas.openxmlformats.org/officeDocument/2006/relationships/image" Target="../media/image12.png"/><Relationship Id="rId1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F259A-D211-439C-5F0F-763D91CCB9F6}"/>
              </a:ext>
            </a:extLst>
          </p:cNvPr>
          <p:cNvSpPr/>
          <p:nvPr/>
        </p:nvSpPr>
        <p:spPr>
          <a:xfrm>
            <a:off x="0" y="0"/>
            <a:ext cx="12192000" cy="782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9ECB6-CE99-6C84-66EB-F38244CF076A}"/>
              </a:ext>
            </a:extLst>
          </p:cNvPr>
          <p:cNvSpPr txBox="1">
            <a:spLocks/>
          </p:cNvSpPr>
          <p:nvPr/>
        </p:nvSpPr>
        <p:spPr>
          <a:xfrm>
            <a:off x="458873" y="9015"/>
            <a:ext cx="11437520" cy="78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lang="en-GB" sz="2400" dirty="0">
                <a:solidFill>
                  <a:prstClr val="white"/>
                </a:solidFill>
                <a:latin typeface="Franklin Gothic Medium"/>
              </a:rPr>
              <a:t>Building analysis containers 	</a:t>
            </a:r>
            <a:r>
              <a:rPr lang="en-GB" sz="2400" dirty="0">
                <a:solidFill>
                  <a:prstClr val="white"/>
                </a:solidFill>
                <a:latin typeface="Franklin Gothic Medium"/>
                <a:sym typeface="Wingdings" pitchFamily="2" charset="2"/>
              </a:rPr>
              <a:t></a:t>
            </a:r>
            <a:r>
              <a:rPr lang="en-GB" sz="2400" dirty="0">
                <a:solidFill>
                  <a:prstClr val="white"/>
                </a:solidFill>
                <a:latin typeface="Franklin Gothic Medium"/>
              </a:rPr>
              <a:t> 		processing	 	</a:t>
            </a:r>
            <a:r>
              <a:rPr lang="en-GB" sz="2400" dirty="0">
                <a:solidFill>
                  <a:prstClr val="white"/>
                </a:solidFill>
                <a:latin typeface="Franklin Gothic Medium"/>
                <a:sym typeface="Wingdings" pitchFamily="2" charset="2"/>
              </a:rPr>
              <a:t></a:t>
            </a:r>
            <a:r>
              <a:rPr lang="en-GB" sz="2400" dirty="0">
                <a:solidFill>
                  <a:prstClr val="white"/>
                </a:solidFill>
                <a:latin typeface="Franklin Gothic Medium"/>
              </a:rPr>
              <a:t> 				uploading data</a:t>
            </a:r>
            <a:endParaRPr kumimoji="0" lang="en-GB" sz="2400" b="0" i="0" u="none" strike="noStrike" kern="1200" cap="none" spc="0" normalizeH="0" baseline="0" noProof="0" dirty="0">
              <a:ln>
                <a:noFill/>
              </a:ln>
              <a:solidFill>
                <a:prstClr val="white"/>
              </a:solidFill>
              <a:effectLst/>
              <a:uLnTx/>
              <a:uFillTx/>
              <a:latin typeface="Franklin Gothic Medium"/>
              <a:ea typeface="+mj-ea"/>
              <a:cs typeface="+mj-cs"/>
            </a:endParaRPr>
          </a:p>
        </p:txBody>
      </p:sp>
      <p:sp>
        <p:nvSpPr>
          <p:cNvPr id="5" name="Sagittal T2-Weighted">
            <a:extLst>
              <a:ext uri="{FF2B5EF4-FFF2-40B4-BE49-F238E27FC236}">
                <a16:creationId xmlns:a16="http://schemas.microsoft.com/office/drawing/2014/main" id="{2A9DB196-A269-FB82-22F1-E979C801CD6D}"/>
              </a:ext>
            </a:extLst>
          </p:cNvPr>
          <p:cNvSpPr txBox="1"/>
          <p:nvPr/>
        </p:nvSpPr>
        <p:spPr>
          <a:xfrm>
            <a:off x="2169695" y="1126868"/>
            <a:ext cx="1309654" cy="2452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l">
              <a:defRPr sz="1600" b="0"/>
            </a:pPr>
            <a:r>
              <a:rPr sz="1125" dirty="0">
                <a:solidFill>
                  <a:schemeClr val="bg1"/>
                </a:solidFill>
              </a:rPr>
              <a:t>Sagittal T</a:t>
            </a:r>
            <a:r>
              <a:rPr sz="1125" baseline="-5999" dirty="0">
                <a:solidFill>
                  <a:schemeClr val="bg1"/>
                </a:solidFill>
              </a:rPr>
              <a:t>2</a:t>
            </a:r>
            <a:r>
              <a:rPr sz="1125" dirty="0">
                <a:solidFill>
                  <a:schemeClr val="bg1"/>
                </a:solidFill>
              </a:rPr>
              <a:t>-Weighted</a:t>
            </a:r>
          </a:p>
        </p:txBody>
      </p:sp>
      <p:sp>
        <p:nvSpPr>
          <p:cNvPr id="8" name="Rectangle 7">
            <a:extLst>
              <a:ext uri="{FF2B5EF4-FFF2-40B4-BE49-F238E27FC236}">
                <a16:creationId xmlns:a16="http://schemas.microsoft.com/office/drawing/2014/main" id="{F6F0EE99-347C-D883-AD9E-E371FE8D8513}"/>
              </a:ext>
            </a:extLst>
          </p:cNvPr>
          <p:cNvSpPr/>
          <p:nvPr/>
        </p:nvSpPr>
        <p:spPr>
          <a:xfrm>
            <a:off x="617621" y="1888956"/>
            <a:ext cx="3104148" cy="4547937"/>
          </a:xfrm>
          <a:prstGeom prst="rect">
            <a:avLst/>
          </a:prstGeom>
          <a:solidFill>
            <a:srgbClr val="7CD7F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8CD7567-8A65-5D88-DC5B-57FA5E2DC766}"/>
              </a:ext>
            </a:extLst>
          </p:cNvPr>
          <p:cNvSpPr/>
          <p:nvPr/>
        </p:nvSpPr>
        <p:spPr>
          <a:xfrm>
            <a:off x="8792245" y="1888956"/>
            <a:ext cx="3104148" cy="4547937"/>
          </a:xfrm>
          <a:prstGeom prst="rect">
            <a:avLst/>
          </a:prstGeom>
          <a:solidFill>
            <a:srgbClr val="7CD7F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C01779-A4BD-8C2D-09B5-0F8F3C70B61B}"/>
              </a:ext>
            </a:extLst>
          </p:cNvPr>
          <p:cNvSpPr/>
          <p:nvPr/>
        </p:nvSpPr>
        <p:spPr>
          <a:xfrm>
            <a:off x="4196499" y="1888956"/>
            <a:ext cx="4121016" cy="4547937"/>
          </a:xfrm>
          <a:prstGeom prst="rect">
            <a:avLst/>
          </a:prstGeom>
          <a:solidFill>
            <a:srgbClr val="7CD7F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5AE3C7F-C0E2-7579-805E-1F4F3A2755B5}"/>
              </a:ext>
            </a:extLst>
          </p:cNvPr>
          <p:cNvSpPr/>
          <p:nvPr/>
        </p:nvSpPr>
        <p:spPr>
          <a:xfrm>
            <a:off x="617621" y="1402017"/>
            <a:ext cx="2337614" cy="486940"/>
          </a:xfrm>
          <a:prstGeom prst="rect">
            <a:avLst/>
          </a:prstGeom>
          <a:solidFill>
            <a:srgbClr val="009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Gear Development</a:t>
            </a:r>
          </a:p>
        </p:txBody>
      </p:sp>
      <p:sp>
        <p:nvSpPr>
          <p:cNvPr id="12" name="Rectangle 11">
            <a:extLst>
              <a:ext uri="{FF2B5EF4-FFF2-40B4-BE49-F238E27FC236}">
                <a16:creationId xmlns:a16="http://schemas.microsoft.com/office/drawing/2014/main" id="{B21600FA-EFBC-C35E-8768-0AE784A6BD8C}"/>
              </a:ext>
            </a:extLst>
          </p:cNvPr>
          <p:cNvSpPr/>
          <p:nvPr/>
        </p:nvSpPr>
        <p:spPr>
          <a:xfrm>
            <a:off x="4196499" y="1402017"/>
            <a:ext cx="2337614" cy="486940"/>
          </a:xfrm>
          <a:prstGeom prst="rect">
            <a:avLst/>
          </a:prstGeom>
          <a:solidFill>
            <a:srgbClr val="009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a:t>
            </a:r>
          </a:p>
        </p:txBody>
      </p:sp>
      <p:sp>
        <p:nvSpPr>
          <p:cNvPr id="13" name="Rectangle 12">
            <a:extLst>
              <a:ext uri="{FF2B5EF4-FFF2-40B4-BE49-F238E27FC236}">
                <a16:creationId xmlns:a16="http://schemas.microsoft.com/office/drawing/2014/main" id="{A9CBD6FD-0FAE-1BB3-608B-F8BB6F050809}"/>
              </a:ext>
            </a:extLst>
          </p:cNvPr>
          <p:cNvSpPr/>
          <p:nvPr/>
        </p:nvSpPr>
        <p:spPr>
          <a:xfrm>
            <a:off x="8797474" y="1402017"/>
            <a:ext cx="2337614" cy="486940"/>
          </a:xfrm>
          <a:prstGeom prst="rect">
            <a:avLst/>
          </a:prstGeom>
          <a:solidFill>
            <a:srgbClr val="009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Research site</a:t>
            </a:r>
          </a:p>
        </p:txBody>
      </p:sp>
      <p:pic>
        <p:nvPicPr>
          <p:cNvPr id="14" name="Picture 13">
            <a:extLst>
              <a:ext uri="{FF2B5EF4-FFF2-40B4-BE49-F238E27FC236}">
                <a16:creationId xmlns:a16="http://schemas.microsoft.com/office/drawing/2014/main" id="{61024030-25F6-9EBE-6998-5F8FCADF98C4}"/>
              </a:ext>
            </a:extLst>
          </p:cNvPr>
          <p:cNvPicPr>
            <a:picLocks noChangeAspect="1"/>
          </p:cNvPicPr>
          <p:nvPr/>
        </p:nvPicPr>
        <p:blipFill>
          <a:blip r:embed="rId2"/>
          <a:stretch>
            <a:fillRect/>
          </a:stretch>
        </p:blipFill>
        <p:spPr>
          <a:xfrm>
            <a:off x="1389506" y="4772510"/>
            <a:ext cx="1627216" cy="1198541"/>
          </a:xfrm>
          <a:prstGeom prst="rect">
            <a:avLst/>
          </a:prstGeom>
        </p:spPr>
      </p:pic>
      <p:grpSp>
        <p:nvGrpSpPr>
          <p:cNvPr id="15" name="Group 14">
            <a:extLst>
              <a:ext uri="{FF2B5EF4-FFF2-40B4-BE49-F238E27FC236}">
                <a16:creationId xmlns:a16="http://schemas.microsoft.com/office/drawing/2014/main" id="{2AC30BCF-D1AB-5D1C-8845-2D84C22AD465}"/>
              </a:ext>
            </a:extLst>
          </p:cNvPr>
          <p:cNvGrpSpPr/>
          <p:nvPr/>
        </p:nvGrpSpPr>
        <p:grpSpPr>
          <a:xfrm>
            <a:off x="878872" y="3497709"/>
            <a:ext cx="914400" cy="914400"/>
            <a:chOff x="1712495" y="3278942"/>
            <a:chExt cx="914400" cy="914400"/>
          </a:xfrm>
        </p:grpSpPr>
        <p:pic>
          <p:nvPicPr>
            <p:cNvPr id="16" name="Graphic 15" descr="Open folder outline">
              <a:extLst>
                <a:ext uri="{FF2B5EF4-FFF2-40B4-BE49-F238E27FC236}">
                  <a16:creationId xmlns:a16="http://schemas.microsoft.com/office/drawing/2014/main" id="{561FD500-6612-5DEE-48AC-9B7C05165D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2495" y="3278942"/>
              <a:ext cx="914400" cy="914400"/>
            </a:xfrm>
            <a:prstGeom prst="rect">
              <a:avLst/>
            </a:prstGeom>
          </p:spPr>
        </p:pic>
        <p:sp>
          <p:nvSpPr>
            <p:cNvPr id="17" name="TextBox 16">
              <a:extLst>
                <a:ext uri="{FF2B5EF4-FFF2-40B4-BE49-F238E27FC236}">
                  <a16:creationId xmlns:a16="http://schemas.microsoft.com/office/drawing/2014/main" id="{5EE016FE-D91B-5C32-8A24-334F5F8E7DAF}"/>
                </a:ext>
              </a:extLst>
            </p:cNvPr>
            <p:cNvSpPr txBox="1"/>
            <p:nvPr/>
          </p:nvSpPr>
          <p:spPr>
            <a:xfrm>
              <a:off x="1893016" y="3639345"/>
              <a:ext cx="461986" cy="369332"/>
            </a:xfrm>
            <a:prstGeom prst="rect">
              <a:avLst/>
            </a:prstGeom>
            <a:noFill/>
          </p:spPr>
          <p:txBody>
            <a:bodyPr wrap="none" rtlCol="0">
              <a:spAutoFit/>
            </a:bodyPr>
            <a:lstStyle/>
            <a:p>
              <a:r>
                <a:rPr lang="en-US" dirty="0"/>
                <a:t>OS</a:t>
              </a:r>
            </a:p>
          </p:txBody>
        </p:sp>
      </p:grpSp>
      <p:grpSp>
        <p:nvGrpSpPr>
          <p:cNvPr id="18" name="Group 17">
            <a:extLst>
              <a:ext uri="{FF2B5EF4-FFF2-40B4-BE49-F238E27FC236}">
                <a16:creationId xmlns:a16="http://schemas.microsoft.com/office/drawing/2014/main" id="{E6FF1DE8-63B1-F6ED-B827-AEEDD66E6BC2}"/>
              </a:ext>
            </a:extLst>
          </p:cNvPr>
          <p:cNvGrpSpPr/>
          <p:nvPr/>
        </p:nvGrpSpPr>
        <p:grpSpPr>
          <a:xfrm>
            <a:off x="1699191" y="3497708"/>
            <a:ext cx="914400" cy="914400"/>
            <a:chOff x="1712495" y="3278942"/>
            <a:chExt cx="914400" cy="914400"/>
          </a:xfrm>
        </p:grpSpPr>
        <p:pic>
          <p:nvPicPr>
            <p:cNvPr id="19" name="Graphic 18" descr="Open folder outline">
              <a:extLst>
                <a:ext uri="{FF2B5EF4-FFF2-40B4-BE49-F238E27FC236}">
                  <a16:creationId xmlns:a16="http://schemas.microsoft.com/office/drawing/2014/main" id="{3DC3BCA5-A083-E8A5-1B18-4B658D528C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2495" y="3278942"/>
              <a:ext cx="914400" cy="914400"/>
            </a:xfrm>
            <a:prstGeom prst="rect">
              <a:avLst/>
            </a:prstGeom>
          </p:spPr>
        </p:pic>
        <p:sp>
          <p:nvSpPr>
            <p:cNvPr id="20" name="TextBox 19">
              <a:extLst>
                <a:ext uri="{FF2B5EF4-FFF2-40B4-BE49-F238E27FC236}">
                  <a16:creationId xmlns:a16="http://schemas.microsoft.com/office/drawing/2014/main" id="{B1717CDA-809E-5227-2CA9-35939B5A9854}"/>
                </a:ext>
              </a:extLst>
            </p:cNvPr>
            <p:cNvSpPr txBox="1"/>
            <p:nvPr/>
          </p:nvSpPr>
          <p:spPr>
            <a:xfrm>
              <a:off x="1893016" y="3639345"/>
              <a:ext cx="553357" cy="369332"/>
            </a:xfrm>
            <a:prstGeom prst="rect">
              <a:avLst/>
            </a:prstGeom>
            <a:noFill/>
          </p:spPr>
          <p:txBody>
            <a:bodyPr wrap="none" rtlCol="0">
              <a:spAutoFit/>
            </a:bodyPr>
            <a:lstStyle/>
            <a:p>
              <a:r>
                <a:rPr lang="en-US" dirty="0"/>
                <a:t>app</a:t>
              </a:r>
            </a:p>
          </p:txBody>
        </p:sp>
      </p:grpSp>
      <p:grpSp>
        <p:nvGrpSpPr>
          <p:cNvPr id="21" name="Group 20">
            <a:extLst>
              <a:ext uri="{FF2B5EF4-FFF2-40B4-BE49-F238E27FC236}">
                <a16:creationId xmlns:a16="http://schemas.microsoft.com/office/drawing/2014/main" id="{BC35B788-8107-6C1B-D910-930B931D7B59}"/>
              </a:ext>
            </a:extLst>
          </p:cNvPr>
          <p:cNvGrpSpPr/>
          <p:nvPr/>
        </p:nvGrpSpPr>
        <p:grpSpPr>
          <a:xfrm>
            <a:off x="2531971" y="3497707"/>
            <a:ext cx="914400" cy="914400"/>
            <a:chOff x="1712495" y="3278942"/>
            <a:chExt cx="914400" cy="914400"/>
          </a:xfrm>
        </p:grpSpPr>
        <p:pic>
          <p:nvPicPr>
            <p:cNvPr id="22" name="Graphic 21" descr="Open folder outline">
              <a:extLst>
                <a:ext uri="{FF2B5EF4-FFF2-40B4-BE49-F238E27FC236}">
                  <a16:creationId xmlns:a16="http://schemas.microsoft.com/office/drawing/2014/main" id="{DF8511C2-0509-F0C7-06E7-E6E8B4698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2495" y="3278942"/>
              <a:ext cx="914400" cy="914400"/>
            </a:xfrm>
            <a:prstGeom prst="rect">
              <a:avLst/>
            </a:prstGeom>
          </p:spPr>
        </p:pic>
        <p:sp>
          <p:nvSpPr>
            <p:cNvPr id="23" name="TextBox 22">
              <a:extLst>
                <a:ext uri="{FF2B5EF4-FFF2-40B4-BE49-F238E27FC236}">
                  <a16:creationId xmlns:a16="http://schemas.microsoft.com/office/drawing/2014/main" id="{DD0981E5-92D7-5841-2963-587EB223F439}"/>
                </a:ext>
              </a:extLst>
            </p:cNvPr>
            <p:cNvSpPr txBox="1"/>
            <p:nvPr/>
          </p:nvSpPr>
          <p:spPr>
            <a:xfrm>
              <a:off x="1856147" y="3722653"/>
              <a:ext cx="627095" cy="276999"/>
            </a:xfrm>
            <a:prstGeom prst="rect">
              <a:avLst/>
            </a:prstGeom>
            <a:noFill/>
          </p:spPr>
          <p:txBody>
            <a:bodyPr wrap="none" rtlCol="0">
              <a:spAutoFit/>
            </a:bodyPr>
            <a:lstStyle/>
            <a:p>
              <a:r>
                <a:rPr lang="en-US" sz="1200" dirty="0"/>
                <a:t>Engine</a:t>
              </a:r>
              <a:endParaRPr lang="en-US" dirty="0"/>
            </a:p>
          </p:txBody>
        </p:sp>
      </p:grpSp>
      <p:cxnSp>
        <p:nvCxnSpPr>
          <p:cNvPr id="24" name="Straight Arrow Connector 23">
            <a:extLst>
              <a:ext uri="{FF2B5EF4-FFF2-40B4-BE49-F238E27FC236}">
                <a16:creationId xmlns:a16="http://schemas.microsoft.com/office/drawing/2014/main" id="{85FDA7F1-2C08-271F-89C9-73F1B3E39D04}"/>
              </a:ext>
            </a:extLst>
          </p:cNvPr>
          <p:cNvCxnSpPr>
            <a:cxnSpLocks/>
          </p:cNvCxnSpPr>
          <p:nvPr/>
        </p:nvCxnSpPr>
        <p:spPr>
          <a:xfrm>
            <a:off x="2156831" y="4320081"/>
            <a:ext cx="0" cy="319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80415BF-96D1-03C4-8954-0C2096D3A77F}"/>
              </a:ext>
            </a:extLst>
          </p:cNvPr>
          <p:cNvCxnSpPr>
            <a:cxnSpLocks/>
          </p:cNvCxnSpPr>
          <p:nvPr/>
        </p:nvCxnSpPr>
        <p:spPr>
          <a:xfrm flipH="1">
            <a:off x="2438947" y="4306668"/>
            <a:ext cx="174643" cy="338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93A5675-4A0B-64A9-EAC7-C5B3F11A65A8}"/>
              </a:ext>
            </a:extLst>
          </p:cNvPr>
          <p:cNvCxnSpPr>
            <a:cxnSpLocks/>
          </p:cNvCxnSpPr>
          <p:nvPr/>
        </p:nvCxnSpPr>
        <p:spPr>
          <a:xfrm>
            <a:off x="1635772" y="4320182"/>
            <a:ext cx="292239" cy="327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E8637C-B9B1-511E-55FB-F6539FCE9B77}"/>
              </a:ext>
            </a:extLst>
          </p:cNvPr>
          <p:cNvCxnSpPr>
            <a:cxnSpLocks/>
          </p:cNvCxnSpPr>
          <p:nvPr/>
        </p:nvCxnSpPr>
        <p:spPr>
          <a:xfrm>
            <a:off x="2156390" y="3269270"/>
            <a:ext cx="0" cy="319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8" name="Graphic 27" descr="Server outline">
            <a:extLst>
              <a:ext uri="{FF2B5EF4-FFF2-40B4-BE49-F238E27FC236}">
                <a16:creationId xmlns:a16="http://schemas.microsoft.com/office/drawing/2014/main" id="{DDC7A395-5411-23F9-6210-43435F609A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08393" y="1249498"/>
            <a:ext cx="914400" cy="914400"/>
          </a:xfrm>
          <a:prstGeom prst="rect">
            <a:avLst/>
          </a:prstGeom>
        </p:spPr>
      </p:pic>
      <p:pic>
        <p:nvPicPr>
          <p:cNvPr id="29" name="Graphic 28" descr="Cloud Computing outline">
            <a:extLst>
              <a:ext uri="{FF2B5EF4-FFF2-40B4-BE49-F238E27FC236}">
                <a16:creationId xmlns:a16="http://schemas.microsoft.com/office/drawing/2014/main" id="{807FE3C0-BDA3-C79E-93E9-6AD9161656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624" y="4606249"/>
            <a:ext cx="914400" cy="914400"/>
          </a:xfrm>
          <a:prstGeom prst="rect">
            <a:avLst/>
          </a:prstGeom>
        </p:spPr>
      </p:pic>
      <p:pic>
        <p:nvPicPr>
          <p:cNvPr id="30" name="Graphic 29" descr="Hospital outline">
            <a:extLst>
              <a:ext uri="{FF2B5EF4-FFF2-40B4-BE49-F238E27FC236}">
                <a16:creationId xmlns:a16="http://schemas.microsoft.com/office/drawing/2014/main" id="{73372619-5924-F926-DAA6-BEDC6771F16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58541" y="1131732"/>
            <a:ext cx="914400" cy="914400"/>
          </a:xfrm>
          <a:prstGeom prst="rect">
            <a:avLst/>
          </a:prstGeom>
        </p:spPr>
      </p:pic>
      <p:pic>
        <p:nvPicPr>
          <p:cNvPr id="31" name="Graphic 30" descr="Laptop outline">
            <a:extLst>
              <a:ext uri="{FF2B5EF4-FFF2-40B4-BE49-F238E27FC236}">
                <a16:creationId xmlns:a16="http://schemas.microsoft.com/office/drawing/2014/main" id="{96FA092E-B487-5F00-1727-5034938E5E0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62818" y="1329462"/>
            <a:ext cx="693703" cy="693703"/>
          </a:xfrm>
          <a:prstGeom prst="rect">
            <a:avLst/>
          </a:prstGeom>
        </p:spPr>
      </p:pic>
      <p:sp>
        <p:nvSpPr>
          <p:cNvPr id="32" name="Terminator 31">
            <a:extLst>
              <a:ext uri="{FF2B5EF4-FFF2-40B4-BE49-F238E27FC236}">
                <a16:creationId xmlns:a16="http://schemas.microsoft.com/office/drawing/2014/main" id="{049D6BAE-3E57-6300-1105-725E887F55EB}"/>
              </a:ext>
            </a:extLst>
          </p:cNvPr>
          <p:cNvSpPr/>
          <p:nvPr/>
        </p:nvSpPr>
        <p:spPr>
          <a:xfrm>
            <a:off x="5403637" y="2204720"/>
            <a:ext cx="1706740" cy="529798"/>
          </a:xfrm>
          <a:prstGeom prst="flowChartTerminator">
            <a:avLst/>
          </a:prstGeom>
          <a:solidFill>
            <a:srgbClr val="FF7E7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Flywheel</a:t>
            </a:r>
          </a:p>
        </p:txBody>
      </p:sp>
      <p:sp>
        <p:nvSpPr>
          <p:cNvPr id="33" name="Rectangle 32">
            <a:extLst>
              <a:ext uri="{FF2B5EF4-FFF2-40B4-BE49-F238E27FC236}">
                <a16:creationId xmlns:a16="http://schemas.microsoft.com/office/drawing/2014/main" id="{62E9D6F4-D7D2-1FD0-6E15-6DE689DBF7B6}"/>
              </a:ext>
            </a:extLst>
          </p:cNvPr>
          <p:cNvSpPr/>
          <p:nvPr/>
        </p:nvSpPr>
        <p:spPr>
          <a:xfrm>
            <a:off x="4514335" y="3006811"/>
            <a:ext cx="1581665" cy="257020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5A8A190-4F3F-996D-4F14-1D33A291D66B}"/>
              </a:ext>
            </a:extLst>
          </p:cNvPr>
          <p:cNvSpPr/>
          <p:nvPr/>
        </p:nvSpPr>
        <p:spPr>
          <a:xfrm>
            <a:off x="6408393" y="4412107"/>
            <a:ext cx="1581665" cy="116491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Graphic 34" descr="Database outline">
            <a:extLst>
              <a:ext uri="{FF2B5EF4-FFF2-40B4-BE49-F238E27FC236}">
                <a16:creationId xmlns:a16="http://schemas.microsoft.com/office/drawing/2014/main" id="{09358EBE-8385-FE2E-0F25-468F693FF0E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80449" y="4629292"/>
            <a:ext cx="914400" cy="914400"/>
          </a:xfrm>
          <a:prstGeom prst="rect">
            <a:avLst/>
          </a:prstGeom>
        </p:spPr>
      </p:pic>
      <p:sp>
        <p:nvSpPr>
          <p:cNvPr id="36" name="Rectangle 35">
            <a:extLst>
              <a:ext uri="{FF2B5EF4-FFF2-40B4-BE49-F238E27FC236}">
                <a16:creationId xmlns:a16="http://schemas.microsoft.com/office/drawing/2014/main" id="{7EDC85A8-0A58-5722-5B81-45ADDDA468E1}"/>
              </a:ext>
            </a:extLst>
          </p:cNvPr>
          <p:cNvSpPr/>
          <p:nvPr/>
        </p:nvSpPr>
        <p:spPr>
          <a:xfrm>
            <a:off x="4720281" y="3358184"/>
            <a:ext cx="1210962" cy="499927"/>
          </a:xfrm>
          <a:prstGeom prst="rect">
            <a:avLst/>
          </a:prstGeom>
          <a:solidFill>
            <a:schemeClr val="accent6">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Base images</a:t>
            </a:r>
          </a:p>
        </p:txBody>
      </p:sp>
      <p:sp>
        <p:nvSpPr>
          <p:cNvPr id="37" name="Rectangle 36">
            <a:extLst>
              <a:ext uri="{FF2B5EF4-FFF2-40B4-BE49-F238E27FC236}">
                <a16:creationId xmlns:a16="http://schemas.microsoft.com/office/drawing/2014/main" id="{9274B6B1-4ACF-26D9-6173-AB3CCA1162E7}"/>
              </a:ext>
            </a:extLst>
          </p:cNvPr>
          <p:cNvSpPr/>
          <p:nvPr/>
        </p:nvSpPr>
        <p:spPr>
          <a:xfrm>
            <a:off x="4720281" y="3983813"/>
            <a:ext cx="1210962" cy="499927"/>
          </a:xfrm>
          <a:prstGeom prst="rect">
            <a:avLst/>
          </a:prstGeom>
          <a:solidFill>
            <a:schemeClr val="accent4">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CISO</a:t>
            </a:r>
          </a:p>
        </p:txBody>
      </p:sp>
      <p:sp>
        <p:nvSpPr>
          <p:cNvPr id="38" name="Rectangle 37">
            <a:extLst>
              <a:ext uri="{FF2B5EF4-FFF2-40B4-BE49-F238E27FC236}">
                <a16:creationId xmlns:a16="http://schemas.microsoft.com/office/drawing/2014/main" id="{9344ECC4-E308-E07F-4483-1636E48DE553}"/>
              </a:ext>
            </a:extLst>
          </p:cNvPr>
          <p:cNvSpPr/>
          <p:nvPr/>
        </p:nvSpPr>
        <p:spPr>
          <a:xfrm>
            <a:off x="4734204" y="4597043"/>
            <a:ext cx="1210962" cy="499927"/>
          </a:xfrm>
          <a:prstGeom prst="rect">
            <a:avLst/>
          </a:prstGeom>
          <a:solidFill>
            <a:schemeClr val="accent2">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SynthSeg</a:t>
            </a:r>
          </a:p>
        </p:txBody>
      </p:sp>
      <p:sp>
        <p:nvSpPr>
          <p:cNvPr id="39" name="TextBox 38">
            <a:extLst>
              <a:ext uri="{FF2B5EF4-FFF2-40B4-BE49-F238E27FC236}">
                <a16:creationId xmlns:a16="http://schemas.microsoft.com/office/drawing/2014/main" id="{1A294DF7-B159-CE34-FEA7-4271732B337A}"/>
              </a:ext>
            </a:extLst>
          </p:cNvPr>
          <p:cNvSpPr txBox="1"/>
          <p:nvPr/>
        </p:nvSpPr>
        <p:spPr>
          <a:xfrm>
            <a:off x="4740237" y="5632374"/>
            <a:ext cx="1250137" cy="369332"/>
          </a:xfrm>
          <a:prstGeom prst="rect">
            <a:avLst/>
          </a:prstGeom>
          <a:noFill/>
        </p:spPr>
        <p:txBody>
          <a:bodyPr wrap="square" rtlCol="0">
            <a:spAutoFit/>
          </a:bodyPr>
          <a:lstStyle/>
          <a:p>
            <a:pPr algn="ctr"/>
            <a:r>
              <a:rPr lang="en-US" dirty="0">
                <a:solidFill>
                  <a:schemeClr val="bg1"/>
                </a:solidFill>
              </a:rPr>
              <a:t>Containers</a:t>
            </a:r>
          </a:p>
        </p:txBody>
      </p:sp>
      <p:sp>
        <p:nvSpPr>
          <p:cNvPr id="40" name="TextBox 39">
            <a:extLst>
              <a:ext uri="{FF2B5EF4-FFF2-40B4-BE49-F238E27FC236}">
                <a16:creationId xmlns:a16="http://schemas.microsoft.com/office/drawing/2014/main" id="{98B6A275-10C3-A284-5034-726DB9E021FA}"/>
              </a:ext>
            </a:extLst>
          </p:cNvPr>
          <p:cNvSpPr txBox="1"/>
          <p:nvPr/>
        </p:nvSpPr>
        <p:spPr>
          <a:xfrm>
            <a:off x="6711136" y="5632374"/>
            <a:ext cx="991241" cy="369332"/>
          </a:xfrm>
          <a:prstGeom prst="rect">
            <a:avLst/>
          </a:prstGeom>
          <a:noFill/>
        </p:spPr>
        <p:txBody>
          <a:bodyPr wrap="square" rtlCol="0">
            <a:spAutoFit/>
          </a:bodyPr>
          <a:lstStyle/>
          <a:p>
            <a:pPr algn="ctr"/>
            <a:r>
              <a:rPr lang="en-US" dirty="0">
                <a:solidFill>
                  <a:schemeClr val="bg1"/>
                </a:solidFill>
              </a:rPr>
              <a:t>Storage</a:t>
            </a:r>
          </a:p>
        </p:txBody>
      </p:sp>
      <p:cxnSp>
        <p:nvCxnSpPr>
          <p:cNvPr id="41" name="Straight Connector 40">
            <a:extLst>
              <a:ext uri="{FF2B5EF4-FFF2-40B4-BE49-F238E27FC236}">
                <a16:creationId xmlns:a16="http://schemas.microsoft.com/office/drawing/2014/main" id="{B93842B2-2349-82D7-9E98-27229E8A72E4}"/>
              </a:ext>
            </a:extLst>
          </p:cNvPr>
          <p:cNvCxnSpPr>
            <a:cxnSpLocks/>
          </p:cNvCxnSpPr>
          <p:nvPr/>
        </p:nvCxnSpPr>
        <p:spPr>
          <a:xfrm>
            <a:off x="3054399" y="5371780"/>
            <a:ext cx="854095" cy="8238"/>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85E9D0C4-587F-0AF2-C24D-57C093F06625}"/>
              </a:ext>
            </a:extLst>
          </p:cNvPr>
          <p:cNvCxnSpPr>
            <a:cxnSpLocks/>
          </p:cNvCxnSpPr>
          <p:nvPr/>
        </p:nvCxnSpPr>
        <p:spPr>
          <a:xfrm flipH="1" flipV="1">
            <a:off x="3935518" y="4316223"/>
            <a:ext cx="4591" cy="1055557"/>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E9EB541F-0396-CDCA-2749-6D4F9E001F46}"/>
              </a:ext>
            </a:extLst>
          </p:cNvPr>
          <p:cNvCxnSpPr>
            <a:cxnSpLocks/>
          </p:cNvCxnSpPr>
          <p:nvPr/>
        </p:nvCxnSpPr>
        <p:spPr>
          <a:xfrm>
            <a:off x="3935518" y="4281999"/>
            <a:ext cx="734921" cy="0"/>
          </a:xfrm>
          <a:prstGeom prst="line">
            <a:avLst/>
          </a:prstGeom>
          <a:ln w="2540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A76BA515-1E60-EAFE-795D-8160C408FE91}"/>
              </a:ext>
            </a:extLst>
          </p:cNvPr>
          <p:cNvCxnSpPr>
            <a:cxnSpLocks/>
          </p:cNvCxnSpPr>
          <p:nvPr/>
        </p:nvCxnSpPr>
        <p:spPr>
          <a:xfrm>
            <a:off x="3061460" y="5208831"/>
            <a:ext cx="743361" cy="0"/>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43B6262F-8C5F-2B2B-AE04-EC2DD9F7E674}"/>
              </a:ext>
            </a:extLst>
          </p:cNvPr>
          <p:cNvCxnSpPr>
            <a:cxnSpLocks/>
          </p:cNvCxnSpPr>
          <p:nvPr/>
        </p:nvCxnSpPr>
        <p:spPr>
          <a:xfrm flipH="1" flipV="1">
            <a:off x="3800230" y="3699535"/>
            <a:ext cx="7979" cy="1431251"/>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ED0BF7AA-8B80-BB2A-4BE1-CE95E559C718}"/>
              </a:ext>
            </a:extLst>
          </p:cNvPr>
          <p:cNvCxnSpPr>
            <a:cxnSpLocks/>
          </p:cNvCxnSpPr>
          <p:nvPr/>
        </p:nvCxnSpPr>
        <p:spPr>
          <a:xfrm>
            <a:off x="3797643" y="3690638"/>
            <a:ext cx="825196" cy="0"/>
          </a:xfrm>
          <a:prstGeom prst="line">
            <a:avLst/>
          </a:prstGeom>
          <a:ln w="25400" cap="flat" cmpd="sng" algn="ctr">
            <a:solidFill>
              <a:schemeClr val="accent6"/>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F9D324BF-1E77-1BD5-8658-7E3D1AB9F43E}"/>
              </a:ext>
            </a:extLst>
          </p:cNvPr>
          <p:cNvCxnSpPr>
            <a:cxnSpLocks/>
          </p:cNvCxnSpPr>
          <p:nvPr/>
        </p:nvCxnSpPr>
        <p:spPr>
          <a:xfrm>
            <a:off x="3061460" y="5518297"/>
            <a:ext cx="1033881" cy="0"/>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96F4FF23-3C8E-BCC0-3FAD-B24D2E9CDB1D}"/>
              </a:ext>
            </a:extLst>
          </p:cNvPr>
          <p:cNvCxnSpPr>
            <a:cxnSpLocks/>
          </p:cNvCxnSpPr>
          <p:nvPr/>
        </p:nvCxnSpPr>
        <p:spPr>
          <a:xfrm flipV="1">
            <a:off x="4095341" y="4898684"/>
            <a:ext cx="0" cy="593636"/>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66E15F4F-EC81-9D53-28C5-F82B7C0E7089}"/>
              </a:ext>
            </a:extLst>
          </p:cNvPr>
          <p:cNvCxnSpPr>
            <a:cxnSpLocks/>
          </p:cNvCxnSpPr>
          <p:nvPr/>
        </p:nvCxnSpPr>
        <p:spPr>
          <a:xfrm>
            <a:off x="4095341" y="4873512"/>
            <a:ext cx="575098" cy="0"/>
          </a:xfrm>
          <a:prstGeom prst="line">
            <a:avLst/>
          </a:prstGeom>
          <a:ln w="254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0" name="Graphic 49" descr="Doctor female outline">
            <a:extLst>
              <a:ext uri="{FF2B5EF4-FFF2-40B4-BE49-F238E27FC236}">
                <a16:creationId xmlns:a16="http://schemas.microsoft.com/office/drawing/2014/main" id="{03CE6358-62C9-62B1-AD28-F9359503F59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76268" y="3391825"/>
            <a:ext cx="914400" cy="914400"/>
          </a:xfrm>
          <a:prstGeom prst="rect">
            <a:avLst/>
          </a:prstGeom>
        </p:spPr>
      </p:pic>
      <p:pic>
        <p:nvPicPr>
          <p:cNvPr id="51" name="Graphic 50" descr="Programmer male outline">
            <a:extLst>
              <a:ext uri="{FF2B5EF4-FFF2-40B4-BE49-F238E27FC236}">
                <a16:creationId xmlns:a16="http://schemas.microsoft.com/office/drawing/2014/main" id="{7CA8D49E-110D-63FE-0E0D-F3521223844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712495" y="2288385"/>
            <a:ext cx="914400" cy="914400"/>
          </a:xfrm>
          <a:prstGeom prst="rect">
            <a:avLst/>
          </a:prstGeom>
        </p:spPr>
      </p:pic>
      <p:cxnSp>
        <p:nvCxnSpPr>
          <p:cNvPr id="52" name="Straight Connector 51">
            <a:extLst>
              <a:ext uri="{FF2B5EF4-FFF2-40B4-BE49-F238E27FC236}">
                <a16:creationId xmlns:a16="http://schemas.microsoft.com/office/drawing/2014/main" id="{E57EB06B-833D-B916-E93C-8B300D5ED5C5}"/>
              </a:ext>
            </a:extLst>
          </p:cNvPr>
          <p:cNvCxnSpPr>
            <a:cxnSpLocks/>
          </p:cNvCxnSpPr>
          <p:nvPr/>
        </p:nvCxnSpPr>
        <p:spPr>
          <a:xfrm>
            <a:off x="10775351" y="5216773"/>
            <a:ext cx="422292" cy="0"/>
          </a:xfrm>
          <a:prstGeom prst="line">
            <a:avLst/>
          </a:prstGeom>
          <a:ln w="25400" cap="flat" cmpd="sng" algn="ctr">
            <a:solidFill>
              <a:schemeClr val="tx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60324BAC-5805-A631-AB18-47BCA19D1CC9}"/>
              </a:ext>
            </a:extLst>
          </p:cNvPr>
          <p:cNvCxnSpPr>
            <a:cxnSpLocks/>
          </p:cNvCxnSpPr>
          <p:nvPr/>
        </p:nvCxnSpPr>
        <p:spPr>
          <a:xfrm flipH="1" flipV="1">
            <a:off x="11226488" y="3580692"/>
            <a:ext cx="7979" cy="1614810"/>
          </a:xfrm>
          <a:prstGeom prst="line">
            <a:avLst/>
          </a:prstGeom>
          <a:ln w="2540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DC6F6485-9BBD-1AA7-9FCB-021E3E616F4C}"/>
              </a:ext>
            </a:extLst>
          </p:cNvPr>
          <p:cNvCxnSpPr>
            <a:cxnSpLocks/>
          </p:cNvCxnSpPr>
          <p:nvPr/>
        </p:nvCxnSpPr>
        <p:spPr>
          <a:xfrm>
            <a:off x="7817780" y="5222859"/>
            <a:ext cx="2148501" cy="10222"/>
          </a:xfrm>
          <a:prstGeom prst="line">
            <a:avLst/>
          </a:prstGeom>
          <a:ln w="25400" cap="flat" cmpd="sng" algn="ctr">
            <a:solidFill>
              <a:schemeClr val="tx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770483E4-321F-7796-D46E-80CD180EB96C}"/>
              </a:ext>
            </a:extLst>
          </p:cNvPr>
          <p:cNvCxnSpPr>
            <a:cxnSpLocks/>
          </p:cNvCxnSpPr>
          <p:nvPr/>
        </p:nvCxnSpPr>
        <p:spPr>
          <a:xfrm>
            <a:off x="7817780" y="4772510"/>
            <a:ext cx="1815688" cy="0"/>
          </a:xfrm>
          <a:prstGeom prst="line">
            <a:avLst/>
          </a:prstGeom>
          <a:ln w="2540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6" name="Graphic 55" descr="Woman changing Baby outline">
            <a:extLst>
              <a:ext uri="{FF2B5EF4-FFF2-40B4-BE49-F238E27FC236}">
                <a16:creationId xmlns:a16="http://schemas.microsoft.com/office/drawing/2014/main" id="{D26D71C0-C2B8-2F61-AFDE-2BB0F2534ED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816803" y="1883089"/>
            <a:ext cx="1169694" cy="1169694"/>
          </a:xfrm>
          <a:prstGeom prst="rect">
            <a:avLst/>
          </a:prstGeom>
        </p:spPr>
      </p:pic>
      <p:pic>
        <p:nvPicPr>
          <p:cNvPr id="57" name="Picture 2" descr="Hyperfine - Portable MR Imaging: Bringing MRI to the Patient">
            <a:extLst>
              <a:ext uri="{FF2B5EF4-FFF2-40B4-BE49-F238E27FC236}">
                <a16:creationId xmlns:a16="http://schemas.microsoft.com/office/drawing/2014/main" id="{9969EE56-DB80-70AB-D3BC-5BE7F0DD5A4D}"/>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25609"/>
          <a:stretch/>
        </p:blipFill>
        <p:spPr bwMode="auto">
          <a:xfrm>
            <a:off x="10612439" y="2201120"/>
            <a:ext cx="1005873" cy="1280687"/>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35C37002-9F21-FFA5-D2A2-4BBCCA437823}"/>
              </a:ext>
            </a:extLst>
          </p:cNvPr>
          <p:cNvSpPr/>
          <p:nvPr/>
        </p:nvSpPr>
        <p:spPr>
          <a:xfrm>
            <a:off x="6399966" y="3006811"/>
            <a:ext cx="1581665" cy="105935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9" name="Graphic 58" descr="Gears outline">
            <a:extLst>
              <a:ext uri="{FF2B5EF4-FFF2-40B4-BE49-F238E27FC236}">
                <a16:creationId xmlns:a16="http://schemas.microsoft.com/office/drawing/2014/main" id="{EF5544ED-FBFC-6393-1051-8669EC002D3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921675" y="3202785"/>
            <a:ext cx="570165" cy="570165"/>
          </a:xfrm>
          <a:prstGeom prst="rect">
            <a:avLst/>
          </a:prstGeom>
        </p:spPr>
      </p:pic>
      <p:cxnSp>
        <p:nvCxnSpPr>
          <p:cNvPr id="60" name="Straight Connector 59">
            <a:extLst>
              <a:ext uri="{FF2B5EF4-FFF2-40B4-BE49-F238E27FC236}">
                <a16:creationId xmlns:a16="http://schemas.microsoft.com/office/drawing/2014/main" id="{7F8B1F0B-DFF6-DEA9-2178-A8430A3CB354}"/>
              </a:ext>
            </a:extLst>
          </p:cNvPr>
          <p:cNvCxnSpPr>
            <a:cxnSpLocks/>
          </p:cNvCxnSpPr>
          <p:nvPr/>
        </p:nvCxnSpPr>
        <p:spPr>
          <a:xfrm>
            <a:off x="6257007" y="3564389"/>
            <a:ext cx="478844" cy="0"/>
          </a:xfrm>
          <a:prstGeom prst="line">
            <a:avLst/>
          </a:prstGeom>
          <a:ln w="2540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CBD161BB-EB49-5F5C-8C6F-6DE707ECE13D}"/>
              </a:ext>
            </a:extLst>
          </p:cNvPr>
          <p:cNvCxnSpPr>
            <a:cxnSpLocks/>
          </p:cNvCxnSpPr>
          <p:nvPr/>
        </p:nvCxnSpPr>
        <p:spPr>
          <a:xfrm flipV="1">
            <a:off x="6252681" y="3591742"/>
            <a:ext cx="0" cy="626675"/>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429CC069-7F74-D2D2-86BA-B321D76CAB7A}"/>
              </a:ext>
            </a:extLst>
          </p:cNvPr>
          <p:cNvCxnSpPr>
            <a:cxnSpLocks/>
          </p:cNvCxnSpPr>
          <p:nvPr/>
        </p:nvCxnSpPr>
        <p:spPr>
          <a:xfrm>
            <a:off x="5970514" y="4227443"/>
            <a:ext cx="282167" cy="0"/>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B4EEB96F-F4BA-A438-CADA-D0042F44CE52}"/>
              </a:ext>
            </a:extLst>
          </p:cNvPr>
          <p:cNvCxnSpPr>
            <a:cxnSpLocks/>
          </p:cNvCxnSpPr>
          <p:nvPr/>
        </p:nvCxnSpPr>
        <p:spPr>
          <a:xfrm flipV="1">
            <a:off x="9642821" y="4247821"/>
            <a:ext cx="0" cy="524689"/>
          </a:xfrm>
          <a:prstGeom prst="line">
            <a:avLst/>
          </a:prstGeom>
          <a:ln w="25400"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64" name="Group 63">
            <a:extLst>
              <a:ext uri="{FF2B5EF4-FFF2-40B4-BE49-F238E27FC236}">
                <a16:creationId xmlns:a16="http://schemas.microsoft.com/office/drawing/2014/main" id="{EAC20E7A-492F-0E2E-B051-830AB3EA5F1B}"/>
              </a:ext>
            </a:extLst>
          </p:cNvPr>
          <p:cNvGrpSpPr/>
          <p:nvPr/>
        </p:nvGrpSpPr>
        <p:grpSpPr>
          <a:xfrm>
            <a:off x="7126535" y="3805522"/>
            <a:ext cx="196258" cy="834018"/>
            <a:chOff x="7033914" y="3905079"/>
            <a:chExt cx="196258" cy="699218"/>
          </a:xfrm>
        </p:grpSpPr>
        <p:cxnSp>
          <p:nvCxnSpPr>
            <p:cNvPr id="65" name="Straight Connector 64">
              <a:extLst>
                <a:ext uri="{FF2B5EF4-FFF2-40B4-BE49-F238E27FC236}">
                  <a16:creationId xmlns:a16="http://schemas.microsoft.com/office/drawing/2014/main" id="{D97A1373-222E-AE02-96EC-D5E94C9ED15E}"/>
                </a:ext>
              </a:extLst>
            </p:cNvPr>
            <p:cNvCxnSpPr>
              <a:cxnSpLocks/>
            </p:cNvCxnSpPr>
            <p:nvPr/>
          </p:nvCxnSpPr>
          <p:spPr>
            <a:xfrm flipV="1">
              <a:off x="7033914" y="3905079"/>
              <a:ext cx="0" cy="691964"/>
            </a:xfrm>
            <a:prstGeom prst="line">
              <a:avLst/>
            </a:prstGeom>
            <a:ln w="25400"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3BFCA035-E809-B21C-B4CB-358195375C59}"/>
                </a:ext>
              </a:extLst>
            </p:cNvPr>
            <p:cNvCxnSpPr>
              <a:cxnSpLocks/>
            </p:cNvCxnSpPr>
            <p:nvPr/>
          </p:nvCxnSpPr>
          <p:spPr>
            <a:xfrm flipV="1">
              <a:off x="7230172" y="3912333"/>
              <a:ext cx="0" cy="691964"/>
            </a:xfrm>
            <a:prstGeom prst="line">
              <a:avLst/>
            </a:prstGeom>
            <a:ln w="25400" cap="flat" cmpd="sng" algn="ctr">
              <a:solidFill>
                <a:schemeClr val="tx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
        <p:nvSpPr>
          <p:cNvPr id="67" name="TextBox 66">
            <a:extLst>
              <a:ext uri="{FF2B5EF4-FFF2-40B4-BE49-F238E27FC236}">
                <a16:creationId xmlns:a16="http://schemas.microsoft.com/office/drawing/2014/main" id="{DCE3D2C9-1148-134F-607C-2C41568BE478}"/>
              </a:ext>
            </a:extLst>
          </p:cNvPr>
          <p:cNvSpPr txBox="1"/>
          <p:nvPr/>
        </p:nvSpPr>
        <p:spPr>
          <a:xfrm>
            <a:off x="6636704" y="4131837"/>
            <a:ext cx="1273650" cy="276999"/>
          </a:xfrm>
          <a:prstGeom prst="rect">
            <a:avLst/>
          </a:prstGeom>
          <a:solidFill>
            <a:srgbClr val="7CD7FC"/>
          </a:solidFill>
          <a:ln>
            <a:noFill/>
          </a:ln>
        </p:spPr>
        <p:txBody>
          <a:bodyPr wrap="square" rtlCol="0">
            <a:spAutoFit/>
          </a:bodyPr>
          <a:lstStyle/>
          <a:p>
            <a:r>
              <a:rPr lang="en-US" sz="1200" dirty="0">
                <a:solidFill>
                  <a:schemeClr val="bg1"/>
                </a:solidFill>
              </a:rPr>
              <a:t>Web interface</a:t>
            </a:r>
          </a:p>
        </p:txBody>
      </p:sp>
    </p:spTree>
    <p:extLst>
      <p:ext uri="{BB962C8B-B14F-4D97-AF65-F5344CB8AC3E}">
        <p14:creationId xmlns:p14="http://schemas.microsoft.com/office/powerpoint/2010/main" val="288390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F259A-D211-439C-5F0F-763D91CCB9F6}"/>
              </a:ext>
            </a:extLst>
          </p:cNvPr>
          <p:cNvSpPr/>
          <p:nvPr/>
        </p:nvSpPr>
        <p:spPr>
          <a:xfrm>
            <a:off x="0" y="0"/>
            <a:ext cx="12192000" cy="782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A11430F-8EAC-A55A-5D0B-715025A0186F}"/>
              </a:ext>
            </a:extLst>
          </p:cNvPr>
          <p:cNvSpPr txBox="1">
            <a:spLocks/>
          </p:cNvSpPr>
          <p:nvPr/>
        </p:nvSpPr>
        <p:spPr>
          <a:xfrm>
            <a:off x="2112874" y="-925"/>
            <a:ext cx="8499565" cy="77083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Franklin Gothic Medium"/>
                <a:ea typeface="+mj-ea"/>
                <a:cs typeface="+mj-cs"/>
              </a:rPr>
              <a:t>Locally optimising analysis to implement in the wider cohort</a:t>
            </a:r>
          </a:p>
        </p:txBody>
      </p:sp>
      <p:sp>
        <p:nvSpPr>
          <p:cNvPr id="7" name="Sagittal T2-Weighted">
            <a:extLst>
              <a:ext uri="{FF2B5EF4-FFF2-40B4-BE49-F238E27FC236}">
                <a16:creationId xmlns:a16="http://schemas.microsoft.com/office/drawing/2014/main" id="{210E1E86-5636-FEDE-7A7E-026F1622EB3E}"/>
              </a:ext>
            </a:extLst>
          </p:cNvPr>
          <p:cNvSpPr txBox="1"/>
          <p:nvPr/>
        </p:nvSpPr>
        <p:spPr>
          <a:xfrm>
            <a:off x="5748573" y="1120698"/>
            <a:ext cx="1309654" cy="2452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l">
              <a:defRPr sz="1600" b="0"/>
            </a:pPr>
            <a:r>
              <a:rPr sz="1125" dirty="0">
                <a:solidFill>
                  <a:schemeClr val="bg1"/>
                </a:solidFill>
              </a:rPr>
              <a:t>Sagittal T</a:t>
            </a:r>
            <a:r>
              <a:rPr sz="1125" baseline="-5999" dirty="0">
                <a:solidFill>
                  <a:schemeClr val="bg1"/>
                </a:solidFill>
              </a:rPr>
              <a:t>2</a:t>
            </a:r>
            <a:r>
              <a:rPr sz="1125" dirty="0">
                <a:solidFill>
                  <a:schemeClr val="bg1"/>
                </a:solidFill>
              </a:rPr>
              <a:t>-Weighted</a:t>
            </a:r>
          </a:p>
        </p:txBody>
      </p:sp>
      <p:sp>
        <p:nvSpPr>
          <p:cNvPr id="10" name="Rectangle 9">
            <a:extLst>
              <a:ext uri="{FF2B5EF4-FFF2-40B4-BE49-F238E27FC236}">
                <a16:creationId xmlns:a16="http://schemas.microsoft.com/office/drawing/2014/main" id="{88D6C387-B928-58F1-64EB-3C4F6D3BB987}"/>
              </a:ext>
            </a:extLst>
          </p:cNvPr>
          <p:cNvSpPr/>
          <p:nvPr/>
        </p:nvSpPr>
        <p:spPr>
          <a:xfrm>
            <a:off x="4196499" y="1882786"/>
            <a:ext cx="3104148" cy="4547937"/>
          </a:xfrm>
          <a:prstGeom prst="rect">
            <a:avLst/>
          </a:prstGeom>
          <a:solidFill>
            <a:srgbClr val="7CD7F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A746731-624E-0AA7-F8BE-8D7D0412121E}"/>
              </a:ext>
            </a:extLst>
          </p:cNvPr>
          <p:cNvSpPr/>
          <p:nvPr/>
        </p:nvSpPr>
        <p:spPr>
          <a:xfrm>
            <a:off x="7775377" y="1882786"/>
            <a:ext cx="4121016" cy="4547937"/>
          </a:xfrm>
          <a:prstGeom prst="rect">
            <a:avLst/>
          </a:prstGeom>
          <a:solidFill>
            <a:srgbClr val="7CD7F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B622966-9665-1D10-E2AB-1F5B82747D49}"/>
              </a:ext>
            </a:extLst>
          </p:cNvPr>
          <p:cNvSpPr/>
          <p:nvPr/>
        </p:nvSpPr>
        <p:spPr>
          <a:xfrm>
            <a:off x="4196499" y="1395847"/>
            <a:ext cx="2337614" cy="486940"/>
          </a:xfrm>
          <a:prstGeom prst="rect">
            <a:avLst/>
          </a:prstGeom>
          <a:solidFill>
            <a:srgbClr val="009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Gear Development </a:t>
            </a:r>
          </a:p>
        </p:txBody>
      </p:sp>
      <p:sp>
        <p:nvSpPr>
          <p:cNvPr id="13" name="Rectangle 12">
            <a:extLst>
              <a:ext uri="{FF2B5EF4-FFF2-40B4-BE49-F238E27FC236}">
                <a16:creationId xmlns:a16="http://schemas.microsoft.com/office/drawing/2014/main" id="{89E823E9-EEE5-77BA-1B39-8F1C714D27E4}"/>
              </a:ext>
            </a:extLst>
          </p:cNvPr>
          <p:cNvSpPr/>
          <p:nvPr/>
        </p:nvSpPr>
        <p:spPr>
          <a:xfrm>
            <a:off x="7775377" y="1395847"/>
            <a:ext cx="2337614" cy="486940"/>
          </a:xfrm>
          <a:prstGeom prst="rect">
            <a:avLst/>
          </a:prstGeom>
          <a:solidFill>
            <a:srgbClr val="009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a:t>
            </a:r>
          </a:p>
        </p:txBody>
      </p:sp>
      <p:pic>
        <p:nvPicPr>
          <p:cNvPr id="14" name="Picture 13">
            <a:extLst>
              <a:ext uri="{FF2B5EF4-FFF2-40B4-BE49-F238E27FC236}">
                <a16:creationId xmlns:a16="http://schemas.microsoft.com/office/drawing/2014/main" id="{9ED3DAA7-03B1-7494-52EF-77150A72CC07}"/>
              </a:ext>
            </a:extLst>
          </p:cNvPr>
          <p:cNvPicPr>
            <a:picLocks noChangeAspect="1"/>
          </p:cNvPicPr>
          <p:nvPr/>
        </p:nvPicPr>
        <p:blipFill>
          <a:blip r:embed="rId2"/>
          <a:stretch>
            <a:fillRect/>
          </a:stretch>
        </p:blipFill>
        <p:spPr>
          <a:xfrm>
            <a:off x="4968384" y="4766340"/>
            <a:ext cx="1627216" cy="1198541"/>
          </a:xfrm>
          <a:prstGeom prst="rect">
            <a:avLst/>
          </a:prstGeom>
        </p:spPr>
      </p:pic>
      <p:grpSp>
        <p:nvGrpSpPr>
          <p:cNvPr id="15" name="Group 14">
            <a:extLst>
              <a:ext uri="{FF2B5EF4-FFF2-40B4-BE49-F238E27FC236}">
                <a16:creationId xmlns:a16="http://schemas.microsoft.com/office/drawing/2014/main" id="{3277968D-B121-C70E-E6D5-1302C2877BA2}"/>
              </a:ext>
            </a:extLst>
          </p:cNvPr>
          <p:cNvGrpSpPr/>
          <p:nvPr/>
        </p:nvGrpSpPr>
        <p:grpSpPr>
          <a:xfrm>
            <a:off x="4457750" y="3491539"/>
            <a:ext cx="914400" cy="914400"/>
            <a:chOff x="1712495" y="3278942"/>
            <a:chExt cx="914400" cy="914400"/>
          </a:xfrm>
        </p:grpSpPr>
        <p:pic>
          <p:nvPicPr>
            <p:cNvPr id="16" name="Graphic 15" descr="Open folder outline">
              <a:extLst>
                <a:ext uri="{FF2B5EF4-FFF2-40B4-BE49-F238E27FC236}">
                  <a16:creationId xmlns:a16="http://schemas.microsoft.com/office/drawing/2014/main" id="{341C79E7-3820-F7F2-F1EE-9380E13184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2495" y="3278942"/>
              <a:ext cx="914400" cy="914400"/>
            </a:xfrm>
            <a:prstGeom prst="rect">
              <a:avLst/>
            </a:prstGeom>
          </p:spPr>
        </p:pic>
        <p:sp>
          <p:nvSpPr>
            <p:cNvPr id="17" name="TextBox 16">
              <a:extLst>
                <a:ext uri="{FF2B5EF4-FFF2-40B4-BE49-F238E27FC236}">
                  <a16:creationId xmlns:a16="http://schemas.microsoft.com/office/drawing/2014/main" id="{A06824AD-D2EC-04F3-63CF-14FA64173625}"/>
                </a:ext>
              </a:extLst>
            </p:cNvPr>
            <p:cNvSpPr txBox="1"/>
            <p:nvPr/>
          </p:nvSpPr>
          <p:spPr>
            <a:xfrm>
              <a:off x="1893016" y="3639345"/>
              <a:ext cx="461986" cy="369332"/>
            </a:xfrm>
            <a:prstGeom prst="rect">
              <a:avLst/>
            </a:prstGeom>
            <a:noFill/>
          </p:spPr>
          <p:txBody>
            <a:bodyPr wrap="none" rtlCol="0">
              <a:spAutoFit/>
            </a:bodyPr>
            <a:lstStyle/>
            <a:p>
              <a:r>
                <a:rPr lang="en-US" dirty="0"/>
                <a:t>OS</a:t>
              </a:r>
            </a:p>
          </p:txBody>
        </p:sp>
      </p:grpSp>
      <p:grpSp>
        <p:nvGrpSpPr>
          <p:cNvPr id="18" name="Group 17">
            <a:extLst>
              <a:ext uri="{FF2B5EF4-FFF2-40B4-BE49-F238E27FC236}">
                <a16:creationId xmlns:a16="http://schemas.microsoft.com/office/drawing/2014/main" id="{A518107F-0DD0-345F-C72D-39DF0A73F5B2}"/>
              </a:ext>
            </a:extLst>
          </p:cNvPr>
          <p:cNvGrpSpPr/>
          <p:nvPr/>
        </p:nvGrpSpPr>
        <p:grpSpPr>
          <a:xfrm>
            <a:off x="5278069" y="3491538"/>
            <a:ext cx="914400" cy="914400"/>
            <a:chOff x="1712495" y="3278942"/>
            <a:chExt cx="914400" cy="914400"/>
          </a:xfrm>
        </p:grpSpPr>
        <p:pic>
          <p:nvPicPr>
            <p:cNvPr id="19" name="Graphic 18" descr="Open folder outline">
              <a:extLst>
                <a:ext uri="{FF2B5EF4-FFF2-40B4-BE49-F238E27FC236}">
                  <a16:creationId xmlns:a16="http://schemas.microsoft.com/office/drawing/2014/main" id="{51293CA6-4512-D5A0-6F0C-45678AF123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2495" y="3278942"/>
              <a:ext cx="914400" cy="914400"/>
            </a:xfrm>
            <a:prstGeom prst="rect">
              <a:avLst/>
            </a:prstGeom>
          </p:spPr>
        </p:pic>
        <p:sp>
          <p:nvSpPr>
            <p:cNvPr id="20" name="TextBox 19">
              <a:extLst>
                <a:ext uri="{FF2B5EF4-FFF2-40B4-BE49-F238E27FC236}">
                  <a16:creationId xmlns:a16="http://schemas.microsoft.com/office/drawing/2014/main" id="{6DDC25FB-659B-A28C-5DA4-8DDFC676BDC6}"/>
                </a:ext>
              </a:extLst>
            </p:cNvPr>
            <p:cNvSpPr txBox="1"/>
            <p:nvPr/>
          </p:nvSpPr>
          <p:spPr>
            <a:xfrm>
              <a:off x="1893016" y="3639345"/>
              <a:ext cx="553357" cy="369332"/>
            </a:xfrm>
            <a:prstGeom prst="rect">
              <a:avLst/>
            </a:prstGeom>
            <a:noFill/>
          </p:spPr>
          <p:txBody>
            <a:bodyPr wrap="none" rtlCol="0">
              <a:spAutoFit/>
            </a:bodyPr>
            <a:lstStyle/>
            <a:p>
              <a:r>
                <a:rPr lang="en-US" dirty="0"/>
                <a:t>app</a:t>
              </a:r>
            </a:p>
          </p:txBody>
        </p:sp>
      </p:grpSp>
      <p:grpSp>
        <p:nvGrpSpPr>
          <p:cNvPr id="21" name="Group 20">
            <a:extLst>
              <a:ext uri="{FF2B5EF4-FFF2-40B4-BE49-F238E27FC236}">
                <a16:creationId xmlns:a16="http://schemas.microsoft.com/office/drawing/2014/main" id="{7CD60AFC-9A8B-B6BB-8815-0BA912869047}"/>
              </a:ext>
            </a:extLst>
          </p:cNvPr>
          <p:cNvGrpSpPr/>
          <p:nvPr/>
        </p:nvGrpSpPr>
        <p:grpSpPr>
          <a:xfrm>
            <a:off x="6110849" y="3491537"/>
            <a:ext cx="914400" cy="914400"/>
            <a:chOff x="1712495" y="3278942"/>
            <a:chExt cx="914400" cy="914400"/>
          </a:xfrm>
        </p:grpSpPr>
        <p:pic>
          <p:nvPicPr>
            <p:cNvPr id="22" name="Graphic 21" descr="Open folder outline">
              <a:extLst>
                <a:ext uri="{FF2B5EF4-FFF2-40B4-BE49-F238E27FC236}">
                  <a16:creationId xmlns:a16="http://schemas.microsoft.com/office/drawing/2014/main" id="{E876497B-C0B5-1A06-E998-DF119CE45C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2495" y="3278942"/>
              <a:ext cx="914400" cy="914400"/>
            </a:xfrm>
            <a:prstGeom prst="rect">
              <a:avLst/>
            </a:prstGeom>
          </p:spPr>
        </p:pic>
        <p:sp>
          <p:nvSpPr>
            <p:cNvPr id="23" name="TextBox 22">
              <a:extLst>
                <a:ext uri="{FF2B5EF4-FFF2-40B4-BE49-F238E27FC236}">
                  <a16:creationId xmlns:a16="http://schemas.microsoft.com/office/drawing/2014/main" id="{2BA1DF2F-91A4-3C9D-45E9-DE21E780D27E}"/>
                </a:ext>
              </a:extLst>
            </p:cNvPr>
            <p:cNvSpPr txBox="1"/>
            <p:nvPr/>
          </p:nvSpPr>
          <p:spPr>
            <a:xfrm>
              <a:off x="1856147" y="3722653"/>
              <a:ext cx="627095" cy="276999"/>
            </a:xfrm>
            <a:prstGeom prst="rect">
              <a:avLst/>
            </a:prstGeom>
            <a:noFill/>
          </p:spPr>
          <p:txBody>
            <a:bodyPr wrap="none" rtlCol="0">
              <a:spAutoFit/>
            </a:bodyPr>
            <a:lstStyle/>
            <a:p>
              <a:r>
                <a:rPr lang="en-US" sz="1200" dirty="0"/>
                <a:t>Engine</a:t>
              </a:r>
              <a:endParaRPr lang="en-US" dirty="0"/>
            </a:p>
          </p:txBody>
        </p:sp>
      </p:grpSp>
      <p:cxnSp>
        <p:nvCxnSpPr>
          <p:cNvPr id="24" name="Straight Arrow Connector 23">
            <a:extLst>
              <a:ext uri="{FF2B5EF4-FFF2-40B4-BE49-F238E27FC236}">
                <a16:creationId xmlns:a16="http://schemas.microsoft.com/office/drawing/2014/main" id="{36CBD503-2764-C769-CA9C-C0A207A2D244}"/>
              </a:ext>
            </a:extLst>
          </p:cNvPr>
          <p:cNvCxnSpPr>
            <a:cxnSpLocks/>
          </p:cNvCxnSpPr>
          <p:nvPr/>
        </p:nvCxnSpPr>
        <p:spPr>
          <a:xfrm>
            <a:off x="5735709" y="4313911"/>
            <a:ext cx="0" cy="319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FCD73F7-FF63-37C7-0C27-90C434451203}"/>
              </a:ext>
            </a:extLst>
          </p:cNvPr>
          <p:cNvCxnSpPr>
            <a:cxnSpLocks/>
          </p:cNvCxnSpPr>
          <p:nvPr/>
        </p:nvCxnSpPr>
        <p:spPr>
          <a:xfrm flipH="1">
            <a:off x="6017825" y="4300498"/>
            <a:ext cx="174643" cy="338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71EF16D-16C4-57E5-8DB9-E2B131C5B6DB}"/>
              </a:ext>
            </a:extLst>
          </p:cNvPr>
          <p:cNvCxnSpPr>
            <a:cxnSpLocks/>
          </p:cNvCxnSpPr>
          <p:nvPr/>
        </p:nvCxnSpPr>
        <p:spPr>
          <a:xfrm>
            <a:off x="5214650" y="4314012"/>
            <a:ext cx="292239" cy="327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3647A4C-469B-EA45-E9B5-87146D7CDD25}"/>
              </a:ext>
            </a:extLst>
          </p:cNvPr>
          <p:cNvCxnSpPr>
            <a:cxnSpLocks/>
          </p:cNvCxnSpPr>
          <p:nvPr/>
        </p:nvCxnSpPr>
        <p:spPr>
          <a:xfrm>
            <a:off x="5735268" y="3263100"/>
            <a:ext cx="0" cy="319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8" name="Graphic 27" descr="Server outline">
            <a:extLst>
              <a:ext uri="{FF2B5EF4-FFF2-40B4-BE49-F238E27FC236}">
                <a16:creationId xmlns:a16="http://schemas.microsoft.com/office/drawing/2014/main" id="{C43CB82B-2390-A245-6EBE-1EFFF10DB8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87271" y="1243328"/>
            <a:ext cx="914400" cy="914400"/>
          </a:xfrm>
          <a:prstGeom prst="rect">
            <a:avLst/>
          </a:prstGeom>
        </p:spPr>
      </p:pic>
      <p:pic>
        <p:nvPicPr>
          <p:cNvPr id="29" name="Graphic 28" descr="Laptop outline">
            <a:extLst>
              <a:ext uri="{FF2B5EF4-FFF2-40B4-BE49-F238E27FC236}">
                <a16:creationId xmlns:a16="http://schemas.microsoft.com/office/drawing/2014/main" id="{CD95B334-34A6-7E69-2FF9-98C374325F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1696" y="1323292"/>
            <a:ext cx="693703" cy="693703"/>
          </a:xfrm>
          <a:prstGeom prst="rect">
            <a:avLst/>
          </a:prstGeom>
        </p:spPr>
      </p:pic>
      <p:sp>
        <p:nvSpPr>
          <p:cNvPr id="30" name="Terminator 29">
            <a:extLst>
              <a:ext uri="{FF2B5EF4-FFF2-40B4-BE49-F238E27FC236}">
                <a16:creationId xmlns:a16="http://schemas.microsoft.com/office/drawing/2014/main" id="{A5BC68D2-AB9D-8D74-2315-853F19391E71}"/>
              </a:ext>
            </a:extLst>
          </p:cNvPr>
          <p:cNvSpPr/>
          <p:nvPr/>
        </p:nvSpPr>
        <p:spPr>
          <a:xfrm>
            <a:off x="8982515" y="2198550"/>
            <a:ext cx="1706740" cy="529798"/>
          </a:xfrm>
          <a:prstGeom prst="flowChartTerminator">
            <a:avLst/>
          </a:prstGeom>
          <a:solidFill>
            <a:srgbClr val="FF7E7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Flywheel</a:t>
            </a:r>
          </a:p>
        </p:txBody>
      </p:sp>
      <p:sp>
        <p:nvSpPr>
          <p:cNvPr id="31" name="Rectangle 30">
            <a:extLst>
              <a:ext uri="{FF2B5EF4-FFF2-40B4-BE49-F238E27FC236}">
                <a16:creationId xmlns:a16="http://schemas.microsoft.com/office/drawing/2014/main" id="{F4B3C4CF-1B21-FE8A-EE4B-64C03FB320AE}"/>
              </a:ext>
            </a:extLst>
          </p:cNvPr>
          <p:cNvSpPr/>
          <p:nvPr/>
        </p:nvSpPr>
        <p:spPr>
          <a:xfrm>
            <a:off x="8093213" y="3000641"/>
            <a:ext cx="1581665" cy="257020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4B95ED-BCD8-7A1E-F39A-C73AD1BE65A4}"/>
              </a:ext>
            </a:extLst>
          </p:cNvPr>
          <p:cNvSpPr/>
          <p:nvPr/>
        </p:nvSpPr>
        <p:spPr>
          <a:xfrm>
            <a:off x="9987271" y="4405937"/>
            <a:ext cx="1581665" cy="116491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Graphic 32" descr="Database outline">
            <a:extLst>
              <a:ext uri="{FF2B5EF4-FFF2-40B4-BE49-F238E27FC236}">
                <a16:creationId xmlns:a16="http://schemas.microsoft.com/office/drawing/2014/main" id="{D204CA1B-36B3-CF35-ADF2-9FA07B7964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59327" y="4623122"/>
            <a:ext cx="914400" cy="914400"/>
          </a:xfrm>
          <a:prstGeom prst="rect">
            <a:avLst/>
          </a:prstGeom>
        </p:spPr>
      </p:pic>
      <p:sp>
        <p:nvSpPr>
          <p:cNvPr id="34" name="Rectangle 33">
            <a:extLst>
              <a:ext uri="{FF2B5EF4-FFF2-40B4-BE49-F238E27FC236}">
                <a16:creationId xmlns:a16="http://schemas.microsoft.com/office/drawing/2014/main" id="{4680B2B3-F2B4-4263-8B7B-CF9B863A1057}"/>
              </a:ext>
            </a:extLst>
          </p:cNvPr>
          <p:cNvSpPr/>
          <p:nvPr/>
        </p:nvSpPr>
        <p:spPr>
          <a:xfrm>
            <a:off x="8299159" y="3352014"/>
            <a:ext cx="1210962" cy="499927"/>
          </a:xfrm>
          <a:prstGeom prst="rect">
            <a:avLst/>
          </a:prstGeom>
          <a:solidFill>
            <a:schemeClr val="accent6">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Base images</a:t>
            </a:r>
          </a:p>
        </p:txBody>
      </p:sp>
      <p:sp>
        <p:nvSpPr>
          <p:cNvPr id="35" name="Rectangle 34">
            <a:extLst>
              <a:ext uri="{FF2B5EF4-FFF2-40B4-BE49-F238E27FC236}">
                <a16:creationId xmlns:a16="http://schemas.microsoft.com/office/drawing/2014/main" id="{3664A2A3-8226-F209-4A50-866A08570C2B}"/>
              </a:ext>
            </a:extLst>
          </p:cNvPr>
          <p:cNvSpPr/>
          <p:nvPr/>
        </p:nvSpPr>
        <p:spPr>
          <a:xfrm>
            <a:off x="8299159" y="3977643"/>
            <a:ext cx="1210962" cy="499927"/>
          </a:xfrm>
          <a:prstGeom prst="rect">
            <a:avLst/>
          </a:prstGeom>
          <a:solidFill>
            <a:schemeClr val="accent4">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CISO</a:t>
            </a:r>
          </a:p>
        </p:txBody>
      </p:sp>
      <p:sp>
        <p:nvSpPr>
          <p:cNvPr id="36" name="Rectangle 35">
            <a:extLst>
              <a:ext uri="{FF2B5EF4-FFF2-40B4-BE49-F238E27FC236}">
                <a16:creationId xmlns:a16="http://schemas.microsoft.com/office/drawing/2014/main" id="{2ECDC3E6-3F5D-596A-72EF-F07ABD937E93}"/>
              </a:ext>
            </a:extLst>
          </p:cNvPr>
          <p:cNvSpPr/>
          <p:nvPr/>
        </p:nvSpPr>
        <p:spPr>
          <a:xfrm>
            <a:off x="8313082" y="4590873"/>
            <a:ext cx="1210962" cy="499927"/>
          </a:xfrm>
          <a:prstGeom prst="rect">
            <a:avLst/>
          </a:prstGeom>
          <a:solidFill>
            <a:schemeClr val="accent2">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SynthSeg</a:t>
            </a:r>
          </a:p>
        </p:txBody>
      </p:sp>
      <p:sp>
        <p:nvSpPr>
          <p:cNvPr id="37" name="TextBox 36">
            <a:extLst>
              <a:ext uri="{FF2B5EF4-FFF2-40B4-BE49-F238E27FC236}">
                <a16:creationId xmlns:a16="http://schemas.microsoft.com/office/drawing/2014/main" id="{65659A91-A860-9EC6-74AC-971B9C835634}"/>
              </a:ext>
            </a:extLst>
          </p:cNvPr>
          <p:cNvSpPr txBox="1"/>
          <p:nvPr/>
        </p:nvSpPr>
        <p:spPr>
          <a:xfrm>
            <a:off x="8319115" y="5626204"/>
            <a:ext cx="1250137" cy="369332"/>
          </a:xfrm>
          <a:prstGeom prst="rect">
            <a:avLst/>
          </a:prstGeom>
          <a:noFill/>
        </p:spPr>
        <p:txBody>
          <a:bodyPr wrap="square" rtlCol="0">
            <a:spAutoFit/>
          </a:bodyPr>
          <a:lstStyle/>
          <a:p>
            <a:pPr algn="ctr"/>
            <a:r>
              <a:rPr lang="en-US" dirty="0">
                <a:solidFill>
                  <a:schemeClr val="bg1"/>
                </a:solidFill>
              </a:rPr>
              <a:t>Containers</a:t>
            </a:r>
          </a:p>
        </p:txBody>
      </p:sp>
      <p:sp>
        <p:nvSpPr>
          <p:cNvPr id="38" name="TextBox 37">
            <a:extLst>
              <a:ext uri="{FF2B5EF4-FFF2-40B4-BE49-F238E27FC236}">
                <a16:creationId xmlns:a16="http://schemas.microsoft.com/office/drawing/2014/main" id="{585742CA-8570-3B85-5483-41FB054B2160}"/>
              </a:ext>
            </a:extLst>
          </p:cNvPr>
          <p:cNvSpPr txBox="1"/>
          <p:nvPr/>
        </p:nvSpPr>
        <p:spPr>
          <a:xfrm>
            <a:off x="10290014" y="5626204"/>
            <a:ext cx="991241" cy="369332"/>
          </a:xfrm>
          <a:prstGeom prst="rect">
            <a:avLst/>
          </a:prstGeom>
          <a:noFill/>
        </p:spPr>
        <p:txBody>
          <a:bodyPr wrap="square" rtlCol="0">
            <a:spAutoFit/>
          </a:bodyPr>
          <a:lstStyle/>
          <a:p>
            <a:pPr algn="ctr"/>
            <a:r>
              <a:rPr lang="en-US" dirty="0">
                <a:solidFill>
                  <a:schemeClr val="bg1"/>
                </a:solidFill>
              </a:rPr>
              <a:t>Storage</a:t>
            </a:r>
          </a:p>
        </p:txBody>
      </p:sp>
      <p:cxnSp>
        <p:nvCxnSpPr>
          <p:cNvPr id="39" name="Straight Connector 38">
            <a:extLst>
              <a:ext uri="{FF2B5EF4-FFF2-40B4-BE49-F238E27FC236}">
                <a16:creationId xmlns:a16="http://schemas.microsoft.com/office/drawing/2014/main" id="{854F99C4-86F5-D4EF-ED24-1C37C8D67905}"/>
              </a:ext>
            </a:extLst>
          </p:cNvPr>
          <p:cNvCxnSpPr>
            <a:cxnSpLocks/>
          </p:cNvCxnSpPr>
          <p:nvPr/>
        </p:nvCxnSpPr>
        <p:spPr>
          <a:xfrm>
            <a:off x="6633277" y="5365610"/>
            <a:ext cx="854095" cy="8238"/>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48568AB3-4B1D-8645-4A51-AE879463E9D4}"/>
              </a:ext>
            </a:extLst>
          </p:cNvPr>
          <p:cNvCxnSpPr>
            <a:cxnSpLocks/>
          </p:cNvCxnSpPr>
          <p:nvPr/>
        </p:nvCxnSpPr>
        <p:spPr>
          <a:xfrm flipH="1" flipV="1">
            <a:off x="7514396" y="4310053"/>
            <a:ext cx="4591" cy="1055557"/>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AF1DD1D3-A6AD-A0E4-300D-56A0352449AA}"/>
              </a:ext>
            </a:extLst>
          </p:cNvPr>
          <p:cNvCxnSpPr>
            <a:cxnSpLocks/>
          </p:cNvCxnSpPr>
          <p:nvPr/>
        </p:nvCxnSpPr>
        <p:spPr>
          <a:xfrm>
            <a:off x="7514396" y="4275829"/>
            <a:ext cx="734921" cy="0"/>
          </a:xfrm>
          <a:prstGeom prst="line">
            <a:avLst/>
          </a:prstGeom>
          <a:ln w="2540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4A5D8DE9-DD8C-5839-3E48-A7E2BAED49AA}"/>
              </a:ext>
            </a:extLst>
          </p:cNvPr>
          <p:cNvCxnSpPr>
            <a:cxnSpLocks/>
          </p:cNvCxnSpPr>
          <p:nvPr/>
        </p:nvCxnSpPr>
        <p:spPr>
          <a:xfrm>
            <a:off x="6640338" y="5202661"/>
            <a:ext cx="743361" cy="0"/>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9CEB1EE3-8780-BB11-696A-9572A89EFFFC}"/>
              </a:ext>
            </a:extLst>
          </p:cNvPr>
          <p:cNvCxnSpPr>
            <a:cxnSpLocks/>
          </p:cNvCxnSpPr>
          <p:nvPr/>
        </p:nvCxnSpPr>
        <p:spPr>
          <a:xfrm flipH="1" flipV="1">
            <a:off x="7379108" y="3693365"/>
            <a:ext cx="7979" cy="1431251"/>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4807CE2-EAA2-72CF-BCBB-B63439A97FC6}"/>
              </a:ext>
            </a:extLst>
          </p:cNvPr>
          <p:cNvCxnSpPr>
            <a:cxnSpLocks/>
          </p:cNvCxnSpPr>
          <p:nvPr/>
        </p:nvCxnSpPr>
        <p:spPr>
          <a:xfrm>
            <a:off x="7376521" y="3684468"/>
            <a:ext cx="825196" cy="0"/>
          </a:xfrm>
          <a:prstGeom prst="line">
            <a:avLst/>
          </a:prstGeom>
          <a:ln w="25400" cap="flat" cmpd="sng" algn="ctr">
            <a:solidFill>
              <a:schemeClr val="accent6"/>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2439E163-7F80-4095-0D4C-079576CE9A82}"/>
              </a:ext>
            </a:extLst>
          </p:cNvPr>
          <p:cNvCxnSpPr>
            <a:cxnSpLocks/>
          </p:cNvCxnSpPr>
          <p:nvPr/>
        </p:nvCxnSpPr>
        <p:spPr>
          <a:xfrm>
            <a:off x="6640338" y="5512127"/>
            <a:ext cx="1033881" cy="0"/>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580986D-F403-6E70-7F31-B0EBFFB81CB2}"/>
              </a:ext>
            </a:extLst>
          </p:cNvPr>
          <p:cNvCxnSpPr>
            <a:cxnSpLocks/>
          </p:cNvCxnSpPr>
          <p:nvPr/>
        </p:nvCxnSpPr>
        <p:spPr>
          <a:xfrm flipV="1">
            <a:off x="7674219" y="4892514"/>
            <a:ext cx="0" cy="593636"/>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E2561DC2-216C-02E6-C1B7-FE4DBBD80933}"/>
              </a:ext>
            </a:extLst>
          </p:cNvPr>
          <p:cNvCxnSpPr>
            <a:cxnSpLocks/>
          </p:cNvCxnSpPr>
          <p:nvPr/>
        </p:nvCxnSpPr>
        <p:spPr>
          <a:xfrm>
            <a:off x="7674219" y="4867342"/>
            <a:ext cx="575098" cy="0"/>
          </a:xfrm>
          <a:prstGeom prst="line">
            <a:avLst/>
          </a:prstGeom>
          <a:ln w="2540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8" name="Graphic 47" descr="Programmer male outline">
            <a:extLst>
              <a:ext uri="{FF2B5EF4-FFF2-40B4-BE49-F238E27FC236}">
                <a16:creationId xmlns:a16="http://schemas.microsoft.com/office/drawing/2014/main" id="{CDFE7CB5-F7D1-BF2D-CEED-DB7E45DE38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91373" y="2282215"/>
            <a:ext cx="914400" cy="914400"/>
          </a:xfrm>
          <a:prstGeom prst="rect">
            <a:avLst/>
          </a:prstGeom>
        </p:spPr>
      </p:pic>
      <p:sp>
        <p:nvSpPr>
          <p:cNvPr id="49" name="Rectangle 48">
            <a:extLst>
              <a:ext uri="{FF2B5EF4-FFF2-40B4-BE49-F238E27FC236}">
                <a16:creationId xmlns:a16="http://schemas.microsoft.com/office/drawing/2014/main" id="{6566CAB0-FB90-7A4E-7A18-95991CBF05C0}"/>
              </a:ext>
            </a:extLst>
          </p:cNvPr>
          <p:cNvSpPr/>
          <p:nvPr/>
        </p:nvSpPr>
        <p:spPr>
          <a:xfrm>
            <a:off x="9978844" y="3000641"/>
            <a:ext cx="1581665" cy="105935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Graphic 49" descr="Gears outline">
            <a:extLst>
              <a:ext uri="{FF2B5EF4-FFF2-40B4-BE49-F238E27FC236}">
                <a16:creationId xmlns:a16="http://schemas.microsoft.com/office/drawing/2014/main" id="{D26FE159-1E80-E7D1-0D85-556B8E8C8F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500553" y="3196615"/>
            <a:ext cx="570165" cy="570165"/>
          </a:xfrm>
          <a:prstGeom prst="rect">
            <a:avLst/>
          </a:prstGeom>
        </p:spPr>
      </p:pic>
      <p:cxnSp>
        <p:nvCxnSpPr>
          <p:cNvPr id="51" name="Straight Connector 50">
            <a:extLst>
              <a:ext uri="{FF2B5EF4-FFF2-40B4-BE49-F238E27FC236}">
                <a16:creationId xmlns:a16="http://schemas.microsoft.com/office/drawing/2014/main" id="{2C4F3046-5154-3157-47F5-8A927425A0A7}"/>
              </a:ext>
            </a:extLst>
          </p:cNvPr>
          <p:cNvCxnSpPr>
            <a:cxnSpLocks/>
          </p:cNvCxnSpPr>
          <p:nvPr/>
        </p:nvCxnSpPr>
        <p:spPr>
          <a:xfrm>
            <a:off x="9835885" y="3558219"/>
            <a:ext cx="478844" cy="0"/>
          </a:xfrm>
          <a:prstGeom prst="line">
            <a:avLst/>
          </a:prstGeom>
          <a:ln w="2540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ED55BDF8-1E96-F131-2597-E6A2D8BA44DC}"/>
              </a:ext>
            </a:extLst>
          </p:cNvPr>
          <p:cNvCxnSpPr>
            <a:cxnSpLocks/>
          </p:cNvCxnSpPr>
          <p:nvPr/>
        </p:nvCxnSpPr>
        <p:spPr>
          <a:xfrm flipV="1">
            <a:off x="9831559" y="3585572"/>
            <a:ext cx="0" cy="626675"/>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B0CC03D9-B364-B4E7-D8AF-AE29DEA9BE3C}"/>
              </a:ext>
            </a:extLst>
          </p:cNvPr>
          <p:cNvCxnSpPr>
            <a:cxnSpLocks/>
          </p:cNvCxnSpPr>
          <p:nvPr/>
        </p:nvCxnSpPr>
        <p:spPr>
          <a:xfrm>
            <a:off x="9549392" y="4221273"/>
            <a:ext cx="282167" cy="0"/>
          </a:xfrm>
          <a:prstGeom prst="line">
            <a:avLst/>
          </a:prstGeom>
          <a:ln w="254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4" name="Group 53">
            <a:extLst>
              <a:ext uri="{FF2B5EF4-FFF2-40B4-BE49-F238E27FC236}">
                <a16:creationId xmlns:a16="http://schemas.microsoft.com/office/drawing/2014/main" id="{C1F979D4-A989-6413-A710-E6A5799074A8}"/>
              </a:ext>
            </a:extLst>
          </p:cNvPr>
          <p:cNvGrpSpPr/>
          <p:nvPr/>
        </p:nvGrpSpPr>
        <p:grpSpPr>
          <a:xfrm>
            <a:off x="10705413" y="3799352"/>
            <a:ext cx="196258" cy="834018"/>
            <a:chOff x="7033914" y="3905079"/>
            <a:chExt cx="196258" cy="699218"/>
          </a:xfrm>
        </p:grpSpPr>
        <p:cxnSp>
          <p:nvCxnSpPr>
            <p:cNvPr id="55" name="Straight Connector 54">
              <a:extLst>
                <a:ext uri="{FF2B5EF4-FFF2-40B4-BE49-F238E27FC236}">
                  <a16:creationId xmlns:a16="http://schemas.microsoft.com/office/drawing/2014/main" id="{B043DFB3-D71C-C8F2-60AE-F46872CD2BC2}"/>
                </a:ext>
              </a:extLst>
            </p:cNvPr>
            <p:cNvCxnSpPr>
              <a:cxnSpLocks/>
            </p:cNvCxnSpPr>
            <p:nvPr/>
          </p:nvCxnSpPr>
          <p:spPr>
            <a:xfrm flipV="1">
              <a:off x="7033914" y="3905079"/>
              <a:ext cx="0" cy="691964"/>
            </a:xfrm>
            <a:prstGeom prst="line">
              <a:avLst/>
            </a:prstGeom>
            <a:ln w="25400" cap="flat" cmpd="sng" algn="ctr">
              <a:solidFill>
                <a:schemeClr val="tx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CF48F3C6-CCFD-C57A-0096-07875A26661E}"/>
                </a:ext>
              </a:extLst>
            </p:cNvPr>
            <p:cNvCxnSpPr>
              <a:cxnSpLocks/>
            </p:cNvCxnSpPr>
            <p:nvPr/>
          </p:nvCxnSpPr>
          <p:spPr>
            <a:xfrm flipV="1">
              <a:off x="7230172" y="3912333"/>
              <a:ext cx="0" cy="691964"/>
            </a:xfrm>
            <a:prstGeom prst="line">
              <a:avLst/>
            </a:prstGeom>
            <a:ln w="25400" cap="flat" cmpd="sng" algn="ctr">
              <a:solidFill>
                <a:schemeClr val="tx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
        <p:nvSpPr>
          <p:cNvPr id="57" name="TextBox 56">
            <a:extLst>
              <a:ext uri="{FF2B5EF4-FFF2-40B4-BE49-F238E27FC236}">
                <a16:creationId xmlns:a16="http://schemas.microsoft.com/office/drawing/2014/main" id="{50D42495-3FFF-A017-5945-72A4D21C6114}"/>
              </a:ext>
            </a:extLst>
          </p:cNvPr>
          <p:cNvSpPr txBox="1"/>
          <p:nvPr/>
        </p:nvSpPr>
        <p:spPr>
          <a:xfrm>
            <a:off x="10215582" y="4125667"/>
            <a:ext cx="1273650" cy="276999"/>
          </a:xfrm>
          <a:prstGeom prst="rect">
            <a:avLst/>
          </a:prstGeom>
          <a:solidFill>
            <a:srgbClr val="7CD7FC"/>
          </a:solidFill>
          <a:ln>
            <a:noFill/>
          </a:ln>
        </p:spPr>
        <p:txBody>
          <a:bodyPr wrap="square" rtlCol="0">
            <a:spAutoFit/>
          </a:bodyPr>
          <a:lstStyle/>
          <a:p>
            <a:r>
              <a:rPr lang="en-US" sz="1200" dirty="0">
                <a:solidFill>
                  <a:schemeClr val="bg1"/>
                </a:solidFill>
              </a:rPr>
              <a:t>Web interface</a:t>
            </a:r>
          </a:p>
        </p:txBody>
      </p:sp>
      <p:sp>
        <p:nvSpPr>
          <p:cNvPr id="58" name="Rectangle 57">
            <a:extLst>
              <a:ext uri="{FF2B5EF4-FFF2-40B4-BE49-F238E27FC236}">
                <a16:creationId xmlns:a16="http://schemas.microsoft.com/office/drawing/2014/main" id="{637579D6-01EE-1216-BDBF-8168D803B0AA}"/>
              </a:ext>
            </a:extLst>
          </p:cNvPr>
          <p:cNvSpPr/>
          <p:nvPr/>
        </p:nvSpPr>
        <p:spPr>
          <a:xfrm>
            <a:off x="623064" y="1882786"/>
            <a:ext cx="3104148" cy="4547937"/>
          </a:xfrm>
          <a:prstGeom prst="rect">
            <a:avLst/>
          </a:prstGeom>
          <a:solidFill>
            <a:srgbClr val="7CD7F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94EF4C3-5566-5AC9-6B3C-1FAF8D532732}"/>
              </a:ext>
            </a:extLst>
          </p:cNvPr>
          <p:cNvSpPr/>
          <p:nvPr/>
        </p:nvSpPr>
        <p:spPr>
          <a:xfrm>
            <a:off x="623064" y="1395847"/>
            <a:ext cx="2337614" cy="486940"/>
          </a:xfrm>
          <a:prstGeom prst="rect">
            <a:avLst/>
          </a:prstGeom>
          <a:solidFill>
            <a:srgbClr val="009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Optimisation</a:t>
            </a:r>
            <a:r>
              <a:rPr lang="en-US" dirty="0"/>
              <a:t> </a:t>
            </a:r>
          </a:p>
        </p:txBody>
      </p:sp>
      <p:sp>
        <p:nvSpPr>
          <p:cNvPr id="60" name="TextBox 59">
            <a:extLst>
              <a:ext uri="{FF2B5EF4-FFF2-40B4-BE49-F238E27FC236}">
                <a16:creationId xmlns:a16="http://schemas.microsoft.com/office/drawing/2014/main" id="{39A462E1-925F-29CD-B8D6-BE875879C1B2}"/>
              </a:ext>
            </a:extLst>
          </p:cNvPr>
          <p:cNvSpPr txBox="1"/>
          <p:nvPr/>
        </p:nvSpPr>
        <p:spPr>
          <a:xfrm>
            <a:off x="775279" y="2333288"/>
            <a:ext cx="268252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Low-field Image reconstruction</a:t>
            </a:r>
          </a:p>
          <a:p>
            <a:pPr marL="285750" indent="-285750">
              <a:buFont typeface="Arial" panose="020B0604020202020204" pitchFamily="34" charset="0"/>
              <a:buChar char="•"/>
            </a:pPr>
            <a:r>
              <a:rPr lang="en-US" dirty="0"/>
              <a:t>IQT</a:t>
            </a:r>
          </a:p>
          <a:p>
            <a:pPr marL="285750" indent="-285750">
              <a:buFont typeface="Arial" panose="020B0604020202020204" pitchFamily="34" charset="0"/>
              <a:buChar char="•"/>
            </a:pPr>
            <a:r>
              <a:rPr lang="en-US" dirty="0"/>
              <a:t>Tissue segmentation in neonates</a:t>
            </a:r>
          </a:p>
          <a:p>
            <a:pPr marL="285750" indent="-285750">
              <a:buFont typeface="Arial" panose="020B0604020202020204" pitchFamily="34" charset="0"/>
              <a:buChar char="•"/>
            </a:pPr>
            <a:r>
              <a:rPr lang="en-US" dirty="0"/>
              <a:t>DTI?</a:t>
            </a:r>
          </a:p>
          <a:p>
            <a:pPr marL="285750" indent="-285750">
              <a:buFont typeface="Arial" panose="020B0604020202020204" pitchFamily="34" charset="0"/>
              <a:buChar char="•"/>
            </a:pPr>
            <a:r>
              <a:rPr lang="en-US" dirty="0"/>
              <a:t>…</a:t>
            </a:r>
          </a:p>
        </p:txBody>
      </p:sp>
      <p:cxnSp>
        <p:nvCxnSpPr>
          <p:cNvPr id="61" name="Straight Connector 60">
            <a:extLst>
              <a:ext uri="{FF2B5EF4-FFF2-40B4-BE49-F238E27FC236}">
                <a16:creationId xmlns:a16="http://schemas.microsoft.com/office/drawing/2014/main" id="{46393E13-9C5D-39C2-61B5-57F8EDEED562}"/>
              </a:ext>
            </a:extLst>
          </p:cNvPr>
          <p:cNvCxnSpPr>
            <a:cxnSpLocks/>
          </p:cNvCxnSpPr>
          <p:nvPr/>
        </p:nvCxnSpPr>
        <p:spPr>
          <a:xfrm>
            <a:off x="3537662" y="4043639"/>
            <a:ext cx="854326" cy="0"/>
          </a:xfrm>
          <a:prstGeom prst="line">
            <a:avLst/>
          </a:prstGeom>
          <a:ln w="25400"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7697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F259A-D211-439C-5F0F-763D91CCB9F6}"/>
              </a:ext>
            </a:extLst>
          </p:cNvPr>
          <p:cNvSpPr/>
          <p:nvPr/>
        </p:nvSpPr>
        <p:spPr>
          <a:xfrm>
            <a:off x="0" y="0"/>
            <a:ext cx="12192000" cy="782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B267FB8-36E5-9421-9FA0-DC2DBB3F1538}"/>
              </a:ext>
            </a:extLst>
          </p:cNvPr>
          <p:cNvSpPr txBox="1">
            <a:spLocks/>
          </p:cNvSpPr>
          <p:nvPr/>
        </p:nvSpPr>
        <p:spPr>
          <a:xfrm>
            <a:off x="2112874" y="-926"/>
            <a:ext cx="8499565" cy="108421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lang="en-GB" sz="2400" dirty="0">
                <a:solidFill>
                  <a:prstClr val="white"/>
                </a:solidFill>
                <a:latin typeface="Franklin Gothic Medium"/>
              </a:rPr>
              <a:t>Flywheel workflow</a:t>
            </a:r>
            <a:endParaRPr kumimoji="0" lang="en-GB" sz="2400" b="0" i="0" u="none" strike="noStrike" kern="1200" cap="none" spc="0" normalizeH="0" baseline="0" noProof="0" dirty="0">
              <a:ln>
                <a:noFill/>
              </a:ln>
              <a:solidFill>
                <a:prstClr val="white"/>
              </a:solidFill>
              <a:effectLst/>
              <a:uLnTx/>
              <a:uFillTx/>
              <a:latin typeface="Franklin Gothic Medium"/>
              <a:ea typeface="+mj-ea"/>
              <a:cs typeface="+mj-cs"/>
            </a:endParaRPr>
          </a:p>
        </p:txBody>
      </p:sp>
      <p:sp>
        <p:nvSpPr>
          <p:cNvPr id="9" name="Rectangle 8">
            <a:extLst>
              <a:ext uri="{FF2B5EF4-FFF2-40B4-BE49-F238E27FC236}">
                <a16:creationId xmlns:a16="http://schemas.microsoft.com/office/drawing/2014/main" id="{1E15D5B2-7A04-B9AD-BBCA-6EC4CC50E5A9}"/>
              </a:ext>
            </a:extLst>
          </p:cNvPr>
          <p:cNvSpPr/>
          <p:nvPr/>
        </p:nvSpPr>
        <p:spPr>
          <a:xfrm>
            <a:off x="732780" y="1816448"/>
            <a:ext cx="1436915" cy="884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uploaded</a:t>
            </a:r>
          </a:p>
        </p:txBody>
      </p:sp>
      <p:sp>
        <p:nvSpPr>
          <p:cNvPr id="10" name="Rectangle 9">
            <a:extLst>
              <a:ext uri="{FF2B5EF4-FFF2-40B4-BE49-F238E27FC236}">
                <a16:creationId xmlns:a16="http://schemas.microsoft.com/office/drawing/2014/main" id="{D6163770-A76A-E5F6-6ABA-B57B23D6D1D7}"/>
              </a:ext>
            </a:extLst>
          </p:cNvPr>
          <p:cNvSpPr/>
          <p:nvPr/>
        </p:nvSpPr>
        <p:spPr>
          <a:xfrm>
            <a:off x="3020439" y="1816447"/>
            <a:ext cx="1552470" cy="884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t>File Classifier</a:t>
            </a:r>
          </a:p>
          <a:p>
            <a:pPr marL="285750" indent="-285750">
              <a:buFont typeface="Arial" panose="020B0604020202020204" pitchFamily="34" charset="0"/>
              <a:buChar char="•"/>
            </a:pPr>
            <a:r>
              <a:rPr lang="en-US" sz="1200" dirty="0"/>
              <a:t>DICOM to NIFTI </a:t>
            </a:r>
          </a:p>
          <a:p>
            <a:pPr marL="285750" indent="-285750">
              <a:buFont typeface="Arial" panose="020B0604020202020204" pitchFamily="34" charset="0"/>
              <a:buChar char="•"/>
            </a:pPr>
            <a:r>
              <a:rPr lang="en-US" sz="1200" dirty="0"/>
              <a:t>BIDS curation</a:t>
            </a:r>
          </a:p>
        </p:txBody>
      </p:sp>
      <p:sp>
        <p:nvSpPr>
          <p:cNvPr id="11" name="Rectangle 10">
            <a:extLst>
              <a:ext uri="{FF2B5EF4-FFF2-40B4-BE49-F238E27FC236}">
                <a16:creationId xmlns:a16="http://schemas.microsoft.com/office/drawing/2014/main" id="{375F174D-55B9-83C4-A928-DC3D388314D1}"/>
              </a:ext>
            </a:extLst>
          </p:cNvPr>
          <p:cNvSpPr/>
          <p:nvPr/>
        </p:nvSpPr>
        <p:spPr>
          <a:xfrm>
            <a:off x="5592764" y="1816447"/>
            <a:ext cx="1436915" cy="884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QC labels</a:t>
            </a:r>
          </a:p>
        </p:txBody>
      </p:sp>
      <p:pic>
        <p:nvPicPr>
          <p:cNvPr id="12" name="Picture 11">
            <a:extLst>
              <a:ext uri="{FF2B5EF4-FFF2-40B4-BE49-F238E27FC236}">
                <a16:creationId xmlns:a16="http://schemas.microsoft.com/office/drawing/2014/main" id="{C968E7D1-8303-957A-D6A2-0C762D84BCDB}"/>
              </a:ext>
            </a:extLst>
          </p:cNvPr>
          <p:cNvPicPr>
            <a:picLocks noChangeAspect="1"/>
          </p:cNvPicPr>
          <p:nvPr/>
        </p:nvPicPr>
        <p:blipFill>
          <a:blip r:embed="rId2"/>
          <a:stretch>
            <a:fillRect/>
          </a:stretch>
        </p:blipFill>
        <p:spPr>
          <a:xfrm>
            <a:off x="5412531" y="2771311"/>
            <a:ext cx="1797379" cy="284699"/>
          </a:xfrm>
          <a:prstGeom prst="rect">
            <a:avLst/>
          </a:prstGeom>
        </p:spPr>
      </p:pic>
      <p:pic>
        <p:nvPicPr>
          <p:cNvPr id="13" name="Picture 12">
            <a:extLst>
              <a:ext uri="{FF2B5EF4-FFF2-40B4-BE49-F238E27FC236}">
                <a16:creationId xmlns:a16="http://schemas.microsoft.com/office/drawing/2014/main" id="{4671EA55-09D0-604E-10B4-D40B5F3A829F}"/>
              </a:ext>
            </a:extLst>
          </p:cNvPr>
          <p:cNvPicPr>
            <a:picLocks noChangeAspect="1"/>
          </p:cNvPicPr>
          <p:nvPr/>
        </p:nvPicPr>
        <p:blipFill>
          <a:blip r:embed="rId3"/>
          <a:stretch>
            <a:fillRect/>
          </a:stretch>
        </p:blipFill>
        <p:spPr>
          <a:xfrm>
            <a:off x="732780" y="3907865"/>
            <a:ext cx="7772400" cy="1291026"/>
          </a:xfrm>
          <a:prstGeom prst="rect">
            <a:avLst/>
          </a:prstGeom>
        </p:spPr>
      </p:pic>
      <p:sp>
        <p:nvSpPr>
          <p:cNvPr id="14" name="TextBox 13">
            <a:extLst>
              <a:ext uri="{FF2B5EF4-FFF2-40B4-BE49-F238E27FC236}">
                <a16:creationId xmlns:a16="http://schemas.microsoft.com/office/drawing/2014/main" id="{7FBDFC65-9F2E-14C4-3DAD-66B84F77CA16}"/>
              </a:ext>
            </a:extLst>
          </p:cNvPr>
          <p:cNvSpPr txBox="1"/>
          <p:nvPr/>
        </p:nvSpPr>
        <p:spPr>
          <a:xfrm>
            <a:off x="2958143" y="2711935"/>
            <a:ext cx="1677062" cy="338554"/>
          </a:xfrm>
          <a:prstGeom prst="rect">
            <a:avLst/>
          </a:prstGeom>
          <a:noFill/>
        </p:spPr>
        <p:txBody>
          <a:bodyPr wrap="none" rtlCol="0">
            <a:spAutoFit/>
          </a:bodyPr>
          <a:lstStyle/>
          <a:p>
            <a:r>
              <a:rPr lang="en-US" sz="1600" dirty="0"/>
              <a:t>Automatically run</a:t>
            </a:r>
          </a:p>
        </p:txBody>
      </p:sp>
      <p:sp>
        <p:nvSpPr>
          <p:cNvPr id="15" name="Rectangle 14">
            <a:extLst>
              <a:ext uri="{FF2B5EF4-FFF2-40B4-BE49-F238E27FC236}">
                <a16:creationId xmlns:a16="http://schemas.microsoft.com/office/drawing/2014/main" id="{265F612B-E440-2E09-2CE1-93C3F4D01EB1}"/>
              </a:ext>
            </a:extLst>
          </p:cNvPr>
          <p:cNvSpPr/>
          <p:nvPr/>
        </p:nvSpPr>
        <p:spPr>
          <a:xfrm>
            <a:off x="8274534" y="1827680"/>
            <a:ext cx="1436915" cy="884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Analysis</a:t>
            </a:r>
          </a:p>
        </p:txBody>
      </p:sp>
      <p:grpSp>
        <p:nvGrpSpPr>
          <p:cNvPr id="16" name="Group 15">
            <a:extLst>
              <a:ext uri="{FF2B5EF4-FFF2-40B4-BE49-F238E27FC236}">
                <a16:creationId xmlns:a16="http://schemas.microsoft.com/office/drawing/2014/main" id="{A11FF3EE-75BB-4F77-A9CF-F3CE7FD9D3EB}"/>
              </a:ext>
            </a:extLst>
          </p:cNvPr>
          <p:cNvGrpSpPr/>
          <p:nvPr/>
        </p:nvGrpSpPr>
        <p:grpSpPr>
          <a:xfrm>
            <a:off x="732780" y="5404880"/>
            <a:ext cx="7772400" cy="1316378"/>
            <a:chOff x="4339588" y="5439295"/>
            <a:chExt cx="7772400" cy="1316378"/>
          </a:xfrm>
        </p:grpSpPr>
        <p:pic>
          <p:nvPicPr>
            <p:cNvPr id="17" name="Picture 16">
              <a:extLst>
                <a:ext uri="{FF2B5EF4-FFF2-40B4-BE49-F238E27FC236}">
                  <a16:creationId xmlns:a16="http://schemas.microsoft.com/office/drawing/2014/main" id="{B8B0C48D-3219-5B33-E3B8-088704F3995D}"/>
                </a:ext>
              </a:extLst>
            </p:cNvPr>
            <p:cNvPicPr>
              <a:picLocks noChangeAspect="1"/>
            </p:cNvPicPr>
            <p:nvPr/>
          </p:nvPicPr>
          <p:blipFill>
            <a:blip r:embed="rId4"/>
            <a:stretch>
              <a:fillRect/>
            </a:stretch>
          </p:blipFill>
          <p:spPr>
            <a:xfrm>
              <a:off x="4339588" y="5439295"/>
              <a:ext cx="7772400" cy="1316378"/>
            </a:xfrm>
            <a:prstGeom prst="rect">
              <a:avLst/>
            </a:prstGeom>
          </p:spPr>
        </p:pic>
        <p:sp>
          <p:nvSpPr>
            <p:cNvPr id="18" name="TextBox 17">
              <a:extLst>
                <a:ext uri="{FF2B5EF4-FFF2-40B4-BE49-F238E27FC236}">
                  <a16:creationId xmlns:a16="http://schemas.microsoft.com/office/drawing/2014/main" id="{DCAE677E-F7FE-6C67-699B-1E3A6B36AB2A}"/>
                </a:ext>
              </a:extLst>
            </p:cNvPr>
            <p:cNvSpPr txBox="1"/>
            <p:nvPr/>
          </p:nvSpPr>
          <p:spPr>
            <a:xfrm>
              <a:off x="4400865" y="5715893"/>
              <a:ext cx="3820714" cy="861774"/>
            </a:xfrm>
            <a:prstGeom prst="rect">
              <a:avLst/>
            </a:prstGeom>
            <a:solidFill>
              <a:schemeClr val="bg1"/>
            </a:solidFill>
          </p:spPr>
          <p:txBody>
            <a:bodyPr wrap="square" rtlCol="0">
              <a:spAutoFit/>
            </a:bodyPr>
            <a:lstStyle/>
            <a:p>
              <a:pPr algn="l"/>
              <a:r>
                <a:rPr lang="en-GB" sz="500" b="0" i="0" dirty="0">
                  <a:solidFill>
                    <a:schemeClr val="bg1">
                      <a:lumMod val="65000"/>
                    </a:schemeClr>
                  </a:solidFill>
                  <a:effectLst/>
                  <a:latin typeface="Arial" panose="020B0604020202020204" pitchFamily="34" charset="0"/>
                </a:rPr>
                <a:t>This tool implements </a:t>
              </a:r>
              <a:r>
                <a:rPr lang="en-GB" sz="500" b="0" i="0" dirty="0" err="1">
                  <a:solidFill>
                    <a:schemeClr val="bg1">
                      <a:lumMod val="65000"/>
                    </a:schemeClr>
                  </a:solidFill>
                  <a:effectLst/>
                  <a:latin typeface="Arial" panose="020B0604020202020204" pitchFamily="34" charset="0"/>
                </a:rPr>
                <a:t>SynthSeg</a:t>
              </a:r>
              <a:r>
                <a:rPr lang="en-GB" sz="500" b="0" i="0" dirty="0">
                  <a:solidFill>
                    <a:schemeClr val="bg1">
                      <a:lumMod val="65000"/>
                    </a:schemeClr>
                  </a:solidFill>
                  <a:effectLst/>
                  <a:latin typeface="Arial" panose="020B0604020202020204" pitchFamily="34" charset="0"/>
                </a:rPr>
                <a:t>, the first convolutional neural network for segmentation of brain MRI scans of any contrast and resolution that works out-of-the-box, without retraining or fine-tuning. </a:t>
              </a:r>
              <a:r>
                <a:rPr lang="en-GB" sz="500" b="0" i="0" dirty="0" err="1">
                  <a:solidFill>
                    <a:schemeClr val="bg1">
                      <a:lumMod val="65000"/>
                    </a:schemeClr>
                  </a:solidFill>
                  <a:effectLst/>
                  <a:latin typeface="Arial" panose="020B0604020202020204" pitchFamily="34" charset="0"/>
                </a:rPr>
                <a:t>SynthSeg</a:t>
              </a:r>
              <a:r>
                <a:rPr lang="en-GB" sz="500" b="0" i="0" dirty="0">
                  <a:solidFill>
                    <a:schemeClr val="bg1">
                      <a:lumMod val="65000"/>
                    </a:schemeClr>
                  </a:solidFill>
                  <a:effectLst/>
                  <a:latin typeface="Arial" panose="020B0604020202020204" pitchFamily="34" charset="0"/>
                </a:rPr>
                <a:t> relies on a single model, which we distribute here. This model is robust to:</a:t>
              </a:r>
            </a:p>
            <a:p>
              <a:pPr algn="l">
                <a:buFont typeface="Arial" panose="020B0604020202020204" pitchFamily="34" charset="0"/>
                <a:buChar char="•"/>
              </a:pPr>
              <a:r>
                <a:rPr lang="en-GB" sz="500" b="0" i="0" dirty="0">
                  <a:solidFill>
                    <a:schemeClr val="bg1">
                      <a:lumMod val="65000"/>
                    </a:schemeClr>
                  </a:solidFill>
                  <a:effectLst/>
                  <a:latin typeface="Arial" panose="020B0604020202020204" pitchFamily="34" charset="0"/>
                </a:rPr>
                <a:t>a wide array of subject populations: from young and healthy to ageing and diseased subjects with strong atrophy,</a:t>
              </a:r>
            </a:p>
            <a:p>
              <a:pPr algn="l">
                <a:buFont typeface="Arial" panose="020B0604020202020204" pitchFamily="34" charset="0"/>
                <a:buChar char="•"/>
              </a:pPr>
              <a:r>
                <a:rPr lang="en-GB" sz="500" b="0" i="0" dirty="0">
                  <a:solidFill>
                    <a:schemeClr val="bg1">
                      <a:lumMod val="65000"/>
                    </a:schemeClr>
                  </a:solidFill>
                  <a:effectLst/>
                  <a:latin typeface="Arial" panose="020B0604020202020204" pitchFamily="34" charset="0"/>
                </a:rPr>
                <a:t>white matter lesions (see green arrows in image below),</a:t>
              </a:r>
            </a:p>
            <a:p>
              <a:pPr algn="l">
                <a:buFont typeface="Arial" panose="020B0604020202020204" pitchFamily="34" charset="0"/>
                <a:buChar char="•"/>
              </a:pPr>
              <a:r>
                <a:rPr lang="en-GB" sz="500" b="0" i="0" dirty="0">
                  <a:solidFill>
                    <a:schemeClr val="bg1">
                      <a:lumMod val="65000"/>
                    </a:schemeClr>
                  </a:solidFill>
                  <a:effectLst/>
                  <a:latin typeface="Arial" panose="020B0604020202020204" pitchFamily="34" charset="0"/>
                </a:rPr>
                <a:t>scans with or without </a:t>
              </a:r>
              <a:r>
                <a:rPr lang="en-GB" sz="500" b="0" i="0" dirty="0" err="1">
                  <a:solidFill>
                    <a:schemeClr val="bg1">
                      <a:lumMod val="65000"/>
                    </a:schemeClr>
                  </a:solidFill>
                  <a:effectLst/>
                  <a:latin typeface="Arial" panose="020B0604020202020204" pitchFamily="34" charset="0"/>
                </a:rPr>
                <a:t>preprocessing</a:t>
              </a:r>
              <a:r>
                <a:rPr lang="en-GB" sz="500" b="0" i="0" dirty="0">
                  <a:solidFill>
                    <a:schemeClr val="bg1">
                      <a:lumMod val="65000"/>
                    </a:schemeClr>
                  </a:solidFill>
                  <a:effectLst/>
                  <a:latin typeface="Arial" panose="020B0604020202020204" pitchFamily="34" charset="0"/>
                </a:rPr>
                <a:t> (bias field corruption, skull stripping, intensity normalisation, registration to template).</a:t>
              </a:r>
            </a:p>
            <a:p>
              <a:pPr algn="l"/>
              <a:r>
                <a:rPr lang="en-GB" sz="500" b="0" i="0" dirty="0">
                  <a:solidFill>
                    <a:schemeClr val="bg1">
                      <a:lumMod val="65000"/>
                    </a:schemeClr>
                  </a:solidFill>
                  <a:effectLst/>
                  <a:latin typeface="Arial" panose="020B0604020202020204" pitchFamily="34" charset="0"/>
                </a:rPr>
                <a:t>The output segmentations are returned at high resolution (1mm isotropic), regardless of the resolution of the input scans. The code can run on the GPU (6s per scan) as well as the CPU (2 minutes per scan). The list of segmented structures can be found at the bottom of this page.</a:t>
              </a:r>
            </a:p>
            <a:p>
              <a:endParaRPr lang="en-US" sz="500" dirty="0">
                <a:solidFill>
                  <a:schemeClr val="bg1">
                    <a:lumMod val="65000"/>
                  </a:schemeClr>
                </a:solidFill>
              </a:endParaRPr>
            </a:p>
          </p:txBody>
        </p:sp>
      </p:grpSp>
      <p:sp>
        <p:nvSpPr>
          <p:cNvPr id="19" name="TextBox 18">
            <a:extLst>
              <a:ext uri="{FF2B5EF4-FFF2-40B4-BE49-F238E27FC236}">
                <a16:creationId xmlns:a16="http://schemas.microsoft.com/office/drawing/2014/main" id="{F33365E3-65AF-DBE6-29C7-B889090ED897}"/>
              </a:ext>
            </a:extLst>
          </p:cNvPr>
          <p:cNvSpPr txBox="1"/>
          <p:nvPr/>
        </p:nvSpPr>
        <p:spPr>
          <a:xfrm>
            <a:off x="648381" y="3388514"/>
            <a:ext cx="3042628" cy="369332"/>
          </a:xfrm>
          <a:prstGeom prst="rect">
            <a:avLst/>
          </a:prstGeom>
          <a:noFill/>
        </p:spPr>
        <p:txBody>
          <a:bodyPr wrap="none" rtlCol="0">
            <a:spAutoFit/>
          </a:bodyPr>
          <a:lstStyle/>
          <a:p>
            <a:r>
              <a:rPr lang="en-US" dirty="0"/>
              <a:t>Newly developed gears (beta)</a:t>
            </a:r>
          </a:p>
        </p:txBody>
      </p:sp>
      <p:sp>
        <p:nvSpPr>
          <p:cNvPr id="20" name="TextBox 19">
            <a:extLst>
              <a:ext uri="{FF2B5EF4-FFF2-40B4-BE49-F238E27FC236}">
                <a16:creationId xmlns:a16="http://schemas.microsoft.com/office/drawing/2014/main" id="{171097E7-0093-9EB1-EB55-BECE5D37FB50}"/>
              </a:ext>
            </a:extLst>
          </p:cNvPr>
          <p:cNvSpPr txBox="1"/>
          <p:nvPr/>
        </p:nvSpPr>
        <p:spPr>
          <a:xfrm>
            <a:off x="3137807" y="1475744"/>
            <a:ext cx="1317733" cy="369332"/>
          </a:xfrm>
          <a:prstGeom prst="rect">
            <a:avLst/>
          </a:prstGeom>
          <a:noFill/>
        </p:spPr>
        <p:txBody>
          <a:bodyPr wrap="none" rtlCol="0">
            <a:spAutoFit/>
          </a:bodyPr>
          <a:lstStyle/>
          <a:p>
            <a:r>
              <a:rPr lang="en-US" dirty="0"/>
              <a:t>Utility gears</a:t>
            </a:r>
          </a:p>
        </p:txBody>
      </p:sp>
      <p:sp>
        <p:nvSpPr>
          <p:cNvPr id="21" name="TextBox 20">
            <a:extLst>
              <a:ext uri="{FF2B5EF4-FFF2-40B4-BE49-F238E27FC236}">
                <a16:creationId xmlns:a16="http://schemas.microsoft.com/office/drawing/2014/main" id="{5EA088DE-374C-FDFF-0BAA-768778B3F342}"/>
              </a:ext>
            </a:extLst>
          </p:cNvPr>
          <p:cNvSpPr txBox="1"/>
          <p:nvPr/>
        </p:nvSpPr>
        <p:spPr>
          <a:xfrm>
            <a:off x="5498774" y="1434150"/>
            <a:ext cx="1659429" cy="369332"/>
          </a:xfrm>
          <a:prstGeom prst="rect">
            <a:avLst/>
          </a:prstGeom>
          <a:noFill/>
        </p:spPr>
        <p:txBody>
          <a:bodyPr wrap="none" rtlCol="0">
            <a:spAutoFit/>
          </a:bodyPr>
          <a:lstStyle/>
          <a:p>
            <a:r>
              <a:rPr lang="en-US" dirty="0"/>
              <a:t>Manual checks</a:t>
            </a:r>
          </a:p>
        </p:txBody>
      </p:sp>
      <p:sp>
        <p:nvSpPr>
          <p:cNvPr id="22" name="TextBox 21">
            <a:extLst>
              <a:ext uri="{FF2B5EF4-FFF2-40B4-BE49-F238E27FC236}">
                <a16:creationId xmlns:a16="http://schemas.microsoft.com/office/drawing/2014/main" id="{EF5D9291-6864-EF68-8E25-014DCEE1F55C}"/>
              </a:ext>
            </a:extLst>
          </p:cNvPr>
          <p:cNvSpPr txBox="1"/>
          <p:nvPr/>
        </p:nvSpPr>
        <p:spPr>
          <a:xfrm>
            <a:off x="816439" y="1475744"/>
            <a:ext cx="1353256" cy="369332"/>
          </a:xfrm>
          <a:prstGeom prst="rect">
            <a:avLst/>
          </a:prstGeom>
          <a:noFill/>
        </p:spPr>
        <p:txBody>
          <a:bodyPr wrap="none" rtlCol="0">
            <a:spAutoFit/>
          </a:bodyPr>
          <a:lstStyle/>
          <a:p>
            <a:r>
              <a:rPr lang="en-US" dirty="0"/>
              <a:t>User upload</a:t>
            </a:r>
          </a:p>
        </p:txBody>
      </p:sp>
      <p:sp>
        <p:nvSpPr>
          <p:cNvPr id="23" name="TextBox 22">
            <a:extLst>
              <a:ext uri="{FF2B5EF4-FFF2-40B4-BE49-F238E27FC236}">
                <a16:creationId xmlns:a16="http://schemas.microsoft.com/office/drawing/2014/main" id="{E39B44C6-7539-B4D7-2915-C94B547F5F85}"/>
              </a:ext>
            </a:extLst>
          </p:cNvPr>
          <p:cNvSpPr txBox="1"/>
          <p:nvPr/>
        </p:nvSpPr>
        <p:spPr>
          <a:xfrm>
            <a:off x="7736462" y="1475744"/>
            <a:ext cx="2513060" cy="369332"/>
          </a:xfrm>
          <a:prstGeom prst="rect">
            <a:avLst/>
          </a:prstGeom>
          <a:noFill/>
        </p:spPr>
        <p:txBody>
          <a:bodyPr wrap="none" rtlCol="0">
            <a:spAutoFit/>
          </a:bodyPr>
          <a:lstStyle/>
          <a:p>
            <a:r>
              <a:rPr lang="en-US" dirty="0"/>
              <a:t>User initiated (currently)</a:t>
            </a:r>
          </a:p>
        </p:txBody>
      </p:sp>
      <p:sp>
        <p:nvSpPr>
          <p:cNvPr id="24" name="Right Arrow 23">
            <a:extLst>
              <a:ext uri="{FF2B5EF4-FFF2-40B4-BE49-F238E27FC236}">
                <a16:creationId xmlns:a16="http://schemas.microsoft.com/office/drawing/2014/main" id="{1727B77D-3D0C-DDB4-3D87-B394DDC24A03}"/>
              </a:ext>
            </a:extLst>
          </p:cNvPr>
          <p:cNvSpPr/>
          <p:nvPr/>
        </p:nvSpPr>
        <p:spPr>
          <a:xfrm>
            <a:off x="2307366" y="2144994"/>
            <a:ext cx="615297" cy="2392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B4A3E68F-06D9-8691-AEA9-7D48FF11F51A}"/>
              </a:ext>
            </a:extLst>
          </p:cNvPr>
          <p:cNvSpPr/>
          <p:nvPr/>
        </p:nvSpPr>
        <p:spPr>
          <a:xfrm>
            <a:off x="4775188" y="2116261"/>
            <a:ext cx="615297" cy="2392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471CDFEB-0993-6D94-B145-8C7B0B5D0AB8}"/>
              </a:ext>
            </a:extLst>
          </p:cNvPr>
          <p:cNvSpPr/>
          <p:nvPr/>
        </p:nvSpPr>
        <p:spPr>
          <a:xfrm>
            <a:off x="7344458" y="2116261"/>
            <a:ext cx="615297" cy="2392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1B0E790-B5EC-9CFD-C7BE-F6F58DD4DBAC}"/>
              </a:ext>
            </a:extLst>
          </p:cNvPr>
          <p:cNvSpPr txBox="1"/>
          <p:nvPr/>
        </p:nvSpPr>
        <p:spPr>
          <a:xfrm>
            <a:off x="8895643" y="3906229"/>
            <a:ext cx="3000750" cy="2585323"/>
          </a:xfrm>
          <a:prstGeom prst="rect">
            <a:avLst/>
          </a:prstGeom>
          <a:noFill/>
        </p:spPr>
        <p:txBody>
          <a:bodyPr wrap="square" rtlCol="0">
            <a:spAutoFit/>
          </a:bodyPr>
          <a:lstStyle/>
          <a:p>
            <a:r>
              <a:rPr lang="en-US" dirty="0"/>
              <a:t>*Tested with 3yo</a:t>
            </a:r>
          </a:p>
          <a:p>
            <a:r>
              <a:rPr lang="en-US" dirty="0"/>
              <a:t>- Good reconstructions</a:t>
            </a:r>
          </a:p>
          <a:p>
            <a:r>
              <a:rPr lang="en-US" dirty="0"/>
              <a:t>- Good segmentations</a:t>
            </a:r>
          </a:p>
          <a:p>
            <a:r>
              <a:rPr lang="en-US" dirty="0"/>
              <a:t>- Good parcellations</a:t>
            </a:r>
          </a:p>
          <a:p>
            <a:r>
              <a:rPr lang="en-US" dirty="0"/>
              <a:t>- ROIs appear overestimated, possibly due to adult priors </a:t>
            </a:r>
          </a:p>
          <a:p>
            <a:endParaRPr lang="en-US" dirty="0"/>
          </a:p>
          <a:p>
            <a:r>
              <a:rPr lang="en-US" dirty="0"/>
              <a:t>Need to batch upload 3mo </a:t>
            </a:r>
            <a:r>
              <a:rPr lang="en-US" dirty="0" err="1"/>
              <a:t>Khula</a:t>
            </a:r>
            <a:r>
              <a:rPr lang="en-US" dirty="0"/>
              <a:t> and test workflow</a:t>
            </a:r>
          </a:p>
        </p:txBody>
      </p:sp>
    </p:spTree>
    <p:extLst>
      <p:ext uri="{BB962C8B-B14F-4D97-AF65-F5344CB8AC3E}">
        <p14:creationId xmlns:p14="http://schemas.microsoft.com/office/powerpoint/2010/main" val="44392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F259A-D211-439C-5F0F-763D91CCB9F6}"/>
              </a:ext>
            </a:extLst>
          </p:cNvPr>
          <p:cNvSpPr/>
          <p:nvPr/>
        </p:nvSpPr>
        <p:spPr>
          <a:xfrm>
            <a:off x="0" y="0"/>
            <a:ext cx="12192000" cy="782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57B64E6-42DB-473F-1446-C1C7AADC6C80}"/>
              </a:ext>
            </a:extLst>
          </p:cNvPr>
          <p:cNvSpPr txBox="1">
            <a:spLocks/>
          </p:cNvSpPr>
          <p:nvPr/>
        </p:nvSpPr>
        <p:spPr>
          <a:xfrm>
            <a:off x="2112874" y="-926"/>
            <a:ext cx="8499565" cy="108421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0" marR="0" lvl="0" indent="0" algn="ctr" defTabSz="457200" rtl="0" eaLnBrk="1" fontAlgn="auto" latinLnBrk="0" hangingPunct="1">
              <a:lnSpc>
                <a:spcPct val="90000"/>
              </a:lnSpc>
              <a:spcBef>
                <a:spcPct val="0"/>
              </a:spcBef>
              <a:spcAft>
                <a:spcPts val="0"/>
              </a:spcAft>
              <a:buClrTx/>
              <a:buSzTx/>
              <a:buFontTx/>
              <a:buNone/>
              <a:tabLst/>
              <a:defRPr/>
            </a:pPr>
            <a:r>
              <a:rPr lang="en-GB" sz="2400" dirty="0">
                <a:solidFill>
                  <a:prstClr val="white"/>
                </a:solidFill>
                <a:latin typeface="Franklin Gothic Medium"/>
              </a:rPr>
              <a:t>Flywheel workflow</a:t>
            </a:r>
            <a:endParaRPr kumimoji="0" lang="en-GB" sz="2400" b="0" i="0" u="none" strike="noStrike" kern="1200" cap="none" spc="0" normalizeH="0" baseline="0" noProof="0" dirty="0">
              <a:ln>
                <a:noFill/>
              </a:ln>
              <a:solidFill>
                <a:prstClr val="white"/>
              </a:solidFill>
              <a:effectLst/>
              <a:uLnTx/>
              <a:uFillTx/>
              <a:latin typeface="Franklin Gothic Medium"/>
              <a:ea typeface="+mj-ea"/>
              <a:cs typeface="+mj-cs"/>
            </a:endParaRPr>
          </a:p>
        </p:txBody>
      </p:sp>
      <p:sp>
        <p:nvSpPr>
          <p:cNvPr id="7" name="Sagittal T2-Weighted">
            <a:extLst>
              <a:ext uri="{FF2B5EF4-FFF2-40B4-BE49-F238E27FC236}">
                <a16:creationId xmlns:a16="http://schemas.microsoft.com/office/drawing/2014/main" id="{3C74FAD8-544A-4D10-308F-9C28ABCCA1D5}"/>
              </a:ext>
            </a:extLst>
          </p:cNvPr>
          <p:cNvSpPr txBox="1"/>
          <p:nvPr/>
        </p:nvSpPr>
        <p:spPr>
          <a:xfrm>
            <a:off x="2169695" y="1126868"/>
            <a:ext cx="1309654" cy="245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algn="l">
              <a:defRPr sz="1600" b="0"/>
            </a:pPr>
            <a:r>
              <a:rPr sz="1125" dirty="0">
                <a:solidFill>
                  <a:schemeClr val="bg1"/>
                </a:solidFill>
              </a:rPr>
              <a:t>Sagittal T</a:t>
            </a:r>
            <a:r>
              <a:rPr sz="1125" baseline="-5999" dirty="0">
                <a:solidFill>
                  <a:schemeClr val="bg1"/>
                </a:solidFill>
              </a:rPr>
              <a:t>2</a:t>
            </a:r>
            <a:r>
              <a:rPr sz="1125" dirty="0">
                <a:solidFill>
                  <a:schemeClr val="bg1"/>
                </a:solidFill>
              </a:rPr>
              <a:t>-Weighted</a:t>
            </a:r>
          </a:p>
        </p:txBody>
      </p:sp>
      <p:pic>
        <p:nvPicPr>
          <p:cNvPr id="10" name="Picture 9">
            <a:extLst>
              <a:ext uri="{FF2B5EF4-FFF2-40B4-BE49-F238E27FC236}">
                <a16:creationId xmlns:a16="http://schemas.microsoft.com/office/drawing/2014/main" id="{61DD5B3A-7370-3E17-68FA-19BAC6A78A37}"/>
              </a:ext>
            </a:extLst>
          </p:cNvPr>
          <p:cNvPicPr>
            <a:picLocks noChangeAspect="1"/>
          </p:cNvPicPr>
          <p:nvPr/>
        </p:nvPicPr>
        <p:blipFill>
          <a:blip r:embed="rId2"/>
          <a:stretch>
            <a:fillRect/>
          </a:stretch>
        </p:blipFill>
        <p:spPr>
          <a:xfrm>
            <a:off x="5511838" y="2974450"/>
            <a:ext cx="1742734" cy="1751477"/>
          </a:xfrm>
          <a:prstGeom prst="rect">
            <a:avLst/>
          </a:prstGeom>
        </p:spPr>
      </p:pic>
      <p:grpSp>
        <p:nvGrpSpPr>
          <p:cNvPr id="11" name="Group 10">
            <a:extLst>
              <a:ext uri="{FF2B5EF4-FFF2-40B4-BE49-F238E27FC236}">
                <a16:creationId xmlns:a16="http://schemas.microsoft.com/office/drawing/2014/main" id="{41C349F3-076E-49AB-72FE-A2C6D3C0201C}"/>
              </a:ext>
            </a:extLst>
          </p:cNvPr>
          <p:cNvGrpSpPr/>
          <p:nvPr/>
        </p:nvGrpSpPr>
        <p:grpSpPr>
          <a:xfrm>
            <a:off x="148944" y="1509142"/>
            <a:ext cx="4199223" cy="901512"/>
            <a:chOff x="172727" y="1249498"/>
            <a:chExt cx="4199223" cy="901512"/>
          </a:xfrm>
        </p:grpSpPr>
        <p:pic>
          <p:nvPicPr>
            <p:cNvPr id="12" name="Picture 11">
              <a:extLst>
                <a:ext uri="{FF2B5EF4-FFF2-40B4-BE49-F238E27FC236}">
                  <a16:creationId xmlns:a16="http://schemas.microsoft.com/office/drawing/2014/main" id="{243A9A77-11D9-892D-B16C-8F298E27BA44}"/>
                </a:ext>
              </a:extLst>
            </p:cNvPr>
            <p:cNvPicPr>
              <a:picLocks noChangeAspect="1"/>
            </p:cNvPicPr>
            <p:nvPr/>
          </p:nvPicPr>
          <p:blipFill rotWithShape="1">
            <a:blip r:embed="rId3"/>
            <a:srcRect r="58610"/>
            <a:stretch/>
          </p:blipFill>
          <p:spPr>
            <a:xfrm>
              <a:off x="172727" y="1250994"/>
              <a:ext cx="3217018" cy="900016"/>
            </a:xfrm>
            <a:prstGeom prst="rect">
              <a:avLst/>
            </a:prstGeom>
          </p:spPr>
        </p:pic>
        <p:pic>
          <p:nvPicPr>
            <p:cNvPr id="13" name="Picture 12">
              <a:extLst>
                <a:ext uri="{FF2B5EF4-FFF2-40B4-BE49-F238E27FC236}">
                  <a16:creationId xmlns:a16="http://schemas.microsoft.com/office/drawing/2014/main" id="{6ABCD65B-4337-7317-95FD-FFC97E713005}"/>
                </a:ext>
              </a:extLst>
            </p:cNvPr>
            <p:cNvPicPr>
              <a:picLocks noChangeAspect="1"/>
            </p:cNvPicPr>
            <p:nvPr/>
          </p:nvPicPr>
          <p:blipFill rotWithShape="1">
            <a:blip r:embed="rId3"/>
            <a:srcRect l="87363"/>
            <a:stretch/>
          </p:blipFill>
          <p:spPr>
            <a:xfrm>
              <a:off x="3389745" y="1249498"/>
              <a:ext cx="982205" cy="900016"/>
            </a:xfrm>
            <a:prstGeom prst="rect">
              <a:avLst/>
            </a:prstGeom>
          </p:spPr>
        </p:pic>
      </p:grpSp>
      <p:sp>
        <p:nvSpPr>
          <p:cNvPr id="14" name="Right Arrow 13">
            <a:extLst>
              <a:ext uri="{FF2B5EF4-FFF2-40B4-BE49-F238E27FC236}">
                <a16:creationId xmlns:a16="http://schemas.microsoft.com/office/drawing/2014/main" id="{AF559C01-05B0-9515-AA0A-7202F5129CF6}"/>
              </a:ext>
            </a:extLst>
          </p:cNvPr>
          <p:cNvSpPr/>
          <p:nvPr/>
        </p:nvSpPr>
        <p:spPr>
          <a:xfrm rot="10800000">
            <a:off x="7700794" y="3633398"/>
            <a:ext cx="645736" cy="210779"/>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12E2BB9-D452-D033-D679-3C9703CF4B8D}"/>
              </a:ext>
            </a:extLst>
          </p:cNvPr>
          <p:cNvSpPr/>
          <p:nvPr/>
        </p:nvSpPr>
        <p:spPr>
          <a:xfrm>
            <a:off x="76629" y="1210740"/>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444F1235-7565-B9BF-CB92-011D7DA78234}"/>
              </a:ext>
            </a:extLst>
          </p:cNvPr>
          <p:cNvSpPr/>
          <p:nvPr/>
        </p:nvSpPr>
        <p:spPr>
          <a:xfrm>
            <a:off x="5137141" y="2708176"/>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093124B7-3913-E852-1DDA-85351AD3E3C4}"/>
              </a:ext>
            </a:extLst>
          </p:cNvPr>
          <p:cNvSpPr txBox="1"/>
          <p:nvPr/>
        </p:nvSpPr>
        <p:spPr>
          <a:xfrm>
            <a:off x="458089" y="1142313"/>
            <a:ext cx="2004075" cy="369332"/>
          </a:xfrm>
          <a:prstGeom prst="rect">
            <a:avLst/>
          </a:prstGeom>
          <a:noFill/>
        </p:spPr>
        <p:txBody>
          <a:bodyPr wrap="none" rtlCol="0">
            <a:spAutoFit/>
          </a:bodyPr>
          <a:lstStyle/>
          <a:p>
            <a:r>
              <a:rPr lang="en-US" dirty="0"/>
              <a:t>Select analysis tab</a:t>
            </a:r>
          </a:p>
        </p:txBody>
      </p:sp>
      <p:grpSp>
        <p:nvGrpSpPr>
          <p:cNvPr id="18" name="Group 17">
            <a:extLst>
              <a:ext uri="{FF2B5EF4-FFF2-40B4-BE49-F238E27FC236}">
                <a16:creationId xmlns:a16="http://schemas.microsoft.com/office/drawing/2014/main" id="{B32CB585-A824-9AAB-1CF5-F8D1D1E70F3D}"/>
              </a:ext>
            </a:extLst>
          </p:cNvPr>
          <p:cNvGrpSpPr/>
          <p:nvPr/>
        </p:nvGrpSpPr>
        <p:grpSpPr>
          <a:xfrm>
            <a:off x="4599606" y="1062601"/>
            <a:ext cx="3180698" cy="1455987"/>
            <a:chOff x="4599606" y="1062601"/>
            <a:chExt cx="3180698" cy="1455987"/>
          </a:xfrm>
        </p:grpSpPr>
        <p:pic>
          <p:nvPicPr>
            <p:cNvPr id="19" name="Picture 18">
              <a:extLst>
                <a:ext uri="{FF2B5EF4-FFF2-40B4-BE49-F238E27FC236}">
                  <a16:creationId xmlns:a16="http://schemas.microsoft.com/office/drawing/2014/main" id="{F56F6779-78CF-6545-4EC0-C2A48A9F4567}"/>
                </a:ext>
              </a:extLst>
            </p:cNvPr>
            <p:cNvPicPr>
              <a:picLocks noChangeAspect="1"/>
            </p:cNvPicPr>
            <p:nvPr/>
          </p:nvPicPr>
          <p:blipFill>
            <a:blip r:embed="rId4"/>
            <a:stretch>
              <a:fillRect/>
            </a:stretch>
          </p:blipFill>
          <p:spPr>
            <a:xfrm>
              <a:off x="5279878" y="1417764"/>
              <a:ext cx="2165556" cy="1100824"/>
            </a:xfrm>
            <a:prstGeom prst="rect">
              <a:avLst/>
            </a:prstGeom>
          </p:spPr>
        </p:pic>
        <p:sp>
          <p:nvSpPr>
            <p:cNvPr id="20" name="Right Arrow 19">
              <a:extLst>
                <a:ext uri="{FF2B5EF4-FFF2-40B4-BE49-F238E27FC236}">
                  <a16:creationId xmlns:a16="http://schemas.microsoft.com/office/drawing/2014/main" id="{20A97000-E67B-C71F-31B5-781E84343264}"/>
                </a:ext>
              </a:extLst>
            </p:cNvPr>
            <p:cNvSpPr/>
            <p:nvPr/>
          </p:nvSpPr>
          <p:spPr>
            <a:xfrm>
              <a:off x="4599606" y="1948102"/>
              <a:ext cx="645736" cy="210779"/>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7F5CDFA-2103-EDD8-6709-D647108A407F}"/>
                </a:ext>
              </a:extLst>
            </p:cNvPr>
            <p:cNvSpPr/>
            <p:nvPr/>
          </p:nvSpPr>
          <p:spPr>
            <a:xfrm>
              <a:off x="5137141" y="1123277"/>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22" name="TextBox 21">
              <a:extLst>
                <a:ext uri="{FF2B5EF4-FFF2-40B4-BE49-F238E27FC236}">
                  <a16:creationId xmlns:a16="http://schemas.microsoft.com/office/drawing/2014/main" id="{9649ABF9-6A7D-002D-FF5C-FFE17563CD4F}"/>
                </a:ext>
              </a:extLst>
            </p:cNvPr>
            <p:cNvSpPr txBox="1"/>
            <p:nvPr/>
          </p:nvSpPr>
          <p:spPr>
            <a:xfrm>
              <a:off x="5431584" y="1062601"/>
              <a:ext cx="2348720" cy="369332"/>
            </a:xfrm>
            <a:prstGeom prst="rect">
              <a:avLst/>
            </a:prstGeom>
            <a:noFill/>
          </p:spPr>
          <p:txBody>
            <a:bodyPr wrap="none" rtlCol="0">
              <a:spAutoFit/>
            </a:bodyPr>
            <a:lstStyle/>
            <a:p>
              <a:r>
                <a:rPr lang="en-US" dirty="0"/>
                <a:t>Chose type of analysis</a:t>
              </a:r>
            </a:p>
          </p:txBody>
        </p:sp>
      </p:grpSp>
      <p:grpSp>
        <p:nvGrpSpPr>
          <p:cNvPr id="23" name="Group 22">
            <a:extLst>
              <a:ext uri="{FF2B5EF4-FFF2-40B4-BE49-F238E27FC236}">
                <a16:creationId xmlns:a16="http://schemas.microsoft.com/office/drawing/2014/main" id="{6C627FAD-8F34-B5D8-B622-B144D83E6E3D}"/>
              </a:ext>
            </a:extLst>
          </p:cNvPr>
          <p:cNvGrpSpPr/>
          <p:nvPr/>
        </p:nvGrpSpPr>
        <p:grpSpPr>
          <a:xfrm>
            <a:off x="7700794" y="1083291"/>
            <a:ext cx="3653490" cy="3142856"/>
            <a:chOff x="7700794" y="1083291"/>
            <a:chExt cx="3653490" cy="3142856"/>
          </a:xfrm>
        </p:grpSpPr>
        <p:pic>
          <p:nvPicPr>
            <p:cNvPr id="24" name="Picture 23">
              <a:extLst>
                <a:ext uri="{FF2B5EF4-FFF2-40B4-BE49-F238E27FC236}">
                  <a16:creationId xmlns:a16="http://schemas.microsoft.com/office/drawing/2014/main" id="{26220995-EEA2-2F91-2789-0B5DCDA2C08D}"/>
                </a:ext>
              </a:extLst>
            </p:cNvPr>
            <p:cNvPicPr>
              <a:picLocks noChangeAspect="1"/>
            </p:cNvPicPr>
            <p:nvPr/>
          </p:nvPicPr>
          <p:blipFill>
            <a:blip r:embed="rId5"/>
            <a:stretch>
              <a:fillRect/>
            </a:stretch>
          </p:blipFill>
          <p:spPr>
            <a:xfrm>
              <a:off x="8601890" y="1495485"/>
              <a:ext cx="2752394" cy="1006301"/>
            </a:xfrm>
            <a:prstGeom prst="rect">
              <a:avLst/>
            </a:prstGeom>
          </p:spPr>
        </p:pic>
        <p:pic>
          <p:nvPicPr>
            <p:cNvPr id="25" name="Picture 24">
              <a:extLst>
                <a:ext uri="{FF2B5EF4-FFF2-40B4-BE49-F238E27FC236}">
                  <a16:creationId xmlns:a16="http://schemas.microsoft.com/office/drawing/2014/main" id="{6A4B6601-1E7D-F6E0-3929-E43B73EE2D97}"/>
                </a:ext>
              </a:extLst>
            </p:cNvPr>
            <p:cNvPicPr>
              <a:picLocks noChangeAspect="1"/>
            </p:cNvPicPr>
            <p:nvPr/>
          </p:nvPicPr>
          <p:blipFill>
            <a:blip r:embed="rId6"/>
            <a:stretch>
              <a:fillRect/>
            </a:stretch>
          </p:blipFill>
          <p:spPr>
            <a:xfrm>
              <a:off x="8601890" y="3251429"/>
              <a:ext cx="2436795" cy="974718"/>
            </a:xfrm>
            <a:prstGeom prst="rect">
              <a:avLst/>
            </a:prstGeom>
          </p:spPr>
        </p:pic>
        <p:sp>
          <p:nvSpPr>
            <p:cNvPr id="26" name="Right Arrow 25">
              <a:extLst>
                <a:ext uri="{FF2B5EF4-FFF2-40B4-BE49-F238E27FC236}">
                  <a16:creationId xmlns:a16="http://schemas.microsoft.com/office/drawing/2014/main" id="{29E9E254-92BF-0091-92C4-6D10892BCA8A}"/>
                </a:ext>
              </a:extLst>
            </p:cNvPr>
            <p:cNvSpPr/>
            <p:nvPr/>
          </p:nvSpPr>
          <p:spPr>
            <a:xfrm>
              <a:off x="7700794" y="1923481"/>
              <a:ext cx="645736" cy="210779"/>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727785D-C6DA-28A8-C27A-C5A2BD53A41F}"/>
                </a:ext>
              </a:extLst>
            </p:cNvPr>
            <p:cNvSpPr/>
            <p:nvPr/>
          </p:nvSpPr>
          <p:spPr>
            <a:xfrm>
              <a:off x="8459154" y="1129190"/>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
          <p:nvSpPr>
            <p:cNvPr id="28" name="Oval 27">
              <a:extLst>
                <a:ext uri="{FF2B5EF4-FFF2-40B4-BE49-F238E27FC236}">
                  <a16:creationId xmlns:a16="http://schemas.microsoft.com/office/drawing/2014/main" id="{F2C8D7BD-6942-3BF8-0813-30939BAFB047}"/>
                </a:ext>
              </a:extLst>
            </p:cNvPr>
            <p:cNvSpPr/>
            <p:nvPr/>
          </p:nvSpPr>
          <p:spPr>
            <a:xfrm>
              <a:off x="8481810" y="2708176"/>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4</a:t>
              </a:r>
            </a:p>
          </p:txBody>
        </p:sp>
        <p:sp>
          <p:nvSpPr>
            <p:cNvPr id="29" name="Right Arrow 28">
              <a:extLst>
                <a:ext uri="{FF2B5EF4-FFF2-40B4-BE49-F238E27FC236}">
                  <a16:creationId xmlns:a16="http://schemas.microsoft.com/office/drawing/2014/main" id="{D0ED1E2E-ABEA-5F8D-CF01-5E6A26B0548E}"/>
                </a:ext>
              </a:extLst>
            </p:cNvPr>
            <p:cNvSpPr/>
            <p:nvPr/>
          </p:nvSpPr>
          <p:spPr>
            <a:xfrm rot="5400000">
              <a:off x="9769201" y="2773480"/>
              <a:ext cx="417771" cy="254517"/>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BC45BA6-C385-0BD1-8F1C-6C0F0E9B59D2}"/>
                </a:ext>
              </a:extLst>
            </p:cNvPr>
            <p:cNvSpPr txBox="1"/>
            <p:nvPr/>
          </p:nvSpPr>
          <p:spPr>
            <a:xfrm>
              <a:off x="8902928" y="1083291"/>
              <a:ext cx="2238754" cy="369332"/>
            </a:xfrm>
            <a:prstGeom prst="rect">
              <a:avLst/>
            </a:prstGeom>
            <a:noFill/>
          </p:spPr>
          <p:txBody>
            <a:bodyPr wrap="none" rtlCol="0">
              <a:spAutoFit/>
            </a:bodyPr>
            <a:lstStyle/>
            <a:p>
              <a:r>
                <a:rPr lang="en-US" dirty="0"/>
                <a:t>Select ‘gear’ from list</a:t>
              </a:r>
            </a:p>
          </p:txBody>
        </p:sp>
      </p:grpSp>
      <p:sp>
        <p:nvSpPr>
          <p:cNvPr id="31" name="TextBox 30">
            <a:extLst>
              <a:ext uri="{FF2B5EF4-FFF2-40B4-BE49-F238E27FC236}">
                <a16:creationId xmlns:a16="http://schemas.microsoft.com/office/drawing/2014/main" id="{354A1350-0E18-0636-03E2-84D29C053F1F}"/>
              </a:ext>
            </a:extLst>
          </p:cNvPr>
          <p:cNvSpPr txBox="1"/>
          <p:nvPr/>
        </p:nvSpPr>
        <p:spPr>
          <a:xfrm>
            <a:off x="5546209" y="2653331"/>
            <a:ext cx="1500091" cy="369332"/>
          </a:xfrm>
          <a:prstGeom prst="rect">
            <a:avLst/>
          </a:prstGeom>
          <a:noFill/>
        </p:spPr>
        <p:txBody>
          <a:bodyPr wrap="none" rtlCol="0">
            <a:spAutoFit/>
          </a:bodyPr>
          <a:lstStyle/>
          <a:p>
            <a:r>
              <a:rPr lang="en-US" dirty="0"/>
              <a:t>Specify Input </a:t>
            </a:r>
          </a:p>
        </p:txBody>
      </p:sp>
      <p:grpSp>
        <p:nvGrpSpPr>
          <p:cNvPr id="32" name="Group 31">
            <a:extLst>
              <a:ext uri="{FF2B5EF4-FFF2-40B4-BE49-F238E27FC236}">
                <a16:creationId xmlns:a16="http://schemas.microsoft.com/office/drawing/2014/main" id="{D01A9675-86D3-119F-5F93-CAC1544E0AFD}"/>
              </a:ext>
            </a:extLst>
          </p:cNvPr>
          <p:cNvGrpSpPr/>
          <p:nvPr/>
        </p:nvGrpSpPr>
        <p:grpSpPr>
          <a:xfrm>
            <a:off x="76628" y="2653331"/>
            <a:ext cx="5168714" cy="4021897"/>
            <a:chOff x="76628" y="2653331"/>
            <a:chExt cx="5168714" cy="4021897"/>
          </a:xfrm>
        </p:grpSpPr>
        <p:pic>
          <p:nvPicPr>
            <p:cNvPr id="33" name="Picture 32">
              <a:extLst>
                <a:ext uri="{FF2B5EF4-FFF2-40B4-BE49-F238E27FC236}">
                  <a16:creationId xmlns:a16="http://schemas.microsoft.com/office/drawing/2014/main" id="{9FECAFAE-7067-6B78-4FBB-2AE4DA40AAFE}"/>
                </a:ext>
              </a:extLst>
            </p:cNvPr>
            <p:cNvPicPr>
              <a:picLocks noChangeAspect="1"/>
            </p:cNvPicPr>
            <p:nvPr/>
          </p:nvPicPr>
          <p:blipFill>
            <a:blip r:embed="rId7"/>
            <a:stretch>
              <a:fillRect/>
            </a:stretch>
          </p:blipFill>
          <p:spPr>
            <a:xfrm>
              <a:off x="150859" y="2974450"/>
              <a:ext cx="4197308" cy="1528676"/>
            </a:xfrm>
            <a:prstGeom prst="rect">
              <a:avLst/>
            </a:prstGeom>
          </p:spPr>
        </p:pic>
        <p:pic>
          <p:nvPicPr>
            <p:cNvPr id="34" name="Picture 33">
              <a:extLst>
                <a:ext uri="{FF2B5EF4-FFF2-40B4-BE49-F238E27FC236}">
                  <a16:creationId xmlns:a16="http://schemas.microsoft.com/office/drawing/2014/main" id="{9E4B8615-0B81-9CC5-A527-AF2E5BCB3A4E}"/>
                </a:ext>
              </a:extLst>
            </p:cNvPr>
            <p:cNvPicPr>
              <a:picLocks noChangeAspect="1"/>
            </p:cNvPicPr>
            <p:nvPr/>
          </p:nvPicPr>
          <p:blipFill>
            <a:blip r:embed="rId8"/>
            <a:stretch>
              <a:fillRect/>
            </a:stretch>
          </p:blipFill>
          <p:spPr>
            <a:xfrm>
              <a:off x="155831" y="5066921"/>
              <a:ext cx="4185104" cy="1608307"/>
            </a:xfrm>
            <a:prstGeom prst="rect">
              <a:avLst/>
            </a:prstGeom>
          </p:spPr>
        </p:pic>
        <p:sp>
          <p:nvSpPr>
            <p:cNvPr id="35" name="Right Arrow 34">
              <a:extLst>
                <a:ext uri="{FF2B5EF4-FFF2-40B4-BE49-F238E27FC236}">
                  <a16:creationId xmlns:a16="http://schemas.microsoft.com/office/drawing/2014/main" id="{3FE15192-0794-01F6-B839-CF3768AD26CA}"/>
                </a:ext>
              </a:extLst>
            </p:cNvPr>
            <p:cNvSpPr/>
            <p:nvPr/>
          </p:nvSpPr>
          <p:spPr>
            <a:xfrm rot="10800000">
              <a:off x="4599606" y="3664955"/>
              <a:ext cx="645736" cy="210779"/>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9829931-3FB1-A979-4584-45BF33F61797}"/>
                </a:ext>
              </a:extLst>
            </p:cNvPr>
            <p:cNvSpPr/>
            <p:nvPr/>
          </p:nvSpPr>
          <p:spPr>
            <a:xfrm>
              <a:off x="76629" y="2708179"/>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6</a:t>
              </a:r>
            </a:p>
          </p:txBody>
        </p:sp>
        <p:sp>
          <p:nvSpPr>
            <p:cNvPr id="37" name="Oval 36">
              <a:extLst>
                <a:ext uri="{FF2B5EF4-FFF2-40B4-BE49-F238E27FC236}">
                  <a16:creationId xmlns:a16="http://schemas.microsoft.com/office/drawing/2014/main" id="{5486CFD2-B059-66DF-0098-32139393ED1F}"/>
                </a:ext>
              </a:extLst>
            </p:cNvPr>
            <p:cNvSpPr/>
            <p:nvPr/>
          </p:nvSpPr>
          <p:spPr>
            <a:xfrm>
              <a:off x="76628" y="4799762"/>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7</a:t>
              </a:r>
            </a:p>
          </p:txBody>
        </p:sp>
        <p:sp>
          <p:nvSpPr>
            <p:cNvPr id="38" name="Right Arrow 37">
              <a:extLst>
                <a:ext uri="{FF2B5EF4-FFF2-40B4-BE49-F238E27FC236}">
                  <a16:creationId xmlns:a16="http://schemas.microsoft.com/office/drawing/2014/main" id="{73425690-5669-00CF-CBB5-5C9007154305}"/>
                </a:ext>
              </a:extLst>
            </p:cNvPr>
            <p:cNvSpPr/>
            <p:nvPr/>
          </p:nvSpPr>
          <p:spPr>
            <a:xfrm rot="5400000">
              <a:off x="1936142" y="4672406"/>
              <a:ext cx="417771" cy="254517"/>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14C0396-F577-6242-AB58-DB382CDF3688}"/>
                </a:ext>
              </a:extLst>
            </p:cNvPr>
            <p:cNvSpPr txBox="1"/>
            <p:nvPr/>
          </p:nvSpPr>
          <p:spPr>
            <a:xfrm>
              <a:off x="381145" y="2653331"/>
              <a:ext cx="2081019" cy="369332"/>
            </a:xfrm>
            <a:prstGeom prst="rect">
              <a:avLst/>
            </a:prstGeom>
            <a:noFill/>
          </p:spPr>
          <p:txBody>
            <a:bodyPr wrap="none" rtlCol="0">
              <a:spAutoFit/>
            </a:bodyPr>
            <a:lstStyle/>
            <a:p>
              <a:r>
                <a:rPr lang="en-US" dirty="0"/>
                <a:t>Check analysis logs</a:t>
              </a:r>
            </a:p>
          </p:txBody>
        </p:sp>
      </p:grpSp>
      <p:grpSp>
        <p:nvGrpSpPr>
          <p:cNvPr id="40" name="Group 39">
            <a:extLst>
              <a:ext uri="{FF2B5EF4-FFF2-40B4-BE49-F238E27FC236}">
                <a16:creationId xmlns:a16="http://schemas.microsoft.com/office/drawing/2014/main" id="{0C486499-65F3-374F-304A-1565AF0FB920}"/>
              </a:ext>
            </a:extLst>
          </p:cNvPr>
          <p:cNvGrpSpPr/>
          <p:nvPr/>
        </p:nvGrpSpPr>
        <p:grpSpPr>
          <a:xfrm>
            <a:off x="4599606" y="4744820"/>
            <a:ext cx="2760074" cy="1930408"/>
            <a:chOff x="4599606" y="4744820"/>
            <a:chExt cx="2760074" cy="1930408"/>
          </a:xfrm>
        </p:grpSpPr>
        <p:pic>
          <p:nvPicPr>
            <p:cNvPr id="41" name="Picture 40">
              <a:extLst>
                <a:ext uri="{FF2B5EF4-FFF2-40B4-BE49-F238E27FC236}">
                  <a16:creationId xmlns:a16="http://schemas.microsoft.com/office/drawing/2014/main" id="{8F46318B-C26D-4133-87FB-2B85EFE3D77D}"/>
                </a:ext>
              </a:extLst>
            </p:cNvPr>
            <p:cNvPicPr>
              <a:picLocks noChangeAspect="1"/>
            </p:cNvPicPr>
            <p:nvPr/>
          </p:nvPicPr>
          <p:blipFill>
            <a:blip r:embed="rId9"/>
            <a:stretch>
              <a:fillRect/>
            </a:stretch>
          </p:blipFill>
          <p:spPr>
            <a:xfrm>
              <a:off x="5511838" y="5066921"/>
              <a:ext cx="1847842" cy="1608307"/>
            </a:xfrm>
            <a:prstGeom prst="rect">
              <a:avLst/>
            </a:prstGeom>
          </p:spPr>
        </p:pic>
        <p:sp>
          <p:nvSpPr>
            <p:cNvPr id="42" name="Right Arrow 41">
              <a:extLst>
                <a:ext uri="{FF2B5EF4-FFF2-40B4-BE49-F238E27FC236}">
                  <a16:creationId xmlns:a16="http://schemas.microsoft.com/office/drawing/2014/main" id="{C3452FC9-C407-8135-5DC4-5061C5CE36AB}"/>
                </a:ext>
              </a:extLst>
            </p:cNvPr>
            <p:cNvSpPr/>
            <p:nvPr/>
          </p:nvSpPr>
          <p:spPr>
            <a:xfrm>
              <a:off x="4599606" y="5643272"/>
              <a:ext cx="645736" cy="210779"/>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C238A0E-B368-E3C4-B434-2A172E2B3A63}"/>
                </a:ext>
              </a:extLst>
            </p:cNvPr>
            <p:cNvSpPr/>
            <p:nvPr/>
          </p:nvSpPr>
          <p:spPr>
            <a:xfrm>
              <a:off x="5137142" y="4799665"/>
              <a:ext cx="285471" cy="25964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p>
          </p:txBody>
        </p:sp>
        <p:sp>
          <p:nvSpPr>
            <p:cNvPr id="44" name="TextBox 43">
              <a:extLst>
                <a:ext uri="{FF2B5EF4-FFF2-40B4-BE49-F238E27FC236}">
                  <a16:creationId xmlns:a16="http://schemas.microsoft.com/office/drawing/2014/main" id="{7B705C80-BFBE-70CA-8D48-203D163A97A4}"/>
                </a:ext>
              </a:extLst>
            </p:cNvPr>
            <p:cNvSpPr txBox="1"/>
            <p:nvPr/>
          </p:nvSpPr>
          <p:spPr>
            <a:xfrm>
              <a:off x="5481842" y="4744820"/>
              <a:ext cx="1347677" cy="369332"/>
            </a:xfrm>
            <a:prstGeom prst="rect">
              <a:avLst/>
            </a:prstGeom>
            <a:noFill/>
          </p:spPr>
          <p:txBody>
            <a:bodyPr wrap="none" rtlCol="0">
              <a:spAutoFit/>
            </a:bodyPr>
            <a:lstStyle/>
            <a:p>
              <a:r>
                <a:rPr lang="en-US" dirty="0"/>
                <a:t>View results</a:t>
              </a:r>
            </a:p>
          </p:txBody>
        </p:sp>
      </p:grpSp>
      <p:sp>
        <p:nvSpPr>
          <p:cNvPr id="45" name="TextBox 44">
            <a:extLst>
              <a:ext uri="{FF2B5EF4-FFF2-40B4-BE49-F238E27FC236}">
                <a16:creationId xmlns:a16="http://schemas.microsoft.com/office/drawing/2014/main" id="{930CA855-25C9-2EAF-71F5-6871DA5DEA57}"/>
              </a:ext>
            </a:extLst>
          </p:cNvPr>
          <p:cNvSpPr txBox="1"/>
          <p:nvPr/>
        </p:nvSpPr>
        <p:spPr>
          <a:xfrm>
            <a:off x="8481810" y="4682369"/>
            <a:ext cx="3066981" cy="2092881"/>
          </a:xfrm>
          <a:prstGeom prst="rect">
            <a:avLst/>
          </a:prstGeom>
          <a:noFill/>
          <a:ln>
            <a:solidFill>
              <a:schemeClr val="accent1">
                <a:shade val="95000"/>
                <a:satMod val="105000"/>
              </a:schemeClr>
            </a:solidFill>
            <a:prstDash val="dash"/>
          </a:ln>
        </p:spPr>
        <p:txBody>
          <a:bodyPr wrap="square" rtlCol="0">
            <a:spAutoFit/>
          </a:bodyPr>
          <a:lstStyle/>
          <a:p>
            <a:r>
              <a:rPr lang="en-US" sz="1600" dirty="0"/>
              <a:t>Work in progress:</a:t>
            </a:r>
          </a:p>
          <a:p>
            <a:pPr marL="285750" indent="-285750">
              <a:buFont typeface="Arial" panose="020B0604020202020204" pitchFamily="34" charset="0"/>
              <a:buChar char="•"/>
            </a:pPr>
            <a:r>
              <a:rPr lang="en-US" sz="1600" dirty="0"/>
              <a:t>Automatically set image reconstruction to run when matching input data found</a:t>
            </a:r>
          </a:p>
          <a:p>
            <a:pPr marL="285750" indent="-285750">
              <a:buFont typeface="Arial" panose="020B0604020202020204" pitchFamily="34" charset="0"/>
              <a:buChar char="•"/>
            </a:pPr>
            <a:r>
              <a:rPr lang="en-US" sz="1600" dirty="0"/>
              <a:t>Set SynthSeg, SIENX, etc. to run when reconstruction images found</a:t>
            </a:r>
          </a:p>
          <a:p>
            <a:endParaRPr lang="en-US" sz="1600" dirty="0"/>
          </a:p>
        </p:txBody>
      </p:sp>
    </p:spTree>
    <p:extLst>
      <p:ext uri="{BB962C8B-B14F-4D97-AF65-F5344CB8AC3E}">
        <p14:creationId xmlns:p14="http://schemas.microsoft.com/office/powerpoint/2010/main" val="346150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par>
                                <p:cTn id="21" presetID="9"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dissolv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dissolv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dissolve">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1" grpId="0"/>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A833C3-F44A-977B-16CA-B946F5BE4287}"/>
              </a:ext>
            </a:extLst>
          </p:cNvPr>
          <p:cNvSpPr/>
          <p:nvPr/>
        </p:nvSpPr>
        <p:spPr>
          <a:xfrm>
            <a:off x="432473" y="1681775"/>
            <a:ext cx="4070195" cy="4321456"/>
          </a:xfrm>
          <a:prstGeom prst="rect">
            <a:avLst/>
          </a:prstGeom>
          <a:solidFill>
            <a:schemeClr val="accent4">
              <a:lumMod val="20000"/>
              <a:lumOff val="80000"/>
              <a:alpha val="4699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9FF259A-D211-439C-5F0F-763D91CCB9F6}"/>
              </a:ext>
            </a:extLst>
          </p:cNvPr>
          <p:cNvSpPr/>
          <p:nvPr/>
        </p:nvSpPr>
        <p:spPr>
          <a:xfrm>
            <a:off x="0" y="0"/>
            <a:ext cx="12192000" cy="782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749272-B247-69A5-90F6-22D1E3D914BC}"/>
              </a:ext>
            </a:extLst>
          </p:cNvPr>
          <p:cNvSpPr>
            <a:spLocks noGrp="1"/>
          </p:cNvSpPr>
          <p:nvPr>
            <p:ph type="subTitle" idx="1"/>
          </p:nvPr>
        </p:nvSpPr>
        <p:spPr>
          <a:xfrm>
            <a:off x="1392431" y="0"/>
            <a:ext cx="9144000" cy="782832"/>
          </a:xfrm>
        </p:spPr>
        <p:txBody>
          <a:bodyPr anchor="ctr" anchorCtr="0"/>
          <a:lstStyle/>
          <a:p>
            <a:r>
              <a:rPr lang="en-US" dirty="0"/>
              <a:t>Main ways to upload data</a:t>
            </a:r>
          </a:p>
        </p:txBody>
      </p:sp>
      <p:pic>
        <p:nvPicPr>
          <p:cNvPr id="5" name="Picture 4">
            <a:extLst>
              <a:ext uri="{FF2B5EF4-FFF2-40B4-BE49-F238E27FC236}">
                <a16:creationId xmlns:a16="http://schemas.microsoft.com/office/drawing/2014/main" id="{6EC74965-CA51-7DBA-5656-C20CCEED8F5D}"/>
              </a:ext>
            </a:extLst>
          </p:cNvPr>
          <p:cNvPicPr>
            <a:picLocks noChangeAspect="1"/>
          </p:cNvPicPr>
          <p:nvPr/>
        </p:nvPicPr>
        <p:blipFill>
          <a:blip r:embed="rId2"/>
          <a:stretch>
            <a:fillRect/>
          </a:stretch>
        </p:blipFill>
        <p:spPr>
          <a:xfrm>
            <a:off x="574789" y="2192485"/>
            <a:ext cx="3720913" cy="1380693"/>
          </a:xfrm>
          <a:prstGeom prst="rect">
            <a:avLst/>
          </a:prstGeom>
        </p:spPr>
      </p:pic>
      <p:sp>
        <p:nvSpPr>
          <p:cNvPr id="7" name="Multiply 6">
            <a:extLst>
              <a:ext uri="{FF2B5EF4-FFF2-40B4-BE49-F238E27FC236}">
                <a16:creationId xmlns:a16="http://schemas.microsoft.com/office/drawing/2014/main" id="{3AA549B4-1DED-3806-6EEB-8CE0026032C9}"/>
              </a:ext>
            </a:extLst>
          </p:cNvPr>
          <p:cNvSpPr/>
          <p:nvPr/>
        </p:nvSpPr>
        <p:spPr>
          <a:xfrm>
            <a:off x="2028225" y="1618625"/>
            <a:ext cx="814040" cy="604224"/>
          </a:xfrm>
          <a:prstGeom prst="mathMultiply">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933847-1CD7-9628-4AC0-631595C55442}"/>
              </a:ext>
            </a:extLst>
          </p:cNvPr>
          <p:cNvSpPr txBox="1"/>
          <p:nvPr/>
        </p:nvSpPr>
        <p:spPr>
          <a:xfrm>
            <a:off x="574789" y="3778375"/>
            <a:ext cx="3424784" cy="369332"/>
          </a:xfrm>
          <a:prstGeom prst="rect">
            <a:avLst/>
          </a:prstGeom>
          <a:noFill/>
        </p:spPr>
        <p:txBody>
          <a:bodyPr wrap="none" rtlCol="0">
            <a:spAutoFit/>
          </a:bodyPr>
          <a:lstStyle/>
          <a:p>
            <a:r>
              <a:rPr lang="en-US" dirty="0"/>
              <a:t>- Unless very few small files, avoid </a:t>
            </a:r>
          </a:p>
        </p:txBody>
      </p:sp>
      <p:sp>
        <p:nvSpPr>
          <p:cNvPr id="12" name="Rectangle 11">
            <a:extLst>
              <a:ext uri="{FF2B5EF4-FFF2-40B4-BE49-F238E27FC236}">
                <a16:creationId xmlns:a16="http://schemas.microsoft.com/office/drawing/2014/main" id="{BF304E8F-1E33-4969-31BA-50B716CB2AF9}"/>
              </a:ext>
            </a:extLst>
          </p:cNvPr>
          <p:cNvSpPr/>
          <p:nvPr/>
        </p:nvSpPr>
        <p:spPr>
          <a:xfrm>
            <a:off x="4948623" y="1681775"/>
            <a:ext cx="6907576" cy="4321456"/>
          </a:xfrm>
          <a:prstGeom prst="rect">
            <a:avLst/>
          </a:prstGeom>
          <a:solidFill>
            <a:schemeClr val="accent4">
              <a:lumMod val="20000"/>
              <a:lumOff val="80000"/>
              <a:alpha val="4699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0E616D5-A597-BA03-C7BE-2C2C5885EBEA}"/>
              </a:ext>
            </a:extLst>
          </p:cNvPr>
          <p:cNvSpPr txBox="1"/>
          <p:nvPr/>
        </p:nvSpPr>
        <p:spPr>
          <a:xfrm>
            <a:off x="1683244" y="1096202"/>
            <a:ext cx="1504001" cy="369332"/>
          </a:xfrm>
          <a:prstGeom prst="rect">
            <a:avLst/>
          </a:prstGeom>
          <a:noFill/>
        </p:spPr>
        <p:txBody>
          <a:bodyPr wrap="none" rtlCol="0">
            <a:spAutoFit/>
          </a:bodyPr>
          <a:lstStyle/>
          <a:p>
            <a:r>
              <a:rPr lang="en-US" dirty="0"/>
              <a:t>Web interface</a:t>
            </a:r>
          </a:p>
        </p:txBody>
      </p:sp>
      <p:sp>
        <p:nvSpPr>
          <p:cNvPr id="14" name="TextBox 13">
            <a:extLst>
              <a:ext uri="{FF2B5EF4-FFF2-40B4-BE49-F238E27FC236}">
                <a16:creationId xmlns:a16="http://schemas.microsoft.com/office/drawing/2014/main" id="{77EC651B-83D0-28F8-45C4-7DE8D5CCEA1B}"/>
              </a:ext>
            </a:extLst>
          </p:cNvPr>
          <p:cNvSpPr txBox="1"/>
          <p:nvPr/>
        </p:nvSpPr>
        <p:spPr>
          <a:xfrm>
            <a:off x="7019510" y="1096202"/>
            <a:ext cx="2907078" cy="369332"/>
          </a:xfrm>
          <a:prstGeom prst="rect">
            <a:avLst/>
          </a:prstGeom>
          <a:noFill/>
        </p:spPr>
        <p:txBody>
          <a:bodyPr wrap="none" rtlCol="0">
            <a:spAutoFit/>
          </a:bodyPr>
          <a:lstStyle/>
          <a:p>
            <a:r>
              <a:rPr lang="en-US" dirty="0"/>
              <a:t>Command line interface (CLI)</a:t>
            </a:r>
          </a:p>
        </p:txBody>
      </p:sp>
      <p:sp>
        <p:nvSpPr>
          <p:cNvPr id="15" name="TextBox 14">
            <a:extLst>
              <a:ext uri="{FF2B5EF4-FFF2-40B4-BE49-F238E27FC236}">
                <a16:creationId xmlns:a16="http://schemas.microsoft.com/office/drawing/2014/main" id="{E4528244-2125-BC40-7DED-CB3B7EE14BAE}"/>
              </a:ext>
            </a:extLst>
          </p:cNvPr>
          <p:cNvSpPr txBox="1"/>
          <p:nvPr/>
        </p:nvSpPr>
        <p:spPr>
          <a:xfrm>
            <a:off x="5201022" y="2222849"/>
            <a:ext cx="3086836" cy="3693319"/>
          </a:xfrm>
          <a:prstGeom prst="rect">
            <a:avLst/>
          </a:prstGeom>
          <a:noFill/>
        </p:spPr>
        <p:txBody>
          <a:bodyPr wrap="square" rtlCol="0">
            <a:spAutoFit/>
          </a:bodyPr>
          <a:lstStyle/>
          <a:p>
            <a:pPr marL="285750" indent="-285750">
              <a:buFontTx/>
              <a:buChar char="-"/>
            </a:pPr>
            <a:r>
              <a:rPr lang="en-US" dirty="0"/>
              <a:t>Default desired option</a:t>
            </a:r>
          </a:p>
          <a:p>
            <a:pPr marL="285750" indent="-285750">
              <a:buFontTx/>
              <a:buChar char="-"/>
            </a:pPr>
            <a:r>
              <a:rPr lang="en-US" dirty="0"/>
              <a:t>Expects specific </a:t>
            </a:r>
            <a:r>
              <a:rPr lang="en-US" dirty="0" err="1"/>
              <a:t>dicom</a:t>
            </a:r>
            <a:r>
              <a:rPr lang="en-US" dirty="0"/>
              <a:t> headers</a:t>
            </a:r>
          </a:p>
          <a:p>
            <a:pPr marL="285750" indent="-285750">
              <a:buFontTx/>
              <a:buChar char="-"/>
            </a:pPr>
            <a:endParaRPr lang="en-US" dirty="0"/>
          </a:p>
          <a:p>
            <a:pPr marL="285750" indent="-285750">
              <a:buFontTx/>
              <a:buChar char="-"/>
            </a:pPr>
            <a:r>
              <a:rPr lang="en-US" dirty="0"/>
              <a:t>Flywheel structure:</a:t>
            </a:r>
          </a:p>
          <a:p>
            <a:pPr marL="285750" indent="-285750">
              <a:buFontTx/>
              <a:buChar char="-"/>
            </a:pPr>
            <a:r>
              <a:rPr lang="en-US" dirty="0"/>
              <a:t>ID = </a:t>
            </a:r>
            <a:r>
              <a:rPr lang="en-US" dirty="0" err="1"/>
              <a:t>patientID</a:t>
            </a:r>
            <a:endParaRPr lang="en-US" dirty="0"/>
          </a:p>
          <a:p>
            <a:pPr marL="285750" indent="-285750">
              <a:buFontTx/>
              <a:buChar char="-"/>
            </a:pPr>
            <a:r>
              <a:rPr lang="en-US" dirty="0"/>
              <a:t>Session = timestamp</a:t>
            </a:r>
          </a:p>
          <a:p>
            <a:pPr marL="285750" indent="-285750">
              <a:buFontTx/>
              <a:buChar char="-"/>
            </a:pPr>
            <a:r>
              <a:rPr lang="en-US" dirty="0"/>
              <a:t>Acquisition labels can be </a:t>
            </a:r>
            <a:r>
              <a:rPr lang="en-US" dirty="0" err="1"/>
              <a:t>BIDSified</a:t>
            </a:r>
            <a:r>
              <a:rPr lang="en-US" dirty="0"/>
              <a:t> by including a lookup table (csv) and running curation gear</a:t>
            </a:r>
          </a:p>
          <a:p>
            <a:pPr marL="285750" indent="-285750">
              <a:buFontTx/>
              <a:buChar char="-"/>
            </a:pPr>
            <a:endParaRPr lang="en-US" dirty="0"/>
          </a:p>
          <a:p>
            <a:pPr marL="285750" indent="-285750">
              <a:buFontTx/>
              <a:buChar char="-"/>
            </a:pPr>
            <a:endParaRPr lang="en-US" dirty="0"/>
          </a:p>
        </p:txBody>
      </p:sp>
      <p:sp>
        <p:nvSpPr>
          <p:cNvPr id="16" name="TextBox 15">
            <a:extLst>
              <a:ext uri="{FF2B5EF4-FFF2-40B4-BE49-F238E27FC236}">
                <a16:creationId xmlns:a16="http://schemas.microsoft.com/office/drawing/2014/main" id="{31EEA350-FD91-65B3-8271-0CF5B35A1F31}"/>
              </a:ext>
            </a:extLst>
          </p:cNvPr>
          <p:cNvSpPr txBox="1"/>
          <p:nvPr/>
        </p:nvSpPr>
        <p:spPr>
          <a:xfrm>
            <a:off x="8287858" y="2222849"/>
            <a:ext cx="3471669" cy="2585323"/>
          </a:xfrm>
          <a:prstGeom prst="rect">
            <a:avLst/>
          </a:prstGeom>
          <a:noFill/>
        </p:spPr>
        <p:txBody>
          <a:bodyPr wrap="square" rtlCol="0">
            <a:spAutoFit/>
          </a:bodyPr>
          <a:lstStyle/>
          <a:p>
            <a:pPr marL="285750" indent="-285750">
              <a:buFontTx/>
              <a:buChar char="-"/>
            </a:pPr>
            <a:r>
              <a:rPr lang="en-US" dirty="0"/>
              <a:t>When </a:t>
            </a:r>
            <a:r>
              <a:rPr lang="en-US" dirty="0" err="1"/>
              <a:t>dicom</a:t>
            </a:r>
            <a:r>
              <a:rPr lang="en-US" dirty="0"/>
              <a:t> headers not ideal can read folder names</a:t>
            </a:r>
          </a:p>
          <a:p>
            <a:pPr marL="285750" indent="-285750">
              <a:buFontTx/>
              <a:buChar char="-"/>
            </a:pPr>
            <a:r>
              <a:rPr lang="en-US" dirty="0"/>
              <a:t>Project &gt; ID &gt; Session &gt; Acquisition</a:t>
            </a:r>
          </a:p>
          <a:p>
            <a:pPr marL="285750" indent="-285750">
              <a:buFontTx/>
              <a:buChar char="-"/>
            </a:pPr>
            <a:r>
              <a:rPr lang="en-US" dirty="0"/>
              <a:t>(</a:t>
            </a:r>
            <a:r>
              <a:rPr lang="en-US" dirty="0" err="1"/>
              <a:t>Khula</a:t>
            </a:r>
            <a:r>
              <a:rPr lang="en-US" dirty="0"/>
              <a:t> &gt; Khula001 &gt; 3months &gt; T1w &gt; </a:t>
            </a:r>
            <a:r>
              <a:rPr lang="en-US" dirty="0" err="1"/>
              <a:t>xxxx.dcm</a:t>
            </a:r>
            <a:endParaRPr lang="en-US" dirty="0"/>
          </a:p>
          <a:p>
            <a:pPr marL="285750" indent="-285750">
              <a:buFontTx/>
              <a:buChar char="-"/>
            </a:pPr>
            <a:r>
              <a:rPr lang="en-US" dirty="0"/>
              <a:t>Requires </a:t>
            </a:r>
            <a:r>
              <a:rPr lang="en-US" dirty="0" err="1"/>
              <a:t>template.yaml</a:t>
            </a:r>
            <a:r>
              <a:rPr lang="en-US" dirty="0"/>
              <a:t> </a:t>
            </a:r>
          </a:p>
          <a:p>
            <a:pPr marL="285750" indent="-285750">
              <a:buFontTx/>
              <a:buChar char="-"/>
            </a:pPr>
            <a:endParaRPr lang="en-US" dirty="0"/>
          </a:p>
          <a:p>
            <a:pPr marL="285750" indent="-285750">
              <a:buFontTx/>
              <a:buChar char="-"/>
            </a:pPr>
            <a:endParaRPr lang="en-US" dirty="0"/>
          </a:p>
        </p:txBody>
      </p:sp>
      <p:sp>
        <p:nvSpPr>
          <p:cNvPr id="9" name="TextBox 8">
            <a:extLst>
              <a:ext uri="{FF2B5EF4-FFF2-40B4-BE49-F238E27FC236}">
                <a16:creationId xmlns:a16="http://schemas.microsoft.com/office/drawing/2014/main" id="{F8D20DCD-D71E-5CC1-BCC3-0CD20008761E}"/>
              </a:ext>
            </a:extLst>
          </p:cNvPr>
          <p:cNvSpPr txBox="1"/>
          <p:nvPr/>
        </p:nvSpPr>
        <p:spPr>
          <a:xfrm>
            <a:off x="5598306" y="1757300"/>
            <a:ext cx="1612364" cy="369332"/>
          </a:xfrm>
          <a:prstGeom prst="rect">
            <a:avLst/>
          </a:prstGeom>
          <a:solidFill>
            <a:schemeClr val="bg1">
              <a:lumMod val="85000"/>
            </a:schemeClr>
          </a:solidFill>
        </p:spPr>
        <p:txBody>
          <a:bodyPr wrap="none" rtlCol="0">
            <a:spAutoFit/>
          </a:bodyPr>
          <a:lstStyle/>
          <a:p>
            <a:r>
              <a:rPr lang="en-US" dirty="0" err="1"/>
              <a:t>fw</a:t>
            </a:r>
            <a:r>
              <a:rPr lang="en-US" dirty="0"/>
              <a:t> </a:t>
            </a:r>
            <a:r>
              <a:rPr lang="en-US" dirty="0" err="1"/>
              <a:t>injest</a:t>
            </a:r>
            <a:r>
              <a:rPr lang="en-US" dirty="0"/>
              <a:t> </a:t>
            </a:r>
            <a:r>
              <a:rPr lang="en-US" dirty="0" err="1"/>
              <a:t>dicom</a:t>
            </a:r>
            <a:endParaRPr lang="en-US" dirty="0"/>
          </a:p>
        </p:txBody>
      </p:sp>
      <p:sp>
        <p:nvSpPr>
          <p:cNvPr id="10" name="TextBox 9">
            <a:extLst>
              <a:ext uri="{FF2B5EF4-FFF2-40B4-BE49-F238E27FC236}">
                <a16:creationId xmlns:a16="http://schemas.microsoft.com/office/drawing/2014/main" id="{D5065816-FE9F-573D-B866-6E7CE3837F8A}"/>
              </a:ext>
            </a:extLst>
          </p:cNvPr>
          <p:cNvSpPr txBox="1"/>
          <p:nvPr/>
        </p:nvSpPr>
        <p:spPr>
          <a:xfrm>
            <a:off x="8958695" y="1757300"/>
            <a:ext cx="1935786" cy="369332"/>
          </a:xfrm>
          <a:prstGeom prst="rect">
            <a:avLst/>
          </a:prstGeom>
          <a:solidFill>
            <a:schemeClr val="bg1">
              <a:lumMod val="85000"/>
            </a:schemeClr>
          </a:solidFill>
        </p:spPr>
        <p:txBody>
          <a:bodyPr wrap="none" rtlCol="0">
            <a:spAutoFit/>
          </a:bodyPr>
          <a:lstStyle/>
          <a:p>
            <a:r>
              <a:rPr lang="en-US" dirty="0" err="1"/>
              <a:t>fw</a:t>
            </a:r>
            <a:r>
              <a:rPr lang="en-US" dirty="0"/>
              <a:t> </a:t>
            </a:r>
            <a:r>
              <a:rPr lang="en-US" dirty="0" err="1"/>
              <a:t>injest</a:t>
            </a:r>
            <a:r>
              <a:rPr lang="en-US" dirty="0"/>
              <a:t> template </a:t>
            </a:r>
          </a:p>
        </p:txBody>
      </p:sp>
    </p:spTree>
    <p:extLst>
      <p:ext uri="{BB962C8B-B14F-4D97-AF65-F5344CB8AC3E}">
        <p14:creationId xmlns:p14="http://schemas.microsoft.com/office/powerpoint/2010/main" val="194734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F259A-D211-439C-5F0F-763D91CCB9F6}"/>
              </a:ext>
            </a:extLst>
          </p:cNvPr>
          <p:cNvSpPr/>
          <p:nvPr/>
        </p:nvSpPr>
        <p:spPr>
          <a:xfrm>
            <a:off x="0" y="0"/>
            <a:ext cx="12192000" cy="782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749272-B247-69A5-90F6-22D1E3D914BC}"/>
              </a:ext>
            </a:extLst>
          </p:cNvPr>
          <p:cNvSpPr>
            <a:spLocks noGrp="1"/>
          </p:cNvSpPr>
          <p:nvPr>
            <p:ph type="subTitle" idx="1"/>
          </p:nvPr>
        </p:nvSpPr>
        <p:spPr>
          <a:xfrm>
            <a:off x="1392431" y="0"/>
            <a:ext cx="9144000" cy="782832"/>
          </a:xfrm>
        </p:spPr>
        <p:txBody>
          <a:bodyPr anchor="ctr" anchorCtr="0"/>
          <a:lstStyle/>
          <a:p>
            <a:r>
              <a:rPr lang="en-US" dirty="0" err="1"/>
              <a:t>Injest</a:t>
            </a:r>
            <a:r>
              <a:rPr lang="en-US" dirty="0"/>
              <a:t> data (CLI commands)</a:t>
            </a:r>
          </a:p>
        </p:txBody>
      </p:sp>
      <p:pic>
        <p:nvPicPr>
          <p:cNvPr id="2" name="Picture 1">
            <a:extLst>
              <a:ext uri="{FF2B5EF4-FFF2-40B4-BE49-F238E27FC236}">
                <a16:creationId xmlns:a16="http://schemas.microsoft.com/office/drawing/2014/main" id="{4CD58900-3AE2-6AD6-2831-595518C676D1}"/>
              </a:ext>
            </a:extLst>
          </p:cNvPr>
          <p:cNvPicPr>
            <a:picLocks noChangeAspect="1"/>
          </p:cNvPicPr>
          <p:nvPr/>
        </p:nvPicPr>
        <p:blipFill>
          <a:blip r:embed="rId2"/>
          <a:stretch>
            <a:fillRect/>
          </a:stretch>
        </p:blipFill>
        <p:spPr>
          <a:xfrm>
            <a:off x="4795155" y="4052771"/>
            <a:ext cx="5687215" cy="2692413"/>
          </a:xfrm>
          <a:prstGeom prst="rect">
            <a:avLst/>
          </a:prstGeom>
        </p:spPr>
      </p:pic>
      <p:pic>
        <p:nvPicPr>
          <p:cNvPr id="17" name="Picture 16">
            <a:extLst>
              <a:ext uri="{FF2B5EF4-FFF2-40B4-BE49-F238E27FC236}">
                <a16:creationId xmlns:a16="http://schemas.microsoft.com/office/drawing/2014/main" id="{3614B256-B00B-8EC4-DCAF-FAD0DF0C855E}"/>
              </a:ext>
            </a:extLst>
          </p:cNvPr>
          <p:cNvPicPr>
            <a:picLocks noChangeAspect="1"/>
          </p:cNvPicPr>
          <p:nvPr/>
        </p:nvPicPr>
        <p:blipFill>
          <a:blip r:embed="rId3"/>
          <a:stretch>
            <a:fillRect/>
          </a:stretch>
        </p:blipFill>
        <p:spPr>
          <a:xfrm>
            <a:off x="253500" y="1400652"/>
            <a:ext cx="4377877" cy="1897080"/>
          </a:xfrm>
          <a:prstGeom prst="rect">
            <a:avLst/>
          </a:prstGeom>
        </p:spPr>
      </p:pic>
      <p:pic>
        <p:nvPicPr>
          <p:cNvPr id="18" name="Picture 17">
            <a:extLst>
              <a:ext uri="{FF2B5EF4-FFF2-40B4-BE49-F238E27FC236}">
                <a16:creationId xmlns:a16="http://schemas.microsoft.com/office/drawing/2014/main" id="{3EBDD77E-1847-45A4-50FC-5D76D36FEF7D}"/>
              </a:ext>
            </a:extLst>
          </p:cNvPr>
          <p:cNvPicPr>
            <a:picLocks noChangeAspect="1"/>
          </p:cNvPicPr>
          <p:nvPr/>
        </p:nvPicPr>
        <p:blipFill>
          <a:blip r:embed="rId4"/>
          <a:stretch>
            <a:fillRect/>
          </a:stretch>
        </p:blipFill>
        <p:spPr>
          <a:xfrm>
            <a:off x="4795156" y="1400652"/>
            <a:ext cx="7396844" cy="2562133"/>
          </a:xfrm>
          <a:prstGeom prst="rect">
            <a:avLst/>
          </a:prstGeom>
        </p:spPr>
      </p:pic>
      <p:sp>
        <p:nvSpPr>
          <p:cNvPr id="19" name="TextBox 18">
            <a:extLst>
              <a:ext uri="{FF2B5EF4-FFF2-40B4-BE49-F238E27FC236}">
                <a16:creationId xmlns:a16="http://schemas.microsoft.com/office/drawing/2014/main" id="{BB4EF20F-D502-D0F7-8FF4-15CCA8164461}"/>
              </a:ext>
            </a:extLst>
          </p:cNvPr>
          <p:cNvSpPr txBox="1"/>
          <p:nvPr/>
        </p:nvSpPr>
        <p:spPr>
          <a:xfrm>
            <a:off x="1392431" y="907076"/>
            <a:ext cx="1351139" cy="369332"/>
          </a:xfrm>
          <a:prstGeom prst="rect">
            <a:avLst/>
          </a:prstGeom>
          <a:noFill/>
        </p:spPr>
        <p:txBody>
          <a:bodyPr wrap="none" rtlCol="0">
            <a:spAutoFit/>
          </a:bodyPr>
          <a:lstStyle/>
          <a:p>
            <a:r>
              <a:rPr lang="en-US" b="1" dirty="0" err="1"/>
              <a:t>Injest</a:t>
            </a:r>
            <a:r>
              <a:rPr lang="en-US" b="1" dirty="0"/>
              <a:t> </a:t>
            </a:r>
            <a:r>
              <a:rPr lang="en-US" b="1" dirty="0" err="1"/>
              <a:t>dicom</a:t>
            </a:r>
            <a:endParaRPr lang="en-US" b="1" dirty="0"/>
          </a:p>
        </p:txBody>
      </p:sp>
      <p:sp>
        <p:nvSpPr>
          <p:cNvPr id="20" name="TextBox 19">
            <a:extLst>
              <a:ext uri="{FF2B5EF4-FFF2-40B4-BE49-F238E27FC236}">
                <a16:creationId xmlns:a16="http://schemas.microsoft.com/office/drawing/2014/main" id="{3383BF5B-C186-BDE6-2AEB-BA4FC5796C03}"/>
              </a:ext>
            </a:extLst>
          </p:cNvPr>
          <p:cNvSpPr txBox="1"/>
          <p:nvPr/>
        </p:nvSpPr>
        <p:spPr>
          <a:xfrm>
            <a:off x="4795155" y="907076"/>
            <a:ext cx="1629870" cy="369332"/>
          </a:xfrm>
          <a:prstGeom prst="rect">
            <a:avLst/>
          </a:prstGeom>
          <a:noFill/>
        </p:spPr>
        <p:txBody>
          <a:bodyPr wrap="none" rtlCol="0">
            <a:spAutoFit/>
          </a:bodyPr>
          <a:lstStyle/>
          <a:p>
            <a:r>
              <a:rPr lang="en-US" b="1" dirty="0" err="1"/>
              <a:t>Injest</a:t>
            </a:r>
            <a:r>
              <a:rPr lang="en-US" b="1" dirty="0"/>
              <a:t> template</a:t>
            </a:r>
          </a:p>
        </p:txBody>
      </p:sp>
      <p:sp>
        <p:nvSpPr>
          <p:cNvPr id="21" name="TextBox 20">
            <a:extLst>
              <a:ext uri="{FF2B5EF4-FFF2-40B4-BE49-F238E27FC236}">
                <a16:creationId xmlns:a16="http://schemas.microsoft.com/office/drawing/2014/main" id="{9EAEE770-D6D9-922D-7D82-8734C7C97090}"/>
              </a:ext>
            </a:extLst>
          </p:cNvPr>
          <p:cNvSpPr txBox="1"/>
          <p:nvPr/>
        </p:nvSpPr>
        <p:spPr>
          <a:xfrm>
            <a:off x="96507" y="3616461"/>
            <a:ext cx="4691862" cy="369332"/>
          </a:xfrm>
          <a:prstGeom prst="rect">
            <a:avLst/>
          </a:prstGeom>
          <a:noFill/>
        </p:spPr>
        <p:txBody>
          <a:bodyPr wrap="none" rtlCol="0">
            <a:spAutoFit/>
          </a:bodyPr>
          <a:lstStyle/>
          <a:p>
            <a:r>
              <a:rPr lang="en-US" dirty="0"/>
              <a:t>All BMGF projects are under group </a:t>
            </a:r>
            <a:r>
              <a:rPr lang="en-US" b="1" dirty="0"/>
              <a:t>‘</a:t>
            </a:r>
            <a:r>
              <a:rPr lang="en-US" b="1" dirty="0" err="1"/>
              <a:t>global_map</a:t>
            </a:r>
            <a:r>
              <a:rPr lang="en-US" b="1" dirty="0"/>
              <a:t>’</a:t>
            </a:r>
          </a:p>
        </p:txBody>
      </p:sp>
      <p:sp>
        <p:nvSpPr>
          <p:cNvPr id="25" name="TextBox 24">
            <a:extLst>
              <a:ext uri="{FF2B5EF4-FFF2-40B4-BE49-F238E27FC236}">
                <a16:creationId xmlns:a16="http://schemas.microsoft.com/office/drawing/2014/main" id="{2ED81B43-C996-17BC-3801-0DC6FBC8D207}"/>
              </a:ext>
            </a:extLst>
          </p:cNvPr>
          <p:cNvSpPr txBox="1"/>
          <p:nvPr/>
        </p:nvSpPr>
        <p:spPr>
          <a:xfrm>
            <a:off x="96507" y="4208007"/>
            <a:ext cx="4534870" cy="1754326"/>
          </a:xfrm>
          <a:prstGeom prst="rect">
            <a:avLst/>
          </a:prstGeom>
          <a:noFill/>
        </p:spPr>
        <p:txBody>
          <a:bodyPr wrap="square" rtlCol="0">
            <a:spAutoFit/>
          </a:bodyPr>
          <a:lstStyle/>
          <a:p>
            <a:r>
              <a:rPr lang="en-US" dirty="0"/>
              <a:t>Will be asked to confirm upload when the project structure has been calculated: </a:t>
            </a:r>
            <a:r>
              <a:rPr lang="en-US" u="sng" dirty="0"/>
              <a:t>Check this looks correct before proceeding</a:t>
            </a:r>
          </a:p>
          <a:p>
            <a:pPr marL="285750" indent="-285750">
              <a:buFontTx/>
              <a:buChar char="-"/>
            </a:pPr>
            <a:r>
              <a:rPr lang="en-US" dirty="0"/>
              <a:t>Expected number of subjects, sessions, acquisitions</a:t>
            </a:r>
          </a:p>
          <a:p>
            <a:pPr marL="285750" indent="-285750">
              <a:buFontTx/>
              <a:buChar char="-"/>
            </a:pPr>
            <a:endParaRPr lang="en-US" dirty="0"/>
          </a:p>
        </p:txBody>
      </p:sp>
    </p:spTree>
    <p:extLst>
      <p:ext uri="{BB962C8B-B14F-4D97-AF65-F5344CB8AC3E}">
        <p14:creationId xmlns:p14="http://schemas.microsoft.com/office/powerpoint/2010/main" val="355949914"/>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1675</TotalTime>
  <Words>499</Words>
  <Application>Microsoft Macintosh PowerPoint</Application>
  <PresentationFormat>Widescreen</PresentationFormat>
  <Paragraphs>102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Niall Bourke</dc:creator>
  <cp:lastModifiedBy>Niall Bourke</cp:lastModifiedBy>
  <cp:revision>20</cp:revision>
  <dcterms:created xsi:type="dcterms:W3CDTF">2023-01-23T11:01:13Z</dcterms:created>
  <dcterms:modified xsi:type="dcterms:W3CDTF">2023-01-24T14:56:50Z</dcterms:modified>
</cp:coreProperties>
</file>