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5"/>
  </p:notesMasterIdLst>
  <p:sldIdLst>
    <p:sldId id="266" r:id="rId5"/>
    <p:sldId id="310" r:id="rId6"/>
    <p:sldId id="309" r:id="rId7"/>
    <p:sldId id="311" r:id="rId8"/>
    <p:sldId id="312" r:id="rId9"/>
    <p:sldId id="314" r:id="rId10"/>
    <p:sldId id="313" r:id="rId11"/>
    <p:sldId id="315" r:id="rId12"/>
    <p:sldId id="317" r:id="rId13"/>
    <p:sldId id="316" r:id="rId14"/>
    <p:sldId id="340" r:id="rId15"/>
    <p:sldId id="318" r:id="rId16"/>
    <p:sldId id="319" r:id="rId17"/>
    <p:sldId id="321" r:id="rId18"/>
    <p:sldId id="320" r:id="rId19"/>
    <p:sldId id="322" r:id="rId20"/>
    <p:sldId id="323" r:id="rId21"/>
    <p:sldId id="324" r:id="rId22"/>
    <p:sldId id="325" r:id="rId23"/>
    <p:sldId id="326" r:id="rId24"/>
    <p:sldId id="328" r:id="rId25"/>
    <p:sldId id="329" r:id="rId26"/>
    <p:sldId id="330" r:id="rId27"/>
    <p:sldId id="331" r:id="rId28"/>
    <p:sldId id="332" r:id="rId29"/>
    <p:sldId id="333" r:id="rId30"/>
    <p:sldId id="334" r:id="rId31"/>
    <p:sldId id="336" r:id="rId32"/>
    <p:sldId id="337" r:id="rId33"/>
    <p:sldId id="338" r:id="rId34"/>
    <p:sldId id="339" r:id="rId35"/>
    <p:sldId id="341" r:id="rId36"/>
    <p:sldId id="342" r:id="rId37"/>
    <p:sldId id="343" r:id="rId38"/>
    <p:sldId id="344" r:id="rId39"/>
    <p:sldId id="345" r:id="rId40"/>
    <p:sldId id="346" r:id="rId41"/>
    <p:sldId id="347" r:id="rId42"/>
    <p:sldId id="348" r:id="rId43"/>
    <p:sldId id="34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314" autoAdjust="0"/>
  </p:normalViewPr>
  <p:slideViewPr>
    <p:cSldViewPr snapToGrid="0">
      <p:cViewPr varScale="1">
        <p:scale>
          <a:sx n="95" d="100"/>
          <a:sy n="95" d="100"/>
        </p:scale>
        <p:origin x="11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5BDD56-AD15-4500-A848-043E32F38295}" type="doc">
      <dgm:prSet loTypeId="urn:microsoft.com/office/officeart/2005/8/layout/chevron1" loCatId="process" qsTypeId="urn:microsoft.com/office/officeart/2005/8/quickstyle/simple1" qsCatId="simple" csTypeId="urn:microsoft.com/office/officeart/2005/8/colors/accent0_1" csCatId="mainScheme" phldr="1"/>
      <dgm:spPr/>
    </dgm:pt>
    <dgm:pt modelId="{44B2892F-B1A0-41BA-BEBB-55C838DD6A3A}">
      <dgm:prSet phldrT="[Text]"/>
      <dgm:spPr/>
      <dgm:t>
        <a:bodyPr/>
        <a:lstStyle/>
        <a:p>
          <a:r>
            <a:rPr lang="en-GB" dirty="0"/>
            <a:t>Todd </a:t>
          </a:r>
          <a:r>
            <a:rPr lang="en-GB" dirty="0" err="1"/>
            <a:t>Coxeter</a:t>
          </a:r>
          <a:r>
            <a:rPr lang="en-GB" dirty="0"/>
            <a:t> Algorithm</a:t>
          </a:r>
        </a:p>
      </dgm:t>
    </dgm:pt>
    <dgm:pt modelId="{EF762FFE-F064-42EA-87CC-8193EA2FE098}" type="parTrans" cxnId="{E61E2536-C808-4F00-BACB-2E526A476F1E}">
      <dgm:prSet/>
      <dgm:spPr/>
      <dgm:t>
        <a:bodyPr/>
        <a:lstStyle/>
        <a:p>
          <a:endParaRPr lang="en-GB"/>
        </a:p>
      </dgm:t>
    </dgm:pt>
    <dgm:pt modelId="{D5656399-5E96-4D06-8639-0DE1F9F087B3}" type="sibTrans" cxnId="{E61E2536-C808-4F00-BACB-2E526A476F1E}">
      <dgm:prSet/>
      <dgm:spPr/>
      <dgm:t>
        <a:bodyPr/>
        <a:lstStyle/>
        <a:p>
          <a:endParaRPr lang="en-GB"/>
        </a:p>
      </dgm:t>
    </dgm:pt>
    <dgm:pt modelId="{3EF684B4-1D91-47E1-92B1-4677E5BA0691}">
      <dgm:prSet phldrT="[Text]"/>
      <dgm:spPr/>
      <dgm:t>
        <a:bodyPr/>
        <a:lstStyle/>
        <a:p>
          <a:r>
            <a:rPr lang="en-GB" dirty="0"/>
            <a:t>Knuth Bendix Algorithm</a:t>
          </a:r>
        </a:p>
      </dgm:t>
    </dgm:pt>
    <dgm:pt modelId="{71711EE5-B8CE-4F7B-B820-D44EE718C53D}" type="parTrans" cxnId="{308C0967-9F87-48A4-B70C-4D44B4A8AB8C}">
      <dgm:prSet/>
      <dgm:spPr/>
      <dgm:t>
        <a:bodyPr/>
        <a:lstStyle/>
        <a:p>
          <a:endParaRPr lang="en-GB"/>
        </a:p>
      </dgm:t>
    </dgm:pt>
    <dgm:pt modelId="{365C0EB5-213F-48FD-B96F-C002D8A390AB}" type="sibTrans" cxnId="{308C0967-9F87-48A4-B70C-4D44B4A8AB8C}">
      <dgm:prSet/>
      <dgm:spPr/>
      <dgm:t>
        <a:bodyPr/>
        <a:lstStyle/>
        <a:p>
          <a:endParaRPr lang="en-GB"/>
        </a:p>
      </dgm:t>
    </dgm:pt>
    <dgm:pt modelId="{A9DB1A7C-4B77-45CD-973F-C8B1D898A04A}">
      <dgm:prSet phldrT="[Text]"/>
      <dgm:spPr/>
      <dgm:t>
        <a:bodyPr/>
        <a:lstStyle/>
        <a:p>
          <a:r>
            <a:rPr lang="en-GB" dirty="0"/>
            <a:t>Using Multiplier Automata</a:t>
          </a:r>
        </a:p>
      </dgm:t>
    </dgm:pt>
    <dgm:pt modelId="{DC5EC6CA-7CC9-4CE7-B21C-70ADA0373C6C}" type="parTrans" cxnId="{37F7AB5F-23CC-48E0-9714-F428045A67D4}">
      <dgm:prSet/>
      <dgm:spPr/>
      <dgm:t>
        <a:bodyPr/>
        <a:lstStyle/>
        <a:p>
          <a:endParaRPr lang="en-GB"/>
        </a:p>
      </dgm:t>
    </dgm:pt>
    <dgm:pt modelId="{E3358DFB-AC50-4C86-9186-24629B6AB9FC}" type="sibTrans" cxnId="{37F7AB5F-23CC-48E0-9714-F428045A67D4}">
      <dgm:prSet/>
      <dgm:spPr/>
      <dgm:t>
        <a:bodyPr/>
        <a:lstStyle/>
        <a:p>
          <a:endParaRPr lang="en-GB"/>
        </a:p>
      </dgm:t>
    </dgm:pt>
    <dgm:pt modelId="{D665F28D-CB66-4B0E-86A1-BDA1657E0016}" type="pres">
      <dgm:prSet presAssocID="{2A5BDD56-AD15-4500-A848-043E32F38295}" presName="Name0" presStyleCnt="0">
        <dgm:presLayoutVars>
          <dgm:dir/>
          <dgm:animLvl val="lvl"/>
          <dgm:resizeHandles val="exact"/>
        </dgm:presLayoutVars>
      </dgm:prSet>
      <dgm:spPr/>
    </dgm:pt>
    <dgm:pt modelId="{6DCDCAA9-38D0-4972-8ECD-8C43DEFC0B81}" type="pres">
      <dgm:prSet presAssocID="{44B2892F-B1A0-41BA-BEBB-55C838DD6A3A}" presName="parTxOnly" presStyleLbl="node1" presStyleIdx="0" presStyleCnt="3">
        <dgm:presLayoutVars>
          <dgm:chMax val="0"/>
          <dgm:chPref val="0"/>
          <dgm:bulletEnabled val="1"/>
        </dgm:presLayoutVars>
      </dgm:prSet>
      <dgm:spPr/>
    </dgm:pt>
    <dgm:pt modelId="{FFCFD12A-8114-49DB-BD50-5F230C4ED3CD}" type="pres">
      <dgm:prSet presAssocID="{D5656399-5E96-4D06-8639-0DE1F9F087B3}" presName="parTxOnlySpace" presStyleCnt="0"/>
      <dgm:spPr/>
    </dgm:pt>
    <dgm:pt modelId="{AF0DE21C-4147-4D04-9B37-AABE013C1EF7}" type="pres">
      <dgm:prSet presAssocID="{3EF684B4-1D91-47E1-92B1-4677E5BA0691}" presName="parTxOnly" presStyleLbl="node1" presStyleIdx="1" presStyleCnt="3">
        <dgm:presLayoutVars>
          <dgm:chMax val="0"/>
          <dgm:chPref val="0"/>
          <dgm:bulletEnabled val="1"/>
        </dgm:presLayoutVars>
      </dgm:prSet>
      <dgm:spPr/>
    </dgm:pt>
    <dgm:pt modelId="{2A2A3F8D-00DC-4E28-A7E1-688998DBD6DC}" type="pres">
      <dgm:prSet presAssocID="{365C0EB5-213F-48FD-B96F-C002D8A390AB}" presName="parTxOnlySpace" presStyleCnt="0"/>
      <dgm:spPr/>
    </dgm:pt>
    <dgm:pt modelId="{29F7C779-09AC-4515-8C7F-F0155DB97836}" type="pres">
      <dgm:prSet presAssocID="{A9DB1A7C-4B77-45CD-973F-C8B1D898A04A}" presName="parTxOnly" presStyleLbl="node1" presStyleIdx="2" presStyleCnt="3">
        <dgm:presLayoutVars>
          <dgm:chMax val="0"/>
          <dgm:chPref val="0"/>
          <dgm:bulletEnabled val="1"/>
        </dgm:presLayoutVars>
      </dgm:prSet>
      <dgm:spPr/>
    </dgm:pt>
  </dgm:ptLst>
  <dgm:cxnLst>
    <dgm:cxn modelId="{0675A718-CA92-45F9-BEEB-D54B399AC263}" type="presOf" srcId="{A9DB1A7C-4B77-45CD-973F-C8B1D898A04A}" destId="{29F7C779-09AC-4515-8C7F-F0155DB97836}" srcOrd="0" destOrd="0" presId="urn:microsoft.com/office/officeart/2005/8/layout/chevron1"/>
    <dgm:cxn modelId="{E61E2536-C808-4F00-BACB-2E526A476F1E}" srcId="{2A5BDD56-AD15-4500-A848-043E32F38295}" destId="{44B2892F-B1A0-41BA-BEBB-55C838DD6A3A}" srcOrd="0" destOrd="0" parTransId="{EF762FFE-F064-42EA-87CC-8193EA2FE098}" sibTransId="{D5656399-5E96-4D06-8639-0DE1F9F087B3}"/>
    <dgm:cxn modelId="{342CD738-61F2-4076-931F-2D9B65BF01C6}" type="presOf" srcId="{2A5BDD56-AD15-4500-A848-043E32F38295}" destId="{D665F28D-CB66-4B0E-86A1-BDA1657E0016}" srcOrd="0" destOrd="0" presId="urn:microsoft.com/office/officeart/2005/8/layout/chevron1"/>
    <dgm:cxn modelId="{37F7AB5F-23CC-48E0-9714-F428045A67D4}" srcId="{2A5BDD56-AD15-4500-A848-043E32F38295}" destId="{A9DB1A7C-4B77-45CD-973F-C8B1D898A04A}" srcOrd="2" destOrd="0" parTransId="{DC5EC6CA-7CC9-4CE7-B21C-70ADA0373C6C}" sibTransId="{E3358DFB-AC50-4C86-9186-24629B6AB9FC}"/>
    <dgm:cxn modelId="{308C0967-9F87-48A4-B70C-4D44B4A8AB8C}" srcId="{2A5BDD56-AD15-4500-A848-043E32F38295}" destId="{3EF684B4-1D91-47E1-92B1-4677E5BA0691}" srcOrd="1" destOrd="0" parTransId="{71711EE5-B8CE-4F7B-B820-D44EE718C53D}" sibTransId="{365C0EB5-213F-48FD-B96F-C002D8A390AB}"/>
    <dgm:cxn modelId="{44A26D4B-518A-47BC-BABF-80D341810374}" type="presOf" srcId="{3EF684B4-1D91-47E1-92B1-4677E5BA0691}" destId="{AF0DE21C-4147-4D04-9B37-AABE013C1EF7}" srcOrd="0" destOrd="0" presId="urn:microsoft.com/office/officeart/2005/8/layout/chevron1"/>
    <dgm:cxn modelId="{34A462C4-4741-4490-AB4E-7193612307BC}" type="presOf" srcId="{44B2892F-B1A0-41BA-BEBB-55C838DD6A3A}" destId="{6DCDCAA9-38D0-4972-8ECD-8C43DEFC0B81}" srcOrd="0" destOrd="0" presId="urn:microsoft.com/office/officeart/2005/8/layout/chevron1"/>
    <dgm:cxn modelId="{5C1F7099-4F4E-443E-814B-80AE90BFFC7E}" type="presParOf" srcId="{D665F28D-CB66-4B0E-86A1-BDA1657E0016}" destId="{6DCDCAA9-38D0-4972-8ECD-8C43DEFC0B81}" srcOrd="0" destOrd="0" presId="urn:microsoft.com/office/officeart/2005/8/layout/chevron1"/>
    <dgm:cxn modelId="{4BEC7CDC-58A0-45E8-BA97-35AF06B59D8F}" type="presParOf" srcId="{D665F28D-CB66-4B0E-86A1-BDA1657E0016}" destId="{FFCFD12A-8114-49DB-BD50-5F230C4ED3CD}" srcOrd="1" destOrd="0" presId="urn:microsoft.com/office/officeart/2005/8/layout/chevron1"/>
    <dgm:cxn modelId="{08477226-5B98-4F91-B22B-0A0D88327EA8}" type="presParOf" srcId="{D665F28D-CB66-4B0E-86A1-BDA1657E0016}" destId="{AF0DE21C-4147-4D04-9B37-AABE013C1EF7}" srcOrd="2" destOrd="0" presId="urn:microsoft.com/office/officeart/2005/8/layout/chevron1"/>
    <dgm:cxn modelId="{086751EE-86C3-4C89-A7A8-72C20B4BD381}" type="presParOf" srcId="{D665F28D-CB66-4B0E-86A1-BDA1657E0016}" destId="{2A2A3F8D-00DC-4E28-A7E1-688998DBD6DC}" srcOrd="3" destOrd="0" presId="urn:microsoft.com/office/officeart/2005/8/layout/chevron1"/>
    <dgm:cxn modelId="{EC2F1FE5-1F53-41B7-837D-CDBC825D674E}" type="presParOf" srcId="{D665F28D-CB66-4B0E-86A1-BDA1657E0016}" destId="{29F7C779-09AC-4515-8C7F-F0155DB97836}"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DCAA9-38D0-4972-8ECD-8C43DEFC0B81}">
      <dsp:nvSpPr>
        <dsp:cNvPr id="0" name=""/>
        <dsp:cNvSpPr/>
      </dsp:nvSpPr>
      <dsp:spPr>
        <a:xfrm>
          <a:off x="2946" y="1162357"/>
          <a:ext cx="3590180" cy="1436072"/>
        </a:xfrm>
        <a:prstGeom prst="chevron">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ctr" defTabSz="1511300">
            <a:lnSpc>
              <a:spcPct val="90000"/>
            </a:lnSpc>
            <a:spcBef>
              <a:spcPct val="0"/>
            </a:spcBef>
            <a:spcAft>
              <a:spcPct val="35000"/>
            </a:spcAft>
            <a:buNone/>
          </a:pPr>
          <a:r>
            <a:rPr lang="en-GB" sz="3400" kern="1200" dirty="0"/>
            <a:t>Todd </a:t>
          </a:r>
          <a:r>
            <a:rPr lang="en-GB" sz="3400" kern="1200" dirty="0" err="1"/>
            <a:t>Coxeter</a:t>
          </a:r>
          <a:r>
            <a:rPr lang="en-GB" sz="3400" kern="1200" dirty="0"/>
            <a:t> Algorithm</a:t>
          </a:r>
        </a:p>
      </dsp:txBody>
      <dsp:txXfrm>
        <a:off x="720982" y="1162357"/>
        <a:ext cx="2154108" cy="1436072"/>
      </dsp:txXfrm>
    </dsp:sp>
    <dsp:sp modelId="{AF0DE21C-4147-4D04-9B37-AABE013C1EF7}">
      <dsp:nvSpPr>
        <dsp:cNvPr id="0" name=""/>
        <dsp:cNvSpPr/>
      </dsp:nvSpPr>
      <dsp:spPr>
        <a:xfrm>
          <a:off x="3234109" y="1162357"/>
          <a:ext cx="3590180" cy="1436072"/>
        </a:xfrm>
        <a:prstGeom prst="chevron">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ctr" defTabSz="1511300">
            <a:lnSpc>
              <a:spcPct val="90000"/>
            </a:lnSpc>
            <a:spcBef>
              <a:spcPct val="0"/>
            </a:spcBef>
            <a:spcAft>
              <a:spcPct val="35000"/>
            </a:spcAft>
            <a:buNone/>
          </a:pPr>
          <a:r>
            <a:rPr lang="en-GB" sz="3400" kern="1200" dirty="0"/>
            <a:t>Knuth Bendix Algorithm</a:t>
          </a:r>
        </a:p>
      </dsp:txBody>
      <dsp:txXfrm>
        <a:off x="3952145" y="1162357"/>
        <a:ext cx="2154108" cy="1436072"/>
      </dsp:txXfrm>
    </dsp:sp>
    <dsp:sp modelId="{29F7C779-09AC-4515-8C7F-F0155DB97836}">
      <dsp:nvSpPr>
        <dsp:cNvPr id="0" name=""/>
        <dsp:cNvSpPr/>
      </dsp:nvSpPr>
      <dsp:spPr>
        <a:xfrm>
          <a:off x="6465272" y="1162357"/>
          <a:ext cx="3590180" cy="1436072"/>
        </a:xfrm>
        <a:prstGeom prst="chevron">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ctr" defTabSz="1511300">
            <a:lnSpc>
              <a:spcPct val="90000"/>
            </a:lnSpc>
            <a:spcBef>
              <a:spcPct val="0"/>
            </a:spcBef>
            <a:spcAft>
              <a:spcPct val="35000"/>
            </a:spcAft>
            <a:buNone/>
          </a:pPr>
          <a:r>
            <a:rPr lang="en-GB" sz="3400" kern="1200" dirty="0"/>
            <a:t>Using Multiplier Automata</a:t>
          </a:r>
        </a:p>
      </dsp:txBody>
      <dsp:txXfrm>
        <a:off x="7183308" y="1162357"/>
        <a:ext cx="2154108" cy="14360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1T21:28:07.708"/>
    </inkml:context>
    <inkml:brush xml:id="br0">
      <inkml:brushProperty name="width" value="0.025" units="cm"/>
      <inkml:brushProperty name="height" value="0.025" units="cm"/>
    </inkml:brush>
  </inkml:definitions>
  <inkml:trace contextRef="#ctx0" brushRef="#br0">1 1 14432,'0'0'0,"9"43"0,18-31-248,16-5 248,25 15-10128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3T08:57:59.909"/>
    </inkml:context>
    <inkml:brush xml:id="br0">
      <inkml:brushProperty name="width" value="0.05" units="cm"/>
      <inkml:brushProperty name="height" value="0.05" units="cm"/>
      <inkml:brushProperty name="color" value="#E71224"/>
    </inkml:brush>
  </inkml:definitions>
  <inkml:trace contextRef="#ctx0" brushRef="#br0">1185 1 5920,'0'0'10993,"-6"8"-10588,-98 131 376,89-119-719,-1-2 0,0 0 0,-2-1 0,-26 21 0,26-23-26,-16 14 113,0-2 0,-2-1 0,-40 22 1,34-22 183,-183 112 230,123-71-193,66-41-313,-86 60 25,100-69-28,2 0 0,-1 2-1,2 0 1,1 1 0,0 0-1,2 2 1,-18 30 0,25-37-13,6-10 10,0 0 0,0 1 1,0-1-1,1 1 1,0 0-1,0-1 0,-1 9 1,2-13-44,0 0 1,0 0-1,0 0 1,0 0-1,0 0 1,-1 0-1,1 0 1,0 0-1,0 0 1,-1-1-1,1 1 1,0 0-1,-1-1 1,1 0-1,-2 1 1,2-1-47,0 0 1,0 0 0,0 0 0,0-1-1,0 1 1,0 0 0,0-1 0,0 1-1,0-1 1,0 1 0,0-1-1,0 1 1,1-1 0,-1 0 0,0 1-1,0-1 1,1 0 0,-1 0 0,1 0-1,-1 1 1,0-1 0,1 0-1,0 0 1,-1 0 0,1 0 0,-1 0-1,1 0 1,0 0 0,0 0 0,0 0-1,-1 0 1,1 0 0,0-1-1,11-24-4280,-8 22 2356,5-12 9,5-9-5467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3T08:58:00.809"/>
    </inkml:context>
    <inkml:brush xml:id="br0">
      <inkml:brushProperty name="width" value="0.05" units="cm"/>
      <inkml:brushProperty name="height" value="0.05" units="cm"/>
      <inkml:brushProperty name="color" value="#E71224"/>
    </inkml:brush>
  </inkml:definitions>
  <inkml:trace contextRef="#ctx0" brushRef="#br0">1249 1 6904,'62'3'9297,"-91"27"-8207,23-23-1043,-170 182 1282,107-121-813,-140 99 504,111-105-926,-157 86 47,156-91-26,-133 78 181,106-53 380,125-81-610,-9 4 132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25E61D-BAFD-47A5-AA27-940006D1B280}" type="datetimeFigureOut">
              <a:rPr lang="en-GB" smtClean="0"/>
              <a:t>15/04/2021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49008-F465-4BB9-AAD0-23A24D036DDE}" type="slidenum">
              <a:rPr lang="en-GB" smtClean="0"/>
              <a:t>‹#›</a:t>
            </a:fld>
            <a:endParaRPr lang="en-GB"/>
          </a:p>
        </p:txBody>
      </p:sp>
    </p:spTree>
    <p:extLst>
      <p:ext uri="{BB962C8B-B14F-4D97-AF65-F5344CB8AC3E}">
        <p14:creationId xmlns:p14="http://schemas.microsoft.com/office/powerpoint/2010/main" val="4052856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Give examples of </a:t>
                </a:r>
                <a14:m>
                  <m:oMath xmlns:m="http://schemas.openxmlformats.org/officeDocument/2006/math">
                    <m:r>
                      <a:rPr lang="en-GB" i="1" smtClean="0">
                        <a:latin typeface="Cambria Math" panose="02040503050406030204" pitchFamily="18" charset="0"/>
                        <a:ea typeface="Cambria Math" panose="02040503050406030204" pitchFamily="18" charset="0"/>
                      </a:rPr>
                      <m:t>ℝ</m:t>
                    </m:r>
                  </m:oMath>
                </a14:m>
                <a:r>
                  <a:rPr lang="en-GB" dirty="0"/>
                  <a:t>, </a:t>
                </a:r>
                <a14:m>
                  <m:oMath xmlns:m="http://schemas.openxmlformats.org/officeDocument/2006/math">
                    <m:r>
                      <a:rPr lang="en-GB" i="1" smtClean="0">
                        <a:latin typeface="Cambria Math" panose="02040503050406030204" pitchFamily="18" charset="0"/>
                        <a:ea typeface="Cambria Math" panose="02040503050406030204" pitchFamily="18" charset="0"/>
                      </a:rPr>
                      <m:t>ℚ</m:t>
                    </m:r>
                  </m:oMath>
                </a14:m>
                <a:r>
                  <a:rPr lang="en-GB" dirty="0"/>
                  <a:t>, </a:t>
                </a:r>
                <a14:m>
                  <m:oMath xmlns:m="http://schemas.openxmlformats.org/officeDocument/2006/math">
                    <m:r>
                      <a:rPr lang="en-GB" i="1" smtClean="0">
                        <a:latin typeface="Cambria Math" panose="02040503050406030204" pitchFamily="18" charset="0"/>
                        <a:ea typeface="Cambria Math" panose="02040503050406030204" pitchFamily="18" charset="0"/>
                      </a:rPr>
                      <m:t>ℤ</m:t>
                    </m:r>
                  </m:oMath>
                </a14:m>
                <a:r>
                  <a:rPr lang="en-GB" dirty="0"/>
                  <a:t>, but not </a:t>
                </a:r>
                <a14:m>
                  <m:oMath xmlns:m="http://schemas.openxmlformats.org/officeDocument/2006/math">
                    <m:r>
                      <a:rPr lang="en-GB" i="1" smtClean="0">
                        <a:latin typeface="Cambria Math" panose="02040503050406030204" pitchFamily="18" charset="0"/>
                        <a:ea typeface="Cambria Math" panose="02040503050406030204" pitchFamily="18" charset="0"/>
                      </a:rPr>
                      <m:t>ℕ</m:t>
                    </m:r>
                  </m:oMath>
                </a14:m>
                <a:endParaRPr lang="en-GB" dirty="0"/>
              </a:p>
            </p:txBody>
          </p:sp>
        </mc:Choice>
        <mc:Fallback xmlns="">
          <p:sp>
            <p:nvSpPr>
              <p:cNvPr id="3" name="Notes Placeholder 2"/>
              <p:cNvSpPr>
                <a:spLocks noGrp="1"/>
              </p:cNvSpPr>
              <p:nvPr>
                <p:ph type="body" idx="1"/>
              </p:nvPr>
            </p:nvSpPr>
            <p:spPr/>
            <p:txBody>
              <a:bodyPr/>
              <a:lstStyle/>
              <a:p>
                <a:r>
                  <a:rPr lang="en-GB" dirty="0"/>
                  <a:t>Give examples of </a:t>
                </a:r>
                <a:r>
                  <a:rPr lang="en-GB" i="0">
                    <a:latin typeface="Cambria Math" panose="02040503050406030204" pitchFamily="18" charset="0"/>
                    <a:ea typeface="Cambria Math" panose="02040503050406030204" pitchFamily="18" charset="0"/>
                  </a:rPr>
                  <a:t>ℝ</a:t>
                </a:r>
                <a:r>
                  <a:rPr lang="en-GB" dirty="0"/>
                  <a:t>, </a:t>
                </a:r>
                <a:r>
                  <a:rPr lang="en-GB" i="0">
                    <a:latin typeface="Cambria Math" panose="02040503050406030204" pitchFamily="18" charset="0"/>
                    <a:ea typeface="Cambria Math" panose="02040503050406030204" pitchFamily="18" charset="0"/>
                  </a:rPr>
                  <a:t>ℚ</a:t>
                </a:r>
                <a:r>
                  <a:rPr lang="en-GB" dirty="0"/>
                  <a:t>, </a:t>
                </a:r>
                <a:r>
                  <a:rPr lang="en-GB" i="0">
                    <a:latin typeface="Cambria Math" panose="02040503050406030204" pitchFamily="18" charset="0"/>
                    <a:ea typeface="Cambria Math" panose="02040503050406030204" pitchFamily="18" charset="0"/>
                  </a:rPr>
                  <a:t>ℤ</a:t>
                </a:r>
                <a:r>
                  <a:rPr lang="en-GB" dirty="0"/>
                  <a:t>, but not </a:t>
                </a:r>
                <a:r>
                  <a:rPr lang="en-GB" i="0">
                    <a:latin typeface="Cambria Math" panose="02040503050406030204" pitchFamily="18" charset="0"/>
                    <a:ea typeface="Cambria Math" panose="02040503050406030204" pitchFamily="18" charset="0"/>
                  </a:rPr>
                  <a:t>ℕ</a:t>
                </a:r>
                <a:endParaRPr lang="en-GB" dirty="0"/>
              </a:p>
            </p:txBody>
          </p:sp>
        </mc:Fallback>
      </mc:AlternateContent>
      <p:sp>
        <p:nvSpPr>
          <p:cNvPr id="4" name="Slide Number Placeholder 3"/>
          <p:cNvSpPr>
            <a:spLocks noGrp="1"/>
          </p:cNvSpPr>
          <p:nvPr>
            <p:ph type="sldNum" sz="quarter" idx="5"/>
          </p:nvPr>
        </p:nvSpPr>
        <p:spPr/>
        <p:txBody>
          <a:bodyPr/>
          <a:lstStyle/>
          <a:p>
            <a:fld id="{4C749008-F465-4BB9-AAD0-23A24D036DDE}" type="slidenum">
              <a:rPr lang="en-GB" smtClean="0"/>
              <a:t>3</a:t>
            </a:fld>
            <a:endParaRPr lang="en-GB"/>
          </a:p>
        </p:txBody>
      </p:sp>
    </p:spTree>
    <p:extLst>
      <p:ext uri="{BB962C8B-B14F-4D97-AF65-F5344CB8AC3E}">
        <p14:creationId xmlns:p14="http://schemas.microsoft.com/office/powerpoint/2010/main" val="1873257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Similar result for context free problems, where </a:t>
                </a:r>
                <a14:m>
                  <m:oMath xmlns:m="http://schemas.openxmlformats.org/officeDocument/2006/math">
                    <m:r>
                      <a:rPr lang="en-GB" b="0" i="1" smtClean="0">
                        <a:latin typeface="Cambria Math" panose="02040503050406030204" pitchFamily="18" charset="0"/>
                      </a:rPr>
                      <m:t>𝐺</m:t>
                    </m:r>
                  </m:oMath>
                </a14:m>
                <a:r>
                  <a:rPr lang="en-GB" dirty="0"/>
                  <a:t> needs</a:t>
                </a:r>
                <a:r>
                  <a:rPr lang="en-GB" baseline="0" dirty="0"/>
                  <a:t> to be virtually free for the problem to be context free.</a:t>
                </a:r>
                <a:endParaRPr lang="en-GB" dirty="0"/>
              </a:p>
            </p:txBody>
          </p:sp>
        </mc:Choice>
        <mc:Fallback xmlns="">
          <p:sp>
            <p:nvSpPr>
              <p:cNvPr id="3" name="Notes Placeholder 2"/>
              <p:cNvSpPr>
                <a:spLocks noGrp="1"/>
              </p:cNvSpPr>
              <p:nvPr>
                <p:ph type="body" idx="1"/>
              </p:nvPr>
            </p:nvSpPr>
            <p:spPr/>
            <p:txBody>
              <a:bodyPr/>
              <a:lstStyle/>
              <a:p>
                <a:r>
                  <a:rPr lang="en-GB" dirty="0"/>
                  <a:t>Similar result for context free problems, where </a:t>
                </a:r>
                <a:r>
                  <a:rPr lang="en-GB" b="0" i="0">
                    <a:latin typeface="Cambria Math" panose="02040503050406030204" pitchFamily="18" charset="0"/>
                  </a:rPr>
                  <a:t>𝐺</a:t>
                </a:r>
                <a:r>
                  <a:rPr lang="en-GB" dirty="0"/>
                  <a:t> needs</a:t>
                </a:r>
                <a:r>
                  <a:rPr lang="en-GB" baseline="0" dirty="0"/>
                  <a:t> to be virtually free for the problem to be context free.</a:t>
                </a:r>
                <a:endParaRPr lang="en-GB" dirty="0"/>
              </a:p>
            </p:txBody>
          </p:sp>
        </mc:Fallback>
      </mc:AlternateContent>
      <p:sp>
        <p:nvSpPr>
          <p:cNvPr id="4" name="Slide Number Placeholder 3"/>
          <p:cNvSpPr>
            <a:spLocks noGrp="1"/>
          </p:cNvSpPr>
          <p:nvPr>
            <p:ph type="sldNum" sz="quarter" idx="5"/>
          </p:nvPr>
        </p:nvSpPr>
        <p:spPr/>
        <p:txBody>
          <a:bodyPr/>
          <a:lstStyle/>
          <a:p>
            <a:fld id="{4C749008-F465-4BB9-AAD0-23A24D036DDE}" type="slidenum">
              <a:rPr lang="en-GB" smtClean="0"/>
              <a:t>19</a:t>
            </a:fld>
            <a:endParaRPr lang="en-GB"/>
          </a:p>
        </p:txBody>
      </p:sp>
    </p:spTree>
    <p:extLst>
      <p:ext uri="{BB962C8B-B14F-4D97-AF65-F5344CB8AC3E}">
        <p14:creationId xmlns:p14="http://schemas.microsoft.com/office/powerpoint/2010/main" val="1747140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what a coset is.</a:t>
            </a:r>
          </a:p>
        </p:txBody>
      </p:sp>
      <p:sp>
        <p:nvSpPr>
          <p:cNvPr id="4" name="Slide Number Placeholder 3"/>
          <p:cNvSpPr>
            <a:spLocks noGrp="1"/>
          </p:cNvSpPr>
          <p:nvPr>
            <p:ph type="sldNum" sz="quarter" idx="5"/>
          </p:nvPr>
        </p:nvSpPr>
        <p:spPr/>
        <p:txBody>
          <a:bodyPr/>
          <a:lstStyle/>
          <a:p>
            <a:fld id="{4C749008-F465-4BB9-AAD0-23A24D036DDE}" type="slidenum">
              <a:rPr lang="en-GB" smtClean="0"/>
              <a:t>21</a:t>
            </a:fld>
            <a:endParaRPr lang="en-GB"/>
          </a:p>
        </p:txBody>
      </p:sp>
    </p:spTree>
    <p:extLst>
      <p:ext uri="{BB962C8B-B14F-4D97-AF65-F5344CB8AC3E}">
        <p14:creationId xmlns:p14="http://schemas.microsoft.com/office/powerpoint/2010/main" val="4138773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A generalisation of the Word Problem is the </a:t>
                </a:r>
                <a:r>
                  <a:rPr lang="en-GB" b="1" dirty="0"/>
                  <a:t>Coset Enumeration Problem</a:t>
                </a:r>
                <a:r>
                  <a:rPr lang="en-GB" dirty="0"/>
                  <a:t>, which is the problem of counting the cosets of a subgroup </a:t>
                </a:r>
                <a14:m>
                  <m:oMath xmlns:m="http://schemas.openxmlformats.org/officeDocument/2006/math">
                    <m:r>
                      <a:rPr lang="en-GB" b="0" i="1" smtClean="0">
                        <a:latin typeface="Cambria Math" panose="02040503050406030204" pitchFamily="18" charset="0"/>
                      </a:rPr>
                      <m:t>𝐻</m:t>
                    </m:r>
                  </m:oMath>
                </a14:m>
                <a:r>
                  <a:rPr lang="en-GB" b="1" dirty="0"/>
                  <a:t> </a:t>
                </a:r>
                <a:r>
                  <a:rPr lang="en-GB" dirty="0"/>
                  <a:t>of a group </a:t>
                </a:r>
                <a14:m>
                  <m:oMath xmlns:m="http://schemas.openxmlformats.org/officeDocument/2006/math">
                    <m:r>
                      <a:rPr lang="en-GB" b="0" i="1" smtClean="0">
                        <a:latin typeface="Cambria Math" panose="02040503050406030204" pitchFamily="18" charset="0"/>
                      </a:rPr>
                      <m:t>𝐺</m:t>
                    </m:r>
                  </m:oMath>
                </a14:m>
                <a:r>
                  <a:rPr lang="en-GB" dirty="0"/>
                  <a:t>, where </a:t>
                </a:r>
                <a14:m>
                  <m:oMath xmlns:m="http://schemas.openxmlformats.org/officeDocument/2006/math">
                    <m:r>
                      <a:rPr lang="en-GB" b="0" i="1" smtClean="0">
                        <a:latin typeface="Cambria Math" panose="02040503050406030204" pitchFamily="18" charset="0"/>
                      </a:rPr>
                      <m:t>𝐺</m:t>
                    </m:r>
                  </m:oMath>
                </a14:m>
                <a:r>
                  <a:rPr lang="en-GB" b="1" dirty="0"/>
                  <a:t> </a:t>
                </a:r>
                <a:r>
                  <a:rPr lang="en-GB" dirty="0"/>
                  <a:t>and </a:t>
                </a:r>
                <a14:m>
                  <m:oMath xmlns:m="http://schemas.openxmlformats.org/officeDocument/2006/math">
                    <m:r>
                      <a:rPr lang="en-GB" b="0" i="1" smtClean="0">
                        <a:latin typeface="Cambria Math" panose="02040503050406030204" pitchFamily="18" charset="0"/>
                      </a:rPr>
                      <m:t>𝐻</m:t>
                    </m:r>
                  </m:oMath>
                </a14:m>
                <a:r>
                  <a:rPr lang="en-GB" b="1" dirty="0"/>
                  <a:t> </a:t>
                </a:r>
                <a:r>
                  <a:rPr lang="en-GB" dirty="0"/>
                  <a:t>are given in terms of presentations.</a:t>
                </a:r>
              </a:p>
              <a:p>
                <a:r>
                  <a:rPr lang="en-GB" dirty="0"/>
                  <a:t>If we can solve this problem, then we can take </a:t>
                </a:r>
                <a14:m>
                  <m:oMath xmlns:m="http://schemas.openxmlformats.org/officeDocument/2006/math">
                    <m:r>
                      <a:rPr lang="en-GB" b="0" i="1" smtClean="0">
                        <a:latin typeface="Cambria Math" panose="02040503050406030204" pitchFamily="18" charset="0"/>
                      </a:rPr>
                      <m:t>𝐻</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𝑒</m:t>
                        </m:r>
                      </m:e>
                    </m:d>
                  </m:oMath>
                </a14:m>
                <a:r>
                  <a:rPr lang="en-GB" dirty="0"/>
                  <a:t>, so that:</a:t>
                </a:r>
              </a:p>
              <a:p>
                <a:endParaRPr lang="en-GB" dirty="0"/>
              </a:p>
              <a:p>
                <a:pPr marL="0" indent="0">
                  <a:buNone/>
                </a:pPr>
                <a14:m>
                  <m:oMathPara xmlns:m="http://schemas.openxmlformats.org/officeDocument/2006/math">
                    <m:oMathParaPr>
                      <m:jc m:val="centerGroup"/>
                    </m:oMathParaPr>
                    <m:oMath xmlns:m="http://schemas.openxmlformats.org/officeDocument/2006/math">
                      <m:f>
                        <m:fPr>
                          <m:type m:val="skw"/>
                          <m:ctrlPr>
                            <a:rPr lang="en-GB" i="1" smtClean="0">
                              <a:latin typeface="Cambria Math" panose="02040503050406030204" pitchFamily="18" charset="0"/>
                            </a:rPr>
                          </m:ctrlPr>
                        </m:fPr>
                        <m:num>
                          <m:r>
                            <a:rPr lang="en-GB" b="0" i="1" smtClean="0">
                              <a:latin typeface="Cambria Math" panose="02040503050406030204" pitchFamily="18" charset="0"/>
                            </a:rPr>
                            <m:t>𝐺</m:t>
                          </m:r>
                        </m:num>
                        <m:den>
                          <m:r>
                            <a:rPr lang="en-GB" b="0" i="1" smtClean="0">
                              <a:latin typeface="Cambria Math" panose="02040503050406030204" pitchFamily="18" charset="0"/>
                            </a:rPr>
                            <m:t>𝐻</m:t>
                          </m:r>
                        </m:den>
                      </m:f>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𝐺</m:t>
                      </m:r>
                    </m:oMath>
                  </m:oMathPara>
                </a14:m>
                <a:endParaRPr lang="en-GB" b="0" dirty="0">
                  <a:ea typeface="Cambria Math" panose="02040503050406030204" pitchFamily="18" charset="0"/>
                </a:endParaRPr>
              </a:p>
              <a:p>
                <a:endParaRPr lang="en-GB" dirty="0"/>
              </a:p>
            </p:txBody>
          </p:sp>
        </mc:Choice>
        <mc:Fallback xmlns="">
          <p:sp>
            <p:nvSpPr>
              <p:cNvPr id="3" name="Notes Placeholder 2"/>
              <p:cNvSpPr>
                <a:spLocks noGrp="1"/>
              </p:cNvSpPr>
              <p:nvPr>
                <p:ph type="body" idx="1"/>
              </p:nvPr>
            </p:nvSpPr>
            <p:spPr/>
            <p:txBody>
              <a:bodyPr/>
              <a:lstStyle/>
              <a:p>
                <a:r>
                  <a:rPr lang="en-GB" dirty="0"/>
                  <a:t>A generalisation of the Word Problem is the </a:t>
                </a:r>
                <a:r>
                  <a:rPr lang="en-GB" b="1" dirty="0"/>
                  <a:t>Coset Enumeration Problem</a:t>
                </a:r>
                <a:r>
                  <a:rPr lang="en-GB" dirty="0"/>
                  <a:t>, which is the problem of counting the cosets of a subgroup </a:t>
                </a:r>
                <a:r>
                  <a:rPr lang="en-GB" b="0" i="0">
                    <a:latin typeface="Cambria Math" panose="02040503050406030204" pitchFamily="18" charset="0"/>
                  </a:rPr>
                  <a:t>𝐻</a:t>
                </a:r>
                <a:r>
                  <a:rPr lang="en-GB" b="1" dirty="0"/>
                  <a:t> </a:t>
                </a:r>
                <a:r>
                  <a:rPr lang="en-GB" dirty="0"/>
                  <a:t>of a group </a:t>
                </a:r>
                <a:r>
                  <a:rPr lang="en-GB" b="0" i="0">
                    <a:latin typeface="Cambria Math" panose="02040503050406030204" pitchFamily="18" charset="0"/>
                  </a:rPr>
                  <a:t>𝐺</a:t>
                </a:r>
                <a:r>
                  <a:rPr lang="en-GB" dirty="0"/>
                  <a:t>, where </a:t>
                </a:r>
                <a:r>
                  <a:rPr lang="en-GB" b="0" i="0">
                    <a:latin typeface="Cambria Math" panose="02040503050406030204" pitchFamily="18" charset="0"/>
                  </a:rPr>
                  <a:t>𝐺</a:t>
                </a:r>
                <a:r>
                  <a:rPr lang="en-GB" b="1" dirty="0"/>
                  <a:t> </a:t>
                </a:r>
                <a:r>
                  <a:rPr lang="en-GB" dirty="0"/>
                  <a:t>and </a:t>
                </a:r>
                <a:r>
                  <a:rPr lang="en-GB" b="0" i="0">
                    <a:latin typeface="Cambria Math" panose="02040503050406030204" pitchFamily="18" charset="0"/>
                  </a:rPr>
                  <a:t>𝐻</a:t>
                </a:r>
                <a:r>
                  <a:rPr lang="en-GB" b="1" dirty="0"/>
                  <a:t> </a:t>
                </a:r>
                <a:r>
                  <a:rPr lang="en-GB" dirty="0"/>
                  <a:t>are given in terms of presentations.</a:t>
                </a:r>
              </a:p>
              <a:p>
                <a:r>
                  <a:rPr lang="en-GB" dirty="0"/>
                  <a:t>If we can solve this problem, then we can take </a:t>
                </a:r>
                <a:r>
                  <a:rPr lang="en-GB" b="0" i="0">
                    <a:latin typeface="Cambria Math" panose="02040503050406030204" pitchFamily="18" charset="0"/>
                  </a:rPr>
                  <a:t>𝐻=⟨𝑒⟩</a:t>
                </a:r>
                <a:r>
                  <a:rPr lang="en-GB" dirty="0"/>
                  <a:t>, so that:</a:t>
                </a:r>
              </a:p>
              <a:p>
                <a:endParaRPr lang="en-GB" dirty="0"/>
              </a:p>
              <a:p>
                <a:pPr marL="0" indent="0">
                  <a:buNone/>
                </a:pPr>
                <a:r>
                  <a:rPr lang="en-GB" b="0" i="0">
                    <a:latin typeface="Cambria Math" panose="02040503050406030204" pitchFamily="18" charset="0"/>
                  </a:rPr>
                  <a:t>𝐺⁄𝐻</a:t>
                </a:r>
                <a:r>
                  <a:rPr lang="en-GB" i="0">
                    <a:latin typeface="Cambria Math" panose="02040503050406030204" pitchFamily="18" charset="0"/>
                    <a:ea typeface="Cambria Math" panose="02040503050406030204" pitchFamily="18" charset="0"/>
                  </a:rPr>
                  <a:t>≅</a:t>
                </a:r>
                <a:r>
                  <a:rPr lang="en-GB" b="0" i="0">
                    <a:latin typeface="Cambria Math" panose="02040503050406030204" pitchFamily="18" charset="0"/>
                    <a:ea typeface="Cambria Math" panose="02040503050406030204" pitchFamily="18" charset="0"/>
                  </a:rPr>
                  <a:t>𝐺</a:t>
                </a:r>
                <a:endParaRPr lang="en-GB" b="0" dirty="0">
                  <a:ea typeface="Cambria Math" panose="02040503050406030204" pitchFamily="18" charset="0"/>
                </a:endParaRPr>
              </a:p>
              <a:p>
                <a:endParaRPr lang="en-GB" dirty="0"/>
              </a:p>
            </p:txBody>
          </p:sp>
        </mc:Fallback>
      </mc:AlternateContent>
      <p:sp>
        <p:nvSpPr>
          <p:cNvPr id="4" name="Slide Number Placeholder 3"/>
          <p:cNvSpPr>
            <a:spLocks noGrp="1"/>
          </p:cNvSpPr>
          <p:nvPr>
            <p:ph type="sldNum" sz="quarter" idx="5"/>
          </p:nvPr>
        </p:nvSpPr>
        <p:spPr/>
        <p:txBody>
          <a:bodyPr/>
          <a:lstStyle/>
          <a:p>
            <a:fld id="{4C749008-F465-4BB9-AAD0-23A24D036DDE}" type="slidenum">
              <a:rPr lang="en-GB" smtClean="0"/>
              <a:t>22</a:t>
            </a:fld>
            <a:endParaRPr lang="en-GB"/>
          </a:p>
        </p:txBody>
      </p:sp>
    </p:spTree>
    <p:extLst>
      <p:ext uri="{BB962C8B-B14F-4D97-AF65-F5344CB8AC3E}">
        <p14:creationId xmlns:p14="http://schemas.microsoft.com/office/powerpoint/2010/main" val="971956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749008-F465-4BB9-AAD0-23A24D036DDE}" type="slidenum">
              <a:rPr lang="en-GB" smtClean="0"/>
              <a:t>23</a:t>
            </a:fld>
            <a:endParaRPr lang="en-GB"/>
          </a:p>
        </p:txBody>
      </p:sp>
    </p:spTree>
    <p:extLst>
      <p:ext uri="{BB962C8B-B14F-4D97-AF65-F5344CB8AC3E}">
        <p14:creationId xmlns:p14="http://schemas.microsoft.com/office/powerpoint/2010/main" val="3517134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Reminder: We are </a:t>
                </a:r>
                <a:r>
                  <a:rPr lang="en-GB" dirty="0" err="1"/>
                  <a:t>premultiplying</a:t>
                </a:r>
                <a:r>
                  <a:rPr lang="en-GB" dirty="0"/>
                  <a:t> so we go right to left</a:t>
                </a:r>
              </a:p>
              <a:p>
                <a:r>
                  <a:rPr lang="en-GB" dirty="0"/>
                  <a:t>Also not plotting inverse arrows</a:t>
                </a:r>
              </a:p>
              <a:p>
                <a:endParaRPr lang="en-GB" dirty="0"/>
              </a:p>
              <a:p>
                <a:r>
                  <a:rPr lang="en-GB" dirty="0"/>
                  <a:t>Next is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−1</m:t>
                        </m:r>
                      </m:sup>
                    </m:sSup>
                    <m:r>
                      <a:rPr lang="en-GB" b="0" i="1" smtClean="0">
                        <a:latin typeface="Cambria Math" panose="02040503050406030204" pitchFamily="18" charset="0"/>
                      </a:rPr>
                      <m:t>𝑎</m:t>
                    </m:r>
                  </m:oMath>
                </a14:m>
                <a:endParaRPr lang="en-GB" dirty="0"/>
              </a:p>
            </p:txBody>
          </p:sp>
        </mc:Choice>
        <mc:Fallback xmlns="">
          <p:sp>
            <p:nvSpPr>
              <p:cNvPr id="3" name="Notes Placeholder 2"/>
              <p:cNvSpPr>
                <a:spLocks noGrp="1"/>
              </p:cNvSpPr>
              <p:nvPr>
                <p:ph type="body" idx="1"/>
              </p:nvPr>
            </p:nvSpPr>
            <p:spPr/>
            <p:txBody>
              <a:bodyPr/>
              <a:lstStyle/>
              <a:p>
                <a:r>
                  <a:rPr lang="en-GB" dirty="0"/>
                  <a:t>Reminder: We are </a:t>
                </a:r>
                <a:r>
                  <a:rPr lang="en-GB" dirty="0" err="1"/>
                  <a:t>premultiplying</a:t>
                </a:r>
                <a:r>
                  <a:rPr lang="en-GB" dirty="0"/>
                  <a:t> so we go right to left</a:t>
                </a:r>
              </a:p>
              <a:p>
                <a:r>
                  <a:rPr lang="en-GB" dirty="0"/>
                  <a:t>Also not plotting inverse arrows</a:t>
                </a:r>
              </a:p>
              <a:p>
                <a:endParaRPr lang="en-GB" dirty="0"/>
              </a:p>
              <a:p>
                <a:r>
                  <a:rPr lang="en-GB" dirty="0"/>
                  <a:t>Next is </a:t>
                </a:r>
                <a:r>
                  <a:rPr lang="en-GB" b="0" i="0">
                    <a:latin typeface="Cambria Math" panose="02040503050406030204" pitchFamily="18" charset="0"/>
                  </a:rPr>
                  <a:t>𝑎^(−1) 𝑎</a:t>
                </a:r>
                <a:endParaRPr lang="en-GB" dirty="0"/>
              </a:p>
            </p:txBody>
          </p:sp>
        </mc:Fallback>
      </mc:AlternateContent>
      <p:sp>
        <p:nvSpPr>
          <p:cNvPr id="4" name="Slide Number Placeholder 3"/>
          <p:cNvSpPr>
            <a:spLocks noGrp="1"/>
          </p:cNvSpPr>
          <p:nvPr>
            <p:ph type="sldNum" sz="quarter" idx="5"/>
          </p:nvPr>
        </p:nvSpPr>
        <p:spPr/>
        <p:txBody>
          <a:bodyPr/>
          <a:lstStyle/>
          <a:p>
            <a:fld id="{4C749008-F465-4BB9-AAD0-23A24D036DDE}" type="slidenum">
              <a:rPr lang="en-GB" smtClean="0"/>
              <a:t>25</a:t>
            </a:fld>
            <a:endParaRPr lang="en-GB"/>
          </a:p>
        </p:txBody>
      </p:sp>
    </p:spTree>
    <p:extLst>
      <p:ext uri="{BB962C8B-B14F-4D97-AF65-F5344CB8AC3E}">
        <p14:creationId xmlns:p14="http://schemas.microsoft.com/office/powerpoint/2010/main" val="3917473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New nodes to be created with blue arrow</a:t>
            </a:r>
          </a:p>
        </p:txBody>
      </p:sp>
      <p:sp>
        <p:nvSpPr>
          <p:cNvPr id="4" name="Slide Number Placeholder 3"/>
          <p:cNvSpPr>
            <a:spLocks noGrp="1"/>
          </p:cNvSpPr>
          <p:nvPr>
            <p:ph type="sldNum" sz="quarter" idx="5"/>
          </p:nvPr>
        </p:nvSpPr>
        <p:spPr/>
        <p:txBody>
          <a:bodyPr/>
          <a:lstStyle/>
          <a:p>
            <a:fld id="{4C749008-F465-4BB9-AAD0-23A24D036DDE}" type="slidenum">
              <a:rPr lang="en-GB" smtClean="0"/>
              <a:t>26</a:t>
            </a:fld>
            <a:endParaRPr lang="en-GB"/>
          </a:p>
        </p:txBody>
      </p:sp>
    </p:spTree>
    <p:extLst>
      <p:ext uri="{BB962C8B-B14F-4D97-AF65-F5344CB8AC3E}">
        <p14:creationId xmlns:p14="http://schemas.microsoft.com/office/powerpoint/2010/main" val="1322567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Run entire animation for this group</a:t>
            </a:r>
          </a:p>
        </p:txBody>
      </p:sp>
      <p:sp>
        <p:nvSpPr>
          <p:cNvPr id="4" name="Slide Number Placeholder 3"/>
          <p:cNvSpPr>
            <a:spLocks noGrp="1"/>
          </p:cNvSpPr>
          <p:nvPr>
            <p:ph type="sldNum" sz="quarter" idx="5"/>
          </p:nvPr>
        </p:nvSpPr>
        <p:spPr/>
        <p:txBody>
          <a:bodyPr/>
          <a:lstStyle/>
          <a:p>
            <a:fld id="{4C749008-F465-4BB9-AAD0-23A24D036DDE}" type="slidenum">
              <a:rPr lang="en-GB" smtClean="0"/>
              <a:t>30</a:t>
            </a:fld>
            <a:endParaRPr lang="en-GB"/>
          </a:p>
        </p:txBody>
      </p:sp>
    </p:spTree>
    <p:extLst>
      <p:ext uri="{BB962C8B-B14F-4D97-AF65-F5344CB8AC3E}">
        <p14:creationId xmlns:p14="http://schemas.microsoft.com/office/powerpoint/2010/main" val="2982493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Word acceptor:</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restrict to a unique element, which is always possible as we can remove duplicates.</a:t>
                </a:r>
              </a:p>
              <a:p>
                <a:r>
                  <a:rPr lang="en-GB" dirty="0"/>
                  <a:t>Accepts a single word in each equivalence class, so we can check if an element is in canonical form.</a:t>
                </a:r>
              </a:p>
              <a:p>
                <a:endParaRPr lang="en-GB" dirty="0"/>
              </a:p>
              <a:p>
                <a:r>
                  <a:rPr lang="en-GB" dirty="0"/>
                  <a:t>Multiplier:</a:t>
                </a:r>
              </a:p>
              <a:p>
                <a:endParaRPr lang="en-GB" dirty="0"/>
              </a:p>
              <a:p>
                <a:r>
                  <a:rPr lang="en-GB" dirty="0"/>
                  <a:t>A machine tells us how to get from one element to another.</a:t>
                </a:r>
              </a:p>
              <a:p>
                <a:r>
                  <a:rPr lang="en-GB" dirty="0"/>
                  <a:t>We need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 </m:t>
                        </m:r>
                      </m:sup>
                    </m:sSup>
                  </m:oMath>
                </a14:m>
                <a:r>
                  <a:rPr lang="en-GB" dirty="0"/>
                  <a:t> - the set of padded</a:t>
                </a:r>
                <a:r>
                  <a:rPr lang="en-GB" baseline="0" dirty="0"/>
                  <a:t> words – in case the words are different lengths.</a:t>
                </a:r>
                <a:endParaRPr lang="en-GB" dirty="0"/>
              </a:p>
            </p:txBody>
          </p:sp>
        </mc:Choice>
        <mc:Fallback xmlns="">
          <p:sp>
            <p:nvSpPr>
              <p:cNvPr id="3" name="Notes Placeholder 2"/>
              <p:cNvSpPr>
                <a:spLocks noGrp="1"/>
              </p:cNvSpPr>
              <p:nvPr>
                <p:ph type="body" idx="1"/>
              </p:nvPr>
            </p:nvSpPr>
            <p:spPr/>
            <p:txBody>
              <a:bodyPr/>
              <a:lstStyle/>
              <a:p>
                <a:r>
                  <a:rPr lang="en-GB" dirty="0"/>
                  <a:t>Word acceptor:</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restrict to a unique element, which is always possible as we can remove duplicates.</a:t>
                </a:r>
              </a:p>
              <a:p>
                <a:r>
                  <a:rPr lang="en-GB" dirty="0"/>
                  <a:t>Accepts a single word in each equivalence class, so we can check if an element is in canonical form.</a:t>
                </a:r>
              </a:p>
              <a:p>
                <a:endParaRPr lang="en-GB" dirty="0"/>
              </a:p>
              <a:p>
                <a:r>
                  <a:rPr lang="en-GB" dirty="0"/>
                  <a:t>Multiplier:</a:t>
                </a:r>
              </a:p>
              <a:p>
                <a:endParaRPr lang="en-GB" dirty="0"/>
              </a:p>
              <a:p>
                <a:r>
                  <a:rPr lang="en-GB" dirty="0"/>
                  <a:t>A machine tells us how to get from one element to another.</a:t>
                </a:r>
              </a:p>
              <a:p>
                <a:r>
                  <a:rPr lang="en-GB" dirty="0"/>
                  <a:t>We need </a:t>
                </a:r>
                <a:r>
                  <a:rPr lang="en-GB" b="0" i="0">
                    <a:latin typeface="Cambria Math" panose="02040503050406030204" pitchFamily="18" charset="0"/>
                  </a:rPr>
                  <a:t>𝐴^(† )</a:t>
                </a:r>
                <a:r>
                  <a:rPr lang="en-GB" dirty="0"/>
                  <a:t> - the set of padded</a:t>
                </a:r>
                <a:r>
                  <a:rPr lang="en-GB" baseline="0" dirty="0"/>
                  <a:t> words – in case the words are different lengths.</a:t>
                </a:r>
                <a:endParaRPr lang="en-GB" dirty="0"/>
              </a:p>
            </p:txBody>
          </p:sp>
        </mc:Fallback>
      </mc:AlternateContent>
      <p:sp>
        <p:nvSpPr>
          <p:cNvPr id="4" name="Slide Number Placeholder 3"/>
          <p:cNvSpPr>
            <a:spLocks noGrp="1"/>
          </p:cNvSpPr>
          <p:nvPr>
            <p:ph type="sldNum" sz="quarter" idx="5"/>
          </p:nvPr>
        </p:nvSpPr>
        <p:spPr/>
        <p:txBody>
          <a:bodyPr/>
          <a:lstStyle/>
          <a:p>
            <a:fld id="{4C749008-F465-4BB9-AAD0-23A24D036DDE}" type="slidenum">
              <a:rPr lang="en-GB" smtClean="0"/>
              <a:t>32</a:t>
            </a:fld>
            <a:endParaRPr lang="en-GB"/>
          </a:p>
        </p:txBody>
      </p:sp>
    </p:spTree>
    <p:extLst>
      <p:ext uri="{BB962C8B-B14F-4D97-AF65-F5344CB8AC3E}">
        <p14:creationId xmlns:p14="http://schemas.microsoft.com/office/powerpoint/2010/main" val="1126547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Explain how if we ever see </a:t>
                </a:r>
                <a14:m>
                  <m:oMath xmlns:m="http://schemas.openxmlformats.org/officeDocument/2006/math">
                    <m:r>
                      <a:rPr lang="en-GB" b="0" i="1" smtClean="0">
                        <a:latin typeface="Cambria Math" panose="02040503050406030204" pitchFamily="18" charset="0"/>
                      </a:rPr>
                      <m:t>𝑏𝑎𝑏</m:t>
                    </m:r>
                  </m:oMath>
                </a14:m>
                <a:r>
                  <a:rPr lang="en-GB" dirty="0"/>
                  <a:t> we reach state</a:t>
                </a:r>
                <a:r>
                  <a:rPr lang="en-GB" baseline="0" dirty="0"/>
                  <a:t>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𝑠</m:t>
                        </m:r>
                      </m:e>
                      <m:sub>
                        <m:r>
                          <a:rPr lang="en-GB" b="0" i="1" baseline="0" smtClean="0">
                            <a:latin typeface="Cambria Math" panose="02040503050406030204" pitchFamily="18" charset="0"/>
                          </a:rPr>
                          <m:t>4</m:t>
                        </m:r>
                      </m:sub>
                    </m:sSub>
                  </m:oMath>
                </a14:m>
                <a:endParaRPr lang="en-GB" b="0" baseline="0" dirty="0"/>
              </a:p>
              <a:p>
                <a:endParaRPr lang="en-GB" dirty="0"/>
              </a:p>
              <a:p>
                <a:r>
                  <a:rPr lang="en-GB" dirty="0"/>
                  <a:t>Can use this to check if we can reduce a word further, and then reject if we can.</a:t>
                </a:r>
              </a:p>
              <a:p>
                <a:r>
                  <a:rPr lang="en-GB" dirty="0"/>
                  <a:t>However this single rule is not enough to uniquely reduce every word corresponding to </a:t>
                </a:r>
                <a14:m>
                  <m:oMath xmlns:m="http://schemas.openxmlformats.org/officeDocument/2006/math">
                    <m:r>
                      <a:rPr lang="en-GB" b="0" i="1" smtClean="0">
                        <a:latin typeface="Cambria Math" panose="02040503050406030204" pitchFamily="18" charset="0"/>
                      </a:rPr>
                      <m:t>𝑔</m:t>
                    </m:r>
                  </m:oMath>
                </a14:m>
                <a:endParaRPr lang="en-GB" dirty="0"/>
              </a:p>
            </p:txBody>
          </p:sp>
        </mc:Choice>
        <mc:Fallback xmlns="">
          <p:sp>
            <p:nvSpPr>
              <p:cNvPr id="3" name="Notes Placeholder 2"/>
              <p:cNvSpPr>
                <a:spLocks noGrp="1"/>
              </p:cNvSpPr>
              <p:nvPr>
                <p:ph type="body" idx="1"/>
              </p:nvPr>
            </p:nvSpPr>
            <p:spPr/>
            <p:txBody>
              <a:bodyPr/>
              <a:lstStyle/>
              <a:p>
                <a:r>
                  <a:rPr lang="en-GB" dirty="0"/>
                  <a:t>Explain how if we ever see </a:t>
                </a:r>
                <a:r>
                  <a:rPr lang="en-GB" b="0" i="0">
                    <a:latin typeface="Cambria Math" panose="02040503050406030204" pitchFamily="18" charset="0"/>
                  </a:rPr>
                  <a:t>𝑏𝑎𝑏</a:t>
                </a:r>
                <a:r>
                  <a:rPr lang="en-GB" dirty="0"/>
                  <a:t> we reach state</a:t>
                </a:r>
                <a:r>
                  <a:rPr lang="en-GB" baseline="0" dirty="0"/>
                  <a:t> </a:t>
                </a:r>
                <a:r>
                  <a:rPr lang="en-GB" b="0" i="0" baseline="0">
                    <a:latin typeface="Cambria Math" panose="02040503050406030204" pitchFamily="18" charset="0"/>
                  </a:rPr>
                  <a:t>𝑠_4</a:t>
                </a:r>
                <a:endParaRPr lang="en-GB" b="0" baseline="0" dirty="0"/>
              </a:p>
              <a:p>
                <a:endParaRPr lang="en-GB" dirty="0"/>
              </a:p>
              <a:p>
                <a:r>
                  <a:rPr lang="en-GB" dirty="0"/>
                  <a:t>Can use this to check if we can reduce a word further, and then reject if we can.</a:t>
                </a:r>
              </a:p>
              <a:p>
                <a:r>
                  <a:rPr lang="en-GB" dirty="0"/>
                  <a:t>However this single rule is not enough to uniquely reduce every word corresponding to </a:t>
                </a:r>
                <a:r>
                  <a:rPr lang="en-GB" b="0" i="0">
                    <a:latin typeface="Cambria Math" panose="02040503050406030204" pitchFamily="18" charset="0"/>
                  </a:rPr>
                  <a:t>𝑔</a:t>
                </a:r>
                <a:endParaRPr lang="en-GB" dirty="0"/>
              </a:p>
            </p:txBody>
          </p:sp>
        </mc:Fallback>
      </mc:AlternateContent>
      <p:sp>
        <p:nvSpPr>
          <p:cNvPr id="4" name="Slide Number Placeholder 3"/>
          <p:cNvSpPr>
            <a:spLocks noGrp="1"/>
          </p:cNvSpPr>
          <p:nvPr>
            <p:ph type="sldNum" sz="quarter" idx="5"/>
          </p:nvPr>
        </p:nvSpPr>
        <p:spPr/>
        <p:txBody>
          <a:bodyPr/>
          <a:lstStyle/>
          <a:p>
            <a:fld id="{4C749008-F465-4BB9-AAD0-23A24D036DDE}" type="slidenum">
              <a:rPr lang="en-GB" smtClean="0"/>
              <a:t>33</a:t>
            </a:fld>
            <a:endParaRPr lang="en-GB"/>
          </a:p>
        </p:txBody>
      </p:sp>
    </p:spTree>
    <p:extLst>
      <p:ext uri="{BB962C8B-B14F-4D97-AF65-F5344CB8AC3E}">
        <p14:creationId xmlns:p14="http://schemas.microsoft.com/office/powerpoint/2010/main" val="4065866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At first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4</m:t>
                        </m:r>
                      </m:sub>
                    </m:sSub>
                  </m:oMath>
                </a14:m>
                <a:r>
                  <a:rPr lang="en-GB" dirty="0"/>
                  <a:t>, we rewind back</a:t>
                </a:r>
                <a:r>
                  <a:rPr lang="en-GB" baseline="0" dirty="0"/>
                  <a:t> to the second state.</a:t>
                </a:r>
              </a:p>
              <a:p>
                <a:r>
                  <a:rPr lang="en-GB" baseline="0" dirty="0"/>
                  <a:t>At second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𝑆</m:t>
                        </m:r>
                      </m:e>
                      <m:sub>
                        <m:r>
                          <a:rPr lang="en-GB" b="0" i="1" baseline="0" smtClean="0">
                            <a:latin typeface="Cambria Math" panose="02040503050406030204" pitchFamily="18" charset="0"/>
                          </a:rPr>
                          <m:t>4</m:t>
                        </m:r>
                      </m:sub>
                    </m:sSub>
                  </m:oMath>
                </a14:m>
                <a:r>
                  <a:rPr lang="en-GB" baseline="0" dirty="0"/>
                  <a:t>, we rewind to the first state.</a:t>
                </a:r>
              </a:p>
              <a:p>
                <a:endParaRPr lang="en-GB" baseline="0" dirty="0"/>
              </a:p>
              <a:p>
                <a:r>
                  <a:rPr lang="en-GB" baseline="0" dirty="0"/>
                  <a:t>So we know </a:t>
                </a:r>
                <a14:m>
                  <m:oMath xmlns:m="http://schemas.openxmlformats.org/officeDocument/2006/math">
                    <m:r>
                      <a:rPr lang="en-GB" b="0" i="1" baseline="0" smtClean="0">
                        <a:latin typeface="Cambria Math" panose="02040503050406030204" pitchFamily="18" charset="0"/>
                      </a:rPr>
                      <m:t>𝑎𝑏𝑎𝑎</m:t>
                    </m:r>
                  </m:oMath>
                </a14:m>
                <a:r>
                  <a:rPr lang="en-GB" baseline="0" dirty="0"/>
                  <a:t> cannot be reduced further.</a:t>
                </a:r>
              </a:p>
              <a:p>
                <a:endParaRPr lang="en-GB" baseline="0" dirty="0"/>
              </a:p>
              <a:p>
                <a:r>
                  <a:rPr lang="en-GB" baseline="0" dirty="0"/>
                  <a:t>But we need </a:t>
                </a:r>
                <a:r>
                  <a:rPr lang="en-GB" b="1" baseline="0" dirty="0"/>
                  <a:t>every</a:t>
                </a:r>
                <a:r>
                  <a:rPr lang="en-GB" baseline="0" dirty="0"/>
                  <a:t> word to reduce correctly, most won’t. So need Knuth Bendix.		 </a:t>
                </a:r>
              </a:p>
            </p:txBody>
          </p:sp>
        </mc:Choice>
        <mc:Fallback xmlns="">
          <p:sp>
            <p:nvSpPr>
              <p:cNvPr id="3" name="Notes Placeholder 2"/>
              <p:cNvSpPr>
                <a:spLocks noGrp="1"/>
              </p:cNvSpPr>
              <p:nvPr>
                <p:ph type="body" idx="1"/>
              </p:nvPr>
            </p:nvSpPr>
            <p:spPr/>
            <p:txBody>
              <a:bodyPr/>
              <a:lstStyle/>
              <a:p>
                <a:r>
                  <a:rPr lang="en-GB" dirty="0"/>
                  <a:t>At first </a:t>
                </a:r>
                <a:r>
                  <a:rPr lang="en-GB" b="0" i="0">
                    <a:latin typeface="Cambria Math" panose="02040503050406030204" pitchFamily="18" charset="0"/>
                  </a:rPr>
                  <a:t>𝑆_4</a:t>
                </a:r>
                <a:r>
                  <a:rPr lang="en-GB" dirty="0"/>
                  <a:t>, we rewind back</a:t>
                </a:r>
                <a:r>
                  <a:rPr lang="en-GB" baseline="0" dirty="0"/>
                  <a:t> to the second state.</a:t>
                </a:r>
              </a:p>
              <a:p>
                <a:r>
                  <a:rPr lang="en-GB" baseline="0" dirty="0"/>
                  <a:t>At second </a:t>
                </a:r>
                <a:r>
                  <a:rPr lang="en-GB" b="0" i="0" baseline="0">
                    <a:latin typeface="Cambria Math" panose="02040503050406030204" pitchFamily="18" charset="0"/>
                  </a:rPr>
                  <a:t>𝑆_4</a:t>
                </a:r>
                <a:r>
                  <a:rPr lang="en-GB" baseline="0" dirty="0"/>
                  <a:t>, we rewind to the first state.</a:t>
                </a:r>
              </a:p>
              <a:p>
                <a:endParaRPr lang="en-GB" baseline="0" dirty="0"/>
              </a:p>
              <a:p>
                <a:r>
                  <a:rPr lang="en-GB" baseline="0" dirty="0"/>
                  <a:t>So we know </a:t>
                </a:r>
                <a:r>
                  <a:rPr lang="en-GB" b="0" i="0" baseline="0">
                    <a:latin typeface="Cambria Math" panose="02040503050406030204" pitchFamily="18" charset="0"/>
                  </a:rPr>
                  <a:t>𝑎𝑏𝑎𝑎</a:t>
                </a:r>
                <a:r>
                  <a:rPr lang="en-GB" baseline="0" dirty="0"/>
                  <a:t> cannot be reduced further.</a:t>
                </a:r>
              </a:p>
              <a:p>
                <a:endParaRPr lang="en-GB" baseline="0" dirty="0"/>
              </a:p>
              <a:p>
                <a:r>
                  <a:rPr lang="en-GB" baseline="0" dirty="0"/>
                  <a:t>But we need </a:t>
                </a:r>
                <a:r>
                  <a:rPr lang="en-GB" b="1" baseline="0" dirty="0"/>
                  <a:t>every</a:t>
                </a:r>
                <a:r>
                  <a:rPr lang="en-GB" baseline="0" dirty="0"/>
                  <a:t> word to reduce correctly, most won’t. So need Knuth Bendix.		 </a:t>
                </a:r>
              </a:p>
            </p:txBody>
          </p:sp>
        </mc:Fallback>
      </mc:AlternateContent>
      <p:sp>
        <p:nvSpPr>
          <p:cNvPr id="4" name="Slide Number Placeholder 3"/>
          <p:cNvSpPr>
            <a:spLocks noGrp="1"/>
          </p:cNvSpPr>
          <p:nvPr>
            <p:ph type="sldNum" sz="quarter" idx="5"/>
          </p:nvPr>
        </p:nvSpPr>
        <p:spPr/>
        <p:txBody>
          <a:bodyPr/>
          <a:lstStyle/>
          <a:p>
            <a:fld id="{4C749008-F465-4BB9-AAD0-23A24D036DDE}" type="slidenum">
              <a:rPr lang="en-GB" smtClean="0"/>
              <a:t>34</a:t>
            </a:fld>
            <a:endParaRPr lang="en-GB"/>
          </a:p>
        </p:txBody>
      </p:sp>
    </p:spTree>
    <p:extLst>
      <p:ext uri="{BB962C8B-B14F-4D97-AF65-F5344CB8AC3E}">
        <p14:creationId xmlns:p14="http://schemas.microsoft.com/office/powerpoint/2010/main" val="3250482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Show combining, </a:t>
                </a:r>
                <a:r>
                  <a:rPr lang="en-GB" dirty="0" err="1"/>
                  <a:t>e.g</a:t>
                </a:r>
                <a:r>
                  <a:rPr lang="en-GB" dirty="0"/>
                  <a:t> 120 rotation and then reflection in vertical axis makes bottom right element.</a:t>
                </a:r>
              </a:p>
              <a:p>
                <a:r>
                  <a:rPr lang="en-GB" dirty="0"/>
                  <a:t>Examples of identity and inverse</a:t>
                </a:r>
              </a:p>
              <a:p>
                <a:endParaRPr lang="en-GB" dirty="0"/>
              </a:p>
              <a:p>
                <a:r>
                  <a:rPr lang="en-GB" dirty="0"/>
                  <a:t>State names of each transformation:</a:t>
                </a:r>
              </a:p>
              <a:p>
                <a:endParaRPr lang="en-GB" dirty="0"/>
              </a:p>
              <a:p>
                <a:r>
                  <a:rPr lang="en-GB" dirty="0"/>
                  <a:t>e  r    </a:t>
                </a:r>
                <a:r>
                  <a:rPr lang="en-GB" dirty="0" err="1"/>
                  <a:t>rr</a:t>
                </a:r>
                <a:endParaRPr lang="en-GB" dirty="0"/>
              </a:p>
              <a:p>
                <a:r>
                  <a:rPr lang="en-GB" dirty="0"/>
                  <a:t>s </a:t>
                </a:r>
                <a:r>
                  <a:rPr lang="en-GB" dirty="0" err="1"/>
                  <a:t>rrs</a:t>
                </a:r>
                <a:r>
                  <a:rPr lang="en-GB" dirty="0"/>
                  <a:t>  </a:t>
                </a:r>
                <a:r>
                  <a:rPr lang="en-GB" dirty="0" err="1"/>
                  <a:t>rs</a:t>
                </a:r>
                <a:endParaRPr lang="en-GB" dirty="0"/>
              </a:p>
              <a:p>
                <a:endParaRPr lang="en-GB" dirty="0"/>
              </a:p>
              <a:p>
                <a:r>
                  <a:rPr lang="en-GB" dirty="0"/>
                  <a:t>Talk about how r and s generate the group, and show Cayley graph – explain it is a coloured directed graph</a:t>
                </a:r>
              </a:p>
              <a:p>
                <a:endParaRPr lang="en-GB" dirty="0"/>
              </a:p>
              <a:p>
                <a:r>
                  <a:rPr lang="en-GB" dirty="0"/>
                  <a:t>Change generators: </a:t>
                </a:r>
                <a14:m>
                  <m:oMath xmlns:m="http://schemas.openxmlformats.org/officeDocument/2006/math">
                    <m:r>
                      <a:rPr lang="en-GB" b="0" i="0"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 </m:t>
                    </m:r>
                    <m:r>
                      <a:rPr lang="en-GB" b="0" i="1" smtClean="0">
                        <a:latin typeface="Cambria Math" panose="02040503050406030204" pitchFamily="18" charset="0"/>
                      </a:rPr>
                      <m:t>𝑟𝑠</m:t>
                    </m:r>
                    <m:r>
                      <a:rPr lang="en-GB" b="0" i="1" smtClean="0">
                        <a:latin typeface="Cambria Math" panose="02040503050406030204" pitchFamily="18" charset="0"/>
                      </a:rPr>
                      <m:t>}</m:t>
                    </m:r>
                  </m:oMath>
                </a14:m>
                <a:r>
                  <a:rPr lang="en-GB" dirty="0"/>
                  <a:t> and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𝑟</m:t>
                    </m:r>
                    <m:r>
                      <a:rPr lang="en-GB" b="0" i="1" smtClean="0">
                        <a:latin typeface="Cambria Math" panose="02040503050406030204" pitchFamily="18" charset="0"/>
                      </a:rPr>
                      <m:t>, </m:t>
                    </m:r>
                    <m:r>
                      <a:rPr lang="en-GB" b="0" i="1" smtClean="0">
                        <a:latin typeface="Cambria Math" panose="02040503050406030204" pitchFamily="18" charset="0"/>
                      </a:rPr>
                      <m:t>𝑟𝑟</m:t>
                    </m:r>
                    <m:r>
                      <a:rPr lang="en-GB" b="0" i="1" smtClean="0">
                        <a:latin typeface="Cambria Math" panose="02040503050406030204" pitchFamily="18" charset="0"/>
                      </a:rPr>
                      <m:t>}</m:t>
                    </m:r>
                  </m:oMath>
                </a14:m>
                <a:endParaRPr lang="en-GB" dirty="0"/>
              </a:p>
              <a:p>
                <a:r>
                  <a:rPr lang="en-GB" dirty="0"/>
                  <a:t>First two are connected and so </a:t>
                </a:r>
                <a14:m>
                  <m:oMath xmlns:m="http://schemas.openxmlformats.org/officeDocument/2006/math">
                    <m:r>
                      <a:rPr lang="en-GB" b="0" i="1" smtClean="0">
                        <a:latin typeface="Cambria Math" panose="02040503050406030204" pitchFamily="18" charset="0"/>
                      </a:rPr>
                      <m:t>𝑆</m:t>
                    </m:r>
                  </m:oMath>
                </a14:m>
                <a:r>
                  <a:rPr lang="en-GB" dirty="0"/>
                  <a:t> generates the group.</a:t>
                </a:r>
                <a:r>
                  <a:rPr lang="en-GB" baseline="0" dirty="0"/>
                  <a:t> Run DFS on uncoloured graph to check reachability.</a:t>
                </a:r>
              </a:p>
              <a:p>
                <a:r>
                  <a:rPr lang="en-GB" baseline="0" dirty="0"/>
                  <a:t>Second one is disconnected, and so gives the cosets of </a:t>
                </a:r>
                <a14:m>
                  <m:oMath xmlns:m="http://schemas.openxmlformats.org/officeDocument/2006/math">
                    <m:sSup>
                      <m:sSupPr>
                        <m:ctrlPr>
                          <a:rPr lang="en-GB" b="0" i="1" baseline="0" smtClean="0">
                            <a:latin typeface="Cambria Math" panose="02040503050406030204" pitchFamily="18" charset="0"/>
                          </a:rPr>
                        </m:ctrlPr>
                      </m:sSupPr>
                      <m:e>
                        <m:r>
                          <a:rPr lang="en-GB" b="0" i="1" baseline="0" smtClean="0">
                            <a:latin typeface="Cambria Math" panose="02040503050406030204" pitchFamily="18" charset="0"/>
                          </a:rPr>
                          <m:t>𝑆</m:t>
                        </m:r>
                      </m:e>
                      <m:sup>
                        <m:r>
                          <a:rPr lang="en-GB" b="0" i="1" baseline="0" smtClean="0">
                            <a:latin typeface="Cambria Math" panose="02040503050406030204" pitchFamily="18" charset="0"/>
                          </a:rPr>
                          <m:t>𝐺</m:t>
                        </m:r>
                      </m:sup>
                    </m:sSup>
                  </m:oMath>
                </a14:m>
                <a:r>
                  <a:rPr lang="en-GB" dirty="0"/>
                  <a:t>, the union of conjugacy classes of elements in </a:t>
                </a:r>
                <a14:m>
                  <m:oMath xmlns:m="http://schemas.openxmlformats.org/officeDocument/2006/math">
                    <m:r>
                      <a:rPr lang="en-GB" b="0" i="1" smtClean="0">
                        <a:latin typeface="Cambria Math" panose="02040503050406030204" pitchFamily="18" charset="0"/>
                      </a:rPr>
                      <m:t>𝑆</m:t>
                    </m:r>
                  </m:oMath>
                </a14:m>
                <a:r>
                  <a:rPr lang="en-GB" dirty="0"/>
                  <a:t>, in </a:t>
                </a:r>
                <a14:m>
                  <m:oMath xmlns:m="http://schemas.openxmlformats.org/officeDocument/2006/math">
                    <m:r>
                      <a:rPr lang="en-GB" b="0" i="1" smtClean="0">
                        <a:latin typeface="Cambria Math" panose="02040503050406030204" pitchFamily="18" charset="0"/>
                      </a:rPr>
                      <m:t>𝐺</m:t>
                    </m:r>
                  </m:oMath>
                </a14:m>
                <a:r>
                  <a:rPr lang="en-GB" dirty="0"/>
                  <a:t>.</a:t>
                </a:r>
              </a:p>
              <a:p>
                <a:endParaRPr lang="en-GB" dirty="0"/>
              </a:p>
            </p:txBody>
          </p:sp>
        </mc:Choice>
        <mc:Fallback xmlns="">
          <p:sp>
            <p:nvSpPr>
              <p:cNvPr id="3" name="Notes Placeholder 2"/>
              <p:cNvSpPr>
                <a:spLocks noGrp="1"/>
              </p:cNvSpPr>
              <p:nvPr>
                <p:ph type="body" idx="1"/>
              </p:nvPr>
            </p:nvSpPr>
            <p:spPr/>
            <p:txBody>
              <a:bodyPr/>
              <a:lstStyle/>
              <a:p>
                <a:r>
                  <a:rPr lang="en-GB" dirty="0"/>
                  <a:t>Show combining, </a:t>
                </a:r>
                <a:r>
                  <a:rPr lang="en-GB" dirty="0" err="1"/>
                  <a:t>e.g</a:t>
                </a:r>
                <a:r>
                  <a:rPr lang="en-GB" dirty="0"/>
                  <a:t> 120 rotation and then reflection in vertical axis makes bottom right element.</a:t>
                </a:r>
              </a:p>
              <a:p>
                <a:r>
                  <a:rPr lang="en-GB" dirty="0"/>
                  <a:t>Examples of identity and inverse</a:t>
                </a:r>
              </a:p>
              <a:p>
                <a:endParaRPr lang="en-GB" dirty="0"/>
              </a:p>
              <a:p>
                <a:r>
                  <a:rPr lang="en-GB" dirty="0"/>
                  <a:t>State names of each transformation:</a:t>
                </a:r>
              </a:p>
              <a:p>
                <a:endParaRPr lang="en-GB" dirty="0"/>
              </a:p>
              <a:p>
                <a:r>
                  <a:rPr lang="en-GB" dirty="0"/>
                  <a:t>e  r    </a:t>
                </a:r>
                <a:r>
                  <a:rPr lang="en-GB" dirty="0" err="1"/>
                  <a:t>rr</a:t>
                </a:r>
                <a:endParaRPr lang="en-GB" dirty="0"/>
              </a:p>
              <a:p>
                <a:r>
                  <a:rPr lang="en-GB" dirty="0"/>
                  <a:t>s </a:t>
                </a:r>
                <a:r>
                  <a:rPr lang="en-GB" dirty="0" err="1"/>
                  <a:t>rrs</a:t>
                </a:r>
                <a:r>
                  <a:rPr lang="en-GB" dirty="0"/>
                  <a:t>  </a:t>
                </a:r>
                <a:r>
                  <a:rPr lang="en-GB" dirty="0" err="1"/>
                  <a:t>rs</a:t>
                </a:r>
                <a:endParaRPr lang="en-GB" dirty="0"/>
              </a:p>
              <a:p>
                <a:endParaRPr lang="en-GB" dirty="0"/>
              </a:p>
              <a:p>
                <a:r>
                  <a:rPr lang="en-GB" dirty="0"/>
                  <a:t>Talk about how r and s generate the group, and show Cayley graph – explain it is a coloured directed graph</a:t>
                </a:r>
              </a:p>
              <a:p>
                <a:endParaRPr lang="en-GB" dirty="0"/>
              </a:p>
              <a:p>
                <a:r>
                  <a:rPr lang="en-GB" dirty="0"/>
                  <a:t>Change generators: </a:t>
                </a:r>
                <a:r>
                  <a:rPr lang="en-GB" b="0" i="0">
                    <a:latin typeface="Cambria Math" panose="02040503050406030204" pitchFamily="18" charset="0"/>
                  </a:rPr>
                  <a:t>{𝑠, 𝑟𝑠}</a:t>
                </a:r>
                <a:r>
                  <a:rPr lang="en-GB" dirty="0"/>
                  <a:t> and </a:t>
                </a:r>
                <a:r>
                  <a:rPr lang="en-GB" b="0" i="0">
                    <a:latin typeface="Cambria Math" panose="02040503050406030204" pitchFamily="18" charset="0"/>
                  </a:rPr>
                  <a:t>{𝑟, 𝑟𝑟}</a:t>
                </a:r>
                <a:endParaRPr lang="en-GB" dirty="0"/>
              </a:p>
              <a:p>
                <a:r>
                  <a:rPr lang="en-GB" dirty="0"/>
                  <a:t>First two are connected and so </a:t>
                </a:r>
                <a:r>
                  <a:rPr lang="en-GB" b="0" i="0">
                    <a:latin typeface="Cambria Math" panose="02040503050406030204" pitchFamily="18" charset="0"/>
                  </a:rPr>
                  <a:t>𝑆</a:t>
                </a:r>
                <a:r>
                  <a:rPr lang="en-GB" dirty="0"/>
                  <a:t> generates the group.</a:t>
                </a:r>
                <a:r>
                  <a:rPr lang="en-GB" baseline="0" dirty="0"/>
                  <a:t> Run DFS on uncoloured graph to check reachability.</a:t>
                </a:r>
              </a:p>
              <a:p>
                <a:r>
                  <a:rPr lang="en-GB" baseline="0" dirty="0"/>
                  <a:t>Second one is disconnected, and so gives the cosets of </a:t>
                </a:r>
                <a:r>
                  <a:rPr lang="en-GB" b="0" i="0" baseline="0">
                    <a:latin typeface="Cambria Math" panose="02040503050406030204" pitchFamily="18" charset="0"/>
                  </a:rPr>
                  <a:t>𝑆^𝐺</a:t>
                </a:r>
                <a:r>
                  <a:rPr lang="en-GB" dirty="0"/>
                  <a:t>, the union of conjugacy classes of elements in </a:t>
                </a:r>
                <a:r>
                  <a:rPr lang="en-GB" b="0" i="0">
                    <a:latin typeface="Cambria Math" panose="02040503050406030204" pitchFamily="18" charset="0"/>
                  </a:rPr>
                  <a:t>𝑆</a:t>
                </a:r>
                <a:r>
                  <a:rPr lang="en-GB" dirty="0"/>
                  <a:t>, in </a:t>
                </a:r>
                <a:r>
                  <a:rPr lang="en-GB" b="0" i="0">
                    <a:latin typeface="Cambria Math" panose="02040503050406030204" pitchFamily="18" charset="0"/>
                  </a:rPr>
                  <a:t>𝐺</a:t>
                </a:r>
                <a:r>
                  <a:rPr lang="en-GB" dirty="0"/>
                  <a:t>.</a:t>
                </a:r>
              </a:p>
              <a:p>
                <a:endParaRPr lang="en-GB" dirty="0"/>
              </a:p>
            </p:txBody>
          </p:sp>
        </mc:Fallback>
      </mc:AlternateContent>
      <p:sp>
        <p:nvSpPr>
          <p:cNvPr id="4" name="Slide Number Placeholder 3"/>
          <p:cNvSpPr>
            <a:spLocks noGrp="1"/>
          </p:cNvSpPr>
          <p:nvPr>
            <p:ph type="sldNum" sz="quarter" idx="5"/>
          </p:nvPr>
        </p:nvSpPr>
        <p:spPr/>
        <p:txBody>
          <a:bodyPr/>
          <a:lstStyle/>
          <a:p>
            <a:fld id="{4C749008-F465-4BB9-AAD0-23A24D036DDE}" type="slidenum">
              <a:rPr lang="en-GB" smtClean="0"/>
              <a:t>4</a:t>
            </a:fld>
            <a:endParaRPr lang="en-GB"/>
          </a:p>
        </p:txBody>
      </p:sp>
    </p:spTree>
    <p:extLst>
      <p:ext uri="{BB962C8B-B14F-4D97-AF65-F5344CB8AC3E}">
        <p14:creationId xmlns:p14="http://schemas.microsoft.com/office/powerpoint/2010/main" val="3660342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As we know they represent the same element in </a:t>
                </a:r>
                <a14:m>
                  <m:oMath xmlns:m="http://schemas.openxmlformats.org/officeDocument/2006/math">
                    <m:r>
                      <a:rPr lang="en-GB" b="0" i="1" smtClean="0">
                        <a:latin typeface="Cambria Math" panose="02040503050406030204" pitchFamily="18" charset="0"/>
                      </a:rPr>
                      <m:t>𝐺</m:t>
                    </m:r>
                  </m:oMath>
                </a14:m>
                <a:r>
                  <a:rPr lang="en-GB" dirty="0"/>
                  <a:t>, we can create a new rule</a:t>
                </a:r>
                <a:r>
                  <a:rPr lang="en-GB" baseline="0" dirty="0"/>
                  <a:t> connecting them.</a:t>
                </a:r>
              </a:p>
              <a:p>
                <a:endParaRPr lang="en-GB" baseline="0" dirty="0"/>
              </a:p>
              <a:p>
                <a:r>
                  <a:rPr lang="en-GB" baseline="0" dirty="0"/>
                  <a:t>But how do we know they represent the same element from the presentation.</a:t>
                </a:r>
                <a:endParaRPr lang="en-GB" dirty="0"/>
              </a:p>
            </p:txBody>
          </p:sp>
        </mc:Choice>
        <mc:Fallback xmlns="">
          <p:sp>
            <p:nvSpPr>
              <p:cNvPr id="3" name="Notes Placeholder 2"/>
              <p:cNvSpPr>
                <a:spLocks noGrp="1"/>
              </p:cNvSpPr>
              <p:nvPr>
                <p:ph type="body" idx="1"/>
              </p:nvPr>
            </p:nvSpPr>
            <p:spPr/>
            <p:txBody>
              <a:bodyPr/>
              <a:lstStyle/>
              <a:p>
                <a:r>
                  <a:rPr lang="en-GB" dirty="0"/>
                  <a:t>As we know they represent the same element in </a:t>
                </a:r>
                <a:r>
                  <a:rPr lang="en-GB" b="0" i="0">
                    <a:latin typeface="Cambria Math" panose="02040503050406030204" pitchFamily="18" charset="0"/>
                  </a:rPr>
                  <a:t>𝐺</a:t>
                </a:r>
                <a:r>
                  <a:rPr lang="en-GB" dirty="0"/>
                  <a:t>, we can create a new rule</a:t>
                </a:r>
                <a:r>
                  <a:rPr lang="en-GB" baseline="0" dirty="0"/>
                  <a:t> connecting them.</a:t>
                </a:r>
              </a:p>
              <a:p>
                <a:endParaRPr lang="en-GB" baseline="0" dirty="0"/>
              </a:p>
              <a:p>
                <a:r>
                  <a:rPr lang="en-GB" baseline="0" dirty="0"/>
                  <a:t>But how do we know they represent the same element from the presentation.</a:t>
                </a:r>
                <a:endParaRPr lang="en-GB" dirty="0"/>
              </a:p>
            </p:txBody>
          </p:sp>
        </mc:Fallback>
      </mc:AlternateContent>
      <p:sp>
        <p:nvSpPr>
          <p:cNvPr id="4" name="Slide Number Placeholder 3"/>
          <p:cNvSpPr>
            <a:spLocks noGrp="1"/>
          </p:cNvSpPr>
          <p:nvPr>
            <p:ph type="sldNum" sz="quarter" idx="5"/>
          </p:nvPr>
        </p:nvSpPr>
        <p:spPr/>
        <p:txBody>
          <a:bodyPr/>
          <a:lstStyle/>
          <a:p>
            <a:fld id="{4C749008-F465-4BB9-AAD0-23A24D036DDE}" type="slidenum">
              <a:rPr lang="en-GB" smtClean="0"/>
              <a:t>35</a:t>
            </a:fld>
            <a:endParaRPr lang="en-GB"/>
          </a:p>
        </p:txBody>
      </p:sp>
    </p:spTree>
    <p:extLst>
      <p:ext uri="{BB962C8B-B14F-4D97-AF65-F5344CB8AC3E}">
        <p14:creationId xmlns:p14="http://schemas.microsoft.com/office/powerpoint/2010/main" val="1584194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Using rule 3</a:t>
            </a:r>
          </a:p>
          <a:p>
            <a:pPr marL="228600" indent="-228600">
              <a:buAutoNum type="arabicPeriod"/>
            </a:pPr>
            <a:r>
              <a:rPr lang="en-GB" dirty="0"/>
              <a:t>Using rule 2</a:t>
            </a:r>
          </a:p>
        </p:txBody>
      </p:sp>
      <p:sp>
        <p:nvSpPr>
          <p:cNvPr id="4" name="Slide Number Placeholder 3"/>
          <p:cNvSpPr>
            <a:spLocks noGrp="1"/>
          </p:cNvSpPr>
          <p:nvPr>
            <p:ph type="sldNum" sz="quarter" idx="5"/>
          </p:nvPr>
        </p:nvSpPr>
        <p:spPr/>
        <p:txBody>
          <a:bodyPr/>
          <a:lstStyle/>
          <a:p>
            <a:fld id="{4C749008-F465-4BB9-AAD0-23A24D036DDE}" type="slidenum">
              <a:rPr lang="en-GB" smtClean="0"/>
              <a:t>36</a:t>
            </a:fld>
            <a:endParaRPr lang="en-GB"/>
          </a:p>
        </p:txBody>
      </p:sp>
    </p:spTree>
    <p:extLst>
      <p:ext uri="{BB962C8B-B14F-4D97-AF65-F5344CB8AC3E}">
        <p14:creationId xmlns:p14="http://schemas.microsoft.com/office/powerpoint/2010/main" val="4193867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The pair of rules is called a </a:t>
                </a:r>
                <a:r>
                  <a:rPr lang="en-GB" b="1" dirty="0"/>
                  <a:t>critical pair</a:t>
                </a:r>
                <a:r>
                  <a:rPr lang="en-GB" b="0" dirty="0"/>
                  <a:t>. </a:t>
                </a:r>
              </a:p>
              <a:p>
                <a:endParaRPr lang="en-GB" b="0" dirty="0"/>
              </a:p>
              <a:p>
                <a:r>
                  <a:rPr lang="en-GB" b="0" dirty="0"/>
                  <a:t>We repeat this process until there are no more critical pairs. At this point, we can create the DFA that rejects if any LHS of a rule is a substring, and use that as </a:t>
                </a:r>
                <a14:m>
                  <m:oMath xmlns:m="http://schemas.openxmlformats.org/officeDocument/2006/math">
                    <m:r>
                      <a:rPr lang="en-GB" b="0" i="1" smtClean="0">
                        <a:latin typeface="Cambria Math" panose="02040503050406030204" pitchFamily="18" charset="0"/>
                      </a:rPr>
                      <m:t>𝑊</m:t>
                    </m:r>
                  </m:oMath>
                </a14:m>
                <a:r>
                  <a:rPr lang="en-GB" dirty="0"/>
                  <a:t>. This is known as a </a:t>
                </a:r>
                <a:r>
                  <a:rPr lang="en-GB" b="1" dirty="0"/>
                  <a:t>confluent</a:t>
                </a:r>
                <a:r>
                  <a:rPr lang="en-GB" b="1" baseline="0" dirty="0"/>
                  <a:t> </a:t>
                </a:r>
                <a:r>
                  <a:rPr lang="en-GB" b="0" baseline="0" dirty="0"/>
                  <a:t>set of rules.</a:t>
                </a:r>
                <a:endParaRPr lang="en-GB" dirty="0"/>
              </a:p>
            </p:txBody>
          </p:sp>
        </mc:Choice>
        <mc:Fallback xmlns="">
          <p:sp>
            <p:nvSpPr>
              <p:cNvPr id="3" name="Notes Placeholder 2"/>
              <p:cNvSpPr>
                <a:spLocks noGrp="1"/>
              </p:cNvSpPr>
              <p:nvPr>
                <p:ph type="body" idx="1"/>
              </p:nvPr>
            </p:nvSpPr>
            <p:spPr/>
            <p:txBody>
              <a:bodyPr/>
              <a:lstStyle/>
              <a:p>
                <a:r>
                  <a:rPr lang="en-GB" dirty="0"/>
                  <a:t>The pair of rules is called a </a:t>
                </a:r>
                <a:r>
                  <a:rPr lang="en-GB" b="1" dirty="0"/>
                  <a:t>critical pair</a:t>
                </a:r>
                <a:r>
                  <a:rPr lang="en-GB" b="0" dirty="0"/>
                  <a:t>. </a:t>
                </a:r>
              </a:p>
              <a:p>
                <a:endParaRPr lang="en-GB" b="0" dirty="0"/>
              </a:p>
              <a:p>
                <a:r>
                  <a:rPr lang="en-GB" b="0" dirty="0"/>
                  <a:t>We repeat this process until there are no more critical pairs. At this point, we can create the DFA that rejects if any LHS of a rule is a substring, and use that as </a:t>
                </a:r>
                <a:r>
                  <a:rPr lang="en-GB" b="0" i="0">
                    <a:latin typeface="Cambria Math" panose="02040503050406030204" pitchFamily="18" charset="0"/>
                  </a:rPr>
                  <a:t>𝑊</a:t>
                </a:r>
                <a:r>
                  <a:rPr lang="en-GB" dirty="0"/>
                  <a:t>. This is known as a </a:t>
                </a:r>
                <a:r>
                  <a:rPr lang="en-GB" b="1" dirty="0"/>
                  <a:t>confluent</a:t>
                </a:r>
                <a:r>
                  <a:rPr lang="en-GB" b="1" baseline="0" dirty="0"/>
                  <a:t> </a:t>
                </a:r>
                <a:r>
                  <a:rPr lang="en-GB" b="0" baseline="0" dirty="0"/>
                  <a:t>set of rules.</a:t>
                </a:r>
                <a:endParaRPr lang="en-GB" dirty="0"/>
              </a:p>
            </p:txBody>
          </p:sp>
        </mc:Fallback>
      </mc:AlternateContent>
      <p:sp>
        <p:nvSpPr>
          <p:cNvPr id="4" name="Slide Number Placeholder 3"/>
          <p:cNvSpPr>
            <a:spLocks noGrp="1"/>
          </p:cNvSpPr>
          <p:nvPr>
            <p:ph type="sldNum" sz="quarter" idx="5"/>
          </p:nvPr>
        </p:nvSpPr>
        <p:spPr/>
        <p:txBody>
          <a:bodyPr/>
          <a:lstStyle/>
          <a:p>
            <a:fld id="{4C749008-F465-4BB9-AAD0-23A24D036DDE}" type="slidenum">
              <a:rPr lang="en-GB" smtClean="0"/>
              <a:t>37</a:t>
            </a:fld>
            <a:endParaRPr lang="en-GB"/>
          </a:p>
        </p:txBody>
      </p:sp>
    </p:spTree>
    <p:extLst>
      <p:ext uri="{BB962C8B-B14F-4D97-AF65-F5344CB8AC3E}">
        <p14:creationId xmlns:p14="http://schemas.microsoft.com/office/powerpoint/2010/main" val="2669681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Ordering – need to make sure all the rules go down in the ordering</a:t>
                </a:r>
              </a:p>
              <a:p>
                <a:endParaRPr lang="en-GB" dirty="0"/>
              </a:p>
              <a:p>
                <a:r>
                  <a:rPr lang="en-GB" dirty="0"/>
                  <a:t>We don’t need to enumerate all elements of the group, only enough rules to be able to reduce every element in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m:t>
                        </m:r>
                      </m:sup>
                    </m:sSup>
                  </m:oMath>
                </a14:m>
                <a:r>
                  <a:rPr lang="en-GB" dirty="0"/>
                  <a:t> to a</a:t>
                </a:r>
                <a:r>
                  <a:rPr lang="en-GB" baseline="0" dirty="0"/>
                  <a:t> canonical element in the group.</a:t>
                </a:r>
                <a:endParaRPr lang="en-GB" dirty="0"/>
              </a:p>
              <a:p>
                <a:endParaRPr lang="en-GB" dirty="0"/>
              </a:p>
            </p:txBody>
          </p:sp>
        </mc:Choice>
        <mc:Fallback xmlns="">
          <p:sp>
            <p:nvSpPr>
              <p:cNvPr id="3" name="Notes Placeholder 2"/>
              <p:cNvSpPr>
                <a:spLocks noGrp="1"/>
              </p:cNvSpPr>
              <p:nvPr>
                <p:ph type="body" idx="1"/>
              </p:nvPr>
            </p:nvSpPr>
            <p:spPr/>
            <p:txBody>
              <a:bodyPr/>
              <a:lstStyle/>
              <a:p>
                <a:r>
                  <a:rPr lang="en-GB" dirty="0"/>
                  <a:t>Ordering – need to make sure all the rules go down in the ordering</a:t>
                </a:r>
              </a:p>
              <a:p>
                <a:endParaRPr lang="en-GB" dirty="0"/>
              </a:p>
              <a:p>
                <a:r>
                  <a:rPr lang="en-GB" dirty="0"/>
                  <a:t>We don’t need to enumerate all elements of the group, only enough rules to be able to reduce every element in </a:t>
                </a:r>
                <a:r>
                  <a:rPr lang="en-GB" b="0" i="0">
                    <a:latin typeface="Cambria Math" panose="02040503050406030204" pitchFamily="18" charset="0"/>
                  </a:rPr>
                  <a:t>𝐴^∗</a:t>
                </a:r>
                <a:r>
                  <a:rPr lang="en-GB" dirty="0"/>
                  <a:t> to a</a:t>
                </a:r>
                <a:r>
                  <a:rPr lang="en-GB" baseline="0" dirty="0"/>
                  <a:t> canonical element in the group.</a:t>
                </a:r>
                <a:endParaRPr lang="en-GB" dirty="0"/>
              </a:p>
              <a:p>
                <a:endParaRPr lang="en-GB" dirty="0"/>
              </a:p>
            </p:txBody>
          </p:sp>
        </mc:Fallback>
      </mc:AlternateContent>
      <p:sp>
        <p:nvSpPr>
          <p:cNvPr id="4" name="Slide Number Placeholder 3"/>
          <p:cNvSpPr>
            <a:spLocks noGrp="1"/>
          </p:cNvSpPr>
          <p:nvPr>
            <p:ph type="sldNum" sz="quarter" idx="5"/>
          </p:nvPr>
        </p:nvSpPr>
        <p:spPr/>
        <p:txBody>
          <a:bodyPr/>
          <a:lstStyle/>
          <a:p>
            <a:fld id="{4C749008-F465-4BB9-AAD0-23A24D036DDE}" type="slidenum">
              <a:rPr lang="en-GB" smtClean="0"/>
              <a:t>38</a:t>
            </a:fld>
            <a:endParaRPr lang="en-GB"/>
          </a:p>
        </p:txBody>
      </p:sp>
    </p:spTree>
    <p:extLst>
      <p:ext uri="{BB962C8B-B14F-4D97-AF65-F5344CB8AC3E}">
        <p14:creationId xmlns:p14="http://schemas.microsoft.com/office/powerpoint/2010/main" val="1394335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1. Turn the multiplier automaton into an NFA </a:t>
                </a:r>
                <a14:m>
                  <m:oMath xmlns:m="http://schemas.openxmlformats.org/officeDocument/2006/math">
                    <m:r>
                      <a:rPr lang="en-GB" b="0" i="1" smtClean="0">
                        <a:latin typeface="Cambria Math" panose="02040503050406030204" pitchFamily="18" charset="0"/>
                      </a:rPr>
                      <m:t>𝑀</m:t>
                    </m:r>
                    <m:r>
                      <a:rPr lang="en-GB" b="0" i="1" smtClean="0">
                        <a:latin typeface="Cambria Math" panose="02040503050406030204" pitchFamily="18" charset="0"/>
                      </a:rPr>
                      <m:t>′</m:t>
                    </m:r>
                  </m:oMath>
                </a14:m>
                <a:r>
                  <a:rPr lang="en-GB" dirty="0"/>
                  <a:t> by ignoring the second element, then </a:t>
                </a:r>
                <a14:m>
                  <m:oMath xmlns:m="http://schemas.openxmlformats.org/officeDocument/2006/math">
                    <m:r>
                      <a:rPr lang="en-GB" b="0" i="1" smtClean="0">
                        <a:latin typeface="Cambria Math" panose="02040503050406030204" pitchFamily="18" charset="0"/>
                      </a:rPr>
                      <m:t>𝑀</m:t>
                    </m:r>
                    <m:r>
                      <a:rPr lang="en-GB" b="0" i="1" smtClean="0">
                        <a:latin typeface="Cambria Math" panose="02040503050406030204" pitchFamily="18" charset="0"/>
                      </a:rPr>
                      <m:t>′</m:t>
                    </m:r>
                  </m:oMath>
                </a14:m>
                <a:r>
                  <a:rPr lang="en-GB" dirty="0"/>
                  <a:t> recognises</a:t>
                </a:r>
                <a:r>
                  <a:rPr lang="en-GB" baseline="0" dirty="0"/>
                  <a:t> some pair </a:t>
                </a:r>
                <a14:m>
                  <m:oMath xmlns:m="http://schemas.openxmlformats.org/officeDocument/2006/math">
                    <m:r>
                      <a:rPr lang="en-GB" b="0" i="1" baseline="0" smtClean="0">
                        <a:latin typeface="Cambria Math" panose="02040503050406030204" pitchFamily="18" charset="0"/>
                      </a:rPr>
                      <m:t> (</m:t>
                    </m:r>
                    <m:sSup>
                      <m:sSupPr>
                        <m:ctrlPr>
                          <a:rPr lang="en-GB" b="0" i="1" baseline="0" smtClean="0">
                            <a:latin typeface="Cambria Math" panose="02040503050406030204" pitchFamily="18" charset="0"/>
                          </a:rPr>
                        </m:ctrlPr>
                      </m:sSupPr>
                      <m:e>
                        <m:r>
                          <a:rPr lang="en-GB" b="0" i="1" baseline="0" smtClean="0">
                            <a:latin typeface="Cambria Math" panose="02040503050406030204" pitchFamily="18" charset="0"/>
                          </a:rPr>
                          <m:t>𝑢</m:t>
                        </m:r>
                      </m:e>
                      <m:sup>
                        <m:r>
                          <a:rPr lang="en-GB" b="0" i="1" baseline="0" smtClean="0">
                            <a:latin typeface="Cambria Math" panose="02040503050406030204" pitchFamily="18" charset="0"/>
                          </a:rPr>
                          <m:t>′</m:t>
                        </m:r>
                      </m:sup>
                    </m:sSup>
                    <m:r>
                      <a:rPr lang="en-GB" b="0" i="1" baseline="0" smtClean="0">
                        <a:latin typeface="Cambria Math" panose="02040503050406030204" pitchFamily="18" charset="0"/>
                      </a:rPr>
                      <m:t>,</m:t>
                    </m:r>
                    <m:r>
                      <a:rPr lang="en-GB" b="0" i="1" baseline="0" smtClean="0">
                        <a:latin typeface="Cambria Math" panose="02040503050406030204" pitchFamily="18" charset="0"/>
                      </a:rPr>
                      <m:t>𝑣</m:t>
                    </m:r>
                    <m:r>
                      <a:rPr lang="en-GB" b="0" i="1" baseline="0" smtClean="0">
                        <a:latin typeface="Cambria Math" panose="02040503050406030204" pitchFamily="18" charset="0"/>
                      </a:rPr>
                      <m:t>′)</m:t>
                    </m:r>
                  </m:oMath>
                </a14:m>
                <a:r>
                  <a:rPr lang="en-GB" dirty="0"/>
                  <a:t> where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𝑢</m:t>
                        </m:r>
                      </m:e>
                      <m:sup>
                        <m:r>
                          <a:rPr lang="en-GB" b="0" i="1" smtClean="0">
                            <a:latin typeface="Cambria Math" panose="02040503050406030204" pitchFamily="18" charset="0"/>
                          </a:rPr>
                          <m:t>′</m:t>
                        </m:r>
                      </m:sup>
                    </m:sSup>
                  </m:oMath>
                </a14:m>
                <a:r>
                  <a:rPr lang="en-GB" dirty="0"/>
                  <a:t> and </a:t>
                </a:r>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oMath>
                </a14:m>
                <a:r>
                  <a:rPr lang="en-GB" dirty="0"/>
                  <a:t> are</a:t>
                </a:r>
                <a:r>
                  <a:rPr lang="en-GB" baseline="0" dirty="0"/>
                  <a:t> padded words and </a:t>
                </a:r>
                <a14:m>
                  <m:oMath xmlns:m="http://schemas.openxmlformats.org/officeDocument/2006/math">
                    <m:r>
                      <a:rPr lang="en-GB" b="0" i="1" baseline="0" smtClean="0">
                        <a:latin typeface="Cambria Math" panose="02040503050406030204" pitchFamily="18" charset="0"/>
                      </a:rPr>
                      <m:t>𝑣</m:t>
                    </m:r>
                    <m:r>
                      <a:rPr lang="en-GB" b="0" i="1" baseline="0" smtClean="0">
                        <a:latin typeface="Cambria Math" panose="02040503050406030204" pitchFamily="18" charset="0"/>
                      </a:rPr>
                      <m:t>′</m:t>
                    </m:r>
                  </m:oMath>
                </a14:m>
                <a:r>
                  <a:rPr lang="en-GB" dirty="0"/>
                  <a:t> is at most </a:t>
                </a:r>
                <a14:m>
                  <m:oMath xmlns:m="http://schemas.openxmlformats.org/officeDocument/2006/math">
                    <m:r>
                      <a:rPr lang="en-GB" b="0" i="1" smtClean="0">
                        <a:latin typeface="Cambria Math" panose="02040503050406030204" pitchFamily="18" charset="0"/>
                      </a:rPr>
                      <m:t>𝑁</m:t>
                    </m:r>
                  </m:oMath>
                </a14:m>
                <a:r>
                  <a:rPr lang="en-GB" dirty="0"/>
                  <a:t> letters longer.</a:t>
                </a:r>
              </a:p>
            </p:txBody>
          </p:sp>
        </mc:Choice>
        <mc:Fallback xmlns="">
          <p:sp>
            <p:nvSpPr>
              <p:cNvPr id="3" name="Notes Placeholder 2"/>
              <p:cNvSpPr>
                <a:spLocks noGrp="1"/>
              </p:cNvSpPr>
              <p:nvPr>
                <p:ph type="body" idx="1"/>
              </p:nvPr>
            </p:nvSpPr>
            <p:spPr/>
            <p:txBody>
              <a:bodyPr/>
              <a:lstStyle/>
              <a:p>
                <a:r>
                  <a:rPr lang="en-GB" dirty="0"/>
                  <a:t>1. Turn the multiplier automaton into an NFA </a:t>
                </a:r>
                <a:r>
                  <a:rPr lang="en-GB" b="0" i="0">
                    <a:latin typeface="Cambria Math" panose="02040503050406030204" pitchFamily="18" charset="0"/>
                  </a:rPr>
                  <a:t>𝑀′</a:t>
                </a:r>
                <a:r>
                  <a:rPr lang="en-GB" dirty="0"/>
                  <a:t> by ignoring the second element, then </a:t>
                </a:r>
                <a:r>
                  <a:rPr lang="en-GB" b="0" i="0">
                    <a:latin typeface="Cambria Math" panose="02040503050406030204" pitchFamily="18" charset="0"/>
                  </a:rPr>
                  <a:t>𝑀′</a:t>
                </a:r>
                <a:r>
                  <a:rPr lang="en-GB" dirty="0"/>
                  <a:t> recognises</a:t>
                </a:r>
                <a:r>
                  <a:rPr lang="en-GB" baseline="0" dirty="0"/>
                  <a:t> some pair </a:t>
                </a:r>
                <a:r>
                  <a:rPr lang="en-GB" b="0" i="0" baseline="0">
                    <a:latin typeface="Cambria Math" panose="02040503050406030204" pitchFamily="18" charset="0"/>
                  </a:rPr>
                  <a:t> (𝑢^′,𝑣′)</a:t>
                </a:r>
                <a:r>
                  <a:rPr lang="en-GB" dirty="0"/>
                  <a:t> where </a:t>
                </a:r>
                <a:r>
                  <a:rPr lang="en-GB" b="0" i="0">
                    <a:latin typeface="Cambria Math" panose="02040503050406030204" pitchFamily="18" charset="0"/>
                  </a:rPr>
                  <a:t>𝑢^′</a:t>
                </a:r>
                <a:r>
                  <a:rPr lang="en-GB" dirty="0"/>
                  <a:t> and </a:t>
                </a:r>
                <a:r>
                  <a:rPr lang="en-GB" b="0" i="0">
                    <a:latin typeface="Cambria Math" panose="02040503050406030204" pitchFamily="18" charset="0"/>
                  </a:rPr>
                  <a:t>𝑣′</a:t>
                </a:r>
                <a:r>
                  <a:rPr lang="en-GB" dirty="0"/>
                  <a:t> are</a:t>
                </a:r>
                <a:r>
                  <a:rPr lang="en-GB" baseline="0" dirty="0"/>
                  <a:t> padded words and </a:t>
                </a:r>
                <a:r>
                  <a:rPr lang="en-GB" b="0" i="0" baseline="0">
                    <a:latin typeface="Cambria Math" panose="02040503050406030204" pitchFamily="18" charset="0"/>
                  </a:rPr>
                  <a:t>𝑣′</a:t>
                </a:r>
                <a:r>
                  <a:rPr lang="en-GB" dirty="0"/>
                  <a:t> is at most </a:t>
                </a:r>
                <a:r>
                  <a:rPr lang="en-GB" b="0" i="0">
                    <a:latin typeface="Cambria Math" panose="02040503050406030204" pitchFamily="18" charset="0"/>
                  </a:rPr>
                  <a:t>𝑁</a:t>
                </a:r>
                <a:r>
                  <a:rPr lang="en-GB" dirty="0"/>
                  <a:t> letters longer.</a:t>
                </a:r>
              </a:p>
            </p:txBody>
          </p:sp>
        </mc:Fallback>
      </mc:AlternateContent>
      <p:sp>
        <p:nvSpPr>
          <p:cNvPr id="4" name="Slide Number Placeholder 3"/>
          <p:cNvSpPr>
            <a:spLocks noGrp="1"/>
          </p:cNvSpPr>
          <p:nvPr>
            <p:ph type="sldNum" sz="quarter" idx="5"/>
          </p:nvPr>
        </p:nvSpPr>
        <p:spPr/>
        <p:txBody>
          <a:bodyPr/>
          <a:lstStyle/>
          <a:p>
            <a:fld id="{4C749008-F465-4BB9-AAD0-23A24D036DDE}" type="slidenum">
              <a:rPr lang="en-GB" smtClean="0"/>
              <a:t>39</a:t>
            </a:fld>
            <a:endParaRPr lang="en-GB"/>
          </a:p>
        </p:txBody>
      </p:sp>
    </p:spTree>
    <p:extLst>
      <p:ext uri="{BB962C8B-B14F-4D97-AF65-F5344CB8AC3E}">
        <p14:creationId xmlns:p14="http://schemas.microsoft.com/office/powerpoint/2010/main" val="2484301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Todd </a:t>
                </a:r>
                <a:r>
                  <a:rPr lang="en-GB" dirty="0" err="1"/>
                  <a:t>Coxeter</a:t>
                </a:r>
                <a:r>
                  <a:rPr lang="en-GB" dirty="0"/>
                  <a:t>:</a:t>
                </a:r>
              </a:p>
              <a:p>
                <a:r>
                  <a:rPr lang="en-GB" dirty="0"/>
                  <a:t>Works on all finite groups</a:t>
                </a:r>
              </a:p>
              <a:p>
                <a:r>
                  <a:rPr lang="en-GB" dirty="0"/>
                  <a:t>Has to enumerate all the elements so not for infinite groups</a:t>
                </a:r>
              </a:p>
              <a:p>
                <a:endParaRPr lang="en-GB" dirty="0"/>
              </a:p>
              <a:p>
                <a:r>
                  <a:rPr lang="en-GB" dirty="0"/>
                  <a:t>Knuth Bendix:</a:t>
                </a:r>
              </a:p>
              <a:p>
                <a:r>
                  <a:rPr lang="en-GB" dirty="0"/>
                  <a:t>Only need enough rules so now works for some infinite groups</a:t>
                </a:r>
              </a:p>
              <a:p>
                <a:endParaRPr lang="en-GB" dirty="0"/>
              </a:p>
              <a:p>
                <a:r>
                  <a:rPr lang="en-GB" dirty="0"/>
                  <a:t>Multiplier Automata:</a:t>
                </a:r>
              </a:p>
              <a:p>
                <a:r>
                  <a:rPr lang="en-GB" dirty="0"/>
                  <a:t>Get a fast running time </a:t>
                </a:r>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𝑛</m:t>
                        </m:r>
                      </m:e>
                      <m:sup>
                        <m:r>
                          <a:rPr lang="en-GB" b="0" i="1" smtClean="0">
                            <a:latin typeface="Cambria Math" panose="02040503050406030204" pitchFamily="18" charset="0"/>
                          </a:rPr>
                          <m:t>2</m:t>
                        </m:r>
                      </m:sup>
                    </m:sSup>
                    <m:r>
                      <a:rPr lang="en-GB" b="0" i="1" smtClean="0">
                        <a:latin typeface="Cambria Math" panose="02040503050406030204" pitchFamily="18" charset="0"/>
                      </a:rPr>
                      <m:t>)</m:t>
                    </m:r>
                  </m:oMath>
                </a14:m>
                <a:endParaRPr lang="en-GB" dirty="0"/>
              </a:p>
            </p:txBody>
          </p:sp>
        </mc:Choice>
        <mc:Fallback xmlns="">
          <p:sp>
            <p:nvSpPr>
              <p:cNvPr id="3" name="Notes Placeholder 2"/>
              <p:cNvSpPr>
                <a:spLocks noGrp="1"/>
              </p:cNvSpPr>
              <p:nvPr>
                <p:ph type="body" idx="1"/>
              </p:nvPr>
            </p:nvSpPr>
            <p:spPr/>
            <p:txBody>
              <a:bodyPr/>
              <a:lstStyle/>
              <a:p>
                <a:r>
                  <a:rPr lang="en-GB" dirty="0"/>
                  <a:t>Todd </a:t>
                </a:r>
                <a:r>
                  <a:rPr lang="en-GB" dirty="0" err="1"/>
                  <a:t>Coxeter</a:t>
                </a:r>
                <a:r>
                  <a:rPr lang="en-GB" dirty="0"/>
                  <a:t>:</a:t>
                </a:r>
              </a:p>
              <a:p>
                <a:r>
                  <a:rPr lang="en-GB" dirty="0"/>
                  <a:t>Works on all finite groups</a:t>
                </a:r>
              </a:p>
              <a:p>
                <a:r>
                  <a:rPr lang="en-GB" dirty="0"/>
                  <a:t>Has to enumerate all the elements so not for infinite groups</a:t>
                </a:r>
              </a:p>
              <a:p>
                <a:endParaRPr lang="en-GB" dirty="0"/>
              </a:p>
              <a:p>
                <a:r>
                  <a:rPr lang="en-GB" dirty="0"/>
                  <a:t>Knuth Bendix:</a:t>
                </a:r>
              </a:p>
              <a:p>
                <a:r>
                  <a:rPr lang="en-GB" dirty="0"/>
                  <a:t>Only need enough rules so now works for some infinite groups</a:t>
                </a:r>
              </a:p>
              <a:p>
                <a:endParaRPr lang="en-GB" dirty="0"/>
              </a:p>
              <a:p>
                <a:r>
                  <a:rPr lang="en-GB" dirty="0"/>
                  <a:t>Multiplier Automata:</a:t>
                </a:r>
              </a:p>
              <a:p>
                <a:r>
                  <a:rPr lang="en-GB" dirty="0"/>
                  <a:t>Get a fast running time </a:t>
                </a:r>
                <a:r>
                  <a:rPr lang="en-GB" b="0" i="0">
                    <a:latin typeface="Cambria Math" panose="02040503050406030204" pitchFamily="18" charset="0"/>
                  </a:rPr>
                  <a:t>𝑂(𝑛^2)</a:t>
                </a:r>
                <a:endParaRPr lang="en-GB" dirty="0"/>
              </a:p>
            </p:txBody>
          </p:sp>
        </mc:Fallback>
      </mc:AlternateContent>
      <p:sp>
        <p:nvSpPr>
          <p:cNvPr id="4" name="Slide Number Placeholder 3"/>
          <p:cNvSpPr>
            <a:spLocks noGrp="1"/>
          </p:cNvSpPr>
          <p:nvPr>
            <p:ph type="sldNum" sz="quarter" idx="5"/>
          </p:nvPr>
        </p:nvSpPr>
        <p:spPr/>
        <p:txBody>
          <a:bodyPr/>
          <a:lstStyle/>
          <a:p>
            <a:fld id="{4C749008-F465-4BB9-AAD0-23A24D036DDE}" type="slidenum">
              <a:rPr lang="en-GB" smtClean="0"/>
              <a:t>40</a:t>
            </a:fld>
            <a:endParaRPr lang="en-GB"/>
          </a:p>
        </p:txBody>
      </p:sp>
    </p:spTree>
    <p:extLst>
      <p:ext uri="{BB962C8B-B14F-4D97-AF65-F5344CB8AC3E}">
        <p14:creationId xmlns:p14="http://schemas.microsoft.com/office/powerpoint/2010/main" val="1325645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b="0" i="0" dirty="0">
                    <a:latin typeface="Cambria Math" panose="02040503050406030204" pitchFamily="18" charset="0"/>
                  </a:rPr>
                  <a:t>Without any relations, we just get the free group, which is all words that can be made of the letters in S</a:t>
                </a:r>
              </a:p>
              <a:p>
                <a:endParaRPr lang="en-GB"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𝑠</m:t>
                              </m:r>
                            </m:sub>
                          </m:sSub>
                        </m:sup>
                      </m:sSup>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𝑔</m:t>
                              </m:r>
                            </m:e>
                            <m:sup>
                              <m:r>
                                <a:rPr lang="en-GB" b="0" i="1" smtClean="0">
                                  <a:latin typeface="Cambria Math" panose="02040503050406030204" pitchFamily="18" charset="0"/>
                                </a:rPr>
                                <m:t>−1</m:t>
                              </m:r>
                            </m:sup>
                          </m:sSup>
                          <m:r>
                            <a:rPr lang="en-GB" b="0" i="1" smtClean="0">
                              <a:latin typeface="Cambria Math" panose="02040503050406030204" pitchFamily="18" charset="0"/>
                            </a:rPr>
                            <m:t>𝑠</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𝑔</m:t>
                              </m:r>
                            </m:e>
                            <m:sup>
                              <m:r>
                                <a:rPr lang="en-GB" b="0" i="1" smtClean="0">
                                  <a:latin typeface="Cambria Math" panose="02040503050406030204" pitchFamily="18" charset="0"/>
                                </a:rPr>
                                <m:t>−1</m:t>
                              </m:r>
                            </m:sup>
                          </m:sSup>
                          <m:r>
                            <a:rPr lang="en-GB" b="0" i="1" smtClean="0">
                              <a:latin typeface="Cambria Math" panose="02040503050406030204" pitchFamily="18" charset="0"/>
                            </a:rPr>
                            <m:t> </m:t>
                          </m:r>
                        </m:e>
                      </m:d>
                      <m:r>
                        <a:rPr lang="en-GB" b="0" i="1" smtClean="0">
                          <a:latin typeface="Cambria Math" panose="02040503050406030204" pitchFamily="18" charset="0"/>
                        </a:rPr>
                        <m:t> </m:t>
                      </m:r>
                      <m:r>
                        <a:rPr lang="en-GB" b="0" i="1" smtClean="0">
                          <a:latin typeface="Cambria Math" panose="02040503050406030204" pitchFamily="18" charset="0"/>
                        </a:rPr>
                        <m:t>𝑔</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𝑠</m:t>
                          </m:r>
                        </m:sub>
                      </m:sSub>
                      <m:r>
                        <a:rPr lang="en-GB" b="0" i="1" smtClean="0">
                          <a:latin typeface="Cambria Math" panose="02040503050406030204" pitchFamily="18" charset="0"/>
                        </a:rPr>
                        <m:t>, </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𝑅</m:t>
                      </m:r>
                      <m:r>
                        <a:rPr lang="en-GB" b="0" i="1" smtClean="0">
                          <a:latin typeface="Cambria Math" panose="02040503050406030204" pitchFamily="18" charset="0"/>
                        </a:rPr>
                        <m:t>}</m:t>
                      </m:r>
                    </m:oMath>
                  </m:oMathPara>
                </a14:m>
                <a:endParaRPr lang="en-GB" dirty="0"/>
              </a:p>
              <a:p>
                <a:r>
                  <a:rPr lang="en-GB" dirty="0"/>
                  <a:t>Which means that </a:t>
                </a:r>
                <a14:m>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𝐺</m:t>
                    </m:r>
                  </m:oMath>
                </a14:m>
                <a:r>
                  <a:rPr lang="en-GB" b="0" dirty="0"/>
                  <a:t> and we can</a:t>
                </a:r>
                <a:r>
                  <a:rPr lang="en-GB" b="0" baseline="0" dirty="0"/>
                  <a:t> find the quotient group. Intuitively represents all of the elements that correspond to the identity.</a:t>
                </a:r>
              </a:p>
              <a:p>
                <a:endParaRPr lang="en-GB" b="0" baseline="0" dirty="0"/>
              </a:p>
              <a:p>
                <a:r>
                  <a:rPr lang="en-GB" b="0" baseline="0" dirty="0"/>
                  <a:t>A group is </a:t>
                </a:r>
                <a:r>
                  <a:rPr lang="en-GB" b="1" baseline="0" dirty="0"/>
                  <a:t>finitely presented</a:t>
                </a:r>
                <a:r>
                  <a:rPr lang="en-GB" b="0" baseline="0" dirty="0"/>
                  <a:t> is both </a:t>
                </a:r>
                <a14:m>
                  <m:oMath xmlns:m="http://schemas.openxmlformats.org/officeDocument/2006/math">
                    <m:r>
                      <a:rPr lang="en-GB" b="0" i="1" baseline="0" smtClean="0">
                        <a:latin typeface="Cambria Math" panose="02040503050406030204" pitchFamily="18" charset="0"/>
                      </a:rPr>
                      <m:t>𝑆</m:t>
                    </m:r>
                  </m:oMath>
                </a14:m>
                <a:r>
                  <a:rPr lang="en-GB" b="0" dirty="0"/>
                  <a:t> and </a:t>
                </a:r>
                <a14:m>
                  <m:oMath xmlns:m="http://schemas.openxmlformats.org/officeDocument/2006/math">
                    <m:r>
                      <a:rPr lang="en-GB" b="0" i="1" smtClean="0">
                        <a:latin typeface="Cambria Math" panose="02040503050406030204" pitchFamily="18" charset="0"/>
                      </a:rPr>
                      <m:t>𝑅</m:t>
                    </m:r>
                  </m:oMath>
                </a14:m>
                <a:r>
                  <a:rPr lang="en-GB" b="0" dirty="0"/>
                  <a:t> are finite.</a:t>
                </a:r>
              </a:p>
              <a:p>
                <a:endParaRPr lang="en-GB" dirty="0"/>
              </a:p>
            </p:txBody>
          </p:sp>
        </mc:Choice>
        <mc:Fallback xmlns="">
          <p:sp>
            <p:nvSpPr>
              <p:cNvPr id="3" name="Notes Placeholder 2"/>
              <p:cNvSpPr>
                <a:spLocks noGrp="1"/>
              </p:cNvSpPr>
              <p:nvPr>
                <p:ph type="body" idx="1"/>
              </p:nvPr>
            </p:nvSpPr>
            <p:spPr/>
            <p:txBody>
              <a:bodyPr/>
              <a:lstStyle/>
              <a:p>
                <a:r>
                  <a:rPr lang="en-GB" b="0" i="0">
                    <a:latin typeface="Cambria Math" panose="02040503050406030204" pitchFamily="18" charset="0"/>
                  </a:rPr>
                  <a:t>𝑁=𝑅^(𝐹_𝑠 )={𝑔^(−1) 𝑠𝑔^(−1)  ┤|  𝑔∈𝐹_𝑠, 𝑠∈𝑅}</a:t>
                </a:r>
                <a:endParaRPr lang="en-GB" dirty="0"/>
              </a:p>
              <a:p>
                <a:r>
                  <a:rPr lang="en-GB" dirty="0"/>
                  <a:t>Which means that </a:t>
                </a:r>
                <a:r>
                  <a:rPr lang="en-GB" b="0" i="0">
                    <a:latin typeface="Cambria Math" panose="02040503050406030204" pitchFamily="18" charset="0"/>
                  </a:rPr>
                  <a:t>𝑁</a:t>
                </a:r>
                <a:r>
                  <a:rPr lang="en-GB" b="0" i="0">
                    <a:latin typeface="Cambria Math" panose="02040503050406030204" pitchFamily="18" charset="0"/>
                    <a:ea typeface="Cambria Math" panose="02040503050406030204" pitchFamily="18" charset="0"/>
                  </a:rPr>
                  <a:t>⊴𝐺</a:t>
                </a:r>
                <a:r>
                  <a:rPr lang="en-GB" b="0" dirty="0"/>
                  <a:t> and we can</a:t>
                </a:r>
                <a:r>
                  <a:rPr lang="en-GB" b="0" baseline="0" dirty="0"/>
                  <a:t> find the quotient group. Intuitively represents all of the elements that correspond to the identity.</a:t>
                </a:r>
              </a:p>
              <a:p>
                <a:endParaRPr lang="en-GB" b="0" baseline="0" dirty="0"/>
              </a:p>
              <a:p>
                <a:r>
                  <a:rPr lang="en-GB" b="0" baseline="0" dirty="0"/>
                  <a:t>A group is </a:t>
                </a:r>
                <a:r>
                  <a:rPr lang="en-GB" b="1" baseline="0" dirty="0"/>
                  <a:t>finitely presented</a:t>
                </a:r>
                <a:r>
                  <a:rPr lang="en-GB" b="0" baseline="0" dirty="0"/>
                  <a:t> is both </a:t>
                </a:r>
                <a:r>
                  <a:rPr lang="en-GB" b="0" i="0" baseline="0">
                    <a:latin typeface="Cambria Math" panose="02040503050406030204" pitchFamily="18" charset="0"/>
                  </a:rPr>
                  <a:t>𝑆</a:t>
                </a:r>
                <a:r>
                  <a:rPr lang="en-GB" b="0" dirty="0"/>
                  <a:t> and </a:t>
                </a:r>
                <a:r>
                  <a:rPr lang="en-GB" b="0" i="0">
                    <a:latin typeface="Cambria Math" panose="02040503050406030204" pitchFamily="18" charset="0"/>
                  </a:rPr>
                  <a:t>𝑅</a:t>
                </a:r>
                <a:r>
                  <a:rPr lang="en-GB" b="0" dirty="0"/>
                  <a:t> are finite.</a:t>
                </a:r>
              </a:p>
              <a:p>
                <a:endParaRPr lang="en-GB" dirty="0"/>
              </a:p>
            </p:txBody>
          </p:sp>
        </mc:Fallback>
      </mc:AlternateContent>
      <p:sp>
        <p:nvSpPr>
          <p:cNvPr id="4" name="Slide Number Placeholder 3"/>
          <p:cNvSpPr>
            <a:spLocks noGrp="1"/>
          </p:cNvSpPr>
          <p:nvPr>
            <p:ph type="sldNum" sz="quarter" idx="5"/>
          </p:nvPr>
        </p:nvSpPr>
        <p:spPr/>
        <p:txBody>
          <a:bodyPr/>
          <a:lstStyle/>
          <a:p>
            <a:fld id="{4C749008-F465-4BB9-AAD0-23A24D036DDE}" type="slidenum">
              <a:rPr lang="en-GB" smtClean="0"/>
              <a:t>6</a:t>
            </a:fld>
            <a:endParaRPr lang="en-GB"/>
          </a:p>
        </p:txBody>
      </p:sp>
    </p:spTree>
    <p:extLst>
      <p:ext uri="{BB962C8B-B14F-4D97-AF65-F5344CB8AC3E}">
        <p14:creationId xmlns:p14="http://schemas.microsoft.com/office/powerpoint/2010/main" val="2458462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First two are connected and so </a:t>
                </a:r>
                <a14:m>
                  <m:oMath xmlns:m="http://schemas.openxmlformats.org/officeDocument/2006/math">
                    <m:r>
                      <a:rPr lang="en-GB" b="0" i="1" smtClean="0">
                        <a:latin typeface="Cambria Math" panose="02040503050406030204" pitchFamily="18" charset="0"/>
                      </a:rPr>
                      <m:t>𝑆</m:t>
                    </m:r>
                  </m:oMath>
                </a14:m>
                <a:r>
                  <a:rPr lang="en-GB" dirty="0"/>
                  <a:t> generates the group.</a:t>
                </a:r>
                <a:r>
                  <a:rPr lang="en-GB" baseline="0" dirty="0"/>
                  <a:t> Run DFS on uncoloured graph to check reachability.</a:t>
                </a:r>
              </a:p>
              <a:p>
                <a:endParaRPr lang="en-GB" baseline="0" dirty="0"/>
              </a:p>
              <a:p>
                <a:r>
                  <a:rPr lang="en-GB" baseline="0" dirty="0"/>
                  <a:t>Second one is disconnected, and so gives the cosets of </a:t>
                </a:r>
                <a14:m>
                  <m:oMath xmlns:m="http://schemas.openxmlformats.org/officeDocument/2006/math">
                    <m:sSup>
                      <m:sSupPr>
                        <m:ctrlPr>
                          <a:rPr lang="en-GB" b="0" i="1" baseline="0" smtClean="0">
                            <a:latin typeface="Cambria Math" panose="02040503050406030204" pitchFamily="18" charset="0"/>
                          </a:rPr>
                        </m:ctrlPr>
                      </m:sSupPr>
                      <m:e>
                        <m:r>
                          <a:rPr lang="en-GB" b="0" i="1" baseline="0" smtClean="0">
                            <a:latin typeface="Cambria Math" panose="02040503050406030204" pitchFamily="18" charset="0"/>
                          </a:rPr>
                          <m:t>𝑆</m:t>
                        </m:r>
                      </m:e>
                      <m:sup>
                        <m:r>
                          <a:rPr lang="en-GB" b="0" i="1" baseline="0" smtClean="0">
                            <a:latin typeface="Cambria Math" panose="02040503050406030204" pitchFamily="18" charset="0"/>
                          </a:rPr>
                          <m:t>𝐺</m:t>
                        </m:r>
                      </m:sup>
                    </m:sSup>
                  </m:oMath>
                </a14:m>
                <a:r>
                  <a:rPr lang="en-GB" dirty="0"/>
                  <a:t>, the union of conjugacy classes of elements in </a:t>
                </a:r>
                <a14:m>
                  <m:oMath xmlns:m="http://schemas.openxmlformats.org/officeDocument/2006/math">
                    <m:r>
                      <a:rPr lang="en-GB" b="0" i="1" smtClean="0">
                        <a:latin typeface="Cambria Math" panose="02040503050406030204" pitchFamily="18" charset="0"/>
                      </a:rPr>
                      <m:t>𝑆</m:t>
                    </m:r>
                  </m:oMath>
                </a14:m>
                <a:r>
                  <a:rPr lang="en-GB" dirty="0"/>
                  <a:t>, in </a:t>
                </a:r>
                <a14:m>
                  <m:oMath xmlns:m="http://schemas.openxmlformats.org/officeDocument/2006/math">
                    <m:r>
                      <a:rPr lang="en-GB" b="0" i="1" smtClean="0">
                        <a:latin typeface="Cambria Math" panose="02040503050406030204" pitchFamily="18" charset="0"/>
                      </a:rPr>
                      <m:t>𝐺</m:t>
                    </m:r>
                  </m:oMath>
                </a14:m>
                <a:r>
                  <a:rPr lang="en-GB" dirty="0"/>
                  <a:t>.</a:t>
                </a:r>
              </a:p>
            </p:txBody>
          </p:sp>
        </mc:Choice>
        <mc:Fallback xmlns="">
          <p:sp>
            <p:nvSpPr>
              <p:cNvPr id="3" name="Notes Placeholder 2"/>
              <p:cNvSpPr>
                <a:spLocks noGrp="1"/>
              </p:cNvSpPr>
              <p:nvPr>
                <p:ph type="body" idx="1"/>
              </p:nvPr>
            </p:nvSpPr>
            <p:spPr/>
            <p:txBody>
              <a:bodyPr/>
              <a:lstStyle/>
              <a:p>
                <a:r>
                  <a:rPr lang="en-GB" dirty="0"/>
                  <a:t>First two are connected and so </a:t>
                </a:r>
                <a:r>
                  <a:rPr lang="en-GB" b="0" i="0">
                    <a:latin typeface="Cambria Math" panose="02040503050406030204" pitchFamily="18" charset="0"/>
                  </a:rPr>
                  <a:t>𝑆</a:t>
                </a:r>
                <a:r>
                  <a:rPr lang="en-GB" dirty="0"/>
                  <a:t> generates the group.</a:t>
                </a:r>
                <a:r>
                  <a:rPr lang="en-GB" baseline="0" dirty="0"/>
                  <a:t> Run DFS on uncoloured graph to check reachability.</a:t>
                </a:r>
              </a:p>
              <a:p>
                <a:endParaRPr lang="en-GB" baseline="0" dirty="0"/>
              </a:p>
              <a:p>
                <a:r>
                  <a:rPr lang="en-GB" baseline="0" dirty="0"/>
                  <a:t>Second one is disconnected, and so gives the cosets of </a:t>
                </a:r>
                <a:r>
                  <a:rPr lang="en-GB" b="0" i="0" baseline="0">
                    <a:latin typeface="Cambria Math" panose="02040503050406030204" pitchFamily="18" charset="0"/>
                  </a:rPr>
                  <a:t>𝑆^𝐺</a:t>
                </a:r>
                <a:r>
                  <a:rPr lang="en-GB" dirty="0"/>
                  <a:t>, the union of conjugacy classes of elements in </a:t>
                </a:r>
                <a:r>
                  <a:rPr lang="en-GB" b="0" i="0">
                    <a:latin typeface="Cambria Math" panose="02040503050406030204" pitchFamily="18" charset="0"/>
                  </a:rPr>
                  <a:t>𝑆</a:t>
                </a:r>
                <a:r>
                  <a:rPr lang="en-GB" dirty="0"/>
                  <a:t>, in </a:t>
                </a:r>
                <a:r>
                  <a:rPr lang="en-GB" b="0" i="0">
                    <a:latin typeface="Cambria Math" panose="02040503050406030204" pitchFamily="18" charset="0"/>
                  </a:rPr>
                  <a:t>𝐺</a:t>
                </a:r>
                <a:r>
                  <a:rPr lang="en-GB" dirty="0"/>
                  <a:t>.</a:t>
                </a:r>
              </a:p>
            </p:txBody>
          </p:sp>
        </mc:Fallback>
      </mc:AlternateContent>
      <p:sp>
        <p:nvSpPr>
          <p:cNvPr id="4" name="Slide Number Placeholder 3"/>
          <p:cNvSpPr>
            <a:spLocks noGrp="1"/>
          </p:cNvSpPr>
          <p:nvPr>
            <p:ph type="sldNum" sz="quarter" idx="5"/>
          </p:nvPr>
        </p:nvSpPr>
        <p:spPr/>
        <p:txBody>
          <a:bodyPr/>
          <a:lstStyle/>
          <a:p>
            <a:fld id="{4C749008-F465-4BB9-AAD0-23A24D036DDE}" type="slidenum">
              <a:rPr lang="en-GB" smtClean="0"/>
              <a:t>9</a:t>
            </a:fld>
            <a:endParaRPr lang="en-GB"/>
          </a:p>
        </p:txBody>
      </p:sp>
    </p:spTree>
    <p:extLst>
      <p:ext uri="{BB962C8B-B14F-4D97-AF65-F5344CB8AC3E}">
        <p14:creationId xmlns:p14="http://schemas.microsoft.com/office/powerpoint/2010/main" val="385178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put the word metric on this graph to give it the structure of a metric space, especially in infinite groups.</a:t>
            </a:r>
          </a:p>
        </p:txBody>
      </p:sp>
      <p:sp>
        <p:nvSpPr>
          <p:cNvPr id="4" name="Slide Number Placeholder 3"/>
          <p:cNvSpPr>
            <a:spLocks noGrp="1"/>
          </p:cNvSpPr>
          <p:nvPr>
            <p:ph type="sldNum" sz="quarter" idx="5"/>
          </p:nvPr>
        </p:nvSpPr>
        <p:spPr/>
        <p:txBody>
          <a:bodyPr/>
          <a:lstStyle/>
          <a:p>
            <a:fld id="{4C749008-F465-4BB9-AAD0-23A24D036DDE}" type="slidenum">
              <a:rPr lang="en-GB" smtClean="0"/>
              <a:t>10</a:t>
            </a:fld>
            <a:endParaRPr lang="en-GB"/>
          </a:p>
        </p:txBody>
      </p:sp>
    </p:spTree>
    <p:extLst>
      <p:ext uri="{BB962C8B-B14F-4D97-AF65-F5344CB8AC3E}">
        <p14:creationId xmlns:p14="http://schemas.microsoft.com/office/powerpoint/2010/main" val="1403365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Explain what a DFA is – a model of computation (formalism of an algorithm) with no external memory and the input word is consumed as it is read.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Language recognised by a DFA – follow the path on the graph corresponding to the word (e.g. 00101) and see if we reach an accepting state.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If a language is regular, then the problem that is being solved can be solved with bounded memory and linear running time.</a:t>
            </a:r>
          </a:p>
          <a:p>
            <a:endParaRPr lang="en-GB" dirty="0"/>
          </a:p>
          <a:p>
            <a:r>
              <a:rPr lang="en-GB" dirty="0"/>
              <a:t>DFA on the right accepts all words which end in a 1</a:t>
            </a:r>
          </a:p>
          <a:p>
            <a:endParaRPr lang="en-GB" dirty="0"/>
          </a:p>
          <a:p>
            <a:endParaRPr lang="en-GB" dirty="0"/>
          </a:p>
        </p:txBody>
      </p:sp>
      <p:sp>
        <p:nvSpPr>
          <p:cNvPr id="4" name="Slide Number Placeholder 3"/>
          <p:cNvSpPr>
            <a:spLocks noGrp="1"/>
          </p:cNvSpPr>
          <p:nvPr>
            <p:ph type="sldNum" sz="quarter" idx="5"/>
          </p:nvPr>
        </p:nvSpPr>
        <p:spPr/>
        <p:txBody>
          <a:bodyPr/>
          <a:lstStyle/>
          <a:p>
            <a:fld id="{4C749008-F465-4BB9-AAD0-23A24D036DDE}" type="slidenum">
              <a:rPr lang="en-GB" smtClean="0"/>
              <a:t>11</a:t>
            </a:fld>
            <a:endParaRPr lang="en-GB"/>
          </a:p>
        </p:txBody>
      </p:sp>
    </p:spTree>
    <p:extLst>
      <p:ext uri="{BB962C8B-B14F-4D97-AF65-F5344CB8AC3E}">
        <p14:creationId xmlns:p14="http://schemas.microsoft.com/office/powerpoint/2010/main" val="4274207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Undecidable as there is no way to reduce a word to a </a:t>
            </a:r>
            <a:r>
              <a:rPr lang="en-GB" b="1" dirty="0"/>
              <a:t>canonical form </a:t>
            </a:r>
            <a:r>
              <a:rPr lang="en-GB" b="0" dirty="0"/>
              <a:t>for an element in the group algorithmically.</a:t>
            </a:r>
            <a:endParaRPr lang="en-GB" dirty="0"/>
          </a:p>
        </p:txBody>
      </p:sp>
      <p:sp>
        <p:nvSpPr>
          <p:cNvPr id="4" name="Slide Number Placeholder 3"/>
          <p:cNvSpPr>
            <a:spLocks noGrp="1"/>
          </p:cNvSpPr>
          <p:nvPr>
            <p:ph type="sldNum" sz="quarter" idx="5"/>
          </p:nvPr>
        </p:nvSpPr>
        <p:spPr/>
        <p:txBody>
          <a:bodyPr/>
          <a:lstStyle/>
          <a:p>
            <a:fld id="{4C749008-F465-4BB9-AAD0-23A24D036DDE}" type="slidenum">
              <a:rPr lang="en-GB" smtClean="0"/>
              <a:t>13</a:t>
            </a:fld>
            <a:endParaRPr lang="en-GB"/>
          </a:p>
        </p:txBody>
      </p:sp>
    </p:spTree>
    <p:extLst>
      <p:ext uri="{BB962C8B-B14F-4D97-AF65-F5344CB8AC3E}">
        <p14:creationId xmlns:p14="http://schemas.microsoft.com/office/powerpoint/2010/main" val="297525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The </a:t>
                </a:r>
                <a:r>
                  <a:rPr lang="en-GB" b="1" dirty="0"/>
                  <a:t>uniform word problem</a:t>
                </a:r>
                <a:r>
                  <a:rPr lang="en-GB" dirty="0"/>
                  <a:t> is the algorithmic problem of deciding, given a presentation of a group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𝑆</m:t>
                    </m:r>
                    <m:r>
                      <a:rPr lang="en-GB" b="0" i="1" smtClean="0">
                        <a:latin typeface="Cambria Math" panose="02040503050406030204" pitchFamily="18" charset="0"/>
                      </a:rPr>
                      <m:t>|</m:t>
                    </m:r>
                    <m:r>
                      <a:rPr lang="en-GB" b="0" i="1" smtClean="0">
                        <a:latin typeface="Cambria Math" panose="02040503050406030204" pitchFamily="18" charset="0"/>
                      </a:rPr>
                      <m:t>𝑅</m:t>
                    </m:r>
                    <m:r>
                      <a:rPr lang="en-GB" b="0" i="1" smtClean="0">
                        <a:latin typeface="Cambria Math" panose="02040503050406030204" pitchFamily="18" charset="0"/>
                      </a:rPr>
                      <m:t>⟩</m:t>
                    </m:r>
                  </m:oMath>
                </a14:m>
                <a:r>
                  <a:rPr lang="en-GB" dirty="0"/>
                  <a:t> and two words in </a:t>
                </a:r>
                <a14:m>
                  <m:oMath xmlns:m="http://schemas.openxmlformats.org/officeDocument/2006/math">
                    <m:sSup>
                      <m:sSupPr>
                        <m:ctrlPr>
                          <a:rPr lang="en-GB" b="0" i="1" smtClean="0">
                            <a:latin typeface="Cambria Math" panose="02040503050406030204" pitchFamily="18" charset="0"/>
                          </a:rPr>
                        </m:ctrlPr>
                      </m:sSupPr>
                      <m:e>
                        <m:r>
                          <m:rPr>
                            <m:sty m:val="p"/>
                          </m:rPr>
                          <a:rPr lang="en-GB" b="0" i="0" smtClean="0">
                            <a:latin typeface="Cambria Math" panose="02040503050406030204" pitchFamily="18" charset="0"/>
                          </a:rPr>
                          <m:t>Σ</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𝑆</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𝑆</m:t>
                                </m:r>
                              </m:e>
                              <m:sup>
                                <m:r>
                                  <a:rPr lang="en-GB" b="0" i="1" smtClean="0">
                                    <a:latin typeface="Cambria Math" panose="02040503050406030204" pitchFamily="18" charset="0"/>
                                  </a:rPr>
                                  <m:t>−1</m:t>
                                </m:r>
                              </m:sup>
                            </m:sSup>
                          </m:e>
                        </m:d>
                      </m:e>
                      <m:sup>
                        <m:r>
                          <a:rPr lang="en-GB" b="0" i="1" smtClean="0">
                            <a:latin typeface="Cambria Math" panose="02040503050406030204" pitchFamily="18" charset="0"/>
                          </a:rPr>
                          <m:t>∗</m:t>
                        </m:r>
                      </m:sup>
                    </m:sSup>
                  </m:oMath>
                </a14:m>
                <a:r>
                  <a:rPr lang="en-GB" dirty="0"/>
                  <a:t>, if the two words represent the same element in </a:t>
                </a:r>
                <a14:m>
                  <m:oMath xmlns:m="http://schemas.openxmlformats.org/officeDocument/2006/math">
                    <m:r>
                      <a:rPr lang="en-GB" b="0" i="1" smtClean="0">
                        <a:latin typeface="Cambria Math" panose="02040503050406030204" pitchFamily="18" charset="0"/>
                      </a:rPr>
                      <m:t>𝐺</m:t>
                    </m:r>
                  </m:oMath>
                </a14:m>
                <a:r>
                  <a:rPr lang="en-GB" dirty="0"/>
                  <a:t>. This is also undecidable as there are specific groups for which the problem is undecidable.</a:t>
                </a:r>
              </a:p>
              <a:p>
                <a:endParaRPr lang="en-GB" dirty="0"/>
              </a:p>
              <a:p>
                <a:r>
                  <a:rPr lang="en-GB" dirty="0"/>
                  <a:t>In fact it is worse, this problem is </a:t>
                </a:r>
                <a:r>
                  <a:rPr lang="en-GB" b="1" dirty="0"/>
                  <a:t>RE-complete</a:t>
                </a:r>
                <a:r>
                  <a:rPr lang="en-GB" dirty="0"/>
                  <a:t>, which means it is one of the hardest problems for which a Turing machine exists that partially solves it. Every other RE problem can therefore be reduced to the Uniform Word Problem.</a:t>
                </a:r>
              </a:p>
              <a:p>
                <a:endParaRPr lang="en-GB" dirty="0"/>
              </a:p>
            </p:txBody>
          </p:sp>
        </mc:Choice>
        <mc:Fallback xmlns="">
          <p:sp>
            <p:nvSpPr>
              <p:cNvPr id="3" name="Notes Placeholder 2"/>
              <p:cNvSpPr>
                <a:spLocks noGrp="1"/>
              </p:cNvSpPr>
              <p:nvPr>
                <p:ph type="body" idx="1"/>
              </p:nvPr>
            </p:nvSpPr>
            <p:spPr/>
            <p:txBody>
              <a:bodyPr/>
              <a:lstStyle/>
              <a:p>
                <a:r>
                  <a:rPr lang="en-GB" dirty="0"/>
                  <a:t>The </a:t>
                </a:r>
                <a:r>
                  <a:rPr lang="en-GB" b="1" dirty="0"/>
                  <a:t>uniform word problem</a:t>
                </a:r>
                <a:r>
                  <a:rPr lang="en-GB" dirty="0"/>
                  <a:t> is the algorithmic problem of deciding, given a presentation of a group </a:t>
                </a:r>
                <a:r>
                  <a:rPr lang="en-GB" b="0" i="0">
                    <a:latin typeface="Cambria Math" panose="02040503050406030204" pitchFamily="18" charset="0"/>
                  </a:rPr>
                  <a:t>𝐺=⟨𝑆|𝑅⟩</a:t>
                </a:r>
                <a:r>
                  <a:rPr lang="en-GB" dirty="0"/>
                  <a:t> and two words in </a:t>
                </a:r>
                <a:r>
                  <a:rPr lang="en-GB" b="0" i="0">
                    <a:latin typeface="Cambria Math" panose="02040503050406030204" pitchFamily="18" charset="0"/>
                  </a:rPr>
                  <a:t>Σ^∗=(𝑆∪𝑆^(−1) )^∗</a:t>
                </a:r>
                <a:r>
                  <a:rPr lang="en-GB" dirty="0"/>
                  <a:t>, if the two words represent the same element in </a:t>
                </a:r>
                <a:r>
                  <a:rPr lang="en-GB" b="0" i="0">
                    <a:latin typeface="Cambria Math" panose="02040503050406030204" pitchFamily="18" charset="0"/>
                  </a:rPr>
                  <a:t>𝐺</a:t>
                </a:r>
                <a:r>
                  <a:rPr lang="en-GB" dirty="0"/>
                  <a:t>. This is also undecidable as there are specific groups for which the problem is undecidable.</a:t>
                </a:r>
              </a:p>
              <a:p>
                <a:endParaRPr lang="en-GB" dirty="0"/>
              </a:p>
              <a:p>
                <a:r>
                  <a:rPr lang="en-GB" dirty="0"/>
                  <a:t>In fact it is worse, this problem is </a:t>
                </a:r>
                <a:r>
                  <a:rPr lang="en-GB" b="1" dirty="0"/>
                  <a:t>RE-complete</a:t>
                </a:r>
                <a:r>
                  <a:rPr lang="en-GB" dirty="0"/>
                  <a:t>, which means it is one of the hardest problems for which a Turing machine exists that partially solves it. Every other RE problem can therefore be reduced to the Uniform Word Problem.</a:t>
                </a:r>
              </a:p>
              <a:p>
                <a:endParaRPr lang="en-GB" dirty="0"/>
              </a:p>
            </p:txBody>
          </p:sp>
        </mc:Fallback>
      </mc:AlternateContent>
      <p:sp>
        <p:nvSpPr>
          <p:cNvPr id="4" name="Slide Number Placeholder 3"/>
          <p:cNvSpPr>
            <a:spLocks noGrp="1"/>
          </p:cNvSpPr>
          <p:nvPr>
            <p:ph type="sldNum" sz="quarter" idx="5"/>
          </p:nvPr>
        </p:nvSpPr>
        <p:spPr/>
        <p:txBody>
          <a:bodyPr/>
          <a:lstStyle/>
          <a:p>
            <a:fld id="{4C749008-F465-4BB9-AAD0-23A24D036DDE}" type="slidenum">
              <a:rPr lang="en-GB" smtClean="0"/>
              <a:t>14</a:t>
            </a:fld>
            <a:endParaRPr lang="en-GB"/>
          </a:p>
        </p:txBody>
      </p:sp>
    </p:spTree>
    <p:extLst>
      <p:ext uri="{BB962C8B-B14F-4D97-AF65-F5344CB8AC3E}">
        <p14:creationId xmlns:p14="http://schemas.microsoft.com/office/powerpoint/2010/main" val="2599842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Draw on final states and initial arrow onto the graph to make it into a DFA.</a:t>
            </a:r>
          </a:p>
        </p:txBody>
      </p:sp>
      <p:sp>
        <p:nvSpPr>
          <p:cNvPr id="4" name="Slide Number Placeholder 3"/>
          <p:cNvSpPr>
            <a:spLocks noGrp="1"/>
          </p:cNvSpPr>
          <p:nvPr>
            <p:ph type="sldNum" sz="quarter" idx="5"/>
          </p:nvPr>
        </p:nvSpPr>
        <p:spPr/>
        <p:txBody>
          <a:bodyPr/>
          <a:lstStyle/>
          <a:p>
            <a:fld id="{4C749008-F465-4BB9-AAD0-23A24D036DDE}" type="slidenum">
              <a:rPr lang="en-GB" smtClean="0"/>
              <a:t>18</a:t>
            </a:fld>
            <a:endParaRPr lang="en-GB"/>
          </a:p>
        </p:txBody>
      </p:sp>
    </p:spTree>
    <p:extLst>
      <p:ext uri="{BB962C8B-B14F-4D97-AF65-F5344CB8AC3E}">
        <p14:creationId xmlns:p14="http://schemas.microsoft.com/office/powerpoint/2010/main" val="3020570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4/15/2021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customXml" Target="../ink/ink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Solving the Word Problem</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Niam Vaishnav</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8959158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E9205-D499-49D3-8DEE-C6D6720B9C8C}"/>
              </a:ext>
            </a:extLst>
          </p:cNvPr>
          <p:cNvSpPr>
            <a:spLocks noGrp="1"/>
          </p:cNvSpPr>
          <p:nvPr>
            <p:ph type="title"/>
          </p:nvPr>
        </p:nvSpPr>
        <p:spPr/>
        <p:txBody>
          <a:bodyPr/>
          <a:lstStyle/>
          <a:p>
            <a:r>
              <a:rPr lang="en-GB" dirty="0"/>
              <a:t>Cayley Graphs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25A8A3-12D8-4B62-A828-3ABCEC01B25E}"/>
                  </a:ext>
                </a:extLst>
              </p:cNvPr>
              <p:cNvSpPr>
                <a:spLocks noGrp="1"/>
              </p:cNvSpPr>
              <p:nvPr>
                <p:ph idx="1"/>
              </p:nvPr>
            </p:nvSpPr>
            <p:spPr/>
            <p:txBody>
              <a:bodyPr>
                <a:normAutofit/>
              </a:bodyPr>
              <a:lstStyle/>
              <a:p>
                <a:r>
                  <a:rPr lang="en-GB" dirty="0"/>
                  <a:t>Suppose </a:t>
                </a:r>
                <a14:m>
                  <m:oMath xmlns:m="http://schemas.openxmlformats.org/officeDocument/2006/math">
                    <m:r>
                      <a:rPr lang="en-GB" b="0" i="1" smtClean="0">
                        <a:latin typeface="Cambria Math" panose="02040503050406030204" pitchFamily="18" charset="0"/>
                      </a:rPr>
                      <m:t>𝐺</m:t>
                    </m:r>
                  </m:oMath>
                </a14:m>
                <a:r>
                  <a:rPr lang="en-GB" dirty="0"/>
                  <a:t> is a group and </a:t>
                </a:r>
                <a14:m>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r>
                      <a:rPr lang="en-GB" b="0" i="1" smtClean="0">
                        <a:latin typeface="Cambria Math" panose="02040503050406030204" pitchFamily="18" charset="0"/>
                      </a:rPr>
                      <m:t>𝐺</m:t>
                    </m:r>
                  </m:oMath>
                </a14:m>
                <a:r>
                  <a:rPr lang="en-GB" dirty="0"/>
                  <a:t> is a (generally proper) subset of elements of </a:t>
                </a:r>
                <a14:m>
                  <m:oMath xmlns:m="http://schemas.openxmlformats.org/officeDocument/2006/math">
                    <m:r>
                      <a:rPr lang="en-GB" b="0" i="1" smtClean="0">
                        <a:latin typeface="Cambria Math" panose="02040503050406030204" pitchFamily="18" charset="0"/>
                      </a:rPr>
                      <m:t>𝐺</m:t>
                    </m:r>
                  </m:oMath>
                </a14:m>
                <a:r>
                  <a:rPr lang="en-GB" dirty="0"/>
                  <a:t>. Then the </a:t>
                </a:r>
                <a:r>
                  <a:rPr lang="en-GB" b="1" dirty="0"/>
                  <a:t>Cayley graph</a:t>
                </a:r>
                <a:r>
                  <a:rPr lang="en-GB" dirty="0"/>
                  <a:t> for </a:t>
                </a:r>
                <a14:m>
                  <m:oMath xmlns:m="http://schemas.openxmlformats.org/officeDocument/2006/math">
                    <m:r>
                      <a:rPr lang="en-GB" b="0" i="1" smtClean="0">
                        <a:latin typeface="Cambria Math" panose="02040503050406030204" pitchFamily="18" charset="0"/>
                      </a:rPr>
                      <m:t>𝐺</m:t>
                    </m:r>
                  </m:oMath>
                </a14:m>
                <a:r>
                  <a:rPr lang="en-GB" dirty="0"/>
                  <a:t> is </a:t>
                </a:r>
                <a14:m>
                  <m:oMath xmlns:m="http://schemas.openxmlformats.org/officeDocument/2006/math">
                    <m:r>
                      <m:rPr>
                        <m:sty m:val="p"/>
                      </m:rPr>
                      <a:rPr lang="en-GB" b="0" i="0" smtClean="0">
                        <a:latin typeface="Cambria Math" panose="02040503050406030204" pitchFamily="18" charset="0"/>
                      </a:rPr>
                      <m:t>Γ</m:t>
                    </m:r>
                    <m:r>
                      <a:rPr lang="en-GB" b="0" i="1" smtClean="0">
                        <a:latin typeface="Cambria Math" panose="02040503050406030204" pitchFamily="18" charset="0"/>
                      </a:rPr>
                      <m:t>=</m:t>
                    </m:r>
                    <m:r>
                      <m:rPr>
                        <m:sty m:val="p"/>
                      </m:rPr>
                      <a:rPr lang="en-GB" b="0" i="0" smtClean="0">
                        <a:latin typeface="Cambria Math" panose="02040503050406030204" pitchFamily="18" charset="0"/>
                      </a:rPr>
                      <m:t>Γ</m:t>
                    </m:r>
                    <m:r>
                      <a:rPr lang="en-GB" b="0" i="1" smtClean="0">
                        <a:latin typeface="Cambria Math" panose="02040503050406030204" pitchFamily="18" charset="0"/>
                      </a:rPr>
                      <m:t>(</m:t>
                    </m:r>
                    <m:r>
                      <a:rPr lang="en-GB" b="0" i="1" smtClean="0">
                        <a:latin typeface="Cambria Math" panose="02040503050406030204" pitchFamily="18" charset="0"/>
                      </a:rPr>
                      <m:t>𝐺</m:t>
                    </m:r>
                    <m:r>
                      <a:rPr lang="en-GB" b="0" i="1" smtClean="0">
                        <a:latin typeface="Cambria Math" panose="02040503050406030204" pitchFamily="18" charset="0"/>
                      </a:rPr>
                      <m:t>, </m:t>
                    </m:r>
                    <m:r>
                      <a:rPr lang="en-GB" b="0" i="1" smtClean="0">
                        <a:latin typeface="Cambria Math" panose="02040503050406030204" pitchFamily="18" charset="0"/>
                      </a:rPr>
                      <m:t>𝑆</m:t>
                    </m:r>
                    <m:r>
                      <a:rPr lang="en-GB" b="0" i="1" smtClean="0">
                        <a:latin typeface="Cambria Math" panose="02040503050406030204" pitchFamily="18" charset="0"/>
                      </a:rPr>
                      <m:t>)</m:t>
                    </m:r>
                  </m:oMath>
                </a14:m>
                <a:r>
                  <a:rPr lang="en-GB" dirty="0"/>
                  <a:t>, a coloured directly graph constructed as:</a:t>
                </a:r>
              </a:p>
              <a:p>
                <a:endParaRPr lang="en-GB" dirty="0"/>
              </a:p>
              <a:p>
                <a:pPr lvl="1"/>
                <a14:m>
                  <m:oMath xmlns:m="http://schemas.openxmlformats.org/officeDocument/2006/math">
                    <m:r>
                      <a:rPr lang="en-GB" b="0" i="1" smtClean="0">
                        <a:latin typeface="Cambria Math" panose="02040503050406030204" pitchFamily="18" charset="0"/>
                      </a:rPr>
                      <m:t>𝑉</m:t>
                    </m:r>
                    <m:r>
                      <a:rPr lang="en-GB" b="0" i="1" smtClean="0">
                        <a:latin typeface="Cambria Math" panose="02040503050406030204" pitchFamily="18" charset="0"/>
                      </a:rPr>
                      <m:t>=</m:t>
                    </m:r>
                    <m:r>
                      <a:rPr lang="en-GB" b="0" i="1" smtClean="0">
                        <a:latin typeface="Cambria Math" panose="02040503050406030204" pitchFamily="18" charset="0"/>
                      </a:rPr>
                      <m:t>𝐺</m:t>
                    </m:r>
                  </m:oMath>
                </a14:m>
                <a:r>
                  <a:rPr lang="en-GB" b="0" dirty="0">
                    <a:latin typeface="Cambria Math" panose="02040503050406030204" pitchFamily="18" charset="0"/>
                  </a:rPr>
                  <a:t> </a:t>
                </a:r>
              </a:p>
              <a:p>
                <a:pPr lvl="1"/>
                <a:r>
                  <a:rPr lang="en-GB" dirty="0"/>
                  <a:t>Each </a:t>
                </a:r>
                <a14:m>
                  <m:oMath xmlns:m="http://schemas.openxmlformats.org/officeDocument/2006/math">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𝑆</m:t>
                    </m:r>
                  </m:oMath>
                </a14:m>
                <a:r>
                  <a:rPr lang="en-GB" b="0" dirty="0"/>
                  <a:t> is assigned a colour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𝑠</m:t>
                        </m:r>
                      </m:sub>
                    </m:sSub>
                  </m:oMath>
                </a14:m>
                <a:endParaRPr lang="en-GB" b="0" dirty="0"/>
              </a:p>
              <a:p>
                <a:pPr lvl="1"/>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𝑔</m:t>
                        </m:r>
                        <m:r>
                          <a:rPr lang="en-GB" b="0" i="1" smtClean="0">
                            <a:latin typeface="Cambria Math" panose="02040503050406030204" pitchFamily="18" charset="0"/>
                          </a:rPr>
                          <m:t>, </m:t>
                        </m:r>
                        <m:r>
                          <a:rPr lang="en-GB" b="0" i="1" smtClean="0">
                            <a:latin typeface="Cambria Math" panose="02040503050406030204" pitchFamily="18" charset="0"/>
                          </a:rPr>
                          <m:t>𝑔𝑠</m:t>
                        </m:r>
                      </m:e>
                    </m:d>
                    <m:r>
                      <a:rPr lang="en-GB" b="0" i="1" smtClean="0">
                        <a:latin typeface="Cambria Math" panose="02040503050406030204" pitchFamily="18" charset="0"/>
                      </a:rPr>
                      <m:t>∈</m:t>
                    </m:r>
                    <m:r>
                      <a:rPr lang="en-GB" b="0" i="1" smtClean="0">
                        <a:latin typeface="Cambria Math" panose="02040503050406030204" pitchFamily="18" charset="0"/>
                      </a:rPr>
                      <m:t>𝐸</m:t>
                    </m:r>
                    <m:r>
                      <a:rPr lang="en-GB" b="0" i="1" smtClean="0">
                        <a:latin typeface="Cambria Math" panose="02040503050406030204" pitchFamily="18" charset="0"/>
                      </a:rPr>
                      <m:t>, ∀</m:t>
                    </m:r>
                    <m:r>
                      <a:rPr lang="en-GB" b="0" i="1" smtClean="0">
                        <a:latin typeface="Cambria Math" panose="02040503050406030204" pitchFamily="18" charset="0"/>
                      </a:rPr>
                      <m:t>𝑔</m:t>
                    </m:r>
                    <m:r>
                      <a:rPr lang="en-GB" b="0" i="1" smtClean="0">
                        <a:latin typeface="Cambria Math" panose="02040503050406030204" pitchFamily="18" charset="0"/>
                      </a:rPr>
                      <m:t>∈</m:t>
                    </m:r>
                    <m:r>
                      <a:rPr lang="en-GB" b="0" i="1" smtClean="0">
                        <a:latin typeface="Cambria Math" panose="02040503050406030204" pitchFamily="18" charset="0"/>
                      </a:rPr>
                      <m:t>𝐺</m:t>
                    </m:r>
                    <m:r>
                      <a:rPr lang="en-GB" b="0" i="1" smtClean="0">
                        <a:latin typeface="Cambria Math" panose="02040503050406030204" pitchFamily="18" charset="0"/>
                      </a:rPr>
                      <m:t>, </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𝑆</m:t>
                    </m:r>
                  </m:oMath>
                </a14:m>
                <a:r>
                  <a:rPr lang="en-GB" dirty="0"/>
                  <a:t>, with colour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𝑠</m:t>
                        </m:r>
                      </m:sub>
                    </m:sSub>
                  </m:oMath>
                </a14:m>
                <a:endParaRPr lang="en-GB" dirty="0"/>
              </a:p>
              <a:p>
                <a:pPr lvl="1"/>
                <a:endParaRPr lang="en-GB" dirty="0"/>
              </a:p>
              <a:p>
                <a:r>
                  <a:rPr lang="en-GB" dirty="0"/>
                  <a:t>Generally </a:t>
                </a:r>
                <a14:m>
                  <m:oMath xmlns:m="http://schemas.openxmlformats.org/officeDocument/2006/math">
                    <m:r>
                      <a:rPr lang="en-GB" b="0" i="1" smtClean="0">
                        <a:latin typeface="Cambria Math" panose="02040503050406030204" pitchFamily="18" charset="0"/>
                      </a:rPr>
                      <m:t>𝑆</m:t>
                    </m:r>
                  </m:oMath>
                </a14:m>
                <a:r>
                  <a:rPr lang="en-GB" dirty="0"/>
                  <a:t> is finite, symmetric and does not contain the identity. Then </a:t>
                </a:r>
                <a14:m>
                  <m:oMath xmlns:m="http://schemas.openxmlformats.org/officeDocument/2006/math">
                    <m:r>
                      <m:rPr>
                        <m:sty m:val="p"/>
                      </m:rPr>
                      <a:rPr lang="en-GB" b="0" i="0" smtClean="0">
                        <a:latin typeface="Cambria Math" panose="02040503050406030204" pitchFamily="18" charset="0"/>
                      </a:rPr>
                      <m:t>Γ</m:t>
                    </m:r>
                  </m:oMath>
                </a14:m>
                <a:r>
                  <a:rPr lang="en-GB" dirty="0"/>
                  <a:t> is an undirected graph with no self loops.</a:t>
                </a:r>
              </a:p>
            </p:txBody>
          </p:sp>
        </mc:Choice>
        <mc:Fallback xmlns="">
          <p:sp>
            <p:nvSpPr>
              <p:cNvPr id="3" name="Content Placeholder 2">
                <a:extLst>
                  <a:ext uri="{FF2B5EF4-FFF2-40B4-BE49-F238E27FC236}">
                    <a16:creationId xmlns:a16="http://schemas.microsoft.com/office/drawing/2014/main" id="{0B25A8A3-12D8-4B62-A828-3ABCEC01B25E}"/>
                  </a:ext>
                </a:extLst>
              </p:cNvPr>
              <p:cNvSpPr>
                <a:spLocks noGrp="1" noRot="1" noChangeAspect="1" noMove="1" noResize="1" noEditPoints="1" noAdjustHandles="1" noChangeArrowheads="1" noChangeShapeType="1" noTextEdit="1"/>
              </p:cNvSpPr>
              <p:nvPr>
                <p:ph idx="1"/>
              </p:nvPr>
            </p:nvSpPr>
            <p:spPr>
              <a:blipFill>
                <a:blip r:embed="rId3"/>
                <a:stretch>
                  <a:fillRect l="-606" t="-810" r="-1697"/>
                </a:stretch>
              </a:blipFill>
            </p:spPr>
            <p:txBody>
              <a:bodyPr/>
              <a:lstStyle/>
              <a:p>
                <a:r>
                  <a:rPr lang="en-GB">
                    <a:noFill/>
                  </a:rPr>
                  <a:t> </a:t>
                </a:r>
              </a:p>
            </p:txBody>
          </p:sp>
        </mc:Fallback>
      </mc:AlternateContent>
    </p:spTree>
    <p:extLst>
      <p:ext uri="{BB962C8B-B14F-4D97-AF65-F5344CB8AC3E}">
        <p14:creationId xmlns:p14="http://schemas.microsoft.com/office/powerpoint/2010/main" val="21680982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8483-42A8-419D-80E0-A1928F194003}"/>
              </a:ext>
            </a:extLst>
          </p:cNvPr>
          <p:cNvSpPr>
            <a:spLocks noGrp="1"/>
          </p:cNvSpPr>
          <p:nvPr>
            <p:ph type="title"/>
          </p:nvPr>
        </p:nvSpPr>
        <p:spPr/>
        <p:txBody>
          <a:bodyPr/>
          <a:lstStyle/>
          <a:p>
            <a:r>
              <a:rPr lang="en-GB" dirty="0"/>
              <a:t>Deterministic Finite Automata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8E4E28-61A3-49E7-A5E5-327EFE01160A}"/>
                  </a:ext>
                </a:extLst>
              </p:cNvPr>
              <p:cNvSpPr>
                <a:spLocks noGrp="1"/>
              </p:cNvSpPr>
              <p:nvPr>
                <p:ph idx="1"/>
              </p:nvPr>
            </p:nvSpPr>
            <p:spPr>
              <a:xfrm>
                <a:off x="1097280" y="2108201"/>
                <a:ext cx="4998720" cy="3760891"/>
              </a:xfrm>
            </p:spPr>
            <p:txBody>
              <a:bodyPr/>
              <a:lstStyle/>
              <a:p>
                <a:r>
                  <a:rPr lang="en-GB" dirty="0"/>
                  <a:t>A </a:t>
                </a:r>
                <a:r>
                  <a:rPr lang="en-GB" b="1" dirty="0"/>
                  <a:t>Deterministic Finite Automata</a:t>
                </a:r>
                <a:r>
                  <a:rPr lang="en-GB" dirty="0"/>
                  <a:t> is formally a 5-tuple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𝑄</m:t>
                    </m:r>
                    <m:r>
                      <a:rPr lang="en-GB" b="0" i="1" smtClean="0">
                        <a:latin typeface="Cambria Math" panose="02040503050406030204" pitchFamily="18" charset="0"/>
                      </a:rPr>
                      <m:t>, </m:t>
                    </m:r>
                    <m:r>
                      <m:rPr>
                        <m:sty m:val="p"/>
                      </m:rPr>
                      <a:rPr lang="en-GB" b="0" i="0" smtClean="0">
                        <a:latin typeface="Cambria Math" panose="02040503050406030204" pitchFamily="18" charset="0"/>
                      </a:rPr>
                      <m:t>Σ</m:t>
                    </m:r>
                    <m:r>
                      <a:rPr lang="en-GB" b="0" i="1" smtClean="0">
                        <a:latin typeface="Cambria Math" panose="02040503050406030204" pitchFamily="18" charset="0"/>
                      </a:rPr>
                      <m:t>, </m:t>
                    </m:r>
                    <m:r>
                      <a:rPr lang="en-GB" b="0" i="1" smtClean="0">
                        <a:latin typeface="Cambria Math" panose="02040503050406030204" pitchFamily="18" charset="0"/>
                      </a:rPr>
                      <m:t>𝛿</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𝑞</m:t>
                        </m:r>
                      </m:e>
                      <m:sub>
                        <m:r>
                          <a:rPr lang="en-GB" b="0" i="1" smtClean="0">
                            <a:latin typeface="Cambria Math" panose="02040503050406030204" pitchFamily="18" charset="0"/>
                          </a:rPr>
                          <m:t>0</m:t>
                        </m:r>
                      </m:sub>
                    </m:sSub>
                    <m:r>
                      <a:rPr lang="en-GB" b="0" i="1" smtClean="0">
                        <a:latin typeface="Cambria Math" panose="02040503050406030204" pitchFamily="18" charset="0"/>
                      </a:rPr>
                      <m:t>, </m:t>
                    </m:r>
                    <m:r>
                      <a:rPr lang="en-GB" b="0" i="1" smtClean="0">
                        <a:latin typeface="Cambria Math" panose="02040503050406030204" pitchFamily="18" charset="0"/>
                      </a:rPr>
                      <m:t>𝐹</m:t>
                    </m:r>
                    <m:r>
                      <a:rPr lang="en-GB" b="0" i="1" smtClean="0">
                        <a:latin typeface="Cambria Math" panose="02040503050406030204" pitchFamily="18" charset="0"/>
                      </a:rPr>
                      <m:t>)</m:t>
                    </m:r>
                  </m:oMath>
                </a14:m>
                <a:r>
                  <a:rPr lang="en-GB" dirty="0"/>
                  <a:t> where:</a:t>
                </a:r>
              </a:p>
              <a:p>
                <a:pPr lvl="1"/>
                <a14:m>
                  <m:oMath xmlns:m="http://schemas.openxmlformats.org/officeDocument/2006/math">
                    <m:r>
                      <a:rPr lang="en-GB" b="0" i="1" smtClean="0">
                        <a:latin typeface="Cambria Math" panose="02040503050406030204" pitchFamily="18" charset="0"/>
                      </a:rPr>
                      <m:t>𝑄</m:t>
                    </m:r>
                  </m:oMath>
                </a14:m>
                <a:r>
                  <a:rPr lang="en-GB" dirty="0"/>
                  <a:t> is a finite set of states</a:t>
                </a:r>
              </a:p>
              <a:p>
                <a:pPr lvl="1"/>
                <a14:m>
                  <m:oMath xmlns:m="http://schemas.openxmlformats.org/officeDocument/2006/math">
                    <m:r>
                      <m:rPr>
                        <m:sty m:val="p"/>
                      </m:rPr>
                      <a:rPr lang="en-GB" b="0" i="0" smtClean="0">
                        <a:latin typeface="Cambria Math" panose="02040503050406030204" pitchFamily="18" charset="0"/>
                      </a:rPr>
                      <m:t>Σ</m:t>
                    </m:r>
                  </m:oMath>
                </a14:m>
                <a:r>
                  <a:rPr lang="en-GB" dirty="0"/>
                  <a:t> is a finite alphabet</a:t>
                </a:r>
              </a:p>
              <a:p>
                <a:pPr lvl="1"/>
                <a14:m>
                  <m:oMath xmlns:m="http://schemas.openxmlformats.org/officeDocument/2006/math">
                    <m:r>
                      <a:rPr lang="en-GB" b="0" i="1" smtClean="0">
                        <a:latin typeface="Cambria Math" panose="02040503050406030204" pitchFamily="18" charset="0"/>
                      </a:rPr>
                      <m:t>𝛿</m:t>
                    </m:r>
                    <m:r>
                      <a:rPr lang="en-GB" b="0" i="1" smtClean="0">
                        <a:latin typeface="Cambria Math" panose="02040503050406030204" pitchFamily="18" charset="0"/>
                      </a:rPr>
                      <m:t>:</m:t>
                    </m:r>
                    <m:r>
                      <a:rPr lang="en-GB" b="0" i="1" smtClean="0">
                        <a:latin typeface="Cambria Math" panose="02040503050406030204" pitchFamily="18" charset="0"/>
                      </a:rPr>
                      <m:t>𝑄</m:t>
                    </m:r>
                    <m:r>
                      <a:rPr lang="en-GB" b="0" i="1" smtClean="0">
                        <a:latin typeface="Cambria Math" panose="02040503050406030204" pitchFamily="18" charset="0"/>
                      </a:rPr>
                      <m:t>×</m:t>
                    </m:r>
                    <m:r>
                      <m:rPr>
                        <m:sty m:val="p"/>
                      </m:rPr>
                      <a:rPr lang="en-GB" b="0" i="0" smtClean="0">
                        <a:latin typeface="Cambria Math" panose="02040503050406030204" pitchFamily="18" charset="0"/>
                      </a:rPr>
                      <m:t>Σ</m:t>
                    </m:r>
                    <m:r>
                      <a:rPr lang="en-GB" b="0" i="1" smtClean="0">
                        <a:latin typeface="Cambria Math" panose="02040503050406030204" pitchFamily="18" charset="0"/>
                      </a:rPr>
                      <m:t>→</m:t>
                    </m:r>
                    <m:r>
                      <a:rPr lang="en-GB" b="0" i="1" smtClean="0">
                        <a:latin typeface="Cambria Math" panose="02040503050406030204" pitchFamily="18" charset="0"/>
                      </a:rPr>
                      <m:t>𝑄</m:t>
                    </m:r>
                  </m:oMath>
                </a14:m>
                <a:r>
                  <a:rPr lang="en-GB" dirty="0"/>
                  <a:t> is the transition function</a:t>
                </a:r>
              </a:p>
              <a:p>
                <a:pPr lvl="1"/>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𝑞</m:t>
                        </m:r>
                      </m:e>
                      <m:sub>
                        <m:r>
                          <a:rPr lang="en-GB" b="0" i="1" smtClean="0">
                            <a:latin typeface="Cambria Math" panose="02040503050406030204" pitchFamily="18" charset="0"/>
                          </a:rPr>
                          <m:t>0</m:t>
                        </m:r>
                      </m:sub>
                    </m:sSub>
                  </m:oMath>
                </a14:m>
                <a:r>
                  <a:rPr lang="en-GB" dirty="0"/>
                  <a:t> is the start state</a:t>
                </a:r>
              </a:p>
              <a:p>
                <a:pPr lvl="1"/>
                <a14:m>
                  <m:oMath xmlns:m="http://schemas.openxmlformats.org/officeDocument/2006/math">
                    <m:r>
                      <a:rPr lang="en-GB" b="0" i="1" smtClean="0">
                        <a:latin typeface="Cambria Math" panose="02040503050406030204" pitchFamily="18" charset="0"/>
                      </a:rPr>
                      <m:t>𝐹</m:t>
                    </m:r>
                    <m:r>
                      <a:rPr lang="en-GB" b="0" i="1" smtClean="0">
                        <a:latin typeface="Cambria Math" panose="02040503050406030204" pitchFamily="18" charset="0"/>
                      </a:rPr>
                      <m:t>⊆</m:t>
                    </m:r>
                    <m:r>
                      <a:rPr lang="en-GB" b="0" i="1" smtClean="0">
                        <a:latin typeface="Cambria Math" panose="02040503050406030204" pitchFamily="18" charset="0"/>
                      </a:rPr>
                      <m:t>𝑄</m:t>
                    </m:r>
                  </m:oMath>
                </a14:m>
                <a:r>
                  <a:rPr lang="en-GB" dirty="0"/>
                  <a:t> is the set of accepting states</a:t>
                </a:r>
              </a:p>
              <a:p>
                <a:pPr lvl="1"/>
                <a:endParaRPr lang="en-GB" dirty="0"/>
              </a:p>
              <a:p>
                <a:r>
                  <a:rPr lang="en-GB" dirty="0"/>
                  <a:t>A language is </a:t>
                </a:r>
                <a:r>
                  <a:rPr lang="en-GB" b="1" dirty="0"/>
                  <a:t>regular </a:t>
                </a:r>
                <a:r>
                  <a:rPr lang="en-GB" dirty="0"/>
                  <a:t>if it is recognised by some DFA.</a:t>
                </a:r>
              </a:p>
              <a:p>
                <a:pPr lvl="1"/>
                <a:endParaRPr lang="en-GB" dirty="0"/>
              </a:p>
              <a:p>
                <a:pPr>
                  <a:buFont typeface="Arial" panose="020B0604020202020204" pitchFamily="34" charset="0"/>
                  <a:buChar char="•"/>
                </a:pPr>
                <a:endParaRPr lang="en-GB" dirty="0"/>
              </a:p>
            </p:txBody>
          </p:sp>
        </mc:Choice>
        <mc:Fallback xmlns="">
          <p:sp>
            <p:nvSpPr>
              <p:cNvPr id="3" name="Content Placeholder 2">
                <a:extLst>
                  <a:ext uri="{FF2B5EF4-FFF2-40B4-BE49-F238E27FC236}">
                    <a16:creationId xmlns:a16="http://schemas.microsoft.com/office/drawing/2014/main" id="{1E8E4E28-61A3-49E7-A5E5-327EFE01160A}"/>
                  </a:ext>
                </a:extLst>
              </p:cNvPr>
              <p:cNvSpPr>
                <a:spLocks noGrp="1" noRot="1" noChangeAspect="1" noMove="1" noResize="1" noEditPoints="1" noAdjustHandles="1" noChangeArrowheads="1" noChangeShapeType="1" noTextEdit="1"/>
              </p:cNvSpPr>
              <p:nvPr>
                <p:ph idx="1"/>
              </p:nvPr>
            </p:nvSpPr>
            <p:spPr>
              <a:xfrm>
                <a:off x="1097280" y="2108201"/>
                <a:ext cx="4998720" cy="3760891"/>
              </a:xfrm>
              <a:blipFill>
                <a:blip r:embed="rId3"/>
                <a:stretch>
                  <a:fillRect l="-1220" t="-810" b="-972"/>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8A795F31-2EDD-4E47-B909-83BAA8DB8D08}"/>
              </a:ext>
            </a:extLst>
          </p:cNvPr>
          <p:cNvPicPr>
            <a:picLocks noChangeAspect="1"/>
          </p:cNvPicPr>
          <p:nvPr/>
        </p:nvPicPr>
        <p:blipFill>
          <a:blip r:embed="rId4"/>
          <a:stretch>
            <a:fillRect/>
          </a:stretch>
        </p:blipFill>
        <p:spPr>
          <a:xfrm>
            <a:off x="6156959" y="2757325"/>
            <a:ext cx="4998721" cy="2462641"/>
          </a:xfrm>
          <a:prstGeom prst="rect">
            <a:avLst/>
          </a:prstGeom>
        </p:spPr>
      </p:pic>
    </p:spTree>
    <p:extLst>
      <p:ext uri="{BB962C8B-B14F-4D97-AF65-F5344CB8AC3E}">
        <p14:creationId xmlns:p14="http://schemas.microsoft.com/office/powerpoint/2010/main" val="585539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16A89-1E10-454E-835E-6C26747809D2}"/>
              </a:ext>
            </a:extLst>
          </p:cNvPr>
          <p:cNvSpPr>
            <a:spLocks noGrp="1"/>
          </p:cNvSpPr>
          <p:nvPr>
            <p:ph type="title"/>
          </p:nvPr>
        </p:nvSpPr>
        <p:spPr/>
        <p:txBody>
          <a:bodyPr/>
          <a:lstStyle/>
          <a:p>
            <a:r>
              <a:rPr lang="en-GB" dirty="0"/>
              <a:t>Word Problem</a:t>
            </a:r>
          </a:p>
        </p:txBody>
      </p:sp>
      <p:sp>
        <p:nvSpPr>
          <p:cNvPr id="3" name="Text Placeholder 2">
            <a:extLst>
              <a:ext uri="{FF2B5EF4-FFF2-40B4-BE49-F238E27FC236}">
                <a16:creationId xmlns:a16="http://schemas.microsoft.com/office/drawing/2014/main" id="{B29C4763-B944-4B3D-8C91-BB9A9691CAE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9525001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DFF3C48-07A1-4887-9BEC-DFBBD1A4E2CD}"/>
                  </a:ext>
                </a:extLst>
              </p:cNvPr>
              <p:cNvSpPr>
                <a:spLocks noGrp="1"/>
              </p:cNvSpPr>
              <p:nvPr>
                <p:ph type="title"/>
              </p:nvPr>
            </p:nvSpPr>
            <p:spPr/>
            <p:txBody>
              <a:bodyPr/>
              <a:lstStyle/>
              <a:p>
                <a:r>
                  <a:rPr lang="en-GB" dirty="0"/>
                  <a:t>Word Problem for a Group </a:t>
                </a:r>
                <a14:m>
                  <m:oMath xmlns:m="http://schemas.openxmlformats.org/officeDocument/2006/math">
                    <m:r>
                      <a:rPr lang="en-GB" b="0" i="1" smtClean="0">
                        <a:latin typeface="Cambria Math" panose="02040503050406030204" pitchFamily="18" charset="0"/>
                      </a:rPr>
                      <m:t>𝐺</m:t>
                    </m:r>
                  </m:oMath>
                </a14:m>
                <a:endParaRPr lang="en-GB" dirty="0"/>
              </a:p>
            </p:txBody>
          </p:sp>
        </mc:Choice>
        <mc:Fallback xmlns="">
          <p:sp>
            <p:nvSpPr>
              <p:cNvPr id="2" name="Title 1">
                <a:extLst>
                  <a:ext uri="{FF2B5EF4-FFF2-40B4-BE49-F238E27FC236}">
                    <a16:creationId xmlns:a16="http://schemas.microsoft.com/office/drawing/2014/main" id="{2DFF3C48-07A1-4887-9BEC-DFBBD1A4E2CD}"/>
                  </a:ext>
                </a:extLst>
              </p:cNvPr>
              <p:cNvSpPr>
                <a:spLocks noGrp="1" noRot="1" noChangeAspect="1" noMove="1" noResize="1" noEditPoints="1" noAdjustHandles="1" noChangeArrowheads="1" noChangeShapeType="1" noTextEdit="1"/>
              </p:cNvSpPr>
              <p:nvPr>
                <p:ph type="title"/>
              </p:nvPr>
            </p:nvSpPr>
            <p:spPr>
              <a:blipFill>
                <a:blip r:embed="rId3"/>
                <a:stretch>
                  <a:fillRect l="-2606" b="-210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B18701-D8B3-4F3B-BA97-533DC6E1E58B}"/>
                  </a:ext>
                </a:extLst>
              </p:cNvPr>
              <p:cNvSpPr>
                <a:spLocks noGrp="1"/>
              </p:cNvSpPr>
              <p:nvPr>
                <p:ph idx="1"/>
              </p:nvPr>
            </p:nvSpPr>
            <p:spPr/>
            <p:txBody>
              <a:bodyPr>
                <a:normAutofit/>
              </a:bodyPr>
              <a:lstStyle/>
              <a:p>
                <a:r>
                  <a:rPr lang="en-GB" dirty="0"/>
                  <a:t>Let </a:t>
                </a:r>
                <a14:m>
                  <m:oMath xmlns:m="http://schemas.openxmlformats.org/officeDocument/2006/math">
                    <m:r>
                      <a:rPr lang="en-GB" b="0" i="1" smtClean="0">
                        <a:latin typeface="Cambria Math" panose="02040503050406030204" pitchFamily="18" charset="0"/>
                      </a:rPr>
                      <m:t>𝐺</m:t>
                    </m:r>
                  </m:oMath>
                </a14:m>
                <a:r>
                  <a:rPr lang="en-GB" dirty="0"/>
                  <a:t> be a group that is generated by a finite set </a:t>
                </a:r>
                <a14:m>
                  <m:oMath xmlns:m="http://schemas.openxmlformats.org/officeDocument/2006/math">
                    <m:r>
                      <a:rPr lang="en-GB" b="0" i="1" smtClean="0">
                        <a:latin typeface="Cambria Math" panose="02040503050406030204" pitchFamily="18" charset="0"/>
                      </a:rPr>
                      <m:t>𝑋</m:t>
                    </m:r>
                  </m:oMath>
                </a14:m>
                <a:r>
                  <a:rPr lang="en-GB" dirty="0"/>
                  <a:t>. Let </a:t>
                </a:r>
                <a14:m>
                  <m:oMath xmlns:m="http://schemas.openxmlformats.org/officeDocument/2006/math">
                    <m:r>
                      <m:rPr>
                        <m:sty m:val="p"/>
                      </m:rPr>
                      <a:rPr lang="en-GB" b="0" i="0" smtClean="0">
                        <a:latin typeface="Cambria Math" panose="02040503050406030204" pitchFamily="18" charset="0"/>
                      </a:rPr>
                      <m:t>Σ</m:t>
                    </m:r>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𝑋</m:t>
                        </m:r>
                      </m:e>
                      <m:sup>
                        <m:r>
                          <a:rPr lang="en-GB" b="0" i="1" smtClean="0">
                            <a:latin typeface="Cambria Math" panose="02040503050406030204" pitchFamily="18" charset="0"/>
                          </a:rPr>
                          <m:t>−1</m:t>
                        </m:r>
                      </m:sup>
                    </m:sSup>
                  </m:oMath>
                </a14:m>
                <a:r>
                  <a:rPr lang="en-GB" dirty="0"/>
                  <a:t>, then the </a:t>
                </a:r>
                <a:r>
                  <a:rPr lang="en-GB" b="1" dirty="0"/>
                  <a:t>word problem </a:t>
                </a:r>
                <a:r>
                  <a:rPr lang="en-GB" dirty="0"/>
                  <a:t>is the algorithmic problem of checking if two words in </a:t>
                </a:r>
                <a14:m>
                  <m:oMath xmlns:m="http://schemas.openxmlformats.org/officeDocument/2006/math">
                    <m:sSup>
                      <m:sSupPr>
                        <m:ctrlPr>
                          <a:rPr lang="en-GB" b="0" i="1" smtClean="0">
                            <a:latin typeface="Cambria Math" panose="02040503050406030204" pitchFamily="18" charset="0"/>
                          </a:rPr>
                        </m:ctrlPr>
                      </m:sSupPr>
                      <m:e>
                        <m:r>
                          <m:rPr>
                            <m:sty m:val="p"/>
                          </m:rPr>
                          <a:rPr lang="en-GB" b="0" i="0" smtClean="0">
                            <a:latin typeface="Cambria Math" panose="02040503050406030204" pitchFamily="18" charset="0"/>
                          </a:rPr>
                          <m:t>Σ</m:t>
                        </m:r>
                      </m:e>
                      <m:sup>
                        <m:r>
                          <a:rPr lang="en-GB" b="0" i="1" smtClean="0">
                            <a:latin typeface="Cambria Math" panose="02040503050406030204" pitchFamily="18" charset="0"/>
                          </a:rPr>
                          <m:t>∗</m:t>
                        </m:r>
                      </m:sup>
                    </m:sSup>
                  </m:oMath>
                </a14:m>
                <a:r>
                  <a:rPr lang="en-GB" dirty="0"/>
                  <a:t> represent the same element in </a:t>
                </a:r>
                <a14:m>
                  <m:oMath xmlns:m="http://schemas.openxmlformats.org/officeDocument/2006/math">
                    <m:r>
                      <a:rPr lang="en-GB" b="0" i="1" smtClean="0">
                        <a:latin typeface="Cambria Math" panose="02040503050406030204" pitchFamily="18" charset="0"/>
                      </a:rPr>
                      <m:t>𝐺</m:t>
                    </m:r>
                  </m:oMath>
                </a14:m>
                <a:r>
                  <a:rPr lang="en-GB" dirty="0"/>
                  <a:t>.</a:t>
                </a:r>
              </a:p>
              <a:p>
                <a:r>
                  <a:rPr lang="en-GB" dirty="0"/>
                  <a:t>Equivalently, it is the problem of determining if a given word in </a:t>
                </a:r>
                <a14:m>
                  <m:oMath xmlns:m="http://schemas.openxmlformats.org/officeDocument/2006/math">
                    <m:sSup>
                      <m:sSupPr>
                        <m:ctrlPr>
                          <a:rPr lang="en-GB" b="0" i="1" smtClean="0">
                            <a:latin typeface="Cambria Math" panose="02040503050406030204" pitchFamily="18" charset="0"/>
                          </a:rPr>
                        </m:ctrlPr>
                      </m:sSupPr>
                      <m:e>
                        <m:r>
                          <m:rPr>
                            <m:sty m:val="p"/>
                          </m:rPr>
                          <a:rPr lang="en-GB" b="0" i="0" smtClean="0">
                            <a:latin typeface="Cambria Math" panose="02040503050406030204" pitchFamily="18" charset="0"/>
                          </a:rPr>
                          <m:t>Σ</m:t>
                        </m:r>
                      </m:e>
                      <m:sup>
                        <m:r>
                          <a:rPr lang="en-GB" b="0" i="1" smtClean="0">
                            <a:latin typeface="Cambria Math" panose="02040503050406030204" pitchFamily="18" charset="0"/>
                          </a:rPr>
                          <m:t>∗</m:t>
                        </m:r>
                      </m:sup>
                    </m:sSup>
                  </m:oMath>
                </a14:m>
                <a:r>
                  <a:rPr lang="en-GB" dirty="0"/>
                  <a:t> represents the identity element in </a:t>
                </a:r>
                <a14:m>
                  <m:oMath xmlns:m="http://schemas.openxmlformats.org/officeDocument/2006/math">
                    <m:r>
                      <a:rPr lang="en-GB" b="0" i="1" smtClean="0">
                        <a:latin typeface="Cambria Math" panose="02040503050406030204" pitchFamily="18" charset="0"/>
                      </a:rPr>
                      <m:t>𝐺</m:t>
                    </m:r>
                  </m:oMath>
                </a14:m>
                <a:r>
                  <a:rPr lang="en-GB" dirty="0"/>
                  <a:t>. Hence we are looking for Turing machine that recognises the language </a:t>
                </a:r>
                <a14:m>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m:rPr>
                            <m:sty m:val="p"/>
                          </m:rPr>
                          <a:rPr lang="en-GB" b="0" i="0" smtClean="0">
                            <a:latin typeface="Cambria Math" panose="02040503050406030204" pitchFamily="18" charset="0"/>
                          </a:rPr>
                          <m:t>Σ</m:t>
                        </m:r>
                      </m:e>
                      <m:sup>
                        <m:r>
                          <a:rPr lang="en-GB" b="0" i="1" smtClean="0">
                            <a:latin typeface="Cambria Math" panose="02040503050406030204" pitchFamily="18" charset="0"/>
                          </a:rPr>
                          <m:t>∗</m:t>
                        </m:r>
                      </m:sup>
                    </m:sSup>
                  </m:oMath>
                </a14:m>
                <a:r>
                  <a:rPr lang="en-GB" dirty="0"/>
                  <a:t> such that for all </a:t>
                </a:r>
                <a14:m>
                  <m:oMath xmlns:m="http://schemas.openxmlformats.org/officeDocument/2006/math">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𝐿</m:t>
                    </m:r>
                  </m:oMath>
                </a14:m>
                <a:r>
                  <a:rPr lang="en-GB" dirty="0"/>
                  <a:t>, </a:t>
                </a:r>
                <a14:m>
                  <m:oMath xmlns:m="http://schemas.openxmlformats.org/officeDocument/2006/math">
                    <m:r>
                      <a:rPr lang="en-GB" b="0" i="1" smtClean="0">
                        <a:latin typeface="Cambria Math" panose="02040503050406030204" pitchFamily="18" charset="0"/>
                      </a:rPr>
                      <m:t>𝑙</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𝑒</m:t>
                        </m:r>
                      </m:e>
                      <m:sub>
                        <m:r>
                          <a:rPr lang="en-GB" b="0" i="1" smtClean="0">
                            <a:latin typeface="Cambria Math" panose="02040503050406030204" pitchFamily="18" charset="0"/>
                          </a:rPr>
                          <m:t>𝐺</m:t>
                        </m:r>
                      </m:sub>
                    </m:sSub>
                  </m:oMath>
                </a14:m>
                <a:r>
                  <a:rPr lang="en-GB" dirty="0"/>
                  <a:t> in </a:t>
                </a:r>
                <a14:m>
                  <m:oMath xmlns:m="http://schemas.openxmlformats.org/officeDocument/2006/math">
                    <m:r>
                      <a:rPr lang="en-GB" b="0" i="1" smtClean="0">
                        <a:latin typeface="Cambria Math" panose="02040503050406030204" pitchFamily="18" charset="0"/>
                      </a:rPr>
                      <m:t>𝐺</m:t>
                    </m:r>
                    <m:r>
                      <a:rPr lang="en-GB" b="0" i="0" smtClean="0">
                        <a:latin typeface="Cambria Math" panose="02040503050406030204" pitchFamily="18" charset="0"/>
                      </a:rPr>
                      <m:t>.</m:t>
                    </m:r>
                  </m:oMath>
                </a14:m>
                <a:endParaRPr lang="en-GB" dirty="0"/>
              </a:p>
              <a:p>
                <a:endParaRPr lang="en-GB" dirty="0"/>
              </a:p>
              <a:p>
                <a:r>
                  <a:rPr lang="en-GB" dirty="0"/>
                  <a:t>Unfortunately, this problem is </a:t>
                </a:r>
                <a:r>
                  <a:rPr lang="en-GB" b="1" dirty="0"/>
                  <a:t>undecidable</a:t>
                </a:r>
                <a:r>
                  <a:rPr lang="en-GB" dirty="0"/>
                  <a:t>, as there are groups </a:t>
                </a:r>
                <a14:m>
                  <m:oMath xmlns:m="http://schemas.openxmlformats.org/officeDocument/2006/math">
                    <m:r>
                      <a:rPr lang="en-GB" b="0" i="1" smtClean="0">
                        <a:latin typeface="Cambria Math" panose="02040503050406030204" pitchFamily="18" charset="0"/>
                      </a:rPr>
                      <m:t>𝐺</m:t>
                    </m:r>
                  </m:oMath>
                </a14:m>
                <a:r>
                  <a:rPr lang="en-GB" dirty="0"/>
                  <a:t> such that there is no Turing machine that will terminate in a finite time.</a:t>
                </a:r>
              </a:p>
            </p:txBody>
          </p:sp>
        </mc:Choice>
        <mc:Fallback xmlns="">
          <p:sp>
            <p:nvSpPr>
              <p:cNvPr id="3" name="Content Placeholder 2">
                <a:extLst>
                  <a:ext uri="{FF2B5EF4-FFF2-40B4-BE49-F238E27FC236}">
                    <a16:creationId xmlns:a16="http://schemas.microsoft.com/office/drawing/2014/main" id="{45B18701-D8B3-4F3B-BA97-533DC6E1E58B}"/>
                  </a:ext>
                </a:extLst>
              </p:cNvPr>
              <p:cNvSpPr>
                <a:spLocks noGrp="1" noRot="1" noChangeAspect="1" noMove="1" noResize="1" noEditPoints="1" noAdjustHandles="1" noChangeArrowheads="1" noChangeShapeType="1" noTextEdit="1"/>
              </p:cNvSpPr>
              <p:nvPr>
                <p:ph idx="1"/>
              </p:nvPr>
            </p:nvSpPr>
            <p:spPr>
              <a:blipFill>
                <a:blip r:embed="rId4"/>
                <a:stretch>
                  <a:fillRect l="-606" t="-810" r="-2303"/>
                </a:stretch>
              </a:blipFill>
            </p:spPr>
            <p:txBody>
              <a:bodyPr/>
              <a:lstStyle/>
              <a:p>
                <a:r>
                  <a:rPr lang="en-GB">
                    <a:noFill/>
                  </a:rPr>
                  <a:t> </a:t>
                </a:r>
              </a:p>
            </p:txBody>
          </p:sp>
        </mc:Fallback>
      </mc:AlternateContent>
    </p:spTree>
    <p:extLst>
      <p:ext uri="{BB962C8B-B14F-4D97-AF65-F5344CB8AC3E}">
        <p14:creationId xmlns:p14="http://schemas.microsoft.com/office/powerpoint/2010/main" val="25780775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CB26-D9FC-469A-B52E-BE949EE7962A}"/>
              </a:ext>
            </a:extLst>
          </p:cNvPr>
          <p:cNvSpPr>
            <a:spLocks noGrp="1"/>
          </p:cNvSpPr>
          <p:nvPr>
            <p:ph type="title"/>
          </p:nvPr>
        </p:nvSpPr>
        <p:spPr/>
        <p:txBody>
          <a:bodyPr/>
          <a:lstStyle/>
          <a:p>
            <a:r>
              <a:rPr lang="en-GB" dirty="0"/>
              <a:t>History of the Word Problem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8987D0-14E6-4F5B-A8F9-40A7BDFC37A9}"/>
                  </a:ext>
                </a:extLst>
              </p:cNvPr>
              <p:cNvSpPr>
                <a:spLocks noGrp="1"/>
              </p:cNvSpPr>
              <p:nvPr>
                <p:ph idx="1"/>
              </p:nvPr>
            </p:nvSpPr>
            <p:spPr>
              <a:xfrm>
                <a:off x="4109776" y="2108201"/>
                <a:ext cx="7045904" cy="3760891"/>
              </a:xfrm>
            </p:spPr>
            <p:txBody>
              <a:bodyPr/>
              <a:lstStyle/>
              <a:p>
                <a:r>
                  <a:rPr lang="en-GB" dirty="0"/>
                  <a:t>The Word Problem for Groups was first proposed by Max </a:t>
                </a:r>
                <a:r>
                  <a:rPr lang="en-GB" dirty="0" err="1"/>
                  <a:t>Dehn</a:t>
                </a:r>
                <a:r>
                  <a:rPr lang="en-GB" dirty="0"/>
                  <a:t> in 1911. He believed that it was an important area of study, along with other computational problems in Group Theory such as the Conjugacy Problem and Group Isomorphism Problem.</a:t>
                </a:r>
              </a:p>
              <a:p>
                <a:endParaRPr lang="en-GB" dirty="0"/>
              </a:p>
              <a:p>
                <a:r>
                  <a:rPr lang="en-GB" dirty="0"/>
                  <a:t>It was one of the first problems suspected to be undecidable, but it took until 1955 when </a:t>
                </a:r>
                <a:r>
                  <a:rPr lang="en-GB" dirty="0" err="1"/>
                  <a:t>Pyotr</a:t>
                </a:r>
                <a:r>
                  <a:rPr lang="en-GB" dirty="0"/>
                  <a:t> Novikov showed that there exists a group </a:t>
                </a:r>
                <a14:m>
                  <m:oMath xmlns:m="http://schemas.openxmlformats.org/officeDocument/2006/math">
                    <m:r>
                      <a:rPr lang="en-GB" b="0" i="1" smtClean="0">
                        <a:latin typeface="Cambria Math" panose="02040503050406030204" pitchFamily="18" charset="0"/>
                      </a:rPr>
                      <m:t>𝐺</m:t>
                    </m:r>
                  </m:oMath>
                </a14:m>
                <a:r>
                  <a:rPr lang="en-GB" dirty="0"/>
                  <a:t> with an undecidable word problem.</a:t>
                </a:r>
              </a:p>
            </p:txBody>
          </p:sp>
        </mc:Choice>
        <mc:Fallback xmlns="">
          <p:sp>
            <p:nvSpPr>
              <p:cNvPr id="3" name="Content Placeholder 2">
                <a:extLst>
                  <a:ext uri="{FF2B5EF4-FFF2-40B4-BE49-F238E27FC236}">
                    <a16:creationId xmlns:a16="http://schemas.microsoft.com/office/drawing/2014/main" id="{AD8987D0-14E6-4F5B-A8F9-40A7BDFC37A9}"/>
                  </a:ext>
                </a:extLst>
              </p:cNvPr>
              <p:cNvSpPr>
                <a:spLocks noGrp="1" noRot="1" noChangeAspect="1" noMove="1" noResize="1" noEditPoints="1" noAdjustHandles="1" noChangeArrowheads="1" noChangeShapeType="1" noTextEdit="1"/>
              </p:cNvSpPr>
              <p:nvPr>
                <p:ph idx="1"/>
              </p:nvPr>
            </p:nvSpPr>
            <p:spPr>
              <a:xfrm>
                <a:off x="4109776" y="2108201"/>
                <a:ext cx="7045904" cy="3760891"/>
              </a:xfrm>
              <a:blipFill>
                <a:blip r:embed="rId3"/>
                <a:stretch>
                  <a:fillRect l="-865" t="-810" r="-1038"/>
                </a:stretch>
              </a:blipFill>
            </p:spPr>
            <p:txBody>
              <a:bodyPr/>
              <a:lstStyle/>
              <a:p>
                <a:r>
                  <a:rPr lang="en-GB">
                    <a:noFill/>
                  </a:rPr>
                  <a:t> </a:t>
                </a:r>
              </a:p>
            </p:txBody>
          </p:sp>
        </mc:Fallback>
      </mc:AlternateContent>
      <p:pic>
        <p:nvPicPr>
          <p:cNvPr id="1026" name="Picture 2" descr="Max Dehn - Wikipedia">
            <a:extLst>
              <a:ext uri="{FF2B5EF4-FFF2-40B4-BE49-F238E27FC236}">
                <a16:creationId xmlns:a16="http://schemas.microsoft.com/office/drawing/2014/main" id="{50A42B86-0E2C-480C-BC8C-07683CD0C9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 y="2108201"/>
            <a:ext cx="28194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4369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5FAA-BA3F-4647-80BD-4873BEE5DAA9}"/>
              </a:ext>
            </a:extLst>
          </p:cNvPr>
          <p:cNvSpPr>
            <a:spLocks noGrp="1"/>
          </p:cNvSpPr>
          <p:nvPr>
            <p:ph type="title"/>
          </p:nvPr>
        </p:nvSpPr>
        <p:spPr/>
        <p:txBody>
          <a:bodyPr/>
          <a:lstStyle/>
          <a:p>
            <a:r>
              <a:rPr lang="en-GB" dirty="0"/>
              <a:t>Solvable Word Problems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D3CF74-E1C7-4619-9145-94BE0E2E9238}"/>
                  </a:ext>
                </a:extLst>
              </p:cNvPr>
              <p:cNvSpPr>
                <a:spLocks noGrp="1"/>
              </p:cNvSpPr>
              <p:nvPr>
                <p:ph idx="1"/>
              </p:nvPr>
            </p:nvSpPr>
            <p:spPr/>
            <p:txBody>
              <a:bodyPr>
                <a:normAutofit fontScale="92500" lnSpcReduction="10000"/>
              </a:bodyPr>
              <a:lstStyle/>
              <a:p>
                <a:r>
                  <a:rPr lang="en-GB" b="1" dirty="0"/>
                  <a:t>Example</a:t>
                </a:r>
                <a:r>
                  <a:rPr lang="en-GB" dirty="0"/>
                  <a:t>: (The Word Problem for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3</m:t>
                        </m:r>
                      </m:sub>
                    </m:sSub>
                  </m:oMath>
                </a14:m>
                <a:r>
                  <a:rPr lang="en-GB" dirty="0"/>
                  <a:t>)</a:t>
                </a:r>
              </a:p>
              <a:p>
                <a:r>
                  <a:rPr lang="en-GB" dirty="0"/>
                  <a:t>Consider the cyclic group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3</m:t>
                        </m:r>
                      </m:sub>
                    </m:sSub>
                  </m:oMath>
                </a14:m>
                <a:r>
                  <a:rPr lang="en-GB" dirty="0"/>
                  <a:t> generated by:</a:t>
                </a:r>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3</m:t>
                          </m:r>
                        </m:sub>
                      </m:sSub>
                      <m:r>
                        <a:rPr lang="en-GB" b="0" i="1" smtClean="0">
                          <a:latin typeface="Cambria Math" panose="02040503050406030204" pitchFamily="18" charset="0"/>
                        </a:rPr>
                        <m:t>=⟨</m:t>
                      </m:r>
                      <m:r>
                        <a:rPr lang="en-GB" b="0" i="1" smtClean="0">
                          <a:latin typeface="Cambria Math" panose="02040503050406030204" pitchFamily="18" charset="0"/>
                        </a:rPr>
                        <m:t>𝑎</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3</m:t>
                          </m:r>
                        </m:sup>
                      </m:sSup>
                      <m:r>
                        <a:rPr lang="en-GB" b="0" i="1" smtClean="0">
                          <a:latin typeface="Cambria Math" panose="02040503050406030204" pitchFamily="18" charset="0"/>
                        </a:rPr>
                        <m:t>⟩</m:t>
                      </m:r>
                    </m:oMath>
                  </m:oMathPara>
                </a14:m>
                <a:endParaRPr lang="en-GB" dirty="0"/>
              </a:p>
              <a:p>
                <a:pPr marL="0" indent="0">
                  <a:buNone/>
                </a:pPr>
                <a:endParaRPr lang="en-GB" dirty="0"/>
              </a:p>
              <a:p>
                <a:r>
                  <a:rPr lang="en-GB" dirty="0"/>
                  <a:t>Now consider a word </a:t>
                </a:r>
                <a14:m>
                  <m:oMath xmlns:m="http://schemas.openxmlformats.org/officeDocument/2006/math">
                    <m:r>
                      <a:rPr lang="en-GB" b="0" i="1" smtClean="0">
                        <a:latin typeface="Cambria Math" panose="02040503050406030204" pitchFamily="18" charset="0"/>
                      </a:rPr>
                      <m:t>𝑤</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−1</m:t>
                                </m:r>
                              </m:sup>
                            </m:sSup>
                          </m:e>
                        </m:d>
                      </m:e>
                      <m:sup>
                        <m:r>
                          <a:rPr lang="en-GB" b="0" i="1" smtClean="0">
                            <a:latin typeface="Cambria Math" panose="02040503050406030204" pitchFamily="18" charset="0"/>
                          </a:rPr>
                          <m:t>∗</m:t>
                        </m:r>
                      </m:sup>
                    </m:sSup>
                  </m:oMath>
                </a14:m>
                <a:r>
                  <a:rPr lang="en-GB" dirty="0"/>
                  <a:t>. If any of:</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𝑎𝑎𝑎</m:t>
                      </m:r>
                      <m:r>
                        <a:rPr lang="en-GB" b="0" i="1" smtClean="0">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−1</m:t>
                          </m:r>
                        </m:sup>
                      </m:sSup>
                      <m:sSup>
                        <m:sSupPr>
                          <m:ctrlPr>
                            <a:rPr lang="en-GB" i="1">
                              <a:latin typeface="Cambria Math" panose="02040503050406030204" pitchFamily="18" charset="0"/>
                            </a:rPr>
                          </m:ctrlPr>
                        </m:sSupPr>
                        <m:e>
                          <m:r>
                            <a:rPr lang="en-GB" i="1">
                              <a:latin typeface="Cambria Math" panose="02040503050406030204" pitchFamily="18" charset="0"/>
                            </a:rPr>
                            <m:t>𝑎</m:t>
                          </m:r>
                        </m:e>
                        <m:sup>
                          <m:r>
                            <a:rPr lang="en-GB" i="1">
                              <a:latin typeface="Cambria Math" panose="02040503050406030204" pitchFamily="18" charset="0"/>
                            </a:rPr>
                            <m:t>−1</m:t>
                          </m:r>
                        </m:sup>
                      </m:sSup>
                      <m:sSup>
                        <m:sSupPr>
                          <m:ctrlPr>
                            <a:rPr lang="en-GB" i="1">
                              <a:latin typeface="Cambria Math" panose="02040503050406030204" pitchFamily="18" charset="0"/>
                            </a:rPr>
                          </m:ctrlPr>
                        </m:sSupPr>
                        <m:e>
                          <m:r>
                            <a:rPr lang="en-GB" i="1">
                              <a:latin typeface="Cambria Math" panose="02040503050406030204" pitchFamily="18" charset="0"/>
                            </a:rPr>
                            <m:t>𝑎</m:t>
                          </m:r>
                        </m:e>
                        <m:sup>
                          <m:r>
                            <a:rPr lang="en-GB" i="1">
                              <a:latin typeface="Cambria Math" panose="02040503050406030204" pitchFamily="18" charset="0"/>
                            </a:rPr>
                            <m:t>−1</m:t>
                          </m:r>
                        </m:sup>
                      </m:sSup>
                      <m:r>
                        <a:rPr lang="en-GB" b="0" i="1" smtClean="0">
                          <a:latin typeface="Cambria Math" panose="02040503050406030204" pitchFamily="18" charset="0"/>
                        </a:rPr>
                        <m:t>,  </m:t>
                      </m:r>
                      <m:r>
                        <a:rPr lang="en-GB" b="0" i="1" smtClean="0">
                          <a:latin typeface="Cambria Math" panose="02040503050406030204" pitchFamily="18" charset="0"/>
                        </a:rPr>
                        <m:t>𝑎</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−1</m:t>
                          </m:r>
                        </m:sup>
                      </m:sSup>
                      <m:r>
                        <a:rPr lang="en-GB" b="0" i="1" smtClean="0">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−1</m:t>
                          </m:r>
                        </m:sup>
                      </m:sSup>
                      <m:r>
                        <a:rPr lang="en-GB" b="0" i="1" smtClean="0">
                          <a:latin typeface="Cambria Math" panose="02040503050406030204" pitchFamily="18" charset="0"/>
                        </a:rPr>
                        <m:t>𝑎</m:t>
                      </m:r>
                    </m:oMath>
                  </m:oMathPara>
                </a14:m>
                <a:endParaRPr lang="en-GB" dirty="0"/>
              </a:p>
              <a:p>
                <a:r>
                  <a:rPr lang="en-GB" dirty="0"/>
                  <a:t>appear in the word, we can remove them from </a:t>
                </a:r>
                <a14:m>
                  <m:oMath xmlns:m="http://schemas.openxmlformats.org/officeDocument/2006/math">
                    <m:r>
                      <a:rPr lang="en-GB" b="0" i="1" smtClean="0">
                        <a:latin typeface="Cambria Math" panose="02040503050406030204" pitchFamily="18" charset="0"/>
                      </a:rPr>
                      <m:t>𝑤</m:t>
                    </m:r>
                  </m:oMath>
                </a14:m>
                <a:r>
                  <a:rPr lang="en-GB" dirty="0"/>
                  <a:t> as they represent the identity element. Hence we can reduce </a:t>
                </a:r>
                <a14:m>
                  <m:oMath xmlns:m="http://schemas.openxmlformats.org/officeDocument/2006/math">
                    <m:r>
                      <a:rPr lang="en-GB" b="0" i="1" smtClean="0">
                        <a:latin typeface="Cambria Math" panose="02040503050406030204" pitchFamily="18" charset="0"/>
                      </a:rPr>
                      <m:t>𝑤</m:t>
                    </m:r>
                  </m:oMath>
                </a14:m>
                <a:r>
                  <a:rPr lang="en-GB" dirty="0"/>
                  <a:t> to one of:</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𝜀</m:t>
                      </m:r>
                      <m:r>
                        <a:rPr lang="en-GB" b="0" i="1" smtClean="0">
                          <a:latin typeface="Cambria Math" panose="02040503050406030204" pitchFamily="18" charset="0"/>
                        </a:rPr>
                        <m:t>,  </m:t>
                      </m:r>
                      <m:r>
                        <a:rPr lang="en-GB" b="0" i="1" smtClean="0">
                          <a:latin typeface="Cambria Math" panose="02040503050406030204" pitchFamily="18" charset="0"/>
                        </a:rPr>
                        <m:t>𝑎</m:t>
                      </m:r>
                      <m:r>
                        <a:rPr lang="en-GB" b="0" i="1" smtClean="0">
                          <a:latin typeface="Cambria Math" panose="02040503050406030204" pitchFamily="18" charset="0"/>
                        </a:rPr>
                        <m:t>,  </m:t>
                      </m:r>
                      <m:r>
                        <a:rPr lang="en-GB" b="0" i="1" smtClean="0">
                          <a:latin typeface="Cambria Math" panose="02040503050406030204" pitchFamily="18" charset="0"/>
                        </a:rPr>
                        <m:t>𝑎𝑎</m:t>
                      </m:r>
                      <m:r>
                        <a:rPr lang="en-GB" b="0" i="1" smtClean="0">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−1</m:t>
                          </m:r>
                        </m:sup>
                      </m:sSup>
                      <m:r>
                        <a:rPr lang="en-GB" b="0" i="1" smtClean="0">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−1</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−1</m:t>
                          </m:r>
                        </m:sup>
                      </m:sSup>
                    </m:oMath>
                  </m:oMathPara>
                </a14:m>
                <a:endParaRPr lang="en-GB" dirty="0"/>
              </a:p>
            </p:txBody>
          </p:sp>
        </mc:Choice>
        <mc:Fallback xmlns="">
          <p:sp>
            <p:nvSpPr>
              <p:cNvPr id="3" name="Content Placeholder 2">
                <a:extLst>
                  <a:ext uri="{FF2B5EF4-FFF2-40B4-BE49-F238E27FC236}">
                    <a16:creationId xmlns:a16="http://schemas.microsoft.com/office/drawing/2014/main" id="{C1D3CF74-E1C7-4619-9145-94BE0E2E9238}"/>
                  </a:ext>
                </a:extLst>
              </p:cNvPr>
              <p:cNvSpPr>
                <a:spLocks noGrp="1" noRot="1" noChangeAspect="1" noMove="1" noResize="1" noEditPoints="1" noAdjustHandles="1" noChangeArrowheads="1" noChangeShapeType="1" noTextEdit="1"/>
              </p:cNvSpPr>
              <p:nvPr>
                <p:ph idx="1"/>
              </p:nvPr>
            </p:nvSpPr>
            <p:spPr>
              <a:blipFill>
                <a:blip r:embed="rId2"/>
                <a:stretch>
                  <a:fillRect l="-545" t="-810" r="-61"/>
                </a:stretch>
              </a:blipFill>
            </p:spPr>
            <p:txBody>
              <a:bodyPr/>
              <a:lstStyle/>
              <a:p>
                <a:r>
                  <a:rPr lang="en-GB">
                    <a:noFill/>
                  </a:rPr>
                  <a:t> </a:t>
                </a:r>
              </a:p>
            </p:txBody>
          </p:sp>
        </mc:Fallback>
      </mc:AlternateContent>
      <p:pic>
        <p:nvPicPr>
          <p:cNvPr id="5" name="Picture 4" descr="Chart, line chart&#10;&#10;Description automatically generated">
            <a:extLst>
              <a:ext uri="{FF2B5EF4-FFF2-40B4-BE49-F238E27FC236}">
                <a16:creationId xmlns:a16="http://schemas.microsoft.com/office/drawing/2014/main" id="{079C71F6-09BC-4AB5-9BE0-98834D078388}"/>
              </a:ext>
            </a:extLst>
          </p:cNvPr>
          <p:cNvPicPr>
            <a:picLocks noChangeAspect="1"/>
          </p:cNvPicPr>
          <p:nvPr/>
        </p:nvPicPr>
        <p:blipFill rotWithShape="1">
          <a:blip r:embed="rId3"/>
          <a:srcRect l="13590" t="16326" r="53387" b="38503"/>
          <a:stretch/>
        </p:blipFill>
        <p:spPr>
          <a:xfrm>
            <a:off x="8844163" y="2108201"/>
            <a:ext cx="2731394" cy="2491273"/>
          </a:xfrm>
          <a:prstGeom prst="rect">
            <a:avLst/>
          </a:prstGeom>
        </p:spPr>
      </p:pic>
    </p:spTree>
    <p:extLst>
      <p:ext uri="{BB962C8B-B14F-4D97-AF65-F5344CB8AC3E}">
        <p14:creationId xmlns:p14="http://schemas.microsoft.com/office/powerpoint/2010/main" val="4419431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C337-2194-47A1-907F-B9236929620C}"/>
              </a:ext>
            </a:extLst>
          </p:cNvPr>
          <p:cNvSpPr>
            <a:spLocks noGrp="1"/>
          </p:cNvSpPr>
          <p:nvPr>
            <p:ph type="title"/>
          </p:nvPr>
        </p:nvSpPr>
        <p:spPr/>
        <p:txBody>
          <a:bodyPr/>
          <a:lstStyle/>
          <a:p>
            <a:r>
              <a:rPr lang="en-GB" dirty="0"/>
              <a:t>Solvable Word Problems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BA1769-AB17-4F23-ABF4-7111CE5FEB50}"/>
                  </a:ext>
                </a:extLst>
              </p:cNvPr>
              <p:cNvSpPr>
                <a:spLocks noGrp="1"/>
              </p:cNvSpPr>
              <p:nvPr>
                <p:ph idx="1"/>
              </p:nvPr>
            </p:nvSpPr>
            <p:spPr/>
            <p:txBody>
              <a:bodyPr>
                <a:normAutofit/>
              </a:bodyPr>
              <a:lstStyle/>
              <a:p>
                <a:r>
                  <a:rPr lang="en-GB" dirty="0"/>
                  <a:t>Next we can write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𝑎𝑎</m:t>
                    </m:r>
                  </m:oMath>
                </a14:m>
                <a:r>
                  <a:rPr lang="en-GB" dirty="0"/>
                  <a:t> and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−1</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𝑎</m:t>
                    </m:r>
                  </m:oMath>
                </a14:m>
                <a:r>
                  <a:rPr lang="en-GB" dirty="0"/>
                  <a:t>, and therefore reduce </a:t>
                </a:r>
                <a14:m>
                  <m:oMath xmlns:m="http://schemas.openxmlformats.org/officeDocument/2006/math">
                    <m:r>
                      <a:rPr lang="en-GB" b="0" i="1" smtClean="0">
                        <a:latin typeface="Cambria Math" panose="02040503050406030204" pitchFamily="18" charset="0"/>
                      </a:rPr>
                      <m:t>𝑤</m:t>
                    </m:r>
                  </m:oMath>
                </a14:m>
                <a:r>
                  <a:rPr lang="en-GB" dirty="0"/>
                  <a:t> to one of:</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𝜀</m:t>
                      </m:r>
                      <m:r>
                        <a:rPr lang="en-GB" b="0" i="1" smtClean="0">
                          <a:latin typeface="Cambria Math" panose="02040503050406030204" pitchFamily="18" charset="0"/>
                        </a:rPr>
                        <m:t>,  </m:t>
                      </m:r>
                      <m:r>
                        <a:rPr lang="en-GB" b="0" i="1" smtClean="0">
                          <a:latin typeface="Cambria Math" panose="02040503050406030204" pitchFamily="18" charset="0"/>
                        </a:rPr>
                        <m:t>𝑎</m:t>
                      </m:r>
                      <m:r>
                        <a:rPr lang="en-GB" b="0" i="1" smtClean="0">
                          <a:latin typeface="Cambria Math" panose="02040503050406030204" pitchFamily="18" charset="0"/>
                        </a:rPr>
                        <m:t>,  </m:t>
                      </m:r>
                      <m:r>
                        <a:rPr lang="en-GB" b="0" i="1" smtClean="0">
                          <a:latin typeface="Cambria Math" panose="02040503050406030204" pitchFamily="18" charset="0"/>
                        </a:rPr>
                        <m:t>𝑎𝑎</m:t>
                      </m:r>
                      <m:r>
                        <a:rPr lang="en-GB" b="0" i="1" smtClean="0">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−1</m:t>
                          </m:r>
                        </m:sup>
                      </m:sSup>
                      <m:r>
                        <a:rPr lang="en-GB" b="0" i="1" smtClean="0">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−1</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−1</m:t>
                          </m:r>
                        </m:sup>
                      </m:sSup>
                    </m:oMath>
                  </m:oMathPara>
                </a14:m>
                <a:endParaRPr lang="en-GB" dirty="0"/>
              </a:p>
              <a:p>
                <a:r>
                  <a:rPr lang="en-GB" dirty="0"/>
                  <a:t>Hence solving the word problem.</a:t>
                </a:r>
              </a:p>
              <a:p>
                <a:endParaRPr lang="en-GB" dirty="0"/>
              </a:p>
              <a:p>
                <a:r>
                  <a:rPr lang="en-GB" dirty="0"/>
                  <a:t>In a general group, it may be impossible monotonically reduce every word </a:t>
                </a:r>
                <a14:m>
                  <m:oMath xmlns:m="http://schemas.openxmlformats.org/officeDocument/2006/math">
                    <m:r>
                      <a:rPr lang="en-GB" b="0" i="1" smtClean="0">
                        <a:latin typeface="Cambria Math" panose="02040503050406030204" pitchFamily="18" charset="0"/>
                      </a:rPr>
                      <m:t>𝑤</m:t>
                    </m:r>
                  </m:oMath>
                </a14:m>
                <a:r>
                  <a:rPr lang="en-GB" dirty="0"/>
                  <a:t> to a </a:t>
                </a:r>
                <a:r>
                  <a:rPr lang="en-GB" b="1" dirty="0"/>
                  <a:t>canonical form </a:t>
                </a:r>
                <a:r>
                  <a:rPr lang="en-GB" dirty="0"/>
                  <a:t>of a element, for example </a:t>
                </a:r>
                <a14:m>
                  <m:oMath xmlns:m="http://schemas.openxmlformats.org/officeDocument/2006/math">
                    <m:r>
                      <a:rPr lang="en-GB" b="0" i="1" smtClean="0">
                        <a:latin typeface="Cambria Math" panose="02040503050406030204" pitchFamily="18" charset="0"/>
                      </a:rPr>
                      <m:t>𝑠𝑟</m:t>
                    </m:r>
                  </m:oMath>
                </a14:m>
                <a:r>
                  <a:rPr lang="en-GB" dirty="0"/>
                  <a:t> in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6</m:t>
                        </m:r>
                      </m:sub>
                    </m:sSub>
                  </m:oMath>
                </a14:m>
                <a:r>
                  <a:rPr lang="en-GB" dirty="0"/>
                  <a:t>.</a:t>
                </a:r>
              </a:p>
              <a:p>
                <a:endParaRPr lang="en-GB" dirty="0"/>
              </a:p>
            </p:txBody>
          </p:sp>
        </mc:Choice>
        <mc:Fallback xmlns="">
          <p:sp>
            <p:nvSpPr>
              <p:cNvPr id="3" name="Content Placeholder 2">
                <a:extLst>
                  <a:ext uri="{FF2B5EF4-FFF2-40B4-BE49-F238E27FC236}">
                    <a16:creationId xmlns:a16="http://schemas.microsoft.com/office/drawing/2014/main" id="{01BA1769-AB17-4F23-ABF4-7111CE5FEB50}"/>
                  </a:ext>
                </a:extLst>
              </p:cNvPr>
              <p:cNvSpPr>
                <a:spLocks noGrp="1" noRot="1" noChangeAspect="1" noMove="1" noResize="1" noEditPoints="1" noAdjustHandles="1" noChangeArrowheads="1" noChangeShapeType="1" noTextEdit="1"/>
              </p:cNvSpPr>
              <p:nvPr>
                <p:ph idx="1"/>
              </p:nvPr>
            </p:nvSpPr>
            <p:spPr>
              <a:blipFill>
                <a:blip r:embed="rId2"/>
                <a:stretch>
                  <a:fillRect l="-606" t="-810" r="-2182"/>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3EFC48B7-4432-4200-8748-9A87C1EEFB6E}"/>
                  </a:ext>
                </a:extLst>
              </p14:cNvPr>
              <p14:cNvContentPartPr/>
              <p14:nvPr/>
            </p14:nvContentPartPr>
            <p14:xfrm>
              <a:off x="6365382" y="2490531"/>
              <a:ext cx="426960" cy="364680"/>
            </p14:xfrm>
          </p:contentPart>
        </mc:Choice>
        <mc:Fallback xmlns="">
          <p:pic>
            <p:nvPicPr>
              <p:cNvPr id="7" name="Ink 6">
                <a:extLst>
                  <a:ext uri="{FF2B5EF4-FFF2-40B4-BE49-F238E27FC236}">
                    <a16:creationId xmlns:a16="http://schemas.microsoft.com/office/drawing/2014/main" id="{3EFC48B7-4432-4200-8748-9A87C1EEFB6E}"/>
                  </a:ext>
                </a:extLst>
              </p:cNvPr>
              <p:cNvPicPr/>
              <p:nvPr/>
            </p:nvPicPr>
            <p:blipFill>
              <a:blip r:embed="rId4"/>
              <a:stretch>
                <a:fillRect/>
              </a:stretch>
            </p:blipFill>
            <p:spPr>
              <a:xfrm>
                <a:off x="6356382" y="2481891"/>
                <a:ext cx="44460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4AA9C3F6-5965-44E9-879C-A54275426B62}"/>
                  </a:ext>
                </a:extLst>
              </p14:cNvPr>
              <p14:cNvContentPartPr/>
              <p14:nvPr/>
            </p14:nvContentPartPr>
            <p14:xfrm>
              <a:off x="7494702" y="2499171"/>
              <a:ext cx="471960" cy="343800"/>
            </p14:xfrm>
          </p:contentPart>
        </mc:Choice>
        <mc:Fallback xmlns="">
          <p:pic>
            <p:nvPicPr>
              <p:cNvPr id="8" name="Ink 7">
                <a:extLst>
                  <a:ext uri="{FF2B5EF4-FFF2-40B4-BE49-F238E27FC236}">
                    <a16:creationId xmlns:a16="http://schemas.microsoft.com/office/drawing/2014/main" id="{4AA9C3F6-5965-44E9-879C-A54275426B62}"/>
                  </a:ext>
                </a:extLst>
              </p:cNvPr>
              <p:cNvPicPr/>
              <p:nvPr/>
            </p:nvPicPr>
            <p:blipFill>
              <a:blip r:embed="rId6"/>
              <a:stretch>
                <a:fillRect/>
              </a:stretch>
            </p:blipFill>
            <p:spPr>
              <a:xfrm>
                <a:off x="7486062" y="2490531"/>
                <a:ext cx="489600" cy="361440"/>
              </a:xfrm>
              <a:prstGeom prst="rect">
                <a:avLst/>
              </a:prstGeom>
            </p:spPr>
          </p:pic>
        </mc:Fallback>
      </mc:AlternateContent>
    </p:spTree>
    <p:extLst>
      <p:ext uri="{BB962C8B-B14F-4D97-AF65-F5344CB8AC3E}">
        <p14:creationId xmlns:p14="http://schemas.microsoft.com/office/powerpoint/2010/main" val="29621764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DCD6-8845-4F45-869C-FAE856340570}"/>
              </a:ext>
            </a:extLst>
          </p:cNvPr>
          <p:cNvSpPr>
            <a:spLocks noGrp="1"/>
          </p:cNvSpPr>
          <p:nvPr>
            <p:ph type="title"/>
          </p:nvPr>
        </p:nvSpPr>
        <p:spPr/>
        <p:txBody>
          <a:bodyPr/>
          <a:lstStyle/>
          <a:p>
            <a:r>
              <a:rPr lang="en-GB" dirty="0"/>
              <a:t>Uniform Word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2D76F3-F9DD-4EB8-AF05-F486A8C31FC8}"/>
                  </a:ext>
                </a:extLst>
              </p:cNvPr>
              <p:cNvSpPr>
                <a:spLocks noGrp="1"/>
              </p:cNvSpPr>
              <p:nvPr>
                <p:ph idx="1"/>
              </p:nvPr>
            </p:nvSpPr>
            <p:spPr/>
            <p:txBody>
              <a:bodyPr>
                <a:normAutofit/>
              </a:bodyPr>
              <a:lstStyle/>
              <a:p>
                <a:r>
                  <a:rPr lang="en-GB" dirty="0"/>
                  <a:t>The </a:t>
                </a:r>
                <a:r>
                  <a:rPr lang="en-GB" b="1" dirty="0"/>
                  <a:t>uniform word problem</a:t>
                </a:r>
                <a:r>
                  <a:rPr lang="en-GB" dirty="0"/>
                  <a:t> is the algorithmic problem of deciding, given a presentation of a group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𝑆</m:t>
                    </m:r>
                    <m:r>
                      <a:rPr lang="en-GB" b="0" i="1" smtClean="0">
                        <a:latin typeface="Cambria Math" panose="02040503050406030204" pitchFamily="18" charset="0"/>
                      </a:rPr>
                      <m:t>|</m:t>
                    </m:r>
                    <m:r>
                      <a:rPr lang="en-GB" b="0" i="1" smtClean="0">
                        <a:latin typeface="Cambria Math" panose="02040503050406030204" pitchFamily="18" charset="0"/>
                      </a:rPr>
                      <m:t>𝑅</m:t>
                    </m:r>
                    <m:r>
                      <a:rPr lang="en-GB" b="0" i="1" smtClean="0">
                        <a:latin typeface="Cambria Math" panose="02040503050406030204" pitchFamily="18" charset="0"/>
                      </a:rPr>
                      <m:t>⟩</m:t>
                    </m:r>
                  </m:oMath>
                </a14:m>
                <a:r>
                  <a:rPr lang="en-GB" dirty="0"/>
                  <a:t> and two words in </a:t>
                </a:r>
                <a14:m>
                  <m:oMath xmlns:m="http://schemas.openxmlformats.org/officeDocument/2006/math">
                    <m:sSup>
                      <m:sSupPr>
                        <m:ctrlPr>
                          <a:rPr lang="en-GB" b="0" i="1" smtClean="0">
                            <a:latin typeface="Cambria Math" panose="02040503050406030204" pitchFamily="18" charset="0"/>
                          </a:rPr>
                        </m:ctrlPr>
                      </m:sSupPr>
                      <m:e>
                        <m:r>
                          <m:rPr>
                            <m:sty m:val="p"/>
                          </m:rPr>
                          <a:rPr lang="en-GB" b="0" i="0" smtClean="0">
                            <a:latin typeface="Cambria Math" panose="02040503050406030204" pitchFamily="18" charset="0"/>
                          </a:rPr>
                          <m:t>Σ</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𝑆</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𝑆</m:t>
                                </m:r>
                              </m:e>
                              <m:sup>
                                <m:r>
                                  <a:rPr lang="en-GB" b="0" i="1" smtClean="0">
                                    <a:latin typeface="Cambria Math" panose="02040503050406030204" pitchFamily="18" charset="0"/>
                                  </a:rPr>
                                  <m:t>−1</m:t>
                                </m:r>
                              </m:sup>
                            </m:sSup>
                          </m:e>
                        </m:d>
                      </m:e>
                      <m:sup>
                        <m:r>
                          <a:rPr lang="en-GB" b="0" i="1" smtClean="0">
                            <a:latin typeface="Cambria Math" panose="02040503050406030204" pitchFamily="18" charset="0"/>
                          </a:rPr>
                          <m:t>∗</m:t>
                        </m:r>
                      </m:sup>
                    </m:sSup>
                  </m:oMath>
                </a14:m>
                <a:r>
                  <a:rPr lang="en-GB" dirty="0"/>
                  <a:t>, if the two words represent the same element in </a:t>
                </a:r>
                <a14:m>
                  <m:oMath xmlns:m="http://schemas.openxmlformats.org/officeDocument/2006/math">
                    <m:r>
                      <a:rPr lang="en-GB" b="0" i="1" smtClean="0">
                        <a:latin typeface="Cambria Math" panose="02040503050406030204" pitchFamily="18" charset="0"/>
                      </a:rPr>
                      <m:t>𝐺</m:t>
                    </m:r>
                  </m:oMath>
                </a14:m>
                <a:r>
                  <a:rPr lang="en-GB" dirty="0"/>
                  <a:t>. This is also undecidable as there are specific groups for which the problem is undecidable.</a:t>
                </a:r>
              </a:p>
              <a:p>
                <a:endParaRPr lang="en-GB" dirty="0"/>
              </a:p>
              <a:p>
                <a:r>
                  <a:rPr lang="en-GB" dirty="0"/>
                  <a:t>In fact it is worse, this problem is </a:t>
                </a:r>
                <a:r>
                  <a:rPr lang="en-GB" b="1" dirty="0"/>
                  <a:t>RE-complete</a:t>
                </a:r>
                <a:r>
                  <a:rPr lang="en-GB" dirty="0"/>
                  <a:t>, which means it is one of the hardest problems for which a Turing machine exists that partially solves it. Every other RE problem can therefore be reduced to the Uniform Word Problem.</a:t>
                </a:r>
              </a:p>
            </p:txBody>
          </p:sp>
        </mc:Choice>
        <mc:Fallback xmlns="">
          <p:sp>
            <p:nvSpPr>
              <p:cNvPr id="3" name="Content Placeholder 2">
                <a:extLst>
                  <a:ext uri="{FF2B5EF4-FFF2-40B4-BE49-F238E27FC236}">
                    <a16:creationId xmlns:a16="http://schemas.microsoft.com/office/drawing/2014/main" id="{262D76F3-F9DD-4EB8-AF05-F486A8C31FC8}"/>
                  </a:ext>
                </a:extLst>
              </p:cNvPr>
              <p:cNvSpPr>
                <a:spLocks noGrp="1" noRot="1" noChangeAspect="1" noMove="1" noResize="1" noEditPoints="1" noAdjustHandles="1" noChangeArrowheads="1" noChangeShapeType="1" noTextEdit="1"/>
              </p:cNvSpPr>
              <p:nvPr>
                <p:ph idx="1"/>
              </p:nvPr>
            </p:nvSpPr>
            <p:spPr>
              <a:blipFill>
                <a:blip r:embed="rId2"/>
                <a:stretch>
                  <a:fillRect l="-606" t="-810" r="-788"/>
                </a:stretch>
              </a:blipFill>
            </p:spPr>
            <p:txBody>
              <a:bodyPr/>
              <a:lstStyle/>
              <a:p>
                <a:r>
                  <a:rPr lang="en-GB">
                    <a:noFill/>
                  </a:rPr>
                  <a:t> </a:t>
                </a:r>
              </a:p>
            </p:txBody>
          </p:sp>
        </mc:Fallback>
      </mc:AlternateContent>
    </p:spTree>
    <p:extLst>
      <p:ext uri="{BB962C8B-B14F-4D97-AF65-F5344CB8AC3E}">
        <p14:creationId xmlns:p14="http://schemas.microsoft.com/office/powerpoint/2010/main" val="1207999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E842-A821-4CB6-B402-0E218DFEAF95}"/>
              </a:ext>
            </a:extLst>
          </p:cNvPr>
          <p:cNvSpPr>
            <a:spLocks noGrp="1"/>
          </p:cNvSpPr>
          <p:nvPr>
            <p:ph type="title"/>
          </p:nvPr>
        </p:nvSpPr>
        <p:spPr/>
        <p:txBody>
          <a:bodyPr/>
          <a:lstStyle/>
          <a:p>
            <a:r>
              <a:rPr lang="en-GB" dirty="0"/>
              <a:t>Connection to DFAs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BF256A-ABE6-4841-A7C1-CBE9C430D3E8}"/>
                  </a:ext>
                </a:extLst>
              </p:cNvPr>
              <p:cNvSpPr>
                <a:spLocks noGrp="1"/>
              </p:cNvSpPr>
              <p:nvPr>
                <p:ph idx="1"/>
              </p:nvPr>
            </p:nvSpPr>
            <p:spPr>
              <a:xfrm>
                <a:off x="1097280" y="2108201"/>
                <a:ext cx="4998720" cy="3760891"/>
              </a:xfrm>
            </p:spPr>
            <p:txBody>
              <a:bodyPr>
                <a:normAutofit/>
              </a:bodyPr>
              <a:lstStyle/>
              <a:p>
                <a:r>
                  <a:rPr lang="en-GB" b="1" dirty="0"/>
                  <a:t>Theorem</a:t>
                </a:r>
                <a:r>
                  <a:rPr lang="en-GB" dirty="0"/>
                  <a:t>: If </a:t>
                </a:r>
                <a14:m>
                  <m:oMath xmlns:m="http://schemas.openxmlformats.org/officeDocument/2006/math">
                    <m:r>
                      <a:rPr lang="en-GB" b="0" i="1" smtClean="0">
                        <a:latin typeface="Cambria Math" panose="02040503050406030204" pitchFamily="18" charset="0"/>
                      </a:rPr>
                      <m:t>𝐺</m:t>
                    </m:r>
                  </m:oMath>
                </a14:m>
                <a:r>
                  <a:rPr lang="en-GB" b="1" dirty="0"/>
                  <a:t> </a:t>
                </a:r>
                <a:r>
                  <a:rPr lang="en-GB" dirty="0"/>
                  <a:t>is a finitely generated group, then the word problem for </a:t>
                </a:r>
                <a14:m>
                  <m:oMath xmlns:m="http://schemas.openxmlformats.org/officeDocument/2006/math">
                    <m:r>
                      <a:rPr lang="en-GB" b="0" i="1" smtClean="0">
                        <a:latin typeface="Cambria Math" panose="02040503050406030204" pitchFamily="18" charset="0"/>
                      </a:rPr>
                      <m:t>𝐺</m:t>
                    </m:r>
                  </m:oMath>
                </a14:m>
                <a:r>
                  <a:rPr lang="en-GB" b="1" dirty="0"/>
                  <a:t> </a:t>
                </a:r>
                <a:r>
                  <a:rPr lang="en-GB" dirty="0"/>
                  <a:t>is regular if and only if </a:t>
                </a:r>
                <a14:m>
                  <m:oMath xmlns:m="http://schemas.openxmlformats.org/officeDocument/2006/math">
                    <m:r>
                      <a:rPr lang="en-GB" b="0" i="1" smtClean="0">
                        <a:latin typeface="Cambria Math" panose="02040503050406030204" pitchFamily="18" charset="0"/>
                      </a:rPr>
                      <m:t>𝐺</m:t>
                    </m:r>
                  </m:oMath>
                </a14:m>
                <a:r>
                  <a:rPr lang="en-GB" b="1" dirty="0"/>
                  <a:t> </a:t>
                </a:r>
                <a:r>
                  <a:rPr lang="en-GB" dirty="0"/>
                  <a:t>is finite.</a:t>
                </a:r>
              </a:p>
              <a:p>
                <a:endParaRPr lang="en-GB" b="1" dirty="0"/>
              </a:p>
              <a:p>
                <a:r>
                  <a:rPr lang="en-GB" dirty="0"/>
                  <a:t>We can see the reverse implication by considering the Cayley Graph for the group </a:t>
                </a:r>
                <a14:m>
                  <m:oMath xmlns:m="http://schemas.openxmlformats.org/officeDocument/2006/math">
                    <m:r>
                      <a:rPr lang="en-GB" b="0" i="1" smtClean="0">
                        <a:latin typeface="Cambria Math" panose="02040503050406030204" pitchFamily="18" charset="0"/>
                      </a:rPr>
                      <m:t>𝐺</m:t>
                    </m:r>
                  </m:oMath>
                </a14:m>
                <a:r>
                  <a:rPr lang="en-GB" dirty="0"/>
                  <a:t>.</a:t>
                </a:r>
              </a:p>
            </p:txBody>
          </p:sp>
        </mc:Choice>
        <mc:Fallback xmlns="">
          <p:sp>
            <p:nvSpPr>
              <p:cNvPr id="3" name="Content Placeholder 2">
                <a:extLst>
                  <a:ext uri="{FF2B5EF4-FFF2-40B4-BE49-F238E27FC236}">
                    <a16:creationId xmlns:a16="http://schemas.microsoft.com/office/drawing/2014/main" id="{8BBF256A-ABE6-4841-A7C1-CBE9C430D3E8}"/>
                  </a:ext>
                </a:extLst>
              </p:cNvPr>
              <p:cNvSpPr>
                <a:spLocks noGrp="1" noRot="1" noChangeAspect="1" noMove="1" noResize="1" noEditPoints="1" noAdjustHandles="1" noChangeArrowheads="1" noChangeShapeType="1" noTextEdit="1"/>
              </p:cNvSpPr>
              <p:nvPr>
                <p:ph idx="1"/>
              </p:nvPr>
            </p:nvSpPr>
            <p:spPr>
              <a:xfrm>
                <a:off x="1097280" y="2108201"/>
                <a:ext cx="4998720" cy="3760891"/>
              </a:xfrm>
              <a:blipFill>
                <a:blip r:embed="rId3"/>
                <a:stretch>
                  <a:fillRect l="-1220" t="-810"/>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CAEF9A36-543D-43F3-AE39-49183AF12EB0}"/>
              </a:ext>
            </a:extLst>
          </p:cNvPr>
          <p:cNvPicPr>
            <a:picLocks noChangeAspect="1"/>
          </p:cNvPicPr>
          <p:nvPr/>
        </p:nvPicPr>
        <p:blipFill>
          <a:blip r:embed="rId4"/>
          <a:stretch>
            <a:fillRect/>
          </a:stretch>
        </p:blipFill>
        <p:spPr>
          <a:xfrm>
            <a:off x="6447453" y="2108141"/>
            <a:ext cx="4708227" cy="4174010"/>
          </a:xfrm>
          <a:prstGeom prst="rect">
            <a:avLst/>
          </a:prstGeom>
        </p:spPr>
      </p:pic>
    </p:spTree>
    <p:extLst>
      <p:ext uri="{BB962C8B-B14F-4D97-AF65-F5344CB8AC3E}">
        <p14:creationId xmlns:p14="http://schemas.microsoft.com/office/powerpoint/2010/main" val="37801080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DAD7-6288-4159-BA78-8247CE5FB238}"/>
              </a:ext>
            </a:extLst>
          </p:cNvPr>
          <p:cNvSpPr>
            <a:spLocks noGrp="1"/>
          </p:cNvSpPr>
          <p:nvPr>
            <p:ph type="title"/>
          </p:nvPr>
        </p:nvSpPr>
        <p:spPr/>
        <p:txBody>
          <a:bodyPr/>
          <a:lstStyle/>
          <a:p>
            <a:r>
              <a:rPr lang="en-GB" dirty="0"/>
              <a:t>Connection to DFAs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47DBCA-E94E-443D-8BE6-C7998952C6F2}"/>
                  </a:ext>
                </a:extLst>
              </p:cNvPr>
              <p:cNvSpPr>
                <a:spLocks noGrp="1"/>
              </p:cNvSpPr>
              <p:nvPr>
                <p:ph idx="1"/>
              </p:nvPr>
            </p:nvSpPr>
            <p:spPr>
              <a:xfrm>
                <a:off x="6096000" y="2108201"/>
                <a:ext cx="5059680" cy="3760891"/>
              </a:xfrm>
            </p:spPr>
            <p:txBody>
              <a:bodyPr/>
              <a:lstStyle/>
              <a:p>
                <a:r>
                  <a:rPr lang="en-GB" dirty="0"/>
                  <a:t>To solve the form of the word problem to check if two words represent the same element, we can use a product construction, where we construct a DFA to simulate both words simultaneously, with the accepting states:</a:t>
                </a:r>
              </a:p>
              <a:p>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d>
                            <m:dPr>
                              <m:ctrlPr>
                                <a:rPr lang="en-GB" b="0" i="1" smtClean="0">
                                  <a:latin typeface="Cambria Math" panose="02040503050406030204" pitchFamily="18" charset="0"/>
                                </a:rPr>
                              </m:ctrlPr>
                            </m:dPr>
                            <m:e>
                              <m:r>
                                <a:rPr lang="en-GB" b="0" i="1" smtClean="0">
                                  <a:latin typeface="Cambria Math" panose="02040503050406030204" pitchFamily="18" charset="0"/>
                                </a:rPr>
                                <m:t>𝑔</m:t>
                              </m:r>
                              <m:r>
                                <a:rPr lang="en-GB" b="0" i="1" smtClean="0">
                                  <a:latin typeface="Cambria Math" panose="02040503050406030204" pitchFamily="18" charset="0"/>
                                </a:rPr>
                                <m:t>, </m:t>
                              </m:r>
                              <m:r>
                                <a:rPr lang="en-GB" b="0" i="1" smtClean="0">
                                  <a:latin typeface="Cambria Math" panose="02040503050406030204" pitchFamily="18" charset="0"/>
                                </a:rPr>
                                <m:t>𝑔</m:t>
                              </m:r>
                            </m:e>
                          </m:d>
                          <m:r>
                            <a:rPr lang="en-GB" b="0" i="1" smtClean="0">
                              <a:latin typeface="Cambria Math" panose="02040503050406030204" pitchFamily="18" charset="0"/>
                            </a:rPr>
                            <m:t>:</m:t>
                          </m:r>
                          <m:r>
                            <a:rPr lang="en-GB" b="0" i="1" smtClean="0">
                              <a:latin typeface="Cambria Math" panose="02040503050406030204" pitchFamily="18" charset="0"/>
                            </a:rPr>
                            <m:t>𝑔</m:t>
                          </m:r>
                          <m:r>
                            <a:rPr lang="en-GB" b="0" i="1" smtClean="0">
                              <a:latin typeface="Cambria Math" panose="02040503050406030204" pitchFamily="18" charset="0"/>
                            </a:rPr>
                            <m:t>∈</m:t>
                          </m:r>
                          <m:r>
                            <a:rPr lang="en-GB" b="0" i="1" smtClean="0">
                              <a:latin typeface="Cambria Math" panose="02040503050406030204" pitchFamily="18" charset="0"/>
                            </a:rPr>
                            <m:t>𝐺</m:t>
                          </m:r>
                        </m:e>
                      </m:d>
                      <m:r>
                        <a:rPr lang="en-GB" b="0" i="1" smtClean="0">
                          <a:latin typeface="Cambria Math" panose="02040503050406030204" pitchFamily="18" charset="0"/>
                        </a:rPr>
                        <m:t>⊆</m:t>
                      </m:r>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𝐺</m:t>
                      </m:r>
                    </m:oMath>
                  </m:oMathPara>
                </a14:m>
                <a:endParaRPr lang="en-GB" dirty="0"/>
              </a:p>
            </p:txBody>
          </p:sp>
        </mc:Choice>
        <mc:Fallback xmlns="">
          <p:sp>
            <p:nvSpPr>
              <p:cNvPr id="3" name="Content Placeholder 2">
                <a:extLst>
                  <a:ext uri="{FF2B5EF4-FFF2-40B4-BE49-F238E27FC236}">
                    <a16:creationId xmlns:a16="http://schemas.microsoft.com/office/drawing/2014/main" id="{7047DBCA-E94E-443D-8BE6-C7998952C6F2}"/>
                  </a:ext>
                </a:extLst>
              </p:cNvPr>
              <p:cNvSpPr>
                <a:spLocks noGrp="1" noRot="1" noChangeAspect="1" noMove="1" noResize="1" noEditPoints="1" noAdjustHandles="1" noChangeArrowheads="1" noChangeShapeType="1" noTextEdit="1"/>
              </p:cNvSpPr>
              <p:nvPr>
                <p:ph idx="1"/>
              </p:nvPr>
            </p:nvSpPr>
            <p:spPr>
              <a:xfrm>
                <a:off x="6096000" y="2108201"/>
                <a:ext cx="5059680" cy="3760891"/>
              </a:xfrm>
              <a:blipFill>
                <a:blip r:embed="rId3"/>
                <a:stretch>
                  <a:fillRect l="-1205" t="-810" r="-4337"/>
                </a:stretch>
              </a:blipFill>
            </p:spPr>
            <p:txBody>
              <a:bodyPr/>
              <a:lstStyle/>
              <a:p>
                <a:r>
                  <a:rPr lang="en-GB">
                    <a:noFill/>
                  </a:rPr>
                  <a:t> </a:t>
                </a:r>
              </a:p>
            </p:txBody>
          </p:sp>
        </mc:Fallback>
      </mc:AlternateContent>
      <p:pic>
        <p:nvPicPr>
          <p:cNvPr id="5" name="Picture 4" descr="Diagram&#10;&#10;Description automatically generated">
            <a:extLst>
              <a:ext uri="{FF2B5EF4-FFF2-40B4-BE49-F238E27FC236}">
                <a16:creationId xmlns:a16="http://schemas.microsoft.com/office/drawing/2014/main" id="{87F06CA3-D414-4AA1-9134-CB3B0AA3EE95}"/>
              </a:ext>
            </a:extLst>
          </p:cNvPr>
          <p:cNvPicPr>
            <a:picLocks noChangeAspect="1"/>
          </p:cNvPicPr>
          <p:nvPr/>
        </p:nvPicPr>
        <p:blipFill rotWithShape="1">
          <a:blip r:embed="rId4"/>
          <a:srcRect r="36785"/>
          <a:stretch/>
        </p:blipFill>
        <p:spPr>
          <a:xfrm>
            <a:off x="1097280" y="1998212"/>
            <a:ext cx="4058816" cy="4281289"/>
          </a:xfrm>
          <a:prstGeom prst="rect">
            <a:avLst/>
          </a:prstGeom>
        </p:spPr>
      </p:pic>
    </p:spTree>
    <p:extLst>
      <p:ext uri="{BB962C8B-B14F-4D97-AF65-F5344CB8AC3E}">
        <p14:creationId xmlns:p14="http://schemas.microsoft.com/office/powerpoint/2010/main" val="383744627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35FD-370C-4B0C-9460-FF324E7EB6A7}"/>
              </a:ext>
            </a:extLst>
          </p:cNvPr>
          <p:cNvSpPr>
            <a:spLocks noGrp="1"/>
          </p:cNvSpPr>
          <p:nvPr>
            <p:ph type="title"/>
          </p:nvPr>
        </p:nvSpPr>
        <p:spPr/>
        <p:txBody>
          <a:bodyPr/>
          <a:lstStyle/>
          <a:p>
            <a:r>
              <a:rPr lang="en-GB" dirty="0"/>
              <a:t>Background</a:t>
            </a:r>
          </a:p>
        </p:txBody>
      </p:sp>
      <p:sp>
        <p:nvSpPr>
          <p:cNvPr id="3" name="Text Placeholder 2">
            <a:extLst>
              <a:ext uri="{FF2B5EF4-FFF2-40B4-BE49-F238E27FC236}">
                <a16:creationId xmlns:a16="http://schemas.microsoft.com/office/drawing/2014/main" id="{DCAE67AB-06FD-4FB0-A3FD-3357BEBD1D1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5694269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1C13-ED0B-441C-A978-1D9C8177C494}"/>
              </a:ext>
            </a:extLst>
          </p:cNvPr>
          <p:cNvSpPr>
            <a:spLocks noGrp="1"/>
          </p:cNvSpPr>
          <p:nvPr>
            <p:ph type="title"/>
          </p:nvPr>
        </p:nvSpPr>
        <p:spPr/>
        <p:txBody>
          <a:bodyPr/>
          <a:lstStyle/>
          <a:p>
            <a:r>
              <a:rPr lang="en-GB" dirty="0"/>
              <a:t>Todd-</a:t>
            </a:r>
            <a:r>
              <a:rPr lang="en-GB" dirty="0" err="1"/>
              <a:t>Coxeter</a:t>
            </a:r>
            <a:r>
              <a:rPr lang="en-GB" dirty="0"/>
              <a:t> Algorithm</a:t>
            </a:r>
          </a:p>
        </p:txBody>
      </p:sp>
      <p:sp>
        <p:nvSpPr>
          <p:cNvPr id="3" name="Text Placeholder 2">
            <a:extLst>
              <a:ext uri="{FF2B5EF4-FFF2-40B4-BE49-F238E27FC236}">
                <a16:creationId xmlns:a16="http://schemas.microsoft.com/office/drawing/2014/main" id="{C4B37CA8-D71A-4A5F-BF60-27F7CC3C914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340657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B9C5-B16F-4C0A-ABAA-9BA12A8E1AB8}"/>
              </a:ext>
            </a:extLst>
          </p:cNvPr>
          <p:cNvSpPr>
            <a:spLocks noGrp="1"/>
          </p:cNvSpPr>
          <p:nvPr>
            <p:ph type="title"/>
          </p:nvPr>
        </p:nvSpPr>
        <p:spPr/>
        <p:txBody>
          <a:bodyPr/>
          <a:lstStyle/>
          <a:p>
            <a:r>
              <a:rPr lang="en-GB" dirty="0"/>
              <a:t>Coset Enumeration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894D23-8D3E-49A2-8C3E-12F70450DBD5}"/>
                  </a:ext>
                </a:extLst>
              </p:cNvPr>
              <p:cNvSpPr>
                <a:spLocks noGrp="1"/>
              </p:cNvSpPr>
              <p:nvPr>
                <p:ph idx="1"/>
              </p:nvPr>
            </p:nvSpPr>
            <p:spPr/>
            <p:txBody>
              <a:bodyPr>
                <a:normAutofit lnSpcReduction="10000"/>
              </a:bodyPr>
              <a:lstStyle/>
              <a:p>
                <a:r>
                  <a:rPr lang="en-GB" dirty="0"/>
                  <a:t>A generalisation of the Word Problem is the </a:t>
                </a:r>
                <a:r>
                  <a:rPr lang="en-GB" b="1" dirty="0"/>
                  <a:t>Coset Enumeration Problem</a:t>
                </a:r>
                <a:r>
                  <a:rPr lang="en-GB" dirty="0"/>
                  <a:t>, which is the problem of counting the cosets of a subgroup </a:t>
                </a:r>
                <a14:m>
                  <m:oMath xmlns:m="http://schemas.openxmlformats.org/officeDocument/2006/math">
                    <m:r>
                      <a:rPr lang="en-GB" b="0" i="1" smtClean="0">
                        <a:latin typeface="Cambria Math" panose="02040503050406030204" pitchFamily="18" charset="0"/>
                      </a:rPr>
                      <m:t>𝐻</m:t>
                    </m:r>
                  </m:oMath>
                </a14:m>
                <a:r>
                  <a:rPr lang="en-GB" b="1" dirty="0"/>
                  <a:t> </a:t>
                </a:r>
                <a:r>
                  <a:rPr lang="en-GB" dirty="0"/>
                  <a:t>of a group </a:t>
                </a:r>
                <a14:m>
                  <m:oMath xmlns:m="http://schemas.openxmlformats.org/officeDocument/2006/math">
                    <m:r>
                      <a:rPr lang="en-GB" b="0" i="1" smtClean="0">
                        <a:latin typeface="Cambria Math" panose="02040503050406030204" pitchFamily="18" charset="0"/>
                      </a:rPr>
                      <m:t>𝐺</m:t>
                    </m:r>
                  </m:oMath>
                </a14:m>
                <a:r>
                  <a:rPr lang="en-GB" dirty="0"/>
                  <a:t>, where </a:t>
                </a:r>
                <a14:m>
                  <m:oMath xmlns:m="http://schemas.openxmlformats.org/officeDocument/2006/math">
                    <m:r>
                      <a:rPr lang="en-GB" b="0" i="1" smtClean="0">
                        <a:latin typeface="Cambria Math" panose="02040503050406030204" pitchFamily="18" charset="0"/>
                      </a:rPr>
                      <m:t>𝐺</m:t>
                    </m:r>
                  </m:oMath>
                </a14:m>
                <a:r>
                  <a:rPr lang="en-GB" b="1" dirty="0"/>
                  <a:t> </a:t>
                </a:r>
                <a:r>
                  <a:rPr lang="en-GB" dirty="0"/>
                  <a:t>and </a:t>
                </a:r>
                <a14:m>
                  <m:oMath xmlns:m="http://schemas.openxmlformats.org/officeDocument/2006/math">
                    <m:r>
                      <a:rPr lang="en-GB" b="0" i="1" smtClean="0">
                        <a:latin typeface="Cambria Math" panose="02040503050406030204" pitchFamily="18" charset="0"/>
                      </a:rPr>
                      <m:t>𝐻</m:t>
                    </m:r>
                  </m:oMath>
                </a14:m>
                <a:r>
                  <a:rPr lang="en-GB" b="1" dirty="0"/>
                  <a:t> </a:t>
                </a:r>
                <a:r>
                  <a:rPr lang="en-GB" dirty="0"/>
                  <a:t>are given in terms of presentations.</a:t>
                </a:r>
              </a:p>
              <a:p>
                <a:r>
                  <a:rPr lang="en-GB" dirty="0"/>
                  <a:t>If we can solve this problem, then we can take </a:t>
                </a:r>
                <a14:m>
                  <m:oMath xmlns:m="http://schemas.openxmlformats.org/officeDocument/2006/math">
                    <m:r>
                      <a:rPr lang="en-GB" b="0" i="1" smtClean="0">
                        <a:latin typeface="Cambria Math" panose="02040503050406030204" pitchFamily="18" charset="0"/>
                      </a:rPr>
                      <m:t>𝐻</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𝑒</m:t>
                        </m:r>
                      </m:e>
                    </m:d>
                  </m:oMath>
                </a14:m>
                <a:r>
                  <a:rPr lang="en-GB" dirty="0"/>
                  <a:t>, so that:</a:t>
                </a:r>
              </a:p>
              <a:p>
                <a:endParaRPr lang="en-GB" dirty="0"/>
              </a:p>
              <a:p>
                <a:pPr marL="0" indent="0">
                  <a:buNone/>
                </a:pPr>
                <a14:m>
                  <m:oMathPara xmlns:m="http://schemas.openxmlformats.org/officeDocument/2006/math">
                    <m:oMathParaPr>
                      <m:jc m:val="centerGroup"/>
                    </m:oMathParaPr>
                    <m:oMath xmlns:m="http://schemas.openxmlformats.org/officeDocument/2006/math">
                      <m:f>
                        <m:fPr>
                          <m:type m:val="skw"/>
                          <m:ctrlPr>
                            <a:rPr lang="en-GB" i="1" smtClean="0">
                              <a:latin typeface="Cambria Math" panose="02040503050406030204" pitchFamily="18" charset="0"/>
                            </a:rPr>
                          </m:ctrlPr>
                        </m:fPr>
                        <m:num>
                          <m:r>
                            <a:rPr lang="en-GB" b="0" i="1" smtClean="0">
                              <a:latin typeface="Cambria Math" panose="02040503050406030204" pitchFamily="18" charset="0"/>
                            </a:rPr>
                            <m:t>𝐺</m:t>
                          </m:r>
                        </m:num>
                        <m:den>
                          <m:r>
                            <a:rPr lang="en-GB" b="0" i="1" smtClean="0">
                              <a:latin typeface="Cambria Math" panose="02040503050406030204" pitchFamily="18" charset="0"/>
                            </a:rPr>
                            <m:t>𝐻</m:t>
                          </m:r>
                        </m:den>
                      </m:f>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𝐺</m:t>
                      </m:r>
                    </m:oMath>
                  </m:oMathPara>
                </a14:m>
                <a:endParaRPr lang="en-GB" b="0" dirty="0">
                  <a:ea typeface="Cambria Math" panose="02040503050406030204" pitchFamily="18" charset="0"/>
                </a:endParaRPr>
              </a:p>
              <a:p>
                <a:pPr marL="0" indent="0">
                  <a:buNone/>
                </a:pPr>
                <a:endParaRPr lang="en-GB" b="0" dirty="0">
                  <a:ea typeface="Cambria Math" panose="02040503050406030204" pitchFamily="18" charset="0"/>
                </a:endParaRPr>
              </a:p>
              <a:p>
                <a:r>
                  <a:rPr lang="en-GB" dirty="0"/>
                  <a:t>and therefore the solution enumerates the elements of </a:t>
                </a:r>
                <a14:m>
                  <m:oMath xmlns:m="http://schemas.openxmlformats.org/officeDocument/2006/math">
                    <m:r>
                      <a:rPr lang="en-GB" b="0" i="1" smtClean="0">
                        <a:latin typeface="Cambria Math" panose="02040503050406030204" pitchFamily="18" charset="0"/>
                      </a:rPr>
                      <m:t>𝐺</m:t>
                    </m:r>
                  </m:oMath>
                </a14:m>
                <a:r>
                  <a:rPr lang="en-GB" dirty="0"/>
                  <a:t> and is able to create the Cayley graph, provided </a:t>
                </a:r>
                <a14:m>
                  <m:oMath xmlns:m="http://schemas.openxmlformats.org/officeDocument/2006/math">
                    <m:r>
                      <a:rPr lang="en-GB" b="0" i="1" smtClean="0">
                        <a:latin typeface="Cambria Math" panose="02040503050406030204" pitchFamily="18" charset="0"/>
                      </a:rPr>
                      <m:t>𝐺</m:t>
                    </m:r>
                  </m:oMath>
                </a14:m>
                <a:r>
                  <a:rPr lang="en-GB" dirty="0"/>
                  <a:t> is finite. </a:t>
                </a:r>
              </a:p>
            </p:txBody>
          </p:sp>
        </mc:Choice>
        <mc:Fallback xmlns="">
          <p:sp>
            <p:nvSpPr>
              <p:cNvPr id="3" name="Content Placeholder 2">
                <a:extLst>
                  <a:ext uri="{FF2B5EF4-FFF2-40B4-BE49-F238E27FC236}">
                    <a16:creationId xmlns:a16="http://schemas.microsoft.com/office/drawing/2014/main" id="{5E894D23-8D3E-49A2-8C3E-12F70450DBD5}"/>
                  </a:ext>
                </a:extLst>
              </p:cNvPr>
              <p:cNvSpPr>
                <a:spLocks noGrp="1" noRot="1" noChangeAspect="1" noMove="1" noResize="1" noEditPoints="1" noAdjustHandles="1" noChangeArrowheads="1" noChangeShapeType="1" noTextEdit="1"/>
              </p:cNvSpPr>
              <p:nvPr>
                <p:ph idx="1"/>
              </p:nvPr>
            </p:nvSpPr>
            <p:spPr>
              <a:blipFill>
                <a:blip r:embed="rId3"/>
                <a:stretch>
                  <a:fillRect l="-606" t="-1135" b="-1297"/>
                </a:stretch>
              </a:blipFill>
            </p:spPr>
            <p:txBody>
              <a:bodyPr/>
              <a:lstStyle/>
              <a:p>
                <a:r>
                  <a:rPr lang="en-GB">
                    <a:noFill/>
                  </a:rPr>
                  <a:t> </a:t>
                </a:r>
              </a:p>
            </p:txBody>
          </p:sp>
        </mc:Fallback>
      </mc:AlternateContent>
    </p:spTree>
    <p:extLst>
      <p:ext uri="{BB962C8B-B14F-4D97-AF65-F5344CB8AC3E}">
        <p14:creationId xmlns:p14="http://schemas.microsoft.com/office/powerpoint/2010/main" val="42838919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AD12-0FA1-4086-9366-3127748F88FE}"/>
              </a:ext>
            </a:extLst>
          </p:cNvPr>
          <p:cNvSpPr>
            <a:spLocks noGrp="1"/>
          </p:cNvSpPr>
          <p:nvPr>
            <p:ph type="title"/>
          </p:nvPr>
        </p:nvSpPr>
        <p:spPr/>
        <p:txBody>
          <a:bodyPr/>
          <a:lstStyle/>
          <a:p>
            <a:r>
              <a:rPr lang="en-GB" dirty="0"/>
              <a:t>Coset Enumeration Problem</a:t>
            </a:r>
          </a:p>
        </p:txBody>
      </p:sp>
      <p:sp>
        <p:nvSpPr>
          <p:cNvPr id="3" name="Content Placeholder 2">
            <a:extLst>
              <a:ext uri="{FF2B5EF4-FFF2-40B4-BE49-F238E27FC236}">
                <a16:creationId xmlns:a16="http://schemas.microsoft.com/office/drawing/2014/main" id="{CFE6C46C-3F85-4A88-8849-9FBCC78E6BD7}"/>
              </a:ext>
            </a:extLst>
          </p:cNvPr>
          <p:cNvSpPr>
            <a:spLocks noGrp="1"/>
          </p:cNvSpPr>
          <p:nvPr>
            <p:ph idx="1"/>
          </p:nvPr>
        </p:nvSpPr>
        <p:spPr/>
        <p:txBody>
          <a:bodyPr/>
          <a:lstStyle/>
          <a:p>
            <a:r>
              <a:rPr lang="en-GB" dirty="0"/>
              <a:t>The original algorithm to solve this was the </a:t>
            </a:r>
            <a:r>
              <a:rPr lang="en-GB" b="1" dirty="0"/>
              <a:t>Todd-</a:t>
            </a:r>
            <a:r>
              <a:rPr lang="en-GB" b="1" dirty="0" err="1"/>
              <a:t>Coxeter</a:t>
            </a:r>
            <a:r>
              <a:rPr lang="en-GB" b="1" dirty="0"/>
              <a:t> Algorithm</a:t>
            </a:r>
            <a:r>
              <a:rPr lang="en-GB" dirty="0"/>
              <a:t>, which was created in 1936.</a:t>
            </a:r>
          </a:p>
          <a:p>
            <a:endParaRPr lang="en-GB" b="1" dirty="0"/>
          </a:p>
          <a:p>
            <a:r>
              <a:rPr lang="en-GB" dirty="0"/>
              <a:t>It is very difficult to determine how much memory or time is required for any algorithm that solves the Word Problem, as there are some groups such that the problem is unsolvable. The resource requirements are also very sensitive to the presentation that is used.</a:t>
            </a:r>
          </a:p>
          <a:p>
            <a:endParaRPr lang="en-GB" dirty="0"/>
          </a:p>
          <a:p>
            <a:r>
              <a:rPr lang="en-GB" dirty="0"/>
              <a:t>However, for any finite group it must terminate in finite time.</a:t>
            </a:r>
          </a:p>
        </p:txBody>
      </p:sp>
    </p:spTree>
    <p:extLst>
      <p:ext uri="{BB962C8B-B14F-4D97-AF65-F5344CB8AC3E}">
        <p14:creationId xmlns:p14="http://schemas.microsoft.com/office/powerpoint/2010/main" val="3180080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DB20-73E0-4B45-BD43-48023138B656}"/>
              </a:ext>
            </a:extLst>
          </p:cNvPr>
          <p:cNvSpPr>
            <a:spLocks noGrp="1"/>
          </p:cNvSpPr>
          <p:nvPr>
            <p:ph type="title"/>
          </p:nvPr>
        </p:nvSpPr>
        <p:spPr/>
        <p:txBody>
          <a:bodyPr/>
          <a:lstStyle/>
          <a:p>
            <a:r>
              <a:rPr lang="en-GB" dirty="0"/>
              <a:t>Formal Description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1C09AA-4D0C-41B0-99E9-E8C97DDE4A47}"/>
                  </a:ext>
                </a:extLst>
              </p:cNvPr>
              <p:cNvSpPr>
                <a:spLocks noGrp="1"/>
              </p:cNvSpPr>
              <p:nvPr>
                <p:ph idx="1"/>
              </p:nvPr>
            </p:nvSpPr>
            <p:spPr/>
            <p:txBody>
              <a:bodyPr>
                <a:normAutofit lnSpcReduction="10000"/>
              </a:bodyPr>
              <a:lstStyle/>
              <a:p>
                <a:r>
                  <a:rPr lang="en-GB" dirty="0"/>
                  <a:t>Given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𝑅</m:t>
                    </m:r>
                    <m:r>
                      <a:rPr lang="en-GB" b="0" i="1" smtClean="0">
                        <a:latin typeface="Cambria Math" panose="02040503050406030204" pitchFamily="18" charset="0"/>
                      </a:rPr>
                      <m:t>⟩</m:t>
                    </m:r>
                  </m:oMath>
                </a14:m>
                <a:r>
                  <a:rPr lang="en-GB" dirty="0"/>
                  <a:t> and </a:t>
                </a:r>
                <a14:m>
                  <m:oMath xmlns:m="http://schemas.openxmlformats.org/officeDocument/2006/math">
                    <m:r>
                      <a:rPr lang="en-GB" b="0" i="1" smtClean="0">
                        <a:latin typeface="Cambria Math" panose="02040503050406030204" pitchFamily="18" charset="0"/>
                      </a:rPr>
                      <m:t>𝐻</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𝑌</m:t>
                        </m:r>
                      </m:e>
                    </m:d>
                  </m:oMath>
                </a14:m>
                <a:r>
                  <a:rPr lang="en-GB" dirty="0"/>
                  <a:t> such that </a:t>
                </a:r>
                <a14:m>
                  <m:oMath xmlns:m="http://schemas.openxmlformats.org/officeDocument/2006/math">
                    <m:r>
                      <a:rPr lang="en-GB" b="0" i="1" smtClean="0">
                        <a:latin typeface="Cambria Math" panose="02040503050406030204" pitchFamily="18" charset="0"/>
                      </a:rPr>
                      <m:t>𝐻</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𝐺</m:t>
                    </m:r>
                  </m:oMath>
                </a14:m>
                <a:r>
                  <a:rPr lang="en-GB" dirty="0"/>
                  <a:t>:</a:t>
                </a:r>
              </a:p>
              <a:p>
                <a:pPr marL="457200" indent="-457200">
                  <a:buFont typeface="+mj-lt"/>
                  <a:buAutoNum type="arabicPeriod"/>
                </a:pPr>
                <a:r>
                  <a:rPr lang="en-GB" dirty="0"/>
                  <a:t>Begin with the Cayley graph of the free group </a:t>
                </a:r>
                <a14:m>
                  <m:oMath xmlns:m="http://schemas.openxmlformats.org/officeDocument/2006/math">
                    <m:r>
                      <a:rPr lang="en-GB" b="0" i="1" smtClean="0">
                        <a:latin typeface="Cambria Math" panose="02040503050406030204" pitchFamily="18" charset="0"/>
                      </a:rPr>
                      <m:t>𝐹</m:t>
                    </m:r>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oMath>
                </a14:m>
                <a:r>
                  <a:rPr lang="en-GB" dirty="0"/>
                  <a:t>, where all vertices are unmarked and unlabelled, except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𝑒</m:t>
                        </m:r>
                      </m:e>
                      <m:sub>
                        <m:r>
                          <a:rPr lang="en-GB" b="0" i="1" smtClean="0">
                            <a:latin typeface="Cambria Math" panose="02040503050406030204" pitchFamily="18" charset="0"/>
                          </a:rPr>
                          <m:t>𝐹</m:t>
                        </m:r>
                      </m:sub>
                    </m:sSub>
                  </m:oMath>
                </a14:m>
                <a:r>
                  <a:rPr lang="en-GB" dirty="0"/>
                  <a:t> which is labelled with </a:t>
                </a:r>
                <a14:m>
                  <m:oMath xmlns:m="http://schemas.openxmlformats.org/officeDocument/2006/math">
                    <m:r>
                      <a:rPr lang="en-GB" b="0" i="1" smtClean="0">
                        <a:latin typeface="Cambria Math" panose="02040503050406030204" pitchFamily="18" charset="0"/>
                      </a:rPr>
                      <m:t>1</m:t>
                    </m:r>
                  </m:oMath>
                </a14:m>
                <a:r>
                  <a:rPr lang="en-GB" dirty="0"/>
                  <a:t>.</a:t>
                </a:r>
              </a:p>
              <a:p>
                <a:pPr marL="457200" indent="-457200">
                  <a:buFont typeface="+mj-lt"/>
                  <a:buAutoNum type="arabicPeriod"/>
                </a:pPr>
                <a:r>
                  <a:rPr lang="en-GB" dirty="0"/>
                  <a:t>For each generator in </a:t>
                </a:r>
                <a14:m>
                  <m:oMath xmlns:m="http://schemas.openxmlformats.org/officeDocument/2006/math">
                    <m:r>
                      <a:rPr lang="en-GB" b="0" i="1" smtClean="0">
                        <a:latin typeface="Cambria Math" panose="02040503050406030204" pitchFamily="18" charset="0"/>
                      </a:rPr>
                      <m:t>𝑌</m:t>
                    </m:r>
                  </m:oMath>
                </a14:m>
                <a:r>
                  <a:rPr lang="en-GB" dirty="0"/>
                  <a:t>, follow the path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𝑒</m:t>
                        </m:r>
                      </m:e>
                      <m:sub>
                        <m:r>
                          <a:rPr lang="en-GB" b="0" i="1" smtClean="0">
                            <a:latin typeface="Cambria Math" panose="02040503050406030204" pitchFamily="18" charset="0"/>
                          </a:rPr>
                          <m:t>𝐹</m:t>
                        </m:r>
                      </m:sub>
                    </m:sSub>
                  </m:oMath>
                </a14:m>
                <a:r>
                  <a:rPr lang="en-GB" dirty="0"/>
                  <a:t>, labelling unlabelled vertices with fresh integers. The end node is identified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𝑒</m:t>
                        </m:r>
                      </m:e>
                      <m:sub>
                        <m:r>
                          <a:rPr lang="en-GB" b="0" i="1" smtClean="0">
                            <a:latin typeface="Cambria Math" panose="02040503050406030204" pitchFamily="18" charset="0"/>
                          </a:rPr>
                          <m:t>𝐹</m:t>
                        </m:r>
                      </m:sub>
                    </m:sSub>
                  </m:oMath>
                </a14:m>
                <a:r>
                  <a:rPr lang="en-GB" dirty="0"/>
                  <a:t>.</a:t>
                </a:r>
              </a:p>
              <a:p>
                <a:pPr marL="457200" indent="-457200">
                  <a:buFont typeface="+mj-lt"/>
                  <a:buAutoNum type="arabicPeriod"/>
                </a:pPr>
                <a:r>
                  <a:rPr lang="en-GB" dirty="0"/>
                  <a:t>For each unlabelled and unmarked vertex </a:t>
                </a:r>
                <a14:m>
                  <m:oMath xmlns:m="http://schemas.openxmlformats.org/officeDocument/2006/math">
                    <m:r>
                      <a:rPr lang="en-GB" b="0" i="1" smtClean="0">
                        <a:latin typeface="Cambria Math" panose="02040503050406030204" pitchFamily="18" charset="0"/>
                      </a:rPr>
                      <m:t>𝑠</m:t>
                    </m:r>
                  </m:oMath>
                </a14:m>
                <a:r>
                  <a:rPr lang="en-GB" dirty="0"/>
                  <a:t>:</a:t>
                </a:r>
              </a:p>
              <a:p>
                <a:pPr marL="749808" lvl="1" indent="-457200">
                  <a:buFont typeface="+mj-lt"/>
                  <a:buAutoNum type="arabicPeriod"/>
                </a:pPr>
                <a:r>
                  <a:rPr lang="en-GB" dirty="0"/>
                  <a:t>Label </a:t>
                </a:r>
                <a14:m>
                  <m:oMath xmlns:m="http://schemas.openxmlformats.org/officeDocument/2006/math">
                    <m:r>
                      <a:rPr lang="en-GB" b="0" i="1" smtClean="0">
                        <a:latin typeface="Cambria Math" panose="02040503050406030204" pitchFamily="18" charset="0"/>
                      </a:rPr>
                      <m:t>𝑠</m:t>
                    </m:r>
                  </m:oMath>
                </a14:m>
                <a:r>
                  <a:rPr lang="en-GB" dirty="0"/>
                  <a:t> with a fresh integer</a:t>
                </a:r>
              </a:p>
              <a:p>
                <a:pPr marL="749808" lvl="1" indent="-457200">
                  <a:buFont typeface="+mj-lt"/>
                  <a:buAutoNum type="arabicPeriod"/>
                </a:pPr>
                <a:r>
                  <a:rPr lang="en-GB" dirty="0"/>
                  <a:t>For every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𝑋</m:t>
                    </m:r>
                  </m:oMath>
                </a14:m>
                <a:r>
                  <a:rPr lang="en-GB" dirty="0"/>
                  <a:t>, mark </a:t>
                </a:r>
                <a14:m>
                  <m:oMath xmlns:m="http://schemas.openxmlformats.org/officeDocument/2006/math">
                    <m:r>
                      <a:rPr lang="en-GB" b="0" i="1" smtClean="0">
                        <a:latin typeface="Cambria Math" panose="02040503050406030204" pitchFamily="18" charset="0"/>
                      </a:rPr>
                      <m:t>𝑥𝑠</m:t>
                    </m:r>
                  </m:oMath>
                </a14:m>
                <a:r>
                  <a:rPr lang="en-GB" dirty="0"/>
                  <a:t> and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−1</m:t>
                        </m:r>
                      </m:sup>
                    </m:sSup>
                    <m:r>
                      <a:rPr lang="en-GB" b="0" i="1" smtClean="0">
                        <a:latin typeface="Cambria Math" panose="02040503050406030204" pitchFamily="18" charset="0"/>
                      </a:rPr>
                      <m:t>𝑠</m:t>
                    </m:r>
                  </m:oMath>
                </a14:m>
                <a:r>
                  <a:rPr lang="en-GB" dirty="0"/>
                  <a:t> with fresh integers.</a:t>
                </a:r>
              </a:p>
              <a:p>
                <a:pPr marL="749808" lvl="1" indent="-457200">
                  <a:buFont typeface="+mj-lt"/>
                  <a:buAutoNum type="arabicPeriod"/>
                </a:pPr>
                <a:r>
                  <a:rPr lang="en-GB" dirty="0"/>
                  <a:t>For every relation in </a:t>
                </a:r>
                <a14:m>
                  <m:oMath xmlns:m="http://schemas.openxmlformats.org/officeDocument/2006/math">
                    <m:r>
                      <a:rPr lang="en-GB" b="0" i="1" smtClean="0">
                        <a:latin typeface="Cambria Math" panose="02040503050406030204" pitchFamily="18" charset="0"/>
                      </a:rPr>
                      <m:t>𝑅</m:t>
                    </m:r>
                  </m:oMath>
                </a14:m>
                <a:r>
                  <a:rPr lang="en-GB" dirty="0"/>
                  <a:t>, follow the path from </a:t>
                </a:r>
                <a14:m>
                  <m:oMath xmlns:m="http://schemas.openxmlformats.org/officeDocument/2006/math">
                    <m:r>
                      <a:rPr lang="en-GB" b="0" i="1" smtClean="0">
                        <a:latin typeface="Cambria Math" panose="02040503050406030204" pitchFamily="18" charset="0"/>
                      </a:rPr>
                      <m:t>𝑠</m:t>
                    </m:r>
                  </m:oMath>
                </a14:m>
                <a:r>
                  <a:rPr lang="en-GB" dirty="0"/>
                  <a:t> and identify the end of the path with </a:t>
                </a:r>
                <a14:m>
                  <m:oMath xmlns:m="http://schemas.openxmlformats.org/officeDocument/2006/math">
                    <m:r>
                      <a:rPr lang="en-GB" b="0" i="1" smtClean="0">
                        <a:latin typeface="Cambria Math" panose="02040503050406030204" pitchFamily="18" charset="0"/>
                      </a:rPr>
                      <m:t>𝑠</m:t>
                    </m:r>
                  </m:oMath>
                </a14:m>
                <a:endParaRPr lang="en-GB" dirty="0"/>
              </a:p>
              <a:p>
                <a:pPr marL="749808" lvl="1" indent="-457200">
                  <a:buFont typeface="+mj-lt"/>
                  <a:buAutoNum type="arabicPeriod"/>
                </a:pPr>
                <a:r>
                  <a:rPr lang="en-GB" dirty="0"/>
                  <a:t>Mark </a:t>
                </a:r>
                <a14:m>
                  <m:oMath xmlns:m="http://schemas.openxmlformats.org/officeDocument/2006/math">
                    <m:r>
                      <a:rPr lang="en-GB" b="0" i="1" smtClean="0">
                        <a:latin typeface="Cambria Math" panose="02040503050406030204" pitchFamily="18" charset="0"/>
                      </a:rPr>
                      <m:t>𝑠</m:t>
                    </m:r>
                  </m:oMath>
                </a14:m>
                <a:endParaRPr lang="en-GB" dirty="0"/>
              </a:p>
            </p:txBody>
          </p:sp>
        </mc:Choice>
        <mc:Fallback xmlns="">
          <p:sp>
            <p:nvSpPr>
              <p:cNvPr id="3" name="Content Placeholder 2">
                <a:extLst>
                  <a:ext uri="{FF2B5EF4-FFF2-40B4-BE49-F238E27FC236}">
                    <a16:creationId xmlns:a16="http://schemas.microsoft.com/office/drawing/2014/main" id="{641C09AA-4D0C-41B0-99E9-E8C97DDE4A47}"/>
                  </a:ext>
                </a:extLst>
              </p:cNvPr>
              <p:cNvSpPr>
                <a:spLocks noGrp="1" noRot="1" noChangeAspect="1" noMove="1" noResize="1" noEditPoints="1" noAdjustHandles="1" noChangeArrowheads="1" noChangeShapeType="1" noTextEdit="1"/>
              </p:cNvSpPr>
              <p:nvPr>
                <p:ph idx="1"/>
              </p:nvPr>
            </p:nvSpPr>
            <p:spPr>
              <a:blipFill>
                <a:blip r:embed="rId3"/>
                <a:stretch>
                  <a:fillRect l="-1455" t="-1135" r="-1576" b="-1621"/>
                </a:stretch>
              </a:blipFill>
            </p:spPr>
            <p:txBody>
              <a:bodyPr/>
              <a:lstStyle/>
              <a:p>
                <a:r>
                  <a:rPr lang="en-GB">
                    <a:noFill/>
                  </a:rPr>
                  <a:t> </a:t>
                </a:r>
              </a:p>
            </p:txBody>
          </p:sp>
        </mc:Fallback>
      </mc:AlternateContent>
    </p:spTree>
    <p:extLst>
      <p:ext uri="{BB962C8B-B14F-4D97-AF65-F5344CB8AC3E}">
        <p14:creationId xmlns:p14="http://schemas.microsoft.com/office/powerpoint/2010/main" val="33342513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B0745AC-C7E3-4934-8E83-D4C5FD05B5E7}"/>
                  </a:ext>
                </a:extLst>
              </p:cNvPr>
              <p:cNvSpPr>
                <a:spLocks noGrp="1"/>
              </p:cNvSpPr>
              <p:nvPr>
                <p:ph type="title"/>
              </p:nvPr>
            </p:nvSpPr>
            <p:spPr/>
            <p:txBody>
              <a:bodyPr/>
              <a:lstStyle/>
              <a:p>
                <a:r>
                  <a:rPr lang="en-GB" dirty="0"/>
                  <a:t>Example: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6</m:t>
                        </m:r>
                      </m:sub>
                    </m:sSub>
                  </m:oMath>
                </a14:m>
                <a:endParaRPr lang="en-GB" dirty="0"/>
              </a:p>
            </p:txBody>
          </p:sp>
        </mc:Choice>
        <mc:Fallback xmlns="">
          <p:sp>
            <p:nvSpPr>
              <p:cNvPr id="2" name="Title 1">
                <a:extLst>
                  <a:ext uri="{FF2B5EF4-FFF2-40B4-BE49-F238E27FC236}">
                    <a16:creationId xmlns:a16="http://schemas.microsoft.com/office/drawing/2014/main" id="{DB0745AC-C7E3-4934-8E83-D4C5FD05B5E7}"/>
                  </a:ext>
                </a:extLst>
              </p:cNvPr>
              <p:cNvSpPr>
                <a:spLocks noGrp="1" noRot="1" noChangeAspect="1" noMove="1" noResize="1" noEditPoints="1" noAdjustHandles="1" noChangeArrowheads="1" noChangeShapeType="1" noTextEdit="1"/>
              </p:cNvSpPr>
              <p:nvPr>
                <p:ph type="title"/>
              </p:nvPr>
            </p:nvSpPr>
            <p:spPr>
              <a:blipFill>
                <a:blip r:embed="rId2"/>
                <a:stretch>
                  <a:fillRect l="-2606" b="-210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7E5129-F285-4D10-B699-CA738B1AFA9C}"/>
                  </a:ext>
                </a:extLst>
              </p:cNvPr>
              <p:cNvSpPr>
                <a:spLocks noGrp="1"/>
              </p:cNvSpPr>
              <p:nvPr>
                <p:ph idx="1"/>
              </p:nvPr>
            </p:nvSpPr>
            <p:spPr/>
            <p:txBody>
              <a:bodyPr/>
              <a:lstStyle/>
              <a:p>
                <a:r>
                  <a:rPr lang="en-GB" dirty="0"/>
                  <a:t>Much of the process simplifies when we have </a:t>
                </a:r>
                <a14:m>
                  <m:oMath xmlns:m="http://schemas.openxmlformats.org/officeDocument/2006/math">
                    <m:r>
                      <a:rPr lang="en-GB" b="0" i="1" smtClean="0">
                        <a:latin typeface="Cambria Math" panose="02040503050406030204" pitchFamily="18" charset="0"/>
                      </a:rPr>
                      <m:t>𝐻</m:t>
                    </m:r>
                  </m:oMath>
                </a14:m>
                <a:r>
                  <a:rPr lang="en-GB" dirty="0"/>
                  <a:t> as the trivial subgroup, and boils down to creating a loop from every node in the graph for each relation, creating new nodes if needed. The algorithm terminates when the graph converges to </a:t>
                </a:r>
                <a14:m>
                  <m:oMath xmlns:m="http://schemas.openxmlformats.org/officeDocument/2006/math">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Γ</m:t>
                        </m:r>
                      </m:e>
                      <m:sub>
                        <m:r>
                          <a:rPr lang="en-GB" b="0" i="1" smtClean="0">
                            <a:latin typeface="Cambria Math" panose="02040503050406030204" pitchFamily="18" charset="0"/>
                          </a:rPr>
                          <m:t>∞</m:t>
                        </m:r>
                      </m:sub>
                    </m:sSub>
                  </m:oMath>
                </a14:m>
                <a:r>
                  <a:rPr lang="en-GB" dirty="0"/>
                  <a:t>, which is exactly the Cayley graph.</a:t>
                </a:r>
              </a:p>
              <a:p>
                <a:endParaRPr lang="en-GB" dirty="0"/>
              </a:p>
              <a:p>
                <a:r>
                  <a:rPr lang="en-GB" dirty="0"/>
                  <a:t>The presentation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6</m:t>
                        </m:r>
                      </m:sub>
                    </m:sSub>
                  </m:oMath>
                </a14:m>
                <a:r>
                  <a:rPr lang="en-GB" dirty="0"/>
                  <a:t> we can use:</a:t>
                </a:r>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6</m:t>
                          </m:r>
                        </m:sub>
                      </m:sSub>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 </m:t>
                          </m:r>
                          <m:r>
                            <a:rPr lang="en-GB" b="0" i="1" smtClean="0">
                              <a:latin typeface="Cambria Math" panose="02040503050406030204" pitchFamily="18" charset="0"/>
                            </a:rPr>
                            <m:t>𝑏</m:t>
                          </m:r>
                          <m:r>
                            <a:rPr lang="en-GB" b="0" i="1" smtClean="0">
                              <a:latin typeface="Cambria Math" panose="02040503050406030204" pitchFamily="18" charset="0"/>
                            </a:rPr>
                            <m:t>  </m:t>
                          </m:r>
                        </m:e>
                      </m:d>
                      <m:r>
                        <a:rPr lang="en-GB" b="0" i="1" smtClean="0">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3</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𝑎𝑏𝑎𝑏</m:t>
                      </m:r>
                      <m:r>
                        <a:rPr lang="en-GB" b="0" i="1" smtClean="0">
                          <a:latin typeface="Cambria Math" panose="02040503050406030204" pitchFamily="18" charset="0"/>
                        </a:rPr>
                        <m:t>⟩</m:t>
                      </m:r>
                    </m:oMath>
                  </m:oMathPara>
                </a14:m>
                <a:endParaRPr lang="en-GB" dirty="0"/>
              </a:p>
              <a:p>
                <a:pPr marL="0" indent="0">
                  <a:buNone/>
                </a:pPr>
                <a:endParaRPr lang="en-GB" dirty="0"/>
              </a:p>
              <a:p>
                <a:r>
                  <a:rPr lang="en-GB" dirty="0"/>
                  <a:t>We also add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−1</m:t>
                        </m:r>
                      </m:sup>
                    </m:sSup>
                    <m:r>
                      <a:rPr lang="en-GB" b="0" i="1" smtClean="0">
                        <a:latin typeface="Cambria Math" panose="02040503050406030204" pitchFamily="18" charset="0"/>
                      </a:rPr>
                      <m:t>𝑎</m:t>
                    </m:r>
                  </m:oMath>
                </a14:m>
                <a:r>
                  <a:rPr lang="en-GB" dirty="0"/>
                  <a:t> and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−1</m:t>
                        </m:r>
                      </m:sup>
                    </m:sSup>
                    <m:r>
                      <a:rPr lang="en-GB" b="0" i="1" smtClean="0">
                        <a:latin typeface="Cambria Math" panose="02040503050406030204" pitchFamily="18" charset="0"/>
                      </a:rPr>
                      <m:t>𝑏</m:t>
                    </m:r>
                  </m:oMath>
                </a14:m>
                <a:r>
                  <a:rPr lang="en-GB" dirty="0"/>
                  <a:t> to the relations to speed up the algorithm.</a:t>
                </a:r>
              </a:p>
            </p:txBody>
          </p:sp>
        </mc:Choice>
        <mc:Fallback xmlns="">
          <p:sp>
            <p:nvSpPr>
              <p:cNvPr id="3" name="Content Placeholder 2">
                <a:extLst>
                  <a:ext uri="{FF2B5EF4-FFF2-40B4-BE49-F238E27FC236}">
                    <a16:creationId xmlns:a16="http://schemas.microsoft.com/office/drawing/2014/main" id="{A07E5129-F285-4D10-B699-CA738B1AFA9C}"/>
                  </a:ext>
                </a:extLst>
              </p:cNvPr>
              <p:cNvSpPr>
                <a:spLocks noGrp="1" noRot="1" noChangeAspect="1" noMove="1" noResize="1" noEditPoints="1" noAdjustHandles="1" noChangeArrowheads="1" noChangeShapeType="1" noTextEdit="1"/>
              </p:cNvSpPr>
              <p:nvPr>
                <p:ph idx="1"/>
              </p:nvPr>
            </p:nvSpPr>
            <p:spPr>
              <a:blipFill>
                <a:blip r:embed="rId3"/>
                <a:stretch>
                  <a:fillRect l="-606" t="-810"/>
                </a:stretch>
              </a:blipFill>
            </p:spPr>
            <p:txBody>
              <a:bodyPr/>
              <a:lstStyle/>
              <a:p>
                <a:r>
                  <a:rPr lang="en-GB">
                    <a:noFill/>
                  </a:rPr>
                  <a:t> </a:t>
                </a:r>
              </a:p>
            </p:txBody>
          </p:sp>
        </mc:Fallback>
      </mc:AlternateContent>
    </p:spTree>
    <p:extLst>
      <p:ext uri="{BB962C8B-B14F-4D97-AF65-F5344CB8AC3E}">
        <p14:creationId xmlns:p14="http://schemas.microsoft.com/office/powerpoint/2010/main" val="24332301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67BD59D-CEF9-4E86-A315-83ECF397CC13}"/>
                  </a:ext>
                </a:extLst>
              </p:cNvPr>
              <p:cNvSpPr>
                <a:spLocks noGrp="1"/>
              </p:cNvSpPr>
              <p:nvPr>
                <p:ph type="title"/>
              </p:nvPr>
            </p:nvSpPr>
            <p:spPr/>
            <p:txBody>
              <a:bodyPr/>
              <a:lstStyle/>
              <a:p>
                <a:r>
                  <a:rPr lang="en-GB" dirty="0"/>
                  <a:t>Example: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6</m:t>
                        </m:r>
                      </m:sub>
                    </m:sSub>
                  </m:oMath>
                </a14:m>
                <a:endParaRPr lang="en-GB" dirty="0"/>
              </a:p>
            </p:txBody>
          </p:sp>
        </mc:Choice>
        <mc:Fallback xmlns="">
          <p:sp>
            <p:nvSpPr>
              <p:cNvPr id="2" name="Title 1">
                <a:extLst>
                  <a:ext uri="{FF2B5EF4-FFF2-40B4-BE49-F238E27FC236}">
                    <a16:creationId xmlns:a16="http://schemas.microsoft.com/office/drawing/2014/main" id="{367BD59D-CEF9-4E86-A315-83ECF397CC13}"/>
                  </a:ext>
                </a:extLst>
              </p:cNvPr>
              <p:cNvSpPr>
                <a:spLocks noGrp="1" noRot="1" noChangeAspect="1" noMove="1" noResize="1" noEditPoints="1" noAdjustHandles="1" noChangeArrowheads="1" noChangeShapeType="1" noTextEdit="1"/>
              </p:cNvSpPr>
              <p:nvPr>
                <p:ph type="title"/>
              </p:nvPr>
            </p:nvSpPr>
            <p:spPr>
              <a:blipFill>
                <a:blip r:embed="rId3"/>
                <a:stretch>
                  <a:fillRect l="-2606" b="-210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12BBE7-9384-4855-BDB9-71553088E209}"/>
                  </a:ext>
                </a:extLst>
              </p:cNvPr>
              <p:cNvSpPr>
                <a:spLocks noGrp="1"/>
              </p:cNvSpPr>
              <p:nvPr>
                <p:ph idx="1"/>
              </p:nvPr>
            </p:nvSpPr>
            <p:spPr/>
            <p:txBody>
              <a:bodyPr/>
              <a:lstStyle/>
              <a:p>
                <a:r>
                  <a:rPr lang="en-GB" dirty="0"/>
                  <a:t>We start with a single node </a:t>
                </a:r>
                <a14:m>
                  <m:oMath xmlns:m="http://schemas.openxmlformats.org/officeDocument/2006/math">
                    <m:r>
                      <a:rPr lang="en-GB" b="0" i="1" smtClean="0">
                        <a:latin typeface="Cambria Math" panose="02040503050406030204" pitchFamily="18" charset="0"/>
                      </a:rPr>
                      <m:t>0</m:t>
                    </m:r>
                  </m:oMath>
                </a14:m>
                <a:r>
                  <a:rPr lang="en-GB" dirty="0"/>
                  <a:t>, which represents the identity element in the group.</a:t>
                </a:r>
              </a:p>
            </p:txBody>
          </p:sp>
        </mc:Choice>
        <mc:Fallback xmlns="">
          <p:sp>
            <p:nvSpPr>
              <p:cNvPr id="3" name="Content Placeholder 2">
                <a:extLst>
                  <a:ext uri="{FF2B5EF4-FFF2-40B4-BE49-F238E27FC236}">
                    <a16:creationId xmlns:a16="http://schemas.microsoft.com/office/drawing/2014/main" id="{6E12BBE7-9384-4855-BDB9-71553088E209}"/>
                  </a:ext>
                </a:extLst>
              </p:cNvPr>
              <p:cNvSpPr>
                <a:spLocks noGrp="1" noRot="1" noChangeAspect="1" noMove="1" noResize="1" noEditPoints="1" noAdjustHandles="1" noChangeArrowheads="1" noChangeShapeType="1" noTextEdit="1"/>
              </p:cNvSpPr>
              <p:nvPr>
                <p:ph idx="1"/>
              </p:nvPr>
            </p:nvSpPr>
            <p:spPr>
              <a:blipFill>
                <a:blip r:embed="rId4"/>
                <a:stretch>
                  <a:fillRect l="-606" t="-810"/>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F5C91606-CB66-4D6A-A26B-F21C495DB216}"/>
              </a:ext>
            </a:extLst>
          </p:cNvPr>
          <p:cNvPicPr>
            <a:picLocks noChangeAspect="1"/>
          </p:cNvPicPr>
          <p:nvPr/>
        </p:nvPicPr>
        <p:blipFill>
          <a:blip r:embed="rId5"/>
          <a:stretch>
            <a:fillRect/>
          </a:stretch>
        </p:blipFill>
        <p:spPr>
          <a:xfrm>
            <a:off x="5672078" y="3602829"/>
            <a:ext cx="847843" cy="771633"/>
          </a:xfrm>
          <a:prstGeom prst="rect">
            <a:avLst/>
          </a:prstGeom>
        </p:spPr>
      </p:pic>
    </p:spTree>
    <p:extLst>
      <p:ext uri="{BB962C8B-B14F-4D97-AF65-F5344CB8AC3E}">
        <p14:creationId xmlns:p14="http://schemas.microsoft.com/office/powerpoint/2010/main" val="25824089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6CCCA9F-8F56-4B6B-B670-F5C19CEA8FBA}"/>
                  </a:ext>
                </a:extLst>
              </p:cNvPr>
              <p:cNvSpPr>
                <a:spLocks noGrp="1"/>
              </p:cNvSpPr>
              <p:nvPr>
                <p:ph type="title"/>
              </p:nvPr>
            </p:nvSpPr>
            <p:spPr/>
            <p:txBody>
              <a:bodyPr/>
              <a:lstStyle/>
              <a:p>
                <a:r>
                  <a:rPr lang="en-GB" dirty="0"/>
                  <a:t>Example: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6</m:t>
                        </m:r>
                      </m:sub>
                    </m:sSub>
                  </m:oMath>
                </a14:m>
                <a:endParaRPr lang="en-GB" dirty="0"/>
              </a:p>
            </p:txBody>
          </p:sp>
        </mc:Choice>
        <mc:Fallback xmlns="">
          <p:sp>
            <p:nvSpPr>
              <p:cNvPr id="2" name="Title 1">
                <a:extLst>
                  <a:ext uri="{FF2B5EF4-FFF2-40B4-BE49-F238E27FC236}">
                    <a16:creationId xmlns:a16="http://schemas.microsoft.com/office/drawing/2014/main" id="{16CCCA9F-8F56-4B6B-B670-F5C19CEA8FBA}"/>
                  </a:ext>
                </a:extLst>
              </p:cNvPr>
              <p:cNvSpPr>
                <a:spLocks noGrp="1" noRot="1" noChangeAspect="1" noMove="1" noResize="1" noEditPoints="1" noAdjustHandles="1" noChangeArrowheads="1" noChangeShapeType="1" noTextEdit="1"/>
              </p:cNvSpPr>
              <p:nvPr>
                <p:ph type="title"/>
              </p:nvPr>
            </p:nvSpPr>
            <p:spPr>
              <a:blipFill>
                <a:blip r:embed="rId3"/>
                <a:stretch>
                  <a:fillRect l="-2606" b="-210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2E92B2-5CAF-4EE2-9714-F337C969245B}"/>
                  </a:ext>
                </a:extLst>
              </p:cNvPr>
              <p:cNvSpPr>
                <a:spLocks noGrp="1"/>
              </p:cNvSpPr>
              <p:nvPr>
                <p:ph idx="1"/>
              </p:nvPr>
            </p:nvSpPr>
            <p:spPr>
              <a:xfrm>
                <a:off x="1097280" y="2108201"/>
                <a:ext cx="4998720" cy="3760891"/>
              </a:xfrm>
            </p:spPr>
            <p:txBody>
              <a:bodyPr/>
              <a:lstStyle/>
              <a:p>
                <a:r>
                  <a:rPr lang="en-GB" dirty="0"/>
                  <a:t>We only draw the arrows for </a:t>
                </a:r>
                <a14:m>
                  <m:oMath xmlns:m="http://schemas.openxmlformats.org/officeDocument/2006/math">
                    <m:r>
                      <a:rPr lang="en-GB" b="0" i="1" smtClean="0">
                        <a:latin typeface="Cambria Math" panose="02040503050406030204" pitchFamily="18" charset="0"/>
                      </a:rPr>
                      <m:t>𝑎</m:t>
                    </m:r>
                  </m:oMath>
                </a14:m>
                <a:r>
                  <a:rPr lang="en-GB" dirty="0"/>
                  <a:t> and </a:t>
                </a:r>
                <a14:m>
                  <m:oMath xmlns:m="http://schemas.openxmlformats.org/officeDocument/2006/math">
                    <m:r>
                      <a:rPr lang="en-GB" b="0" i="1" smtClean="0">
                        <a:latin typeface="Cambria Math" panose="02040503050406030204" pitchFamily="18" charset="0"/>
                      </a:rPr>
                      <m:t>𝑏</m:t>
                    </m:r>
                  </m:oMath>
                </a14:m>
                <a:r>
                  <a:rPr lang="en-GB" dirty="0"/>
                  <a:t> and ignore those for the inverses, so that we end up with the Cayley graph.</a:t>
                </a:r>
              </a:p>
              <a:p>
                <a:endParaRPr lang="en-GB" dirty="0"/>
              </a:p>
              <a:p>
                <a:r>
                  <a:rPr lang="en-GB" dirty="0"/>
                  <a:t>The next rule we need to add is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−1</m:t>
                        </m:r>
                      </m:sup>
                    </m:sSup>
                    <m:r>
                      <a:rPr lang="en-GB" b="0" i="1" smtClean="0">
                        <a:latin typeface="Cambria Math" panose="02040503050406030204" pitchFamily="18" charset="0"/>
                      </a:rPr>
                      <m:t>𝑏</m:t>
                    </m:r>
                    <m:r>
                      <a:rPr lang="en-GB" b="0" i="0" smtClean="0">
                        <a:latin typeface="Cambria Math" panose="02040503050406030204" pitchFamily="18" charset="0"/>
                      </a:rPr>
                      <m:t>:</m:t>
                    </m:r>
                  </m:oMath>
                </a14:m>
                <a:endParaRPr lang="en-GB" dirty="0"/>
              </a:p>
            </p:txBody>
          </p:sp>
        </mc:Choice>
        <mc:Fallback xmlns="">
          <p:sp>
            <p:nvSpPr>
              <p:cNvPr id="3" name="Content Placeholder 2">
                <a:extLst>
                  <a:ext uri="{FF2B5EF4-FFF2-40B4-BE49-F238E27FC236}">
                    <a16:creationId xmlns:a16="http://schemas.microsoft.com/office/drawing/2014/main" id="{612E92B2-5CAF-4EE2-9714-F337C969245B}"/>
                  </a:ext>
                </a:extLst>
              </p:cNvPr>
              <p:cNvSpPr>
                <a:spLocks noGrp="1" noRot="1" noChangeAspect="1" noMove="1" noResize="1" noEditPoints="1" noAdjustHandles="1" noChangeArrowheads="1" noChangeShapeType="1" noTextEdit="1"/>
              </p:cNvSpPr>
              <p:nvPr>
                <p:ph idx="1"/>
              </p:nvPr>
            </p:nvSpPr>
            <p:spPr>
              <a:xfrm>
                <a:off x="1097280" y="2108201"/>
                <a:ext cx="4998720" cy="3760891"/>
              </a:xfrm>
              <a:blipFill>
                <a:blip r:embed="rId4"/>
                <a:stretch>
                  <a:fillRect l="-1220" t="-810"/>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14D0688B-E48F-4899-B507-72C378F8286F}"/>
              </a:ext>
            </a:extLst>
          </p:cNvPr>
          <p:cNvPicPr>
            <a:picLocks noChangeAspect="1"/>
          </p:cNvPicPr>
          <p:nvPr/>
        </p:nvPicPr>
        <p:blipFill>
          <a:blip r:embed="rId5"/>
          <a:stretch>
            <a:fillRect/>
          </a:stretch>
        </p:blipFill>
        <p:spPr>
          <a:xfrm>
            <a:off x="8668393" y="2108201"/>
            <a:ext cx="765018" cy="3760891"/>
          </a:xfrm>
          <a:prstGeom prst="rect">
            <a:avLst/>
          </a:prstGeom>
        </p:spPr>
      </p:pic>
    </p:spTree>
    <p:extLst>
      <p:ext uri="{BB962C8B-B14F-4D97-AF65-F5344CB8AC3E}">
        <p14:creationId xmlns:p14="http://schemas.microsoft.com/office/powerpoint/2010/main" val="28015884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3BBA247-08CB-4482-AE77-A3CFE8BB7E26}"/>
                  </a:ext>
                </a:extLst>
              </p:cNvPr>
              <p:cNvSpPr>
                <a:spLocks noGrp="1"/>
              </p:cNvSpPr>
              <p:nvPr>
                <p:ph type="title"/>
              </p:nvPr>
            </p:nvSpPr>
            <p:spPr/>
            <p:txBody>
              <a:bodyPr/>
              <a:lstStyle/>
              <a:p>
                <a:r>
                  <a:rPr lang="en-GB" dirty="0"/>
                  <a:t>Example: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6</m:t>
                        </m:r>
                      </m:sub>
                    </m:sSub>
                  </m:oMath>
                </a14:m>
                <a:endParaRPr lang="en-GB" dirty="0"/>
              </a:p>
            </p:txBody>
          </p:sp>
        </mc:Choice>
        <mc:Fallback xmlns="">
          <p:sp>
            <p:nvSpPr>
              <p:cNvPr id="2" name="Title 1">
                <a:extLst>
                  <a:ext uri="{FF2B5EF4-FFF2-40B4-BE49-F238E27FC236}">
                    <a16:creationId xmlns:a16="http://schemas.microsoft.com/office/drawing/2014/main" id="{A3BBA247-08CB-4482-AE77-A3CFE8BB7E26}"/>
                  </a:ext>
                </a:extLst>
              </p:cNvPr>
              <p:cNvSpPr>
                <a:spLocks noGrp="1" noRot="1" noChangeAspect="1" noMove="1" noResize="1" noEditPoints="1" noAdjustHandles="1" noChangeArrowheads="1" noChangeShapeType="1" noTextEdit="1"/>
              </p:cNvSpPr>
              <p:nvPr>
                <p:ph type="title"/>
              </p:nvPr>
            </p:nvSpPr>
            <p:spPr>
              <a:blipFill>
                <a:blip r:embed="rId2"/>
                <a:stretch>
                  <a:fillRect l="-2606" b="-210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63C71A-6136-4AC0-8D4C-011F9EEB65C6}"/>
                  </a:ext>
                </a:extLst>
              </p:cNvPr>
              <p:cNvSpPr>
                <a:spLocks noGrp="1"/>
              </p:cNvSpPr>
              <p:nvPr>
                <p:ph idx="1"/>
              </p:nvPr>
            </p:nvSpPr>
            <p:spPr>
              <a:xfrm>
                <a:off x="6096000" y="2108201"/>
                <a:ext cx="5059680" cy="3760891"/>
              </a:xfrm>
            </p:spPr>
            <p:txBody>
              <a:bodyPr/>
              <a:lstStyle/>
              <a:p>
                <a:r>
                  <a:rPr lang="en-GB" dirty="0"/>
                  <a:t>The next rule is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3</m:t>
                        </m:r>
                      </m:sup>
                    </m:sSup>
                  </m:oMath>
                </a14:m>
                <a:r>
                  <a:rPr lang="en-GB" dirty="0"/>
                  <a:t>:</a:t>
                </a:r>
              </a:p>
              <a:p>
                <a:endParaRPr lang="en-GB" dirty="0"/>
              </a:p>
              <a:p>
                <a:r>
                  <a:rPr lang="en-GB" dirty="0"/>
                  <a:t>As node </a:t>
                </a:r>
                <a14:m>
                  <m:oMath xmlns:m="http://schemas.openxmlformats.org/officeDocument/2006/math">
                    <m:r>
                      <a:rPr lang="en-GB" b="0" i="1" smtClean="0">
                        <a:latin typeface="Cambria Math" panose="02040503050406030204" pitchFamily="18" charset="0"/>
                      </a:rPr>
                      <m:t>0</m:t>
                    </m:r>
                  </m:oMath>
                </a14:m>
                <a:r>
                  <a:rPr lang="en-GB" dirty="0"/>
                  <a:t> already as a edge for </a:t>
                </a:r>
                <a14:m>
                  <m:oMath xmlns:m="http://schemas.openxmlformats.org/officeDocument/2006/math">
                    <m:r>
                      <a:rPr lang="en-GB" b="0" i="1" smtClean="0">
                        <a:latin typeface="Cambria Math" panose="02040503050406030204" pitchFamily="18" charset="0"/>
                      </a:rPr>
                      <m:t>𝑎</m:t>
                    </m:r>
                  </m:oMath>
                </a14:m>
                <a:r>
                  <a:rPr lang="en-GB" dirty="0"/>
                  <a:t>, we first follow that, but then need to introduce two new nodes from </a:t>
                </a:r>
                <a14:m>
                  <m:oMath xmlns:m="http://schemas.openxmlformats.org/officeDocument/2006/math">
                    <m:r>
                      <a:rPr lang="en-GB" b="0" i="1" smtClean="0">
                        <a:latin typeface="Cambria Math" panose="02040503050406030204" pitchFamily="18" charset="0"/>
                      </a:rPr>
                      <m:t>1</m:t>
                    </m:r>
                  </m:oMath>
                </a14:m>
                <a:r>
                  <a:rPr lang="en-GB" dirty="0"/>
                  <a:t>.</a:t>
                </a:r>
              </a:p>
            </p:txBody>
          </p:sp>
        </mc:Choice>
        <mc:Fallback xmlns="">
          <p:sp>
            <p:nvSpPr>
              <p:cNvPr id="3" name="Content Placeholder 2">
                <a:extLst>
                  <a:ext uri="{FF2B5EF4-FFF2-40B4-BE49-F238E27FC236}">
                    <a16:creationId xmlns:a16="http://schemas.microsoft.com/office/drawing/2014/main" id="{9563C71A-6136-4AC0-8D4C-011F9EEB65C6}"/>
                  </a:ext>
                </a:extLst>
              </p:cNvPr>
              <p:cNvSpPr>
                <a:spLocks noGrp="1" noRot="1" noChangeAspect="1" noMove="1" noResize="1" noEditPoints="1" noAdjustHandles="1" noChangeArrowheads="1" noChangeShapeType="1" noTextEdit="1"/>
              </p:cNvSpPr>
              <p:nvPr>
                <p:ph idx="1"/>
              </p:nvPr>
            </p:nvSpPr>
            <p:spPr>
              <a:xfrm>
                <a:off x="6096000" y="2108201"/>
                <a:ext cx="5059680" cy="3760891"/>
              </a:xfrm>
              <a:blipFill>
                <a:blip r:embed="rId3"/>
                <a:stretch>
                  <a:fillRect l="-1205" t="-810"/>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D75FE1CB-58DF-42F9-81A2-F675FD0460DF}"/>
              </a:ext>
            </a:extLst>
          </p:cNvPr>
          <p:cNvPicPr>
            <a:picLocks noChangeAspect="1"/>
          </p:cNvPicPr>
          <p:nvPr/>
        </p:nvPicPr>
        <p:blipFill>
          <a:blip r:embed="rId4"/>
          <a:stretch>
            <a:fillRect/>
          </a:stretch>
        </p:blipFill>
        <p:spPr>
          <a:xfrm>
            <a:off x="1479021" y="2108201"/>
            <a:ext cx="3840668" cy="3760891"/>
          </a:xfrm>
          <a:prstGeom prst="rect">
            <a:avLst/>
          </a:prstGeom>
        </p:spPr>
      </p:pic>
    </p:spTree>
    <p:extLst>
      <p:ext uri="{BB962C8B-B14F-4D97-AF65-F5344CB8AC3E}">
        <p14:creationId xmlns:p14="http://schemas.microsoft.com/office/powerpoint/2010/main" val="35690115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E229B10-56E9-4A81-BBBE-2261D1C9DE47}"/>
                  </a:ext>
                </a:extLst>
              </p:cNvPr>
              <p:cNvSpPr>
                <a:spLocks noGrp="1"/>
              </p:cNvSpPr>
              <p:nvPr>
                <p:ph type="title"/>
              </p:nvPr>
            </p:nvSpPr>
            <p:spPr/>
            <p:txBody>
              <a:bodyPr/>
              <a:lstStyle/>
              <a:p>
                <a:r>
                  <a:rPr lang="en-GB" dirty="0"/>
                  <a:t>Example: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6</m:t>
                        </m:r>
                      </m:sub>
                    </m:sSub>
                  </m:oMath>
                </a14:m>
                <a:endParaRPr lang="en-GB" dirty="0"/>
              </a:p>
            </p:txBody>
          </p:sp>
        </mc:Choice>
        <mc:Fallback xmlns="">
          <p:sp>
            <p:nvSpPr>
              <p:cNvPr id="2" name="Title 1">
                <a:extLst>
                  <a:ext uri="{FF2B5EF4-FFF2-40B4-BE49-F238E27FC236}">
                    <a16:creationId xmlns:a16="http://schemas.microsoft.com/office/drawing/2014/main" id="{2E229B10-56E9-4A81-BBBE-2261D1C9DE47}"/>
                  </a:ext>
                </a:extLst>
              </p:cNvPr>
              <p:cNvSpPr>
                <a:spLocks noGrp="1" noRot="1" noChangeAspect="1" noMove="1" noResize="1" noEditPoints="1" noAdjustHandles="1" noChangeArrowheads="1" noChangeShapeType="1" noTextEdit="1"/>
              </p:cNvSpPr>
              <p:nvPr>
                <p:ph type="title"/>
              </p:nvPr>
            </p:nvSpPr>
            <p:spPr>
              <a:blipFill>
                <a:blip r:embed="rId2"/>
                <a:stretch>
                  <a:fillRect l="-2606" b="-210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E11FC4-DFC5-4883-8C2D-7CED08550581}"/>
                  </a:ext>
                </a:extLst>
              </p:cNvPr>
              <p:cNvSpPr>
                <a:spLocks noGrp="1"/>
              </p:cNvSpPr>
              <p:nvPr>
                <p:ph idx="1"/>
              </p:nvPr>
            </p:nvSpPr>
            <p:spPr>
              <a:xfrm>
                <a:off x="1097280" y="2108201"/>
                <a:ext cx="4998720" cy="3760891"/>
              </a:xfrm>
            </p:spPr>
            <p:txBody>
              <a:bodyPr/>
              <a:lstStyle/>
              <a:p>
                <a:r>
                  <a:rPr lang="en-GB" dirty="0"/>
                  <a:t>The next rule is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2</m:t>
                        </m:r>
                      </m:sup>
                    </m:sSup>
                  </m:oMath>
                </a14:m>
                <a:r>
                  <a:rPr lang="en-GB" dirty="0"/>
                  <a:t>.</a:t>
                </a:r>
              </a:p>
              <a:p>
                <a:endParaRPr lang="en-GB" dirty="0"/>
              </a:p>
              <a:p>
                <a:r>
                  <a:rPr lang="en-GB" dirty="0"/>
                  <a:t>Again we can follow the </a:t>
                </a:r>
                <a14:m>
                  <m:oMath xmlns:m="http://schemas.openxmlformats.org/officeDocument/2006/math">
                    <m:r>
                      <a:rPr lang="en-GB" b="0" i="1" smtClean="0">
                        <a:latin typeface="Cambria Math" panose="02040503050406030204" pitchFamily="18" charset="0"/>
                      </a:rPr>
                      <m:t>𝑏</m:t>
                    </m:r>
                  </m:oMath>
                </a14:m>
                <a:r>
                  <a:rPr lang="en-GB" dirty="0"/>
                  <a:t> edge from node </a:t>
                </a:r>
                <a14:m>
                  <m:oMath xmlns:m="http://schemas.openxmlformats.org/officeDocument/2006/math">
                    <m:r>
                      <a:rPr lang="en-GB" b="0" i="1" smtClean="0">
                        <a:latin typeface="Cambria Math" panose="02040503050406030204" pitchFamily="18" charset="0"/>
                      </a:rPr>
                      <m:t>0</m:t>
                    </m:r>
                  </m:oMath>
                </a14:m>
                <a:r>
                  <a:rPr lang="en-GB" dirty="0"/>
                  <a:t>, but then we need 1 new node for the second </a:t>
                </a:r>
                <a14:m>
                  <m:oMath xmlns:m="http://schemas.openxmlformats.org/officeDocument/2006/math">
                    <m:r>
                      <a:rPr lang="en-GB" b="0" i="1" smtClean="0">
                        <a:latin typeface="Cambria Math" panose="02040503050406030204" pitchFamily="18" charset="0"/>
                      </a:rPr>
                      <m:t>𝑏</m:t>
                    </m:r>
                  </m:oMath>
                </a14:m>
                <a:r>
                  <a:rPr lang="en-GB" dirty="0"/>
                  <a:t> edge from node </a:t>
                </a:r>
                <a14:m>
                  <m:oMath xmlns:m="http://schemas.openxmlformats.org/officeDocument/2006/math">
                    <m:r>
                      <a:rPr lang="en-GB" b="0" i="1" smtClean="0">
                        <a:latin typeface="Cambria Math" panose="02040503050406030204" pitchFamily="18" charset="0"/>
                      </a:rPr>
                      <m:t>2</m:t>
                    </m:r>
                  </m:oMath>
                </a14:m>
                <a:r>
                  <a:rPr lang="en-GB" dirty="0"/>
                  <a:t>.</a:t>
                </a:r>
              </a:p>
            </p:txBody>
          </p:sp>
        </mc:Choice>
        <mc:Fallback xmlns="">
          <p:sp>
            <p:nvSpPr>
              <p:cNvPr id="3" name="Content Placeholder 2">
                <a:extLst>
                  <a:ext uri="{FF2B5EF4-FFF2-40B4-BE49-F238E27FC236}">
                    <a16:creationId xmlns:a16="http://schemas.microsoft.com/office/drawing/2014/main" id="{B1E11FC4-DFC5-4883-8C2D-7CED08550581}"/>
                  </a:ext>
                </a:extLst>
              </p:cNvPr>
              <p:cNvSpPr>
                <a:spLocks noGrp="1" noRot="1" noChangeAspect="1" noMove="1" noResize="1" noEditPoints="1" noAdjustHandles="1" noChangeArrowheads="1" noChangeShapeType="1" noTextEdit="1"/>
              </p:cNvSpPr>
              <p:nvPr>
                <p:ph idx="1"/>
              </p:nvPr>
            </p:nvSpPr>
            <p:spPr>
              <a:xfrm>
                <a:off x="1097280" y="2108201"/>
                <a:ext cx="4998720" cy="3760891"/>
              </a:xfrm>
              <a:blipFill>
                <a:blip r:embed="rId3"/>
                <a:stretch>
                  <a:fillRect l="-1220" t="-810" r="-610"/>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E2FA7C62-A554-4080-B028-192854D3D0C8}"/>
              </a:ext>
            </a:extLst>
          </p:cNvPr>
          <p:cNvPicPr>
            <a:picLocks noChangeAspect="1"/>
          </p:cNvPicPr>
          <p:nvPr/>
        </p:nvPicPr>
        <p:blipFill>
          <a:blip r:embed="rId4"/>
          <a:stretch>
            <a:fillRect/>
          </a:stretch>
        </p:blipFill>
        <p:spPr>
          <a:xfrm>
            <a:off x="6917907" y="2108201"/>
            <a:ext cx="3935932" cy="3760891"/>
          </a:xfrm>
          <a:prstGeom prst="rect">
            <a:avLst/>
          </a:prstGeom>
        </p:spPr>
      </p:pic>
    </p:spTree>
    <p:extLst>
      <p:ext uri="{BB962C8B-B14F-4D97-AF65-F5344CB8AC3E}">
        <p14:creationId xmlns:p14="http://schemas.microsoft.com/office/powerpoint/2010/main" val="16132549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2632974-A192-486A-9EF1-4037C948B389}"/>
                  </a:ext>
                </a:extLst>
              </p:cNvPr>
              <p:cNvSpPr>
                <a:spLocks noGrp="1"/>
              </p:cNvSpPr>
              <p:nvPr>
                <p:ph type="title"/>
              </p:nvPr>
            </p:nvSpPr>
            <p:spPr/>
            <p:txBody>
              <a:bodyPr/>
              <a:lstStyle/>
              <a:p>
                <a:r>
                  <a:rPr lang="en-GB" dirty="0"/>
                  <a:t>Example: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6</m:t>
                        </m:r>
                      </m:sub>
                    </m:sSub>
                  </m:oMath>
                </a14:m>
                <a:endParaRPr lang="en-GB" dirty="0"/>
              </a:p>
            </p:txBody>
          </p:sp>
        </mc:Choice>
        <mc:Fallback xmlns="">
          <p:sp>
            <p:nvSpPr>
              <p:cNvPr id="2" name="Title 1">
                <a:extLst>
                  <a:ext uri="{FF2B5EF4-FFF2-40B4-BE49-F238E27FC236}">
                    <a16:creationId xmlns:a16="http://schemas.microsoft.com/office/drawing/2014/main" id="{92632974-A192-486A-9EF1-4037C948B389}"/>
                  </a:ext>
                </a:extLst>
              </p:cNvPr>
              <p:cNvSpPr>
                <a:spLocks noGrp="1" noRot="1" noChangeAspect="1" noMove="1" noResize="1" noEditPoints="1" noAdjustHandles="1" noChangeArrowheads="1" noChangeShapeType="1" noTextEdit="1"/>
              </p:cNvSpPr>
              <p:nvPr>
                <p:ph type="title"/>
              </p:nvPr>
            </p:nvSpPr>
            <p:spPr>
              <a:blipFill>
                <a:blip r:embed="rId2"/>
                <a:stretch>
                  <a:fillRect l="-2606" b="-210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C4C96C-460B-4FC4-A2BD-08EB11C2CD53}"/>
                  </a:ext>
                </a:extLst>
              </p:cNvPr>
              <p:cNvSpPr>
                <a:spLocks noGrp="1"/>
              </p:cNvSpPr>
              <p:nvPr>
                <p:ph idx="1"/>
              </p:nvPr>
            </p:nvSpPr>
            <p:spPr>
              <a:xfrm>
                <a:off x="6096000" y="2108201"/>
                <a:ext cx="5059680" cy="3760891"/>
              </a:xfrm>
            </p:spPr>
            <p:txBody>
              <a:bodyPr/>
              <a:lstStyle/>
              <a:p>
                <a:r>
                  <a:rPr lang="en-GB" dirty="0"/>
                  <a:t>The final rule to add is </a:t>
                </a:r>
                <a14:m>
                  <m:oMath xmlns:m="http://schemas.openxmlformats.org/officeDocument/2006/math">
                    <m:r>
                      <a:rPr lang="en-GB" b="0" i="1" smtClean="0">
                        <a:latin typeface="Cambria Math" panose="02040503050406030204" pitchFamily="18" charset="0"/>
                      </a:rPr>
                      <m:t>𝑎𝑏𝑎𝑏</m:t>
                    </m:r>
                  </m:oMath>
                </a14:m>
                <a:r>
                  <a:rPr lang="en-GB" dirty="0"/>
                  <a:t>:</a:t>
                </a:r>
              </a:p>
            </p:txBody>
          </p:sp>
        </mc:Choice>
        <mc:Fallback xmlns="">
          <p:sp>
            <p:nvSpPr>
              <p:cNvPr id="3" name="Content Placeholder 2">
                <a:extLst>
                  <a:ext uri="{FF2B5EF4-FFF2-40B4-BE49-F238E27FC236}">
                    <a16:creationId xmlns:a16="http://schemas.microsoft.com/office/drawing/2014/main" id="{0BC4C96C-460B-4FC4-A2BD-08EB11C2CD53}"/>
                  </a:ext>
                </a:extLst>
              </p:cNvPr>
              <p:cNvSpPr>
                <a:spLocks noGrp="1" noRot="1" noChangeAspect="1" noMove="1" noResize="1" noEditPoints="1" noAdjustHandles="1" noChangeArrowheads="1" noChangeShapeType="1" noTextEdit="1"/>
              </p:cNvSpPr>
              <p:nvPr>
                <p:ph idx="1"/>
              </p:nvPr>
            </p:nvSpPr>
            <p:spPr>
              <a:xfrm>
                <a:off x="6096000" y="2108201"/>
                <a:ext cx="5059680" cy="3760891"/>
              </a:xfrm>
              <a:blipFill>
                <a:blip r:embed="rId3"/>
                <a:stretch>
                  <a:fillRect l="-1205" t="-810"/>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6722CBE9-D9B3-4B19-9EB3-9E2BDC0CEA06}"/>
              </a:ext>
            </a:extLst>
          </p:cNvPr>
          <p:cNvPicPr>
            <a:picLocks noChangeAspect="1"/>
          </p:cNvPicPr>
          <p:nvPr/>
        </p:nvPicPr>
        <p:blipFill>
          <a:blip r:embed="rId4"/>
          <a:stretch>
            <a:fillRect/>
          </a:stretch>
        </p:blipFill>
        <p:spPr>
          <a:xfrm>
            <a:off x="1479019" y="2108201"/>
            <a:ext cx="3838705" cy="3780543"/>
          </a:xfrm>
          <a:prstGeom prst="rect">
            <a:avLst/>
          </a:prstGeom>
        </p:spPr>
      </p:pic>
    </p:spTree>
    <p:extLst>
      <p:ext uri="{BB962C8B-B14F-4D97-AF65-F5344CB8AC3E}">
        <p14:creationId xmlns:p14="http://schemas.microsoft.com/office/powerpoint/2010/main" val="29583375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3372-EB7F-403F-994C-65317367A201}"/>
              </a:ext>
            </a:extLst>
          </p:cNvPr>
          <p:cNvSpPr>
            <a:spLocks noGrp="1"/>
          </p:cNvSpPr>
          <p:nvPr>
            <p:ph type="title"/>
          </p:nvPr>
        </p:nvSpPr>
        <p:spPr/>
        <p:txBody>
          <a:bodyPr/>
          <a:lstStyle/>
          <a:p>
            <a:r>
              <a:rPr lang="en-GB" dirty="0"/>
              <a:t>What is a Group?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B16CDE-AD6A-4023-B93A-7452FF68E0C5}"/>
                  </a:ext>
                </a:extLst>
              </p:cNvPr>
              <p:cNvSpPr>
                <a:spLocks noGrp="1"/>
              </p:cNvSpPr>
              <p:nvPr>
                <p:ph idx="1"/>
              </p:nvPr>
            </p:nvSpPr>
            <p:spPr/>
            <p:txBody>
              <a:bodyPr/>
              <a:lstStyle/>
              <a:p>
                <a:r>
                  <a:rPr lang="en-GB" dirty="0"/>
                  <a:t>A </a:t>
                </a:r>
                <a:r>
                  <a:rPr lang="en-GB" b="1" dirty="0"/>
                  <a:t>group</a:t>
                </a:r>
                <a:r>
                  <a:rPr lang="en-GB" dirty="0"/>
                  <a:t> is a set </a:t>
                </a:r>
                <a14:m>
                  <m:oMath xmlns:m="http://schemas.openxmlformats.org/officeDocument/2006/math">
                    <m:r>
                      <a:rPr lang="en-GB" b="0" i="1" smtClean="0">
                        <a:latin typeface="Cambria Math" panose="02040503050406030204" pitchFamily="18" charset="0"/>
                      </a:rPr>
                      <m:t>𝐺</m:t>
                    </m:r>
                  </m:oMath>
                </a14:m>
                <a:r>
                  <a:rPr lang="en-GB" dirty="0"/>
                  <a:t> equipped with a binary operation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m:t>
                        </m:r>
                      </m:e>
                      <m:sub>
                        <m:r>
                          <a:rPr lang="en-GB" b="0" i="1" smtClean="0">
                            <a:latin typeface="Cambria Math" panose="02040503050406030204" pitchFamily="18" charset="0"/>
                          </a:rPr>
                          <m:t>𝐺</m:t>
                        </m:r>
                      </m:sub>
                    </m:sSub>
                    <m:r>
                      <a:rPr lang="en-GB" b="0" i="1" smtClean="0">
                        <a:latin typeface="Cambria Math" panose="02040503050406030204" pitchFamily="18" charset="0"/>
                      </a:rPr>
                      <m:t>:</m:t>
                    </m:r>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𝐺</m:t>
                    </m:r>
                  </m:oMath>
                </a14:m>
                <a:r>
                  <a:rPr lang="en-GB" dirty="0"/>
                  <a:t> that satisfies certain axioms:</a:t>
                </a:r>
              </a:p>
              <a:p>
                <a:pPr lvl="1"/>
                <a:r>
                  <a:rPr lang="en-GB" b="0" u="sng" dirty="0"/>
                  <a:t>Associativity</a:t>
                </a:r>
                <a:r>
                  <a:rPr lang="en-GB" b="0" dirty="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m:t>
                        </m:r>
                      </m:e>
                      <m:sub>
                        <m:r>
                          <a:rPr lang="en-GB" b="0" i="1" smtClean="0">
                            <a:latin typeface="Cambria Math" panose="02040503050406030204" pitchFamily="18" charset="0"/>
                          </a:rPr>
                          <m:t>𝐺</m:t>
                        </m:r>
                      </m:sub>
                    </m:sSub>
                  </m:oMath>
                </a14:m>
                <a:r>
                  <a:rPr lang="en-GB" dirty="0"/>
                  <a:t> is associative, so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𝑎</m:t>
                    </m:r>
                    <m:r>
                      <a:rPr lang="en-GB" b="0" i="1" smtClean="0">
                        <a:latin typeface="Cambria Math" panose="02040503050406030204" pitchFamily="18" charset="0"/>
                      </a:rPr>
                      <m:t>, </m:t>
                    </m:r>
                    <m:r>
                      <a:rPr lang="en-GB" b="0" i="1" smtClean="0">
                        <a:latin typeface="Cambria Math" panose="02040503050406030204" pitchFamily="18" charset="0"/>
                      </a:rPr>
                      <m:t>𝑏</m:t>
                    </m:r>
                    <m:r>
                      <a:rPr lang="en-GB" b="0" i="1" smtClean="0">
                        <a:latin typeface="Cambria Math" panose="02040503050406030204" pitchFamily="18" charset="0"/>
                      </a:rPr>
                      <m:t>, </m:t>
                    </m:r>
                    <m:r>
                      <a:rPr lang="en-GB" b="0" i="1" smtClean="0">
                        <a:latin typeface="Cambria Math" panose="02040503050406030204" pitchFamily="18" charset="0"/>
                      </a:rPr>
                      <m:t>𝑐</m:t>
                    </m:r>
                    <m:r>
                      <a:rPr lang="en-GB" b="0" i="1" smtClean="0">
                        <a:latin typeface="Cambria Math" panose="02040503050406030204" pitchFamily="18" charset="0"/>
                      </a:rPr>
                      <m:t>∈</m:t>
                    </m:r>
                    <m:r>
                      <a:rPr lang="en-GB" b="0" i="1" smtClean="0">
                        <a:latin typeface="Cambria Math" panose="02040503050406030204" pitchFamily="18" charset="0"/>
                      </a:rPr>
                      <m:t>𝐺</m:t>
                    </m:r>
                  </m:oMath>
                </a14:m>
                <a:r>
                  <a:rPr lang="en-GB" i="1" dirty="0"/>
                  <a:t> </a:t>
                </a:r>
                <a:r>
                  <a:rPr lang="en-GB" dirty="0"/>
                  <a:t>we have </a:t>
                </a:r>
                <a14:m>
                  <m:oMath xmlns:m="http://schemas.openxmlformats.org/officeDocument/2006/math">
                    <m:r>
                      <a:rPr lang="en-GB" b="0" i="1" smtClean="0">
                        <a:latin typeface="Cambria Math" panose="02040503050406030204" pitchFamily="18" charset="0"/>
                      </a:rPr>
                      <m:t>𝑎</m:t>
                    </m:r>
                    <m:sSub>
                      <m:sSubPr>
                        <m:ctrlPr>
                          <a:rPr lang="en-GB" b="0" i="1" smtClean="0">
                            <a:latin typeface="Cambria Math" panose="02040503050406030204" pitchFamily="18" charset="0"/>
                          </a:rPr>
                        </m:ctrlPr>
                      </m:sSubPr>
                      <m:e>
                        <m:r>
                          <a:rPr lang="en-GB" b="0" i="1" smtClean="0">
                            <a:latin typeface="Cambria Math" panose="02040503050406030204" pitchFamily="18" charset="0"/>
                          </a:rPr>
                          <m:t>∗</m:t>
                        </m:r>
                      </m:e>
                      <m:sub>
                        <m:r>
                          <a:rPr lang="en-GB" b="0" i="1" smtClean="0">
                            <a:latin typeface="Cambria Math" panose="02040503050406030204" pitchFamily="18" charset="0"/>
                          </a:rPr>
                          <m:t>𝐺</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𝑏</m:t>
                        </m:r>
                        <m:sSub>
                          <m:sSubPr>
                            <m:ctrlPr>
                              <a:rPr lang="en-GB" b="0" i="1" smtClean="0">
                                <a:latin typeface="Cambria Math" panose="02040503050406030204" pitchFamily="18" charset="0"/>
                              </a:rPr>
                            </m:ctrlPr>
                          </m:sSubPr>
                          <m:e>
                            <m:r>
                              <a:rPr lang="en-GB" b="0" i="1" smtClean="0">
                                <a:latin typeface="Cambria Math" panose="02040503050406030204" pitchFamily="18" charset="0"/>
                              </a:rPr>
                              <m:t>∗</m:t>
                            </m:r>
                          </m:e>
                          <m:sub>
                            <m:r>
                              <a:rPr lang="en-GB" b="0" i="1" smtClean="0">
                                <a:latin typeface="Cambria Math" panose="02040503050406030204" pitchFamily="18" charset="0"/>
                              </a:rPr>
                              <m:t>𝐺</m:t>
                            </m:r>
                          </m:sub>
                        </m:sSub>
                        <m:r>
                          <a:rPr lang="en-GB" b="0" i="1" smtClean="0">
                            <a:latin typeface="Cambria Math" panose="02040503050406030204" pitchFamily="18" charset="0"/>
                          </a:rPr>
                          <m:t>𝑐</m:t>
                        </m:r>
                      </m:e>
                    </m:d>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𝑎</m:t>
                        </m:r>
                        <m:sSub>
                          <m:sSubPr>
                            <m:ctrlPr>
                              <a:rPr lang="en-GB" b="0" i="1" smtClean="0">
                                <a:latin typeface="Cambria Math" panose="02040503050406030204" pitchFamily="18" charset="0"/>
                              </a:rPr>
                            </m:ctrlPr>
                          </m:sSubPr>
                          <m:e>
                            <m:r>
                              <a:rPr lang="en-GB" b="0" i="1" smtClean="0">
                                <a:latin typeface="Cambria Math" panose="02040503050406030204" pitchFamily="18" charset="0"/>
                              </a:rPr>
                              <m:t>∗</m:t>
                            </m:r>
                          </m:e>
                          <m:sub>
                            <m:r>
                              <a:rPr lang="en-GB" b="0" i="1" smtClean="0">
                                <a:latin typeface="Cambria Math" panose="02040503050406030204" pitchFamily="18" charset="0"/>
                              </a:rPr>
                              <m:t>𝐺</m:t>
                            </m:r>
                          </m:sub>
                        </m:sSub>
                        <m:r>
                          <a:rPr lang="en-GB" b="0" i="1" smtClean="0">
                            <a:latin typeface="Cambria Math" panose="02040503050406030204" pitchFamily="18" charset="0"/>
                          </a:rPr>
                          <m:t>𝑏</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m:t>
                        </m:r>
                      </m:e>
                      <m:sub>
                        <m:r>
                          <a:rPr lang="en-GB" b="0" i="1" smtClean="0">
                            <a:latin typeface="Cambria Math" panose="02040503050406030204" pitchFamily="18" charset="0"/>
                          </a:rPr>
                          <m:t>𝐺</m:t>
                        </m:r>
                      </m:sub>
                    </m:sSub>
                    <m:r>
                      <a:rPr lang="en-GB" b="0" i="1" smtClean="0">
                        <a:latin typeface="Cambria Math" panose="02040503050406030204" pitchFamily="18" charset="0"/>
                      </a:rPr>
                      <m:t>𝑐</m:t>
                    </m:r>
                  </m:oMath>
                </a14:m>
                <a:endParaRPr lang="en-GB" i="1" dirty="0"/>
              </a:p>
              <a:p>
                <a:pPr lvl="1"/>
                <a:r>
                  <a:rPr lang="en-GB" u="sng" dirty="0"/>
                  <a:t>Identity</a:t>
                </a:r>
                <a:r>
                  <a:rPr lang="en-GB" dirty="0"/>
                  <a:t>: There is an element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𝑒</m:t>
                        </m:r>
                      </m:e>
                      <m:sub>
                        <m:r>
                          <a:rPr lang="en-GB" b="0" i="1" smtClean="0">
                            <a:latin typeface="Cambria Math" panose="02040503050406030204" pitchFamily="18" charset="0"/>
                          </a:rPr>
                          <m:t>𝐺</m:t>
                        </m:r>
                      </m:sub>
                    </m:sSub>
                    <m:r>
                      <a:rPr lang="en-GB" b="0" i="1" smtClean="0">
                        <a:latin typeface="Cambria Math" panose="02040503050406030204" pitchFamily="18" charset="0"/>
                      </a:rPr>
                      <m:t>∈</m:t>
                    </m:r>
                    <m:r>
                      <a:rPr lang="en-GB" b="0" i="1" smtClean="0">
                        <a:latin typeface="Cambria Math" panose="02040503050406030204" pitchFamily="18" charset="0"/>
                      </a:rPr>
                      <m:t>𝐺</m:t>
                    </m:r>
                  </m:oMath>
                </a14:m>
                <a:r>
                  <a:rPr lang="en-GB" dirty="0"/>
                  <a:t> such that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𝑔</m:t>
                    </m:r>
                    <m:r>
                      <a:rPr lang="en-GB" b="0" i="1" smtClean="0">
                        <a:latin typeface="Cambria Math" panose="02040503050406030204" pitchFamily="18" charset="0"/>
                      </a:rPr>
                      <m:t>∈</m:t>
                    </m:r>
                    <m:r>
                      <a:rPr lang="en-GB" b="0" i="1" smtClean="0">
                        <a:latin typeface="Cambria Math" panose="02040503050406030204" pitchFamily="18" charset="0"/>
                      </a:rPr>
                      <m:t>𝐺</m:t>
                    </m:r>
                  </m:oMath>
                </a14:m>
                <a:r>
                  <a:rPr lang="en-GB" dirty="0"/>
                  <a:t>, </a:t>
                </a:r>
                <a14:m>
                  <m:oMath xmlns:m="http://schemas.openxmlformats.org/officeDocument/2006/math">
                    <m:r>
                      <a:rPr lang="en-GB" b="0" i="1" smtClean="0">
                        <a:latin typeface="Cambria Math" panose="02040503050406030204" pitchFamily="18" charset="0"/>
                      </a:rPr>
                      <m:t>𝑒</m:t>
                    </m:r>
                    <m:sSub>
                      <m:sSubPr>
                        <m:ctrlPr>
                          <a:rPr lang="en-GB" b="0" i="1" smtClean="0">
                            <a:latin typeface="Cambria Math" panose="02040503050406030204" pitchFamily="18" charset="0"/>
                          </a:rPr>
                        </m:ctrlPr>
                      </m:sSubPr>
                      <m:e>
                        <m:r>
                          <a:rPr lang="en-GB" b="0" i="1" smtClean="0">
                            <a:latin typeface="Cambria Math" panose="02040503050406030204" pitchFamily="18" charset="0"/>
                          </a:rPr>
                          <m:t>∗</m:t>
                        </m:r>
                      </m:e>
                      <m:sub>
                        <m:r>
                          <a:rPr lang="en-GB" b="0" i="1" smtClean="0">
                            <a:latin typeface="Cambria Math" panose="02040503050406030204" pitchFamily="18" charset="0"/>
                          </a:rPr>
                          <m:t>𝐺</m:t>
                        </m:r>
                      </m:sub>
                    </m:sSub>
                    <m:r>
                      <a:rPr lang="en-GB" b="0" i="1" smtClean="0">
                        <a:latin typeface="Cambria Math" panose="02040503050406030204" pitchFamily="18" charset="0"/>
                      </a:rPr>
                      <m:t>𝑔</m:t>
                    </m:r>
                    <m:r>
                      <a:rPr lang="en-GB" b="0" i="1" smtClean="0">
                        <a:latin typeface="Cambria Math" panose="02040503050406030204" pitchFamily="18" charset="0"/>
                      </a:rPr>
                      <m:t>=</m:t>
                    </m:r>
                    <m:r>
                      <a:rPr lang="en-GB" b="0" i="1" smtClean="0">
                        <a:latin typeface="Cambria Math" panose="02040503050406030204" pitchFamily="18" charset="0"/>
                      </a:rPr>
                      <m:t>𝑔</m:t>
                    </m:r>
                    <m:sSub>
                      <m:sSubPr>
                        <m:ctrlPr>
                          <a:rPr lang="en-GB" b="0" i="1" smtClean="0">
                            <a:latin typeface="Cambria Math" panose="02040503050406030204" pitchFamily="18" charset="0"/>
                          </a:rPr>
                        </m:ctrlPr>
                      </m:sSubPr>
                      <m:e>
                        <m:r>
                          <a:rPr lang="en-GB" b="0" i="1" smtClean="0">
                            <a:latin typeface="Cambria Math" panose="02040503050406030204" pitchFamily="18" charset="0"/>
                          </a:rPr>
                          <m:t>∗</m:t>
                        </m:r>
                      </m:e>
                      <m:sub>
                        <m:r>
                          <a:rPr lang="en-GB" b="0" i="1" smtClean="0">
                            <a:latin typeface="Cambria Math" panose="02040503050406030204" pitchFamily="18" charset="0"/>
                          </a:rPr>
                          <m:t>𝐺</m:t>
                        </m:r>
                      </m:sub>
                    </m:sSub>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𝑔</m:t>
                    </m:r>
                  </m:oMath>
                </a14:m>
                <a:endParaRPr lang="en-GB" dirty="0"/>
              </a:p>
              <a:p>
                <a:pPr lvl="1"/>
                <a:r>
                  <a:rPr lang="en-GB" u="sng" dirty="0"/>
                  <a:t>Inverses</a:t>
                </a:r>
                <a:r>
                  <a:rPr lang="en-GB" dirty="0"/>
                  <a:t>: Each </a:t>
                </a:r>
                <a14:m>
                  <m:oMath xmlns:m="http://schemas.openxmlformats.org/officeDocument/2006/math">
                    <m:r>
                      <a:rPr lang="en-GB" b="0" i="1" smtClean="0">
                        <a:latin typeface="Cambria Math" panose="02040503050406030204" pitchFamily="18" charset="0"/>
                      </a:rPr>
                      <m:t>𝑔</m:t>
                    </m:r>
                    <m:r>
                      <a:rPr lang="en-GB" b="0" i="1" smtClean="0">
                        <a:latin typeface="Cambria Math" panose="02040503050406030204" pitchFamily="18" charset="0"/>
                      </a:rPr>
                      <m:t>∈</m:t>
                    </m:r>
                    <m:r>
                      <a:rPr lang="en-GB" b="0" i="1" smtClean="0">
                        <a:latin typeface="Cambria Math" panose="02040503050406030204" pitchFamily="18" charset="0"/>
                      </a:rPr>
                      <m:t>𝐺</m:t>
                    </m:r>
                  </m:oMath>
                </a14:m>
                <a:r>
                  <a:rPr lang="en-GB" dirty="0"/>
                  <a:t> has an inverse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𝑔</m:t>
                        </m:r>
                      </m:e>
                      <m:sup>
                        <m:r>
                          <a:rPr lang="en-GB" b="0" i="1" smtClean="0">
                            <a:latin typeface="Cambria Math" panose="02040503050406030204" pitchFamily="18" charset="0"/>
                          </a:rPr>
                          <m:t>′</m:t>
                        </m:r>
                      </m:sup>
                    </m:sSup>
                  </m:oMath>
                </a14:m>
                <a:r>
                  <a:rPr lang="en-GB" dirty="0"/>
                  <a:t> such that </a:t>
                </a:r>
                <a14:m>
                  <m:oMath xmlns:m="http://schemas.openxmlformats.org/officeDocument/2006/math">
                    <m:r>
                      <a:rPr lang="en-GB" b="0" i="1" smtClean="0">
                        <a:latin typeface="Cambria Math" panose="02040503050406030204" pitchFamily="18" charset="0"/>
                      </a:rPr>
                      <m:t>𝑔</m:t>
                    </m:r>
                    <m:sSub>
                      <m:sSubPr>
                        <m:ctrlPr>
                          <a:rPr lang="en-GB" b="0" i="1" smtClean="0">
                            <a:latin typeface="Cambria Math" panose="02040503050406030204" pitchFamily="18" charset="0"/>
                          </a:rPr>
                        </m:ctrlPr>
                      </m:sSubPr>
                      <m:e>
                        <m:r>
                          <a:rPr lang="en-GB" b="0" i="1" smtClean="0">
                            <a:latin typeface="Cambria Math" panose="02040503050406030204" pitchFamily="18" charset="0"/>
                          </a:rPr>
                          <m:t>∗</m:t>
                        </m:r>
                      </m:e>
                      <m:sub>
                        <m:r>
                          <a:rPr lang="en-GB" b="0" i="1" smtClean="0">
                            <a:latin typeface="Cambria Math" panose="02040503050406030204" pitchFamily="18" charset="0"/>
                          </a:rPr>
                          <m:t>𝐺</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𝑔</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𝑔</m:t>
                        </m:r>
                      </m:e>
                      <m:sup>
                        <m:r>
                          <a:rPr lang="en-GB" b="0" i="1" smtClean="0">
                            <a:latin typeface="Cambria Math" panose="02040503050406030204" pitchFamily="18" charset="0"/>
                          </a:rPr>
                          <m:t>′</m:t>
                        </m:r>
                      </m:sup>
                    </m:sSup>
                    <m:sSub>
                      <m:sSubPr>
                        <m:ctrlPr>
                          <a:rPr lang="en-GB" b="0" i="1" smtClean="0">
                            <a:latin typeface="Cambria Math" panose="02040503050406030204" pitchFamily="18" charset="0"/>
                          </a:rPr>
                        </m:ctrlPr>
                      </m:sSubPr>
                      <m:e>
                        <m:r>
                          <a:rPr lang="en-GB" b="0" i="1" smtClean="0">
                            <a:latin typeface="Cambria Math" panose="02040503050406030204" pitchFamily="18" charset="0"/>
                          </a:rPr>
                          <m:t>∗</m:t>
                        </m:r>
                      </m:e>
                      <m:sub>
                        <m:r>
                          <a:rPr lang="en-GB" b="0" i="1" smtClean="0">
                            <a:latin typeface="Cambria Math" panose="02040503050406030204" pitchFamily="18" charset="0"/>
                          </a:rPr>
                          <m:t>𝐺</m:t>
                        </m:r>
                      </m:sub>
                    </m:sSub>
                    <m:r>
                      <a:rPr lang="en-GB" b="0" i="1" smtClean="0">
                        <a:latin typeface="Cambria Math" panose="02040503050406030204" pitchFamily="18" charset="0"/>
                      </a:rPr>
                      <m:t>𝑔</m:t>
                    </m:r>
                    <m:r>
                      <a:rPr lang="en-GB" b="0" i="1" smtClean="0">
                        <a:latin typeface="Cambria Math" panose="02040503050406030204" pitchFamily="18" charset="0"/>
                      </a:rPr>
                      <m:t>=</m:t>
                    </m:r>
                    <m:r>
                      <a:rPr lang="en-GB" b="0" i="1" smtClean="0">
                        <a:latin typeface="Cambria Math" panose="02040503050406030204" pitchFamily="18" charset="0"/>
                      </a:rPr>
                      <m:t>𝑒</m:t>
                    </m:r>
                  </m:oMath>
                </a14:m>
                <a:endParaRPr lang="en-GB" dirty="0"/>
              </a:p>
              <a:p>
                <a:endParaRPr lang="en-GB" dirty="0"/>
              </a:p>
              <a:p>
                <a:r>
                  <a:rPr lang="en-GB" dirty="0"/>
                  <a:t>Every vector space </a:t>
                </a:r>
                <a14:m>
                  <m:oMath xmlns:m="http://schemas.openxmlformats.org/officeDocument/2006/math">
                    <m:r>
                      <a:rPr lang="en-GB" b="0" i="1" smtClean="0">
                        <a:latin typeface="Cambria Math" panose="02040503050406030204" pitchFamily="18" charset="0"/>
                      </a:rPr>
                      <m:t>𝑉</m:t>
                    </m:r>
                  </m:oMath>
                </a14:m>
                <a:r>
                  <a:rPr lang="en-GB" dirty="0"/>
                  <a:t> can also be thought of as a group with the binary operation of addition.</a:t>
                </a:r>
              </a:p>
              <a:p>
                <a:endParaRPr lang="en-GB" dirty="0"/>
              </a:p>
              <a:p>
                <a:r>
                  <a:rPr lang="en-GB" dirty="0"/>
                  <a:t>Groups generally represent some symmetry that exists on a set.</a:t>
                </a:r>
              </a:p>
            </p:txBody>
          </p:sp>
        </mc:Choice>
        <mc:Fallback xmlns="">
          <p:sp>
            <p:nvSpPr>
              <p:cNvPr id="3" name="Content Placeholder 2">
                <a:extLst>
                  <a:ext uri="{FF2B5EF4-FFF2-40B4-BE49-F238E27FC236}">
                    <a16:creationId xmlns:a16="http://schemas.microsoft.com/office/drawing/2014/main" id="{F9B16CDE-AD6A-4023-B93A-7452FF68E0C5}"/>
                  </a:ext>
                </a:extLst>
              </p:cNvPr>
              <p:cNvSpPr>
                <a:spLocks noGrp="1" noRot="1" noChangeAspect="1" noMove="1" noResize="1" noEditPoints="1" noAdjustHandles="1" noChangeArrowheads="1" noChangeShapeType="1" noTextEdit="1"/>
              </p:cNvSpPr>
              <p:nvPr>
                <p:ph idx="1"/>
              </p:nvPr>
            </p:nvSpPr>
            <p:spPr>
              <a:blipFill>
                <a:blip r:embed="rId3"/>
                <a:stretch>
                  <a:fillRect l="-606" t="-810" r="-1394"/>
                </a:stretch>
              </a:blipFill>
            </p:spPr>
            <p:txBody>
              <a:bodyPr/>
              <a:lstStyle/>
              <a:p>
                <a:r>
                  <a:rPr lang="en-GB">
                    <a:noFill/>
                  </a:rPr>
                  <a:t> </a:t>
                </a:r>
              </a:p>
            </p:txBody>
          </p:sp>
        </mc:Fallback>
      </mc:AlternateContent>
    </p:spTree>
    <p:extLst>
      <p:ext uri="{BB962C8B-B14F-4D97-AF65-F5344CB8AC3E}">
        <p14:creationId xmlns:p14="http://schemas.microsoft.com/office/powerpoint/2010/main" val="32729470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BFC0CCB-E304-42CB-AE44-A3FFA6635A4A}"/>
                  </a:ext>
                </a:extLst>
              </p:cNvPr>
              <p:cNvSpPr>
                <a:spLocks noGrp="1"/>
              </p:cNvSpPr>
              <p:nvPr>
                <p:ph type="title"/>
              </p:nvPr>
            </p:nvSpPr>
            <p:spPr/>
            <p:txBody>
              <a:bodyPr/>
              <a:lstStyle/>
              <a:p>
                <a:r>
                  <a:rPr lang="en-GB" dirty="0"/>
                  <a:t>Example: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6</m:t>
                        </m:r>
                      </m:sub>
                    </m:sSub>
                  </m:oMath>
                </a14:m>
                <a:endParaRPr lang="en-GB" dirty="0"/>
              </a:p>
            </p:txBody>
          </p:sp>
        </mc:Choice>
        <mc:Fallback xmlns="">
          <p:sp>
            <p:nvSpPr>
              <p:cNvPr id="2" name="Title 1">
                <a:extLst>
                  <a:ext uri="{FF2B5EF4-FFF2-40B4-BE49-F238E27FC236}">
                    <a16:creationId xmlns:a16="http://schemas.microsoft.com/office/drawing/2014/main" id="{DBFC0CCB-E304-42CB-AE44-A3FFA6635A4A}"/>
                  </a:ext>
                </a:extLst>
              </p:cNvPr>
              <p:cNvSpPr>
                <a:spLocks noGrp="1" noRot="1" noChangeAspect="1" noMove="1" noResize="1" noEditPoints="1" noAdjustHandles="1" noChangeArrowheads="1" noChangeShapeType="1" noTextEdit="1"/>
              </p:cNvSpPr>
              <p:nvPr>
                <p:ph type="title"/>
              </p:nvPr>
            </p:nvSpPr>
            <p:spPr>
              <a:blipFill>
                <a:blip r:embed="rId3"/>
                <a:stretch>
                  <a:fillRect l="-2606" b="-210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3C25B4-D33C-494C-92B7-81DBD0C7BDEF}"/>
                  </a:ext>
                </a:extLst>
              </p:cNvPr>
              <p:cNvSpPr>
                <a:spLocks noGrp="1"/>
              </p:cNvSpPr>
              <p:nvPr>
                <p:ph idx="1"/>
              </p:nvPr>
            </p:nvSpPr>
            <p:spPr>
              <a:xfrm>
                <a:off x="1097280" y="2108201"/>
                <a:ext cx="4998720" cy="3760891"/>
              </a:xfrm>
            </p:spPr>
            <p:txBody>
              <a:bodyPr/>
              <a:lstStyle/>
              <a:p>
                <a:r>
                  <a:rPr lang="en-GB" dirty="0"/>
                  <a:t>We have now added every loop to node </a:t>
                </a:r>
                <a14:m>
                  <m:oMath xmlns:m="http://schemas.openxmlformats.org/officeDocument/2006/math">
                    <m:r>
                      <a:rPr lang="en-GB" b="0" i="1" smtClean="0">
                        <a:latin typeface="Cambria Math" panose="02040503050406030204" pitchFamily="18" charset="0"/>
                      </a:rPr>
                      <m:t>0</m:t>
                    </m:r>
                  </m:oMath>
                </a14:m>
                <a:r>
                  <a:rPr lang="en-GB" dirty="0"/>
                  <a:t>, and can move onto node </a:t>
                </a:r>
                <a14:m>
                  <m:oMath xmlns:m="http://schemas.openxmlformats.org/officeDocument/2006/math">
                    <m:r>
                      <a:rPr lang="en-GB" b="0" i="1" smtClean="0">
                        <a:latin typeface="Cambria Math" panose="02040503050406030204" pitchFamily="18" charset="0"/>
                      </a:rPr>
                      <m:t>1</m:t>
                    </m:r>
                  </m:oMath>
                </a14:m>
                <a:r>
                  <a:rPr lang="en-GB" dirty="0"/>
                  <a:t>.</a:t>
                </a:r>
              </a:p>
              <a:p>
                <a:endParaRPr lang="en-GB" dirty="0"/>
              </a:p>
              <a:p>
                <a:endParaRPr lang="en-GB" dirty="0"/>
              </a:p>
              <a:p>
                <a:r>
                  <a:rPr lang="en-GB" dirty="0"/>
                  <a:t>At the end of the process, we get exactly the Cayley Graph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6</m:t>
                        </m:r>
                      </m:sub>
                    </m:sSub>
                  </m:oMath>
                </a14:m>
                <a:r>
                  <a:rPr lang="en-GB" dirty="0"/>
                  <a:t>.</a:t>
                </a:r>
              </a:p>
            </p:txBody>
          </p:sp>
        </mc:Choice>
        <mc:Fallback xmlns="">
          <p:sp>
            <p:nvSpPr>
              <p:cNvPr id="3" name="Content Placeholder 2">
                <a:extLst>
                  <a:ext uri="{FF2B5EF4-FFF2-40B4-BE49-F238E27FC236}">
                    <a16:creationId xmlns:a16="http://schemas.microsoft.com/office/drawing/2014/main" id="{A53C25B4-D33C-494C-92B7-81DBD0C7BDEF}"/>
                  </a:ext>
                </a:extLst>
              </p:cNvPr>
              <p:cNvSpPr>
                <a:spLocks noGrp="1" noRot="1" noChangeAspect="1" noMove="1" noResize="1" noEditPoints="1" noAdjustHandles="1" noChangeArrowheads="1" noChangeShapeType="1" noTextEdit="1"/>
              </p:cNvSpPr>
              <p:nvPr>
                <p:ph idx="1"/>
              </p:nvPr>
            </p:nvSpPr>
            <p:spPr>
              <a:xfrm>
                <a:off x="1097280" y="2108201"/>
                <a:ext cx="4998720" cy="3760891"/>
              </a:xfrm>
              <a:blipFill>
                <a:blip r:embed="rId4"/>
                <a:stretch>
                  <a:fillRect l="-1220" t="-810" r="-2439"/>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203C6588-07E6-4589-9591-117CC25E4131}"/>
              </a:ext>
            </a:extLst>
          </p:cNvPr>
          <p:cNvPicPr>
            <a:picLocks noChangeAspect="1"/>
          </p:cNvPicPr>
          <p:nvPr/>
        </p:nvPicPr>
        <p:blipFill>
          <a:blip r:embed="rId5"/>
          <a:stretch>
            <a:fillRect/>
          </a:stretch>
        </p:blipFill>
        <p:spPr>
          <a:xfrm>
            <a:off x="7028375" y="2108200"/>
            <a:ext cx="4066345" cy="3760892"/>
          </a:xfrm>
          <a:prstGeom prst="rect">
            <a:avLst/>
          </a:prstGeom>
        </p:spPr>
      </p:pic>
    </p:spTree>
    <p:extLst>
      <p:ext uri="{BB962C8B-B14F-4D97-AF65-F5344CB8AC3E}">
        <p14:creationId xmlns:p14="http://schemas.microsoft.com/office/powerpoint/2010/main" val="343389183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9CEA-0041-4FC5-A078-FB694D950005}"/>
              </a:ext>
            </a:extLst>
          </p:cNvPr>
          <p:cNvSpPr>
            <a:spLocks noGrp="1"/>
          </p:cNvSpPr>
          <p:nvPr>
            <p:ph type="title"/>
          </p:nvPr>
        </p:nvSpPr>
        <p:spPr/>
        <p:txBody>
          <a:bodyPr/>
          <a:lstStyle/>
          <a:p>
            <a:r>
              <a:rPr lang="en-GB" dirty="0"/>
              <a:t>Knuth-Bendix Algorithm</a:t>
            </a:r>
          </a:p>
        </p:txBody>
      </p:sp>
      <p:sp>
        <p:nvSpPr>
          <p:cNvPr id="3" name="Text Placeholder 2">
            <a:extLst>
              <a:ext uri="{FF2B5EF4-FFF2-40B4-BE49-F238E27FC236}">
                <a16:creationId xmlns:a16="http://schemas.microsoft.com/office/drawing/2014/main" id="{5866375D-1501-46B0-B098-DED769E85FD2}"/>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6796732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56E7-4868-4BCB-A3E4-D09E9C3CDF57}"/>
              </a:ext>
            </a:extLst>
          </p:cNvPr>
          <p:cNvSpPr>
            <a:spLocks noGrp="1"/>
          </p:cNvSpPr>
          <p:nvPr>
            <p:ph type="title"/>
          </p:nvPr>
        </p:nvSpPr>
        <p:spPr/>
        <p:txBody>
          <a:bodyPr/>
          <a:lstStyle/>
          <a:p>
            <a:r>
              <a:rPr lang="en-GB" dirty="0"/>
              <a:t>Automatic Groups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70F8EB-BE20-4AEB-9E84-5B02FE39AB0C}"/>
                  </a:ext>
                </a:extLst>
              </p:cNvPr>
              <p:cNvSpPr>
                <a:spLocks noGrp="1"/>
              </p:cNvSpPr>
              <p:nvPr>
                <p:ph idx="1"/>
              </p:nvPr>
            </p:nvSpPr>
            <p:spPr/>
            <p:txBody>
              <a:bodyPr/>
              <a:lstStyle/>
              <a:p>
                <a:r>
                  <a:rPr lang="en-GB" dirty="0"/>
                  <a:t>A group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𝑅</m:t>
                    </m:r>
                    <m:r>
                      <a:rPr lang="en-GB" b="0" i="1" smtClean="0">
                        <a:latin typeface="Cambria Math" panose="02040503050406030204" pitchFamily="18" charset="0"/>
                      </a:rPr>
                      <m:t>⟩</m:t>
                    </m:r>
                  </m:oMath>
                </a14:m>
                <a:r>
                  <a:rPr lang="en-GB" dirty="0"/>
                  <a:t> is </a:t>
                </a:r>
                <a:r>
                  <a:rPr lang="en-GB" b="1" dirty="0"/>
                  <a:t>automatic</a:t>
                </a:r>
                <a:r>
                  <a:rPr lang="en-GB" dirty="0"/>
                  <a:t> if there exist deterministic finite automata </a:t>
                </a:r>
                <a14:m>
                  <m:oMath xmlns:m="http://schemas.openxmlformats.org/officeDocument/2006/math">
                    <m:r>
                      <a:rPr lang="en-GB" b="0" i="1" smtClean="0">
                        <a:latin typeface="Cambria Math" panose="02040503050406030204" pitchFamily="18" charset="0"/>
                      </a:rPr>
                      <m:t>𝑊</m:t>
                    </m:r>
                  </m:oMath>
                </a14:m>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𝑀</m:t>
                        </m:r>
                      </m:e>
                      <m:sub>
                        <m:r>
                          <a:rPr lang="en-GB" b="0" i="1" smtClean="0">
                            <a:latin typeface="Cambria Math" panose="02040503050406030204" pitchFamily="18" charset="0"/>
                          </a:rPr>
                          <m:t>𝑎</m:t>
                        </m:r>
                      </m:sub>
                    </m:sSub>
                  </m:oMath>
                </a14:m>
                <a:r>
                  <a:rPr lang="en-GB" dirty="0"/>
                  <a:t> for all </a:t>
                </a:r>
                <a14:m>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𝐴</m:t>
                    </m:r>
                    <m:r>
                      <a:rPr lang="en-GB" b="0" i="1" smtClean="0">
                        <a:latin typeface="Cambria Math" panose="02040503050406030204" pitchFamily="18" charset="0"/>
                      </a:rPr>
                      <m:t>∪{$}</m:t>
                    </m:r>
                  </m:oMath>
                </a14:m>
                <a:r>
                  <a:rPr lang="en-GB" dirty="0"/>
                  <a:t> such that:</a:t>
                </a:r>
              </a:p>
              <a:p>
                <a:pPr lvl="1"/>
                <a14:m>
                  <m:oMath xmlns:m="http://schemas.openxmlformats.org/officeDocument/2006/math">
                    <m:r>
                      <a:rPr lang="en-GB" b="0" i="1" smtClean="0">
                        <a:latin typeface="Cambria Math" panose="02040503050406030204" pitchFamily="18" charset="0"/>
                      </a:rPr>
                      <m:t>𝑊</m:t>
                    </m:r>
                  </m:oMath>
                </a14:m>
                <a:r>
                  <a:rPr lang="en-GB" dirty="0"/>
                  <a:t> has input alphabet </a:t>
                </a:r>
                <a14:m>
                  <m:oMath xmlns:m="http://schemas.openxmlformats.org/officeDocument/2006/math">
                    <m:r>
                      <a:rPr lang="en-GB" b="0" i="1" smtClean="0">
                        <a:latin typeface="Cambria Math" panose="02040503050406030204" pitchFamily="18" charset="0"/>
                      </a:rPr>
                      <m:t>𝐴</m:t>
                    </m:r>
                  </m:oMath>
                </a14:m>
                <a:r>
                  <a:rPr lang="en-GB" dirty="0"/>
                  <a:t>, and for each </a:t>
                </a:r>
                <a14:m>
                  <m:oMath xmlns:m="http://schemas.openxmlformats.org/officeDocument/2006/math">
                    <m:r>
                      <a:rPr lang="en-GB" b="0" i="1" smtClean="0">
                        <a:latin typeface="Cambria Math" panose="02040503050406030204" pitchFamily="18" charset="0"/>
                      </a:rPr>
                      <m:t>𝑔</m:t>
                    </m:r>
                    <m:r>
                      <a:rPr lang="en-GB" b="0" i="1" smtClean="0">
                        <a:latin typeface="Cambria Math" panose="02040503050406030204" pitchFamily="18" charset="0"/>
                      </a:rPr>
                      <m:t>∈</m:t>
                    </m:r>
                    <m:r>
                      <a:rPr lang="en-GB" b="0" i="1" smtClean="0">
                        <a:latin typeface="Cambria Math" panose="02040503050406030204" pitchFamily="18" charset="0"/>
                      </a:rPr>
                      <m:t>𝐺</m:t>
                    </m:r>
                  </m:oMath>
                </a14:m>
                <a:r>
                  <a:rPr lang="en-GB" dirty="0"/>
                  <a:t>, there is at least one </a:t>
                </a:r>
                <a14:m>
                  <m:oMath xmlns:m="http://schemas.openxmlformats.org/officeDocument/2006/math">
                    <m:r>
                      <a:rPr lang="en-GB" b="0" i="1" smtClean="0">
                        <a:latin typeface="Cambria Math" panose="02040503050406030204" pitchFamily="18" charset="0"/>
                      </a:rPr>
                      <m:t>𝑤</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m:t>
                        </m:r>
                      </m:sup>
                    </m:sSup>
                  </m:oMath>
                </a14:m>
                <a:r>
                  <a:rPr lang="en-GB" dirty="0"/>
                  <a:t> with </a:t>
                </a:r>
                <a14:m>
                  <m:oMath xmlns:m="http://schemas.openxmlformats.org/officeDocument/2006/math">
                    <m:r>
                      <a:rPr lang="en-GB" b="0" i="1" smtClean="0">
                        <a:latin typeface="Cambria Math" panose="02040503050406030204" pitchFamily="18" charset="0"/>
                      </a:rPr>
                      <m:t>𝑤</m:t>
                    </m:r>
                    <m:r>
                      <a:rPr lang="en-GB" b="0" i="1" smtClean="0">
                        <a:latin typeface="Cambria Math" panose="02040503050406030204" pitchFamily="18" charset="0"/>
                      </a:rPr>
                      <m:t>∈</m:t>
                    </m:r>
                    <m:r>
                      <a:rPr lang="en-GB" i="1">
                        <a:latin typeface="Cambria Math" panose="02040503050406030204" pitchFamily="18" charset="0"/>
                        <a:ea typeface="Cambria Math" panose="02040503050406030204" pitchFamily="18" charset="0"/>
                      </a:rPr>
                      <m:t>ℒ</m:t>
                    </m:r>
                    <m:r>
                      <a:rPr lang="en-GB" b="0" i="1" smtClean="0">
                        <a:latin typeface="Cambria Math" panose="02040503050406030204" pitchFamily="18" charset="0"/>
                      </a:rPr>
                      <m:t>(</m:t>
                    </m:r>
                    <m:r>
                      <a:rPr lang="en-GB" b="0" i="1" smtClean="0">
                        <a:latin typeface="Cambria Math" panose="02040503050406030204" pitchFamily="18" charset="0"/>
                      </a:rPr>
                      <m:t>𝑊</m:t>
                    </m:r>
                    <m:r>
                      <a:rPr lang="en-GB" b="0" i="1" smtClean="0">
                        <a:latin typeface="Cambria Math" panose="02040503050406030204" pitchFamily="18" charset="0"/>
                      </a:rPr>
                      <m:t>)</m:t>
                    </m:r>
                  </m:oMath>
                </a14:m>
                <a:r>
                  <a:rPr lang="en-GB" dirty="0"/>
                  <a:t> and </a:t>
                </a:r>
                <a14:m>
                  <m:oMath xmlns:m="http://schemas.openxmlformats.org/officeDocument/2006/math">
                    <m:r>
                      <a:rPr lang="en-GB" b="0" i="1" smtClean="0">
                        <a:latin typeface="Cambria Math" panose="02040503050406030204" pitchFamily="18" charset="0"/>
                      </a:rPr>
                      <m:t>𝑤</m:t>
                    </m:r>
                    <m:sSub>
                      <m:sSubPr>
                        <m:ctrlPr>
                          <a:rPr lang="en-GB" b="0" i="1" smtClean="0">
                            <a:latin typeface="Cambria Math" panose="02040503050406030204" pitchFamily="18" charset="0"/>
                          </a:rPr>
                        </m:ctrlPr>
                      </m:sSubPr>
                      <m:e>
                        <m:r>
                          <a:rPr lang="en-GB" b="0" i="1" smtClean="0">
                            <a:latin typeface="Cambria Math" panose="02040503050406030204" pitchFamily="18" charset="0"/>
                          </a:rPr>
                          <m:t>≡</m:t>
                        </m:r>
                      </m:e>
                      <m:sub>
                        <m:r>
                          <a:rPr lang="en-GB" b="0" i="1" smtClean="0">
                            <a:latin typeface="Cambria Math" panose="02040503050406030204" pitchFamily="18" charset="0"/>
                          </a:rPr>
                          <m:t>𝐺</m:t>
                        </m:r>
                      </m:sub>
                    </m:sSub>
                    <m:r>
                      <a:rPr lang="en-GB" b="0" i="1" smtClean="0">
                        <a:latin typeface="Cambria Math" panose="02040503050406030204" pitchFamily="18" charset="0"/>
                      </a:rPr>
                      <m:t>𝑔</m:t>
                    </m:r>
                  </m:oMath>
                </a14:m>
                <a:endParaRPr lang="en-GB" dirty="0"/>
              </a:p>
              <a:p>
                <a:pPr lvl="1"/>
                <a:r>
                  <a:rPr lang="en-GB" dirty="0"/>
                  <a:t>For </a:t>
                </a:r>
                <a14:m>
                  <m:oMath xmlns:m="http://schemas.openxmlformats.org/officeDocument/2006/math">
                    <m:r>
                      <a:rPr lang="en-GB" b="0" i="1" smtClean="0">
                        <a:latin typeface="Cambria Math" panose="02040503050406030204" pitchFamily="18" charset="0"/>
                      </a:rPr>
                      <m:t>𝑎</m:t>
                    </m:r>
                    <m:r>
                      <a:rPr lang="en-GB" i="1">
                        <a:latin typeface="Cambria Math" panose="02040503050406030204" pitchFamily="18" charset="0"/>
                      </a:rPr>
                      <m:t>∈</m:t>
                    </m:r>
                    <m:r>
                      <a:rPr lang="en-GB" i="1">
                        <a:latin typeface="Cambria Math" panose="02040503050406030204" pitchFamily="18" charset="0"/>
                      </a:rPr>
                      <m:t>𝐴</m:t>
                    </m:r>
                    <m:r>
                      <a:rPr lang="en-GB" i="1">
                        <a:latin typeface="Cambria Math" panose="02040503050406030204" pitchFamily="18" charset="0"/>
                      </a:rPr>
                      <m:t>∪{$}</m:t>
                    </m:r>
                  </m:oMath>
                </a14:m>
                <a:r>
                  <a:rPr lang="en-GB" dirty="0"/>
                  <a:t>,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𝑀</m:t>
                        </m:r>
                      </m:e>
                      <m:sub>
                        <m:r>
                          <a:rPr lang="en-GB" b="0" i="1" dirty="0" smtClean="0">
                            <a:latin typeface="Cambria Math" panose="02040503050406030204" pitchFamily="18" charset="0"/>
                          </a:rPr>
                          <m:t>𝑎</m:t>
                        </m:r>
                      </m:sub>
                    </m:sSub>
                  </m:oMath>
                </a14:m>
                <a:r>
                  <a:rPr lang="en-GB" dirty="0"/>
                  <a:t> has input alphabet </a:t>
                </a:r>
                <a14:m>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 </m:t>
                                </m:r>
                              </m:sup>
                            </m:sSup>
                            <m:r>
                              <a:rPr lang="en-GB" b="0" i="1" smtClean="0">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𝐴</m:t>
                                </m:r>
                              </m:e>
                              <m:sup>
                                <m:r>
                                  <a:rPr lang="en-GB" i="1">
                                    <a:latin typeface="Cambria Math" panose="02040503050406030204" pitchFamily="18" charset="0"/>
                                  </a:rPr>
                                  <m:t>† </m:t>
                                </m:r>
                              </m:sup>
                            </m:sSup>
                          </m:e>
                        </m:d>
                      </m:e>
                      <m:sup>
                        <m:r>
                          <a:rPr lang="en-GB" b="0" i="1" smtClean="0">
                            <a:latin typeface="Cambria Math" panose="02040503050406030204" pitchFamily="18" charset="0"/>
                          </a:rPr>
                          <m:t>∗</m:t>
                        </m:r>
                      </m:sup>
                    </m:sSup>
                  </m:oMath>
                </a14:m>
                <a:r>
                  <a:rPr lang="en-GB" dirty="0"/>
                  <a:t>, and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𝑣</m:t>
                        </m:r>
                        <m:r>
                          <a:rPr lang="en-GB" b="0" i="1" smtClean="0">
                            <a:latin typeface="Cambria Math" panose="02040503050406030204" pitchFamily="18" charset="0"/>
                          </a:rPr>
                          <m:t>, </m:t>
                        </m:r>
                        <m:r>
                          <a:rPr lang="en-GB" b="0" i="1" smtClean="0">
                            <a:latin typeface="Cambria Math" panose="02040503050406030204" pitchFamily="18" charset="0"/>
                          </a:rPr>
                          <m:t>𝑤</m:t>
                        </m:r>
                      </m:e>
                    </m:d>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ℒ</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𝑀</m:t>
                        </m:r>
                      </m:e>
                      <m:sub>
                        <m:r>
                          <a:rPr lang="en-GB" b="0" i="1" smtClean="0">
                            <a:latin typeface="Cambria Math" panose="02040503050406030204" pitchFamily="18" charset="0"/>
                          </a:rPr>
                          <m:t>𝑎</m:t>
                        </m:r>
                      </m:sub>
                    </m:sSub>
                    <m:r>
                      <a:rPr lang="en-GB" b="0" i="1" smtClean="0">
                        <a:latin typeface="Cambria Math" panose="02040503050406030204" pitchFamily="18" charset="0"/>
                      </a:rPr>
                      <m:t>)</m:t>
                    </m:r>
                  </m:oMath>
                </a14:m>
                <a:r>
                  <a:rPr lang="en-GB" dirty="0"/>
                  <a:t> if and only if </a:t>
                </a:r>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 </m:t>
                    </m:r>
                    <m:r>
                      <a:rPr lang="en-GB" b="0" i="1" smtClean="0">
                        <a:latin typeface="Cambria Math" panose="02040503050406030204" pitchFamily="18" charset="0"/>
                      </a:rPr>
                      <m:t>𝑤</m:t>
                    </m:r>
                    <m:r>
                      <a:rPr lang="en-GB" b="0" i="1" smtClean="0">
                        <a:latin typeface="Cambria Math" panose="02040503050406030204" pitchFamily="18" charset="0"/>
                      </a:rPr>
                      <m:t>∈</m:t>
                    </m:r>
                    <m:r>
                      <a:rPr lang="en-GB" i="1">
                        <a:latin typeface="Cambria Math" panose="02040503050406030204" pitchFamily="18" charset="0"/>
                        <a:ea typeface="Cambria Math" panose="02040503050406030204" pitchFamily="18" charset="0"/>
                      </a:rPr>
                      <m:t>ℒ</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𝑊</m:t>
                    </m:r>
                    <m:r>
                      <a:rPr lang="en-GB" b="0" i="1" smtClean="0">
                        <a:latin typeface="Cambria Math" panose="02040503050406030204" pitchFamily="18" charset="0"/>
                        <a:ea typeface="Cambria Math" panose="02040503050406030204" pitchFamily="18" charset="0"/>
                      </a:rPr>
                      <m:t>)</m:t>
                    </m:r>
                  </m:oMath>
                </a14:m>
                <a:r>
                  <a:rPr lang="en-GB" dirty="0"/>
                  <a:t> and </a:t>
                </a:r>
                <a14:m>
                  <m:oMath xmlns:m="http://schemas.openxmlformats.org/officeDocument/2006/math">
                    <m:r>
                      <a:rPr lang="en-GB" b="0" i="1" smtClean="0">
                        <a:latin typeface="Cambria Math" panose="02040503050406030204" pitchFamily="18" charset="0"/>
                      </a:rPr>
                      <m:t>𝑣𝑎</m:t>
                    </m:r>
                    <m:sSub>
                      <m:sSubPr>
                        <m:ctrlPr>
                          <a:rPr lang="en-GB" b="0" i="1" smtClean="0">
                            <a:latin typeface="Cambria Math" panose="02040503050406030204" pitchFamily="18" charset="0"/>
                          </a:rPr>
                        </m:ctrlPr>
                      </m:sSubPr>
                      <m:e>
                        <m:r>
                          <a:rPr lang="en-GB" b="0" i="1" smtClean="0">
                            <a:latin typeface="Cambria Math" panose="02040503050406030204" pitchFamily="18" charset="0"/>
                          </a:rPr>
                          <m:t>≡</m:t>
                        </m:r>
                      </m:e>
                      <m:sub>
                        <m:r>
                          <a:rPr lang="en-GB" b="0" i="1" smtClean="0">
                            <a:latin typeface="Cambria Math" panose="02040503050406030204" pitchFamily="18" charset="0"/>
                          </a:rPr>
                          <m:t>𝐺</m:t>
                        </m:r>
                      </m:sub>
                    </m:sSub>
                    <m:r>
                      <a:rPr lang="en-GB" b="0" i="1" smtClean="0">
                        <a:latin typeface="Cambria Math" panose="02040503050406030204" pitchFamily="18" charset="0"/>
                      </a:rPr>
                      <m:t>𝑤</m:t>
                    </m:r>
                  </m:oMath>
                </a14:m>
                <a:r>
                  <a:rPr lang="en-GB" dirty="0"/>
                  <a:t>.</a:t>
                </a:r>
              </a:p>
              <a:p>
                <a:pPr lvl="1"/>
                <a:endParaRPr lang="en-GB" dirty="0"/>
              </a:p>
              <a:p>
                <a:r>
                  <a:rPr lang="en-GB" dirty="0"/>
                  <a:t>The set of these automata form the </a:t>
                </a:r>
                <a:r>
                  <a:rPr lang="en-GB" b="1" dirty="0"/>
                  <a:t>automatic structure</a:t>
                </a:r>
                <a:r>
                  <a:rPr lang="en-GB" dirty="0"/>
                  <a:t> of a group. Being automatic is intrinsic to a group, and doesn’t depend on the generating set.</a:t>
                </a:r>
              </a:p>
            </p:txBody>
          </p:sp>
        </mc:Choice>
        <mc:Fallback xmlns="">
          <p:sp>
            <p:nvSpPr>
              <p:cNvPr id="3" name="Content Placeholder 2">
                <a:extLst>
                  <a:ext uri="{FF2B5EF4-FFF2-40B4-BE49-F238E27FC236}">
                    <a16:creationId xmlns:a16="http://schemas.microsoft.com/office/drawing/2014/main" id="{5570F8EB-BE20-4AEB-9E84-5B02FE39AB0C}"/>
                  </a:ext>
                </a:extLst>
              </p:cNvPr>
              <p:cNvSpPr>
                <a:spLocks noGrp="1" noRot="1" noChangeAspect="1" noMove="1" noResize="1" noEditPoints="1" noAdjustHandles="1" noChangeArrowheads="1" noChangeShapeType="1" noTextEdit="1"/>
              </p:cNvSpPr>
              <p:nvPr>
                <p:ph idx="1"/>
              </p:nvPr>
            </p:nvSpPr>
            <p:spPr>
              <a:blipFill>
                <a:blip r:embed="rId3"/>
                <a:stretch>
                  <a:fillRect l="-606" t="-810" r="-1818"/>
                </a:stretch>
              </a:blipFill>
            </p:spPr>
            <p:txBody>
              <a:bodyPr/>
              <a:lstStyle/>
              <a:p>
                <a:r>
                  <a:rPr lang="en-GB">
                    <a:noFill/>
                  </a:rPr>
                  <a:t> </a:t>
                </a:r>
              </a:p>
            </p:txBody>
          </p:sp>
        </mc:Fallback>
      </mc:AlternateContent>
    </p:spTree>
    <p:extLst>
      <p:ext uri="{BB962C8B-B14F-4D97-AF65-F5344CB8AC3E}">
        <p14:creationId xmlns:p14="http://schemas.microsoft.com/office/powerpoint/2010/main" val="22952733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9A8E4B9-6705-44BC-A178-E4936698364A}"/>
                  </a:ext>
                </a:extLst>
              </p:cNvPr>
              <p:cNvSpPr>
                <a:spLocks noGrp="1"/>
              </p:cNvSpPr>
              <p:nvPr>
                <p:ph type="title"/>
              </p:nvPr>
            </p:nvSpPr>
            <p:spPr/>
            <p:txBody>
              <a:bodyPr/>
              <a:lstStyle/>
              <a:p>
                <a:r>
                  <a:rPr lang="en-GB" dirty="0"/>
                  <a:t>Constructing </a:t>
                </a:r>
                <a14:m>
                  <m:oMath xmlns:m="http://schemas.openxmlformats.org/officeDocument/2006/math">
                    <m:r>
                      <a:rPr lang="en-GB" b="0" i="1" smtClean="0">
                        <a:latin typeface="Cambria Math" panose="02040503050406030204" pitchFamily="18" charset="0"/>
                      </a:rPr>
                      <m:t>𝑊</m:t>
                    </m:r>
                  </m:oMath>
                </a14:m>
                <a:endParaRPr lang="en-GB" dirty="0"/>
              </a:p>
            </p:txBody>
          </p:sp>
        </mc:Choice>
        <mc:Fallback xmlns="">
          <p:sp>
            <p:nvSpPr>
              <p:cNvPr id="2" name="Title 1">
                <a:extLst>
                  <a:ext uri="{FF2B5EF4-FFF2-40B4-BE49-F238E27FC236}">
                    <a16:creationId xmlns:a16="http://schemas.microsoft.com/office/drawing/2014/main" id="{A9A8E4B9-6705-44BC-A178-E4936698364A}"/>
                  </a:ext>
                </a:extLst>
              </p:cNvPr>
              <p:cNvSpPr>
                <a:spLocks noGrp="1" noRot="1" noChangeAspect="1" noMove="1" noResize="1" noEditPoints="1" noAdjustHandles="1" noChangeArrowheads="1" noChangeShapeType="1" noTextEdit="1"/>
              </p:cNvSpPr>
              <p:nvPr>
                <p:ph type="title"/>
              </p:nvPr>
            </p:nvSpPr>
            <p:spPr>
              <a:blipFill>
                <a:blip r:embed="rId3"/>
                <a:stretch>
                  <a:fillRect l="-2606" b="-210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4128C8-12E1-453C-BFB4-1458F4F5BA1E}"/>
                  </a:ext>
                </a:extLst>
              </p:cNvPr>
              <p:cNvSpPr>
                <a:spLocks noGrp="1"/>
              </p:cNvSpPr>
              <p:nvPr>
                <p:ph idx="1"/>
              </p:nvPr>
            </p:nvSpPr>
            <p:spPr>
              <a:xfrm>
                <a:off x="1097280" y="2108201"/>
                <a:ext cx="4998720" cy="3760891"/>
              </a:xfrm>
            </p:spPr>
            <p:txBody>
              <a:bodyPr/>
              <a:lstStyle/>
              <a:p>
                <a:r>
                  <a:rPr lang="en-GB" dirty="0"/>
                  <a:t>We can construct </a:t>
                </a:r>
                <a14:m>
                  <m:oMath xmlns:m="http://schemas.openxmlformats.org/officeDocument/2006/math">
                    <m:r>
                      <a:rPr lang="en-GB" b="0" i="1" smtClean="0">
                        <a:latin typeface="Cambria Math" panose="02040503050406030204" pitchFamily="18" charset="0"/>
                      </a:rPr>
                      <m:t>𝑊</m:t>
                    </m:r>
                  </m:oMath>
                </a14:m>
                <a:r>
                  <a:rPr lang="en-GB" dirty="0"/>
                  <a:t> by making it reject a word if the left hand side of any rule appears in the word.</a:t>
                </a:r>
              </a:p>
              <a:p>
                <a:r>
                  <a:rPr lang="en-GB" dirty="0"/>
                  <a:t>For example, if the only rule is:</a:t>
                </a:r>
              </a:p>
              <a:p>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𝑏𝑎𝑏</m:t>
                      </m:r>
                      <m:r>
                        <a:rPr lang="en-GB" b="0" i="1" smtClean="0">
                          <a:latin typeface="Cambria Math" panose="02040503050406030204" pitchFamily="18" charset="0"/>
                        </a:rPr>
                        <m:t>→</m:t>
                      </m:r>
                      <m:r>
                        <a:rPr lang="en-GB" b="0" i="1" smtClean="0">
                          <a:latin typeface="Cambria Math" panose="02040503050406030204" pitchFamily="18" charset="0"/>
                        </a:rPr>
                        <m:t>𝑎𝑏𝑎</m:t>
                      </m:r>
                    </m:oMath>
                  </m:oMathPara>
                </a14:m>
                <a:endParaRPr lang="en-GB" dirty="0"/>
              </a:p>
              <a:p>
                <a:pPr marL="0" indent="0">
                  <a:buNone/>
                </a:pPr>
                <a:endParaRPr lang="en-GB" dirty="0"/>
              </a:p>
              <a:p>
                <a:r>
                  <a:rPr lang="en-GB" dirty="0"/>
                  <a:t>Then we can construct the automaton:</a:t>
                </a:r>
              </a:p>
            </p:txBody>
          </p:sp>
        </mc:Choice>
        <mc:Fallback xmlns="">
          <p:sp>
            <p:nvSpPr>
              <p:cNvPr id="3" name="Content Placeholder 2">
                <a:extLst>
                  <a:ext uri="{FF2B5EF4-FFF2-40B4-BE49-F238E27FC236}">
                    <a16:creationId xmlns:a16="http://schemas.microsoft.com/office/drawing/2014/main" id="{844128C8-12E1-453C-BFB4-1458F4F5BA1E}"/>
                  </a:ext>
                </a:extLst>
              </p:cNvPr>
              <p:cNvSpPr>
                <a:spLocks noGrp="1" noRot="1" noChangeAspect="1" noMove="1" noResize="1" noEditPoints="1" noAdjustHandles="1" noChangeArrowheads="1" noChangeShapeType="1" noTextEdit="1"/>
              </p:cNvSpPr>
              <p:nvPr>
                <p:ph idx="1"/>
              </p:nvPr>
            </p:nvSpPr>
            <p:spPr>
              <a:xfrm>
                <a:off x="1097280" y="2108201"/>
                <a:ext cx="4998720" cy="3760891"/>
              </a:xfrm>
              <a:blipFill>
                <a:blip r:embed="rId4"/>
                <a:stretch>
                  <a:fillRect l="-1220" t="-810" r="-122"/>
                </a:stretch>
              </a:blipFill>
            </p:spPr>
            <p:txBody>
              <a:bodyPr/>
              <a:lstStyle/>
              <a:p>
                <a:r>
                  <a:rPr lang="en-GB">
                    <a:noFill/>
                  </a:rPr>
                  <a:t> </a:t>
                </a:r>
              </a:p>
            </p:txBody>
          </p:sp>
        </mc:Fallback>
      </mc:AlternateContent>
      <p:pic>
        <p:nvPicPr>
          <p:cNvPr id="5" name="Picture 4" descr="Diagram&#10;&#10;Description automatically generated">
            <a:extLst>
              <a:ext uri="{FF2B5EF4-FFF2-40B4-BE49-F238E27FC236}">
                <a16:creationId xmlns:a16="http://schemas.microsoft.com/office/drawing/2014/main" id="{54B5FF08-B2FD-4F01-ACB7-061163AE06EA}"/>
              </a:ext>
            </a:extLst>
          </p:cNvPr>
          <p:cNvPicPr>
            <a:picLocks noChangeAspect="1"/>
          </p:cNvPicPr>
          <p:nvPr/>
        </p:nvPicPr>
        <p:blipFill rotWithShape="1">
          <a:blip r:embed="rId5"/>
          <a:srcRect r="37951"/>
          <a:stretch/>
        </p:blipFill>
        <p:spPr>
          <a:xfrm>
            <a:off x="6713637" y="2108201"/>
            <a:ext cx="3918858" cy="4211297"/>
          </a:xfrm>
          <a:prstGeom prst="rect">
            <a:avLst/>
          </a:prstGeom>
        </p:spPr>
      </p:pic>
    </p:spTree>
    <p:extLst>
      <p:ext uri="{BB962C8B-B14F-4D97-AF65-F5344CB8AC3E}">
        <p14:creationId xmlns:p14="http://schemas.microsoft.com/office/powerpoint/2010/main" val="38353542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50BA-6B2F-43F8-9D22-BAE03906461D}"/>
              </a:ext>
            </a:extLst>
          </p:cNvPr>
          <p:cNvSpPr>
            <a:spLocks noGrp="1"/>
          </p:cNvSpPr>
          <p:nvPr>
            <p:ph type="title"/>
          </p:nvPr>
        </p:nvSpPr>
        <p:spPr/>
        <p:txBody>
          <a:bodyPr/>
          <a:lstStyle/>
          <a:p>
            <a:r>
              <a:rPr lang="en-GB" dirty="0"/>
              <a:t>Solving the Word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6EB650-97C0-42FC-B11F-DEA270216E34}"/>
                  </a:ext>
                </a:extLst>
              </p:cNvPr>
              <p:cNvSpPr>
                <a:spLocks noGrp="1"/>
              </p:cNvSpPr>
              <p:nvPr>
                <p:ph idx="1"/>
              </p:nvPr>
            </p:nvSpPr>
            <p:spPr>
              <a:xfrm>
                <a:off x="1097280" y="2108201"/>
                <a:ext cx="4998720" cy="3760891"/>
              </a:xfrm>
            </p:spPr>
            <p:txBody>
              <a:bodyPr/>
              <a:lstStyle/>
              <a:p>
                <a:r>
                  <a:rPr lang="en-GB" dirty="0"/>
                  <a:t>Given the input word </a:t>
                </a:r>
                <a14:m>
                  <m:oMath xmlns:m="http://schemas.openxmlformats.org/officeDocument/2006/math">
                    <m:r>
                      <a:rPr lang="en-GB" b="0" i="1" smtClean="0">
                        <a:latin typeface="Cambria Math" panose="02040503050406030204" pitchFamily="18" charset="0"/>
                      </a:rPr>
                      <m:t>𝑏𝑏𝑎𝑏</m:t>
                    </m:r>
                  </m:oMath>
                </a14:m>
                <a:r>
                  <a:rPr lang="en-GB" dirty="0"/>
                  <a:t>, we can reduce that:</a:t>
                </a:r>
              </a:p>
              <a:p>
                <a:endParaRPr lang="en-GB" dirty="0"/>
              </a:p>
            </p:txBody>
          </p:sp>
        </mc:Choice>
        <mc:Fallback xmlns="">
          <p:sp>
            <p:nvSpPr>
              <p:cNvPr id="3" name="Content Placeholder 2">
                <a:extLst>
                  <a:ext uri="{FF2B5EF4-FFF2-40B4-BE49-F238E27FC236}">
                    <a16:creationId xmlns:a16="http://schemas.microsoft.com/office/drawing/2014/main" id="{E86EB650-97C0-42FC-B11F-DEA270216E34}"/>
                  </a:ext>
                </a:extLst>
              </p:cNvPr>
              <p:cNvSpPr>
                <a:spLocks noGrp="1" noRot="1" noChangeAspect="1" noMove="1" noResize="1" noEditPoints="1" noAdjustHandles="1" noChangeArrowheads="1" noChangeShapeType="1" noTextEdit="1"/>
              </p:cNvSpPr>
              <p:nvPr>
                <p:ph idx="1"/>
              </p:nvPr>
            </p:nvSpPr>
            <p:spPr>
              <a:xfrm>
                <a:off x="1097280" y="2108201"/>
                <a:ext cx="4998720" cy="3760891"/>
              </a:xfrm>
              <a:blipFill>
                <a:blip r:embed="rId3"/>
                <a:stretch>
                  <a:fillRect l="-1220" t="-810"/>
                </a:stretch>
              </a:blipFill>
            </p:spPr>
            <p:txBody>
              <a:bodyPr/>
              <a:lstStyle/>
              <a:p>
                <a:r>
                  <a:rPr lang="en-GB">
                    <a:noFill/>
                  </a:rPr>
                  <a:t> </a:t>
                </a:r>
              </a:p>
            </p:txBody>
          </p:sp>
        </mc:Fallback>
      </mc:AlternateContent>
      <p:pic>
        <p:nvPicPr>
          <p:cNvPr id="4" name="Picture 3" descr="Diagram&#10;&#10;Description automatically generated">
            <a:extLst>
              <a:ext uri="{FF2B5EF4-FFF2-40B4-BE49-F238E27FC236}">
                <a16:creationId xmlns:a16="http://schemas.microsoft.com/office/drawing/2014/main" id="{F68FC680-ADCA-4434-B5C3-2A970C7AA562}"/>
              </a:ext>
            </a:extLst>
          </p:cNvPr>
          <p:cNvPicPr>
            <a:picLocks noChangeAspect="1"/>
          </p:cNvPicPr>
          <p:nvPr/>
        </p:nvPicPr>
        <p:blipFill rotWithShape="1">
          <a:blip r:embed="rId4"/>
          <a:srcRect r="37951"/>
          <a:stretch/>
        </p:blipFill>
        <p:spPr>
          <a:xfrm>
            <a:off x="6713637" y="2108201"/>
            <a:ext cx="3918858" cy="4211297"/>
          </a:xfrm>
          <a:prstGeom prst="rect">
            <a:avLst/>
          </a:prstGeom>
        </p:spPr>
      </p:pic>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AD393765-7163-4C57-A2B1-7F06C00D53FF}"/>
                  </a:ext>
                </a:extLst>
              </p:cNvPr>
              <p:cNvGraphicFramePr>
                <a:graphicFrameLocks noGrp="1"/>
              </p:cNvGraphicFramePr>
              <p:nvPr>
                <p:extLst>
                  <p:ext uri="{D42A27DB-BD31-4B8C-83A1-F6EECF244321}">
                    <p14:modId xmlns:p14="http://schemas.microsoft.com/office/powerpoint/2010/main" val="884023850"/>
                  </p:ext>
                </p:extLst>
              </p:nvPr>
            </p:nvGraphicFramePr>
            <p:xfrm>
              <a:off x="2906654" y="2662919"/>
              <a:ext cx="2660134" cy="3577014"/>
            </p:xfrm>
            <a:graphic>
              <a:graphicData uri="http://schemas.openxmlformats.org/drawingml/2006/table">
                <a:tbl>
                  <a:tblPr firstRow="1" bandRow="1">
                    <a:tableStyleId>{2D5ABB26-0587-4C30-8999-92F81FD0307C}</a:tableStyleId>
                  </a:tblPr>
                  <a:tblGrid>
                    <a:gridCol w="670560">
                      <a:extLst>
                        <a:ext uri="{9D8B030D-6E8A-4147-A177-3AD203B41FA5}">
                          <a16:colId xmlns:a16="http://schemas.microsoft.com/office/drawing/2014/main" val="3101384042"/>
                        </a:ext>
                      </a:extLst>
                    </a:gridCol>
                    <a:gridCol w="1989574">
                      <a:extLst>
                        <a:ext uri="{9D8B030D-6E8A-4147-A177-3AD203B41FA5}">
                          <a16:colId xmlns:a16="http://schemas.microsoft.com/office/drawing/2014/main" val="557386627"/>
                        </a:ext>
                      </a:extLst>
                    </a:gridCol>
                  </a:tblGrid>
                  <a:tr h="255501">
                    <a:tc>
                      <a:txBody>
                        <a:bodyPr/>
                        <a:lstStyle/>
                        <a:p>
                          <a:pPr algn="ctr"/>
                          <a:r>
                            <a:rPr lang="en-GB" sz="1000" b="1" dirty="0"/>
                            <a:t>State</a:t>
                          </a:r>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000" b="1" dirty="0"/>
                            <a:t>Current Word</a:t>
                          </a:r>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24360399"/>
                      </a:ext>
                    </a:extLst>
                  </a:tr>
                  <a:tr h="255501">
                    <a:tc>
                      <a:txBody>
                        <a:bodyPr/>
                        <a:lstStyle/>
                        <a:p>
                          <a:pPr/>
                          <a14:m>
                            <m:oMathPara xmlns:m="http://schemas.openxmlformats.org/officeDocument/2006/math">
                              <m:oMathParaPr>
                                <m:jc m:val="centerGroup"/>
                              </m:oMathParaPr>
                              <m:oMath xmlns:m="http://schemas.openxmlformats.org/officeDocument/2006/math">
                                <m:sSub>
                                  <m:sSubPr>
                                    <m:ctrlPr>
                                      <a:rPr lang="en-GB" sz="1000" b="0" i="1" smtClean="0">
                                        <a:latin typeface="Cambria Math" panose="02040503050406030204" pitchFamily="18" charset="0"/>
                                      </a:rPr>
                                    </m:ctrlPr>
                                  </m:sSubPr>
                                  <m:e>
                                    <m:r>
                                      <a:rPr lang="en-GB" sz="1000" b="0" i="1" smtClean="0">
                                        <a:latin typeface="Cambria Math" panose="02040503050406030204" pitchFamily="18" charset="0"/>
                                      </a:rPr>
                                      <m:t>𝑆</m:t>
                                    </m:r>
                                  </m:e>
                                  <m:sub>
                                    <m:r>
                                      <a:rPr lang="en-GB" sz="1000" b="0" i="1" smtClean="0">
                                        <a:latin typeface="Cambria Math" panose="02040503050406030204" pitchFamily="18" charset="0"/>
                                      </a:rPr>
                                      <m:t>1</m:t>
                                    </m:r>
                                  </m:sub>
                                </m:sSub>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rPr>
                                  <m:t>𝑏𝑏𝑎𝑏</m:t>
                                </m:r>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806120"/>
                      </a:ext>
                    </a:extLst>
                  </a:tr>
                  <a:tr h="255501">
                    <a:tc>
                      <a:txBody>
                        <a:bodyPr/>
                        <a:lstStyle/>
                        <a:p>
                          <a:pPr/>
                          <a14:m>
                            <m:oMathPara xmlns:m="http://schemas.openxmlformats.org/officeDocument/2006/math">
                              <m:oMathParaPr>
                                <m:jc m:val="centerGroup"/>
                              </m:oMathParaPr>
                              <m:oMath xmlns:m="http://schemas.openxmlformats.org/officeDocument/2006/math">
                                <m:sSub>
                                  <m:sSubPr>
                                    <m:ctrlPr>
                                      <a:rPr lang="en-GB" sz="1000" b="0" i="1" smtClean="0">
                                        <a:latin typeface="Cambria Math" panose="02040503050406030204" pitchFamily="18" charset="0"/>
                                      </a:rPr>
                                    </m:ctrlPr>
                                  </m:sSubPr>
                                  <m:e>
                                    <m:r>
                                      <a:rPr lang="en-GB" sz="1000" b="0" i="1" smtClean="0">
                                        <a:latin typeface="Cambria Math" panose="02040503050406030204" pitchFamily="18" charset="0"/>
                                      </a:rPr>
                                      <m:t>𝑆</m:t>
                                    </m:r>
                                  </m:e>
                                  <m:sub>
                                    <m:r>
                                      <a:rPr lang="en-GB" sz="1000" b="0" i="1" smtClean="0">
                                        <a:latin typeface="Cambria Math" panose="02040503050406030204" pitchFamily="18" charset="0"/>
                                      </a:rPr>
                                      <m:t>2</m:t>
                                    </m:r>
                                  </m:sub>
                                </m:sSub>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GB" sz="1000" b="0" i="1" smtClean="0">
                                    <a:solidFill>
                                      <a:srgbClr val="00B050"/>
                                    </a:solidFill>
                                    <a:latin typeface="Cambria Math" panose="02040503050406030204" pitchFamily="18" charset="0"/>
                                  </a:rPr>
                                  <m:t>𝑏</m:t>
                                </m:r>
                                <m:r>
                                  <a:rPr lang="en-GB" sz="1000" b="0" i="1" smtClean="0">
                                    <a:latin typeface="Cambria Math" panose="02040503050406030204" pitchFamily="18" charset="0"/>
                                  </a:rPr>
                                  <m:t>𝑏𝑎𝑏</m:t>
                                </m:r>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204300"/>
                      </a:ext>
                    </a:extLst>
                  </a:tr>
                  <a:tr h="255501">
                    <a:tc>
                      <a:txBody>
                        <a:bodyPr/>
                        <a:lstStyle/>
                        <a:p>
                          <a:pPr/>
                          <a14:m>
                            <m:oMathPara xmlns:m="http://schemas.openxmlformats.org/officeDocument/2006/math">
                              <m:oMathParaPr>
                                <m:jc m:val="centerGroup"/>
                              </m:oMathParaPr>
                              <m:oMath xmlns:m="http://schemas.openxmlformats.org/officeDocument/2006/math">
                                <m:sSub>
                                  <m:sSubPr>
                                    <m:ctrlPr>
                                      <a:rPr lang="en-GB" sz="1000" b="0" i="1" smtClean="0">
                                        <a:latin typeface="Cambria Math" panose="02040503050406030204" pitchFamily="18" charset="0"/>
                                      </a:rPr>
                                    </m:ctrlPr>
                                  </m:sSubPr>
                                  <m:e>
                                    <m:r>
                                      <a:rPr lang="en-GB" sz="1000" b="0" i="1" smtClean="0">
                                        <a:latin typeface="Cambria Math" panose="02040503050406030204" pitchFamily="18" charset="0"/>
                                      </a:rPr>
                                      <m:t>𝑆</m:t>
                                    </m:r>
                                  </m:e>
                                  <m:sub>
                                    <m:r>
                                      <a:rPr lang="en-GB" sz="1000" b="0" i="1" smtClean="0">
                                        <a:latin typeface="Cambria Math" panose="02040503050406030204" pitchFamily="18" charset="0"/>
                                      </a:rPr>
                                      <m:t>2</m:t>
                                    </m:r>
                                  </m:sub>
                                </m:sSub>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000" b="0" i="1" smtClean="0">
                                    <a:solidFill>
                                      <a:srgbClr val="00B050"/>
                                    </a:solidFill>
                                    <a:latin typeface="Cambria Math" panose="02040503050406030204" pitchFamily="18" charset="0"/>
                                  </a:rPr>
                                  <m:t>𝑏𝑏</m:t>
                                </m:r>
                                <m:r>
                                  <a:rPr lang="en-GB" sz="1000" b="0" i="1" smtClean="0">
                                    <a:latin typeface="Cambria Math" panose="02040503050406030204" pitchFamily="18" charset="0"/>
                                  </a:rPr>
                                  <m:t>𝑎𝑏</m:t>
                                </m:r>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2363615"/>
                      </a:ext>
                    </a:extLst>
                  </a:tr>
                  <a:tr h="255501">
                    <a:tc>
                      <a:txBody>
                        <a:bodyPr/>
                        <a:lstStyle/>
                        <a:p>
                          <a:pPr/>
                          <a14:m>
                            <m:oMathPara xmlns:m="http://schemas.openxmlformats.org/officeDocument/2006/math">
                              <m:oMathParaPr>
                                <m:jc m:val="centerGroup"/>
                              </m:oMathParaPr>
                              <m:oMath xmlns:m="http://schemas.openxmlformats.org/officeDocument/2006/math">
                                <m:sSub>
                                  <m:sSubPr>
                                    <m:ctrlPr>
                                      <a:rPr lang="en-GB" sz="1000" b="0" i="1" smtClean="0">
                                        <a:latin typeface="Cambria Math" panose="02040503050406030204" pitchFamily="18" charset="0"/>
                                      </a:rPr>
                                    </m:ctrlPr>
                                  </m:sSubPr>
                                  <m:e>
                                    <m:r>
                                      <a:rPr lang="en-GB" sz="1000" b="0" i="1" smtClean="0">
                                        <a:latin typeface="Cambria Math" panose="02040503050406030204" pitchFamily="18" charset="0"/>
                                      </a:rPr>
                                      <m:t>𝑆</m:t>
                                    </m:r>
                                  </m:e>
                                  <m:sub>
                                    <m:r>
                                      <a:rPr lang="en-GB" sz="1000" b="0" i="1" smtClean="0">
                                        <a:latin typeface="Cambria Math" panose="02040503050406030204" pitchFamily="18" charset="0"/>
                                      </a:rPr>
                                      <m:t>3</m:t>
                                    </m:r>
                                  </m:sub>
                                </m:sSub>
                              </m:oMath>
                            </m:oMathPara>
                          </a14:m>
                          <a:endParaRPr lang="en-GB" sz="1000" b="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GB" sz="1000" b="0" i="1" smtClean="0">
                                    <a:solidFill>
                                      <a:srgbClr val="00B050"/>
                                    </a:solidFill>
                                    <a:latin typeface="Cambria Math" panose="02040503050406030204" pitchFamily="18" charset="0"/>
                                  </a:rPr>
                                  <m:t>𝑏𝑏𝑎</m:t>
                                </m:r>
                                <m:r>
                                  <a:rPr lang="en-GB" sz="1000" b="0" i="1" smtClean="0">
                                    <a:latin typeface="Cambria Math" panose="02040503050406030204" pitchFamily="18" charset="0"/>
                                  </a:rPr>
                                  <m:t>𝑏</m:t>
                                </m:r>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3705031"/>
                      </a:ext>
                    </a:extLst>
                  </a:tr>
                  <a:tr h="255501">
                    <a:tc>
                      <a:txBody>
                        <a:bodyPr/>
                        <a:lstStyle/>
                        <a:p>
                          <a:pPr/>
                          <a14:m>
                            <m:oMathPara xmlns:m="http://schemas.openxmlformats.org/officeDocument/2006/math">
                              <m:oMathParaPr>
                                <m:jc m:val="centerGroup"/>
                              </m:oMathParaPr>
                              <m:oMath xmlns:m="http://schemas.openxmlformats.org/officeDocument/2006/math">
                                <m:sSub>
                                  <m:sSubPr>
                                    <m:ctrlPr>
                                      <a:rPr lang="en-GB" sz="1000" b="0" i="1" smtClean="0">
                                        <a:latin typeface="Cambria Math" panose="02040503050406030204" pitchFamily="18" charset="0"/>
                                      </a:rPr>
                                    </m:ctrlPr>
                                  </m:sSubPr>
                                  <m:e>
                                    <m:r>
                                      <a:rPr lang="en-GB" sz="1000" b="0" i="1" smtClean="0">
                                        <a:latin typeface="Cambria Math" panose="02040503050406030204" pitchFamily="18" charset="0"/>
                                      </a:rPr>
                                      <m:t>𝑆</m:t>
                                    </m:r>
                                  </m:e>
                                  <m:sub>
                                    <m:r>
                                      <a:rPr lang="en-GB" sz="1000" b="0" i="1" smtClean="0">
                                        <a:latin typeface="Cambria Math" panose="02040503050406030204" pitchFamily="18" charset="0"/>
                                      </a:rPr>
                                      <m:t>4</m:t>
                                    </m:r>
                                  </m:sub>
                                </m:sSub>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GB" sz="1000" b="0" i="1" smtClean="0">
                                    <a:solidFill>
                                      <a:srgbClr val="00B050"/>
                                    </a:solidFill>
                                    <a:latin typeface="Cambria Math" panose="02040503050406030204" pitchFamily="18" charset="0"/>
                                  </a:rPr>
                                  <m:t>𝑏</m:t>
                                </m:r>
                                <m:r>
                                  <a:rPr lang="en-GB" sz="1000" b="0" i="1" smtClean="0">
                                    <a:solidFill>
                                      <a:srgbClr val="FF0000"/>
                                    </a:solidFill>
                                    <a:latin typeface="Cambria Math" panose="02040503050406030204" pitchFamily="18" charset="0"/>
                                  </a:rPr>
                                  <m:t>𝑏𝑎𝑏</m:t>
                                </m:r>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0967682"/>
                      </a:ext>
                    </a:extLst>
                  </a:tr>
                  <a:tr h="255501">
                    <a:tc>
                      <a:txBody>
                        <a:bodyPr/>
                        <a:lstStyle/>
                        <a:p>
                          <a:pPr/>
                          <a14:m>
                            <m:oMathPara xmlns:m="http://schemas.openxmlformats.org/officeDocument/2006/math">
                              <m:oMathParaPr>
                                <m:jc m:val="centerGroup"/>
                              </m:oMathParaPr>
                              <m:oMath xmlns:m="http://schemas.openxmlformats.org/officeDocument/2006/math">
                                <m:sSub>
                                  <m:sSubPr>
                                    <m:ctrlPr>
                                      <a:rPr lang="en-GB" sz="1000" b="0" i="1" smtClean="0">
                                        <a:latin typeface="Cambria Math" panose="02040503050406030204" pitchFamily="18" charset="0"/>
                                      </a:rPr>
                                    </m:ctrlPr>
                                  </m:sSubPr>
                                  <m:e>
                                    <m:r>
                                      <a:rPr lang="en-GB" sz="1000" b="0" i="1" smtClean="0">
                                        <a:latin typeface="Cambria Math" panose="02040503050406030204" pitchFamily="18" charset="0"/>
                                      </a:rPr>
                                      <m:t>𝑆</m:t>
                                    </m:r>
                                  </m:e>
                                  <m:sub>
                                    <m:r>
                                      <a:rPr lang="en-GB" sz="1000" b="0" i="1" smtClean="0">
                                        <a:latin typeface="Cambria Math" panose="02040503050406030204" pitchFamily="18" charset="0"/>
                                      </a:rPr>
                                      <m:t>2</m:t>
                                    </m:r>
                                  </m:sub>
                                </m:sSub>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000" b="0" i="1" smtClean="0">
                                    <a:solidFill>
                                      <a:srgbClr val="00B050"/>
                                    </a:solidFill>
                                    <a:latin typeface="Cambria Math" panose="02040503050406030204" pitchFamily="18" charset="0"/>
                                  </a:rPr>
                                  <m:t>𝑏</m:t>
                                </m:r>
                                <m:r>
                                  <a:rPr lang="en-GB" sz="1000" b="0" i="1" smtClean="0">
                                    <a:latin typeface="Cambria Math" panose="02040503050406030204" pitchFamily="18" charset="0"/>
                                  </a:rPr>
                                  <m:t>𝑎𝑏𝑎</m:t>
                                </m:r>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1601407"/>
                      </a:ext>
                    </a:extLst>
                  </a:tr>
                  <a:tr h="255501">
                    <a:tc>
                      <a:txBody>
                        <a:bodyPr/>
                        <a:lstStyle/>
                        <a:p>
                          <a:pPr/>
                          <a14:m>
                            <m:oMathPara xmlns:m="http://schemas.openxmlformats.org/officeDocument/2006/math">
                              <m:oMathParaPr>
                                <m:jc m:val="centerGroup"/>
                              </m:oMathParaPr>
                              <m:oMath xmlns:m="http://schemas.openxmlformats.org/officeDocument/2006/math">
                                <m:sSub>
                                  <m:sSubPr>
                                    <m:ctrlPr>
                                      <a:rPr lang="en-GB" sz="1000" b="0" i="1" smtClean="0">
                                        <a:latin typeface="Cambria Math" panose="02040503050406030204" pitchFamily="18" charset="0"/>
                                      </a:rPr>
                                    </m:ctrlPr>
                                  </m:sSubPr>
                                  <m:e>
                                    <m:r>
                                      <a:rPr lang="en-GB" sz="1000" b="0" i="1" smtClean="0">
                                        <a:latin typeface="Cambria Math" panose="02040503050406030204" pitchFamily="18" charset="0"/>
                                      </a:rPr>
                                      <m:t>𝑆</m:t>
                                    </m:r>
                                  </m:e>
                                  <m:sub>
                                    <m:r>
                                      <a:rPr lang="en-GB" sz="1000" b="0" i="1" smtClean="0">
                                        <a:latin typeface="Cambria Math" panose="02040503050406030204" pitchFamily="18" charset="0"/>
                                      </a:rPr>
                                      <m:t>3</m:t>
                                    </m:r>
                                  </m:sub>
                                </m:sSub>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GB" sz="1000" b="0" i="1" smtClean="0">
                                    <a:solidFill>
                                      <a:srgbClr val="00B050"/>
                                    </a:solidFill>
                                    <a:latin typeface="Cambria Math" panose="02040503050406030204" pitchFamily="18" charset="0"/>
                                  </a:rPr>
                                  <m:t>𝑏𝑎</m:t>
                                </m:r>
                                <m:r>
                                  <a:rPr lang="en-GB" sz="1000" b="0" i="1" smtClean="0">
                                    <a:latin typeface="Cambria Math" panose="02040503050406030204" pitchFamily="18" charset="0"/>
                                  </a:rPr>
                                  <m:t>𝑏𝑎</m:t>
                                </m:r>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011371"/>
                      </a:ext>
                    </a:extLst>
                  </a:tr>
                  <a:tr h="255501">
                    <a:tc>
                      <a:txBody>
                        <a:bodyPr/>
                        <a:lstStyle/>
                        <a:p>
                          <a:pPr/>
                          <a14:m>
                            <m:oMathPara xmlns:m="http://schemas.openxmlformats.org/officeDocument/2006/math">
                              <m:oMathParaPr>
                                <m:jc m:val="centerGroup"/>
                              </m:oMathParaPr>
                              <m:oMath xmlns:m="http://schemas.openxmlformats.org/officeDocument/2006/math">
                                <m:sSub>
                                  <m:sSubPr>
                                    <m:ctrlPr>
                                      <a:rPr lang="en-GB" sz="1000" b="0" i="1" smtClean="0">
                                        <a:latin typeface="Cambria Math" panose="02040503050406030204" pitchFamily="18" charset="0"/>
                                      </a:rPr>
                                    </m:ctrlPr>
                                  </m:sSubPr>
                                  <m:e>
                                    <m:r>
                                      <a:rPr lang="en-GB" sz="1000" b="0" i="1" smtClean="0">
                                        <a:latin typeface="Cambria Math" panose="02040503050406030204" pitchFamily="18" charset="0"/>
                                      </a:rPr>
                                      <m:t>𝑆</m:t>
                                    </m:r>
                                  </m:e>
                                  <m:sub>
                                    <m:r>
                                      <a:rPr lang="en-GB" sz="1000" b="0" i="1" smtClean="0">
                                        <a:latin typeface="Cambria Math" panose="02040503050406030204" pitchFamily="18" charset="0"/>
                                      </a:rPr>
                                      <m:t>4</m:t>
                                    </m:r>
                                  </m:sub>
                                </m:sSub>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000" b="0" i="1" smtClean="0">
                                    <a:solidFill>
                                      <a:srgbClr val="FF0000"/>
                                    </a:solidFill>
                                    <a:latin typeface="Cambria Math" panose="02040503050406030204" pitchFamily="18" charset="0"/>
                                  </a:rPr>
                                  <m:t>𝑏𝑎𝑏</m:t>
                                </m:r>
                                <m:r>
                                  <a:rPr lang="en-GB" sz="1000" b="0" i="1" smtClean="0">
                                    <a:latin typeface="Cambria Math" panose="02040503050406030204" pitchFamily="18" charset="0"/>
                                  </a:rPr>
                                  <m:t>𝑎</m:t>
                                </m:r>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7455783"/>
                      </a:ext>
                    </a:extLst>
                  </a:tr>
                  <a:tr h="255501">
                    <a:tc>
                      <a:txBody>
                        <a:bodyPr/>
                        <a:lstStyle/>
                        <a:p>
                          <a:pPr/>
                          <a14:m>
                            <m:oMathPara xmlns:m="http://schemas.openxmlformats.org/officeDocument/2006/math">
                              <m:oMathParaPr>
                                <m:jc m:val="centerGroup"/>
                              </m:oMathParaPr>
                              <m:oMath xmlns:m="http://schemas.openxmlformats.org/officeDocument/2006/math">
                                <m:sSub>
                                  <m:sSubPr>
                                    <m:ctrlPr>
                                      <a:rPr lang="en-GB" sz="1000" b="0" i="1" smtClean="0">
                                        <a:latin typeface="Cambria Math" panose="02040503050406030204" pitchFamily="18" charset="0"/>
                                      </a:rPr>
                                    </m:ctrlPr>
                                  </m:sSubPr>
                                  <m:e>
                                    <m:r>
                                      <a:rPr lang="en-GB" sz="1000" b="0" i="1" smtClean="0">
                                        <a:latin typeface="Cambria Math" panose="02040503050406030204" pitchFamily="18" charset="0"/>
                                      </a:rPr>
                                      <m:t>𝑆</m:t>
                                    </m:r>
                                  </m:e>
                                  <m:sub>
                                    <m:r>
                                      <a:rPr lang="en-GB" sz="1000" b="0" i="1" smtClean="0">
                                        <a:latin typeface="Cambria Math" panose="02040503050406030204" pitchFamily="18" charset="0"/>
                                      </a:rPr>
                                      <m:t>1</m:t>
                                    </m:r>
                                  </m:sub>
                                </m:sSub>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rPr>
                                  <m:t>𝑎𝑏𝑎𝑎</m:t>
                                </m:r>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3357604"/>
                      </a:ext>
                    </a:extLst>
                  </a:tr>
                  <a:tr h="255501">
                    <a:tc>
                      <a:txBody>
                        <a:bodyPr/>
                        <a:lstStyle/>
                        <a:p>
                          <a:pPr/>
                          <a14:m>
                            <m:oMathPara xmlns:m="http://schemas.openxmlformats.org/officeDocument/2006/math">
                              <m:oMathParaPr>
                                <m:jc m:val="centerGroup"/>
                              </m:oMathParaPr>
                              <m:oMath xmlns:m="http://schemas.openxmlformats.org/officeDocument/2006/math">
                                <m:sSub>
                                  <m:sSubPr>
                                    <m:ctrlPr>
                                      <a:rPr lang="en-GB" sz="1000" b="0" i="1" smtClean="0">
                                        <a:latin typeface="Cambria Math" panose="02040503050406030204" pitchFamily="18" charset="0"/>
                                      </a:rPr>
                                    </m:ctrlPr>
                                  </m:sSubPr>
                                  <m:e>
                                    <m:r>
                                      <a:rPr lang="en-GB" sz="1000" b="0" i="1" smtClean="0">
                                        <a:latin typeface="Cambria Math" panose="02040503050406030204" pitchFamily="18" charset="0"/>
                                      </a:rPr>
                                      <m:t>𝑆</m:t>
                                    </m:r>
                                  </m:e>
                                  <m:sub>
                                    <m:r>
                                      <a:rPr lang="en-GB" sz="1000" b="0" i="1" smtClean="0">
                                        <a:latin typeface="Cambria Math" panose="02040503050406030204" pitchFamily="18" charset="0"/>
                                      </a:rPr>
                                      <m:t>1</m:t>
                                    </m:r>
                                  </m:sub>
                                </m:sSub>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GB" sz="1000" b="0" i="1" smtClean="0">
                                    <a:solidFill>
                                      <a:srgbClr val="00B050"/>
                                    </a:solidFill>
                                    <a:latin typeface="Cambria Math" panose="02040503050406030204" pitchFamily="18" charset="0"/>
                                  </a:rPr>
                                  <m:t>𝑎</m:t>
                                </m:r>
                                <m:r>
                                  <a:rPr lang="en-GB" sz="1000" b="0" i="1" smtClean="0">
                                    <a:latin typeface="Cambria Math" panose="02040503050406030204" pitchFamily="18" charset="0"/>
                                  </a:rPr>
                                  <m:t>𝑏𝑎𝑎</m:t>
                                </m:r>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2312985"/>
                      </a:ext>
                    </a:extLst>
                  </a:tr>
                  <a:tr h="255501">
                    <a:tc>
                      <a:txBody>
                        <a:bodyPr/>
                        <a:lstStyle/>
                        <a:p>
                          <a:pPr/>
                          <a14:m>
                            <m:oMathPara xmlns:m="http://schemas.openxmlformats.org/officeDocument/2006/math">
                              <m:oMathParaPr>
                                <m:jc m:val="centerGroup"/>
                              </m:oMathParaPr>
                              <m:oMath xmlns:m="http://schemas.openxmlformats.org/officeDocument/2006/math">
                                <m:sSub>
                                  <m:sSubPr>
                                    <m:ctrlPr>
                                      <a:rPr lang="en-GB" sz="1000" b="0" i="1" smtClean="0">
                                        <a:latin typeface="Cambria Math" panose="02040503050406030204" pitchFamily="18" charset="0"/>
                                      </a:rPr>
                                    </m:ctrlPr>
                                  </m:sSubPr>
                                  <m:e>
                                    <m:r>
                                      <a:rPr lang="en-GB" sz="1000" b="0" i="1" smtClean="0">
                                        <a:latin typeface="Cambria Math" panose="02040503050406030204" pitchFamily="18" charset="0"/>
                                      </a:rPr>
                                      <m:t>𝑆</m:t>
                                    </m:r>
                                  </m:e>
                                  <m:sub>
                                    <m:r>
                                      <a:rPr lang="en-GB" sz="1000" b="0" i="1" smtClean="0">
                                        <a:latin typeface="Cambria Math" panose="02040503050406030204" pitchFamily="18" charset="0"/>
                                      </a:rPr>
                                      <m:t>2</m:t>
                                    </m:r>
                                  </m:sub>
                                </m:sSub>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GB" sz="1000" b="0" i="1" smtClean="0">
                                    <a:solidFill>
                                      <a:srgbClr val="00B050"/>
                                    </a:solidFill>
                                    <a:latin typeface="Cambria Math" panose="02040503050406030204" pitchFamily="18" charset="0"/>
                                  </a:rPr>
                                  <m:t>𝑎𝑏</m:t>
                                </m:r>
                                <m:r>
                                  <a:rPr lang="en-GB" sz="1000" b="0" i="1" smtClean="0">
                                    <a:latin typeface="Cambria Math" panose="02040503050406030204" pitchFamily="18" charset="0"/>
                                  </a:rPr>
                                  <m:t>𝑎𝑎</m:t>
                                </m:r>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3440948"/>
                      </a:ext>
                    </a:extLst>
                  </a:tr>
                  <a:tr h="255501">
                    <a:tc>
                      <a:txBody>
                        <a:bodyPr/>
                        <a:lstStyle/>
                        <a:p>
                          <a:pPr/>
                          <a14:m>
                            <m:oMathPara xmlns:m="http://schemas.openxmlformats.org/officeDocument/2006/math">
                              <m:oMathParaPr>
                                <m:jc m:val="centerGroup"/>
                              </m:oMathParaPr>
                              <m:oMath xmlns:m="http://schemas.openxmlformats.org/officeDocument/2006/math">
                                <m:sSub>
                                  <m:sSubPr>
                                    <m:ctrlPr>
                                      <a:rPr lang="en-GB" sz="1000" b="0" i="1" smtClean="0">
                                        <a:latin typeface="Cambria Math" panose="02040503050406030204" pitchFamily="18" charset="0"/>
                                      </a:rPr>
                                    </m:ctrlPr>
                                  </m:sSubPr>
                                  <m:e>
                                    <m:r>
                                      <a:rPr lang="en-GB" sz="1000" b="0" i="1" smtClean="0">
                                        <a:latin typeface="Cambria Math" panose="02040503050406030204" pitchFamily="18" charset="0"/>
                                      </a:rPr>
                                      <m:t>𝑆</m:t>
                                    </m:r>
                                  </m:e>
                                  <m:sub>
                                    <m:r>
                                      <a:rPr lang="en-GB" sz="1000" b="0" i="1" smtClean="0">
                                        <a:latin typeface="Cambria Math" panose="02040503050406030204" pitchFamily="18" charset="0"/>
                                      </a:rPr>
                                      <m:t>3</m:t>
                                    </m:r>
                                  </m:sub>
                                </m:sSub>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GB" sz="1000" b="0" i="1" smtClean="0">
                                    <a:solidFill>
                                      <a:srgbClr val="00B050"/>
                                    </a:solidFill>
                                    <a:latin typeface="Cambria Math" panose="02040503050406030204" pitchFamily="18" charset="0"/>
                                  </a:rPr>
                                  <m:t>𝑎𝑏𝑎</m:t>
                                </m:r>
                                <m:r>
                                  <a:rPr lang="en-GB" sz="1000" b="0" i="1" smtClean="0">
                                    <a:latin typeface="Cambria Math" panose="02040503050406030204" pitchFamily="18" charset="0"/>
                                  </a:rPr>
                                  <m:t>𝑎</m:t>
                                </m:r>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8375673"/>
                      </a:ext>
                    </a:extLst>
                  </a:tr>
                  <a:tr h="255501">
                    <a:tc>
                      <a:txBody>
                        <a:bodyPr/>
                        <a:lstStyle/>
                        <a:p>
                          <a:pPr/>
                          <a14:m>
                            <m:oMathPara xmlns:m="http://schemas.openxmlformats.org/officeDocument/2006/math">
                              <m:oMathParaPr>
                                <m:jc m:val="centerGroup"/>
                              </m:oMathParaPr>
                              <m:oMath xmlns:m="http://schemas.openxmlformats.org/officeDocument/2006/math">
                                <m:sSub>
                                  <m:sSubPr>
                                    <m:ctrlPr>
                                      <a:rPr lang="en-GB" sz="1000" b="0" i="1" smtClean="0">
                                        <a:latin typeface="Cambria Math" panose="02040503050406030204" pitchFamily="18" charset="0"/>
                                      </a:rPr>
                                    </m:ctrlPr>
                                  </m:sSubPr>
                                  <m:e>
                                    <m:r>
                                      <a:rPr lang="en-GB" sz="1000" b="0" i="1" smtClean="0">
                                        <a:latin typeface="Cambria Math" panose="02040503050406030204" pitchFamily="18" charset="0"/>
                                      </a:rPr>
                                      <m:t>𝑆</m:t>
                                    </m:r>
                                  </m:e>
                                  <m:sub>
                                    <m:r>
                                      <a:rPr lang="en-GB" sz="1000" b="0" i="1" smtClean="0">
                                        <a:latin typeface="Cambria Math" panose="02040503050406030204" pitchFamily="18" charset="0"/>
                                      </a:rPr>
                                      <m:t>1</m:t>
                                    </m:r>
                                  </m:sub>
                                </m:sSub>
                              </m:oMath>
                            </m:oMathPara>
                          </a14:m>
                          <a:endParaRPr lang="en-GB" sz="1000" dirty="0"/>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GB" sz="1000" b="0" i="1" smtClean="0">
                                    <a:solidFill>
                                      <a:srgbClr val="00B050"/>
                                    </a:solidFill>
                                    <a:latin typeface="Cambria Math" panose="02040503050406030204" pitchFamily="18" charset="0"/>
                                  </a:rPr>
                                  <m:t>𝑎𝑏𝑎𝑎</m:t>
                                </m:r>
                              </m:oMath>
                            </m:oMathPara>
                          </a14:m>
                          <a:endParaRPr lang="en-GB" sz="1000" dirty="0">
                            <a:solidFill>
                              <a:srgbClr val="00B050"/>
                            </a:solidFill>
                          </a:endParaRPr>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4788825"/>
                      </a:ext>
                    </a:extLst>
                  </a:tr>
                </a:tbl>
              </a:graphicData>
            </a:graphic>
          </p:graphicFrame>
        </mc:Choice>
        <mc:Fallback xmlns="">
          <p:graphicFrame>
            <p:nvGraphicFramePr>
              <p:cNvPr id="5" name="Table 5">
                <a:extLst>
                  <a:ext uri="{FF2B5EF4-FFF2-40B4-BE49-F238E27FC236}">
                    <a16:creationId xmlns:a16="http://schemas.microsoft.com/office/drawing/2014/main" id="{AD393765-7163-4C57-A2B1-7F06C00D53FF}"/>
                  </a:ext>
                </a:extLst>
              </p:cNvPr>
              <p:cNvGraphicFramePr>
                <a:graphicFrameLocks noGrp="1"/>
              </p:cNvGraphicFramePr>
              <p:nvPr>
                <p:extLst>
                  <p:ext uri="{D42A27DB-BD31-4B8C-83A1-F6EECF244321}">
                    <p14:modId xmlns:p14="http://schemas.microsoft.com/office/powerpoint/2010/main" val="884023850"/>
                  </p:ext>
                </p:extLst>
              </p:nvPr>
            </p:nvGraphicFramePr>
            <p:xfrm>
              <a:off x="2906654" y="2662919"/>
              <a:ext cx="2660134" cy="3577014"/>
            </p:xfrm>
            <a:graphic>
              <a:graphicData uri="http://schemas.openxmlformats.org/drawingml/2006/table">
                <a:tbl>
                  <a:tblPr firstRow="1" bandRow="1">
                    <a:tableStyleId>{2D5ABB26-0587-4C30-8999-92F81FD0307C}</a:tableStyleId>
                  </a:tblPr>
                  <a:tblGrid>
                    <a:gridCol w="670560">
                      <a:extLst>
                        <a:ext uri="{9D8B030D-6E8A-4147-A177-3AD203B41FA5}">
                          <a16:colId xmlns:a16="http://schemas.microsoft.com/office/drawing/2014/main" val="3101384042"/>
                        </a:ext>
                      </a:extLst>
                    </a:gridCol>
                    <a:gridCol w="1989574">
                      <a:extLst>
                        <a:ext uri="{9D8B030D-6E8A-4147-A177-3AD203B41FA5}">
                          <a16:colId xmlns:a16="http://schemas.microsoft.com/office/drawing/2014/main" val="557386627"/>
                        </a:ext>
                      </a:extLst>
                    </a:gridCol>
                  </a:tblGrid>
                  <a:tr h="255501">
                    <a:tc>
                      <a:txBody>
                        <a:bodyPr/>
                        <a:lstStyle/>
                        <a:p>
                          <a:pPr algn="ctr"/>
                          <a:r>
                            <a:rPr lang="en-GB" sz="1000" b="1" dirty="0"/>
                            <a:t>State</a:t>
                          </a:r>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000" b="1" dirty="0"/>
                            <a:t>Current Word</a:t>
                          </a:r>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24360399"/>
                      </a:ext>
                    </a:extLst>
                  </a:tr>
                  <a:tr h="255501">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 t="-102381" r="-300000" b="-1204762"/>
                          </a:stretch>
                        </a:blipFill>
                      </a:tcPr>
                    </a:tc>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3841" t="-102381" r="-610" b="-1204762"/>
                          </a:stretch>
                        </a:blipFill>
                      </a:tcPr>
                    </a:tc>
                    <a:extLst>
                      <a:ext uri="{0D108BD9-81ED-4DB2-BD59-A6C34878D82A}">
                        <a16:rowId xmlns:a16="http://schemas.microsoft.com/office/drawing/2014/main" val="217806120"/>
                      </a:ext>
                    </a:extLst>
                  </a:tr>
                  <a:tr h="255501">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 t="-202381" r="-300000" b="-1104762"/>
                          </a:stretch>
                        </a:blipFill>
                      </a:tcPr>
                    </a:tc>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3841" t="-202381" r="-610" b="-1104762"/>
                          </a:stretch>
                        </a:blipFill>
                      </a:tcPr>
                    </a:tc>
                    <a:extLst>
                      <a:ext uri="{0D108BD9-81ED-4DB2-BD59-A6C34878D82A}">
                        <a16:rowId xmlns:a16="http://schemas.microsoft.com/office/drawing/2014/main" val="346204300"/>
                      </a:ext>
                    </a:extLst>
                  </a:tr>
                  <a:tr h="255501">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 t="-302381" r="-300000" b="-1004762"/>
                          </a:stretch>
                        </a:blipFill>
                      </a:tcPr>
                    </a:tc>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3841" t="-302381" r="-610" b="-1004762"/>
                          </a:stretch>
                        </a:blipFill>
                      </a:tcPr>
                    </a:tc>
                    <a:extLst>
                      <a:ext uri="{0D108BD9-81ED-4DB2-BD59-A6C34878D82A}">
                        <a16:rowId xmlns:a16="http://schemas.microsoft.com/office/drawing/2014/main" val="1482363615"/>
                      </a:ext>
                    </a:extLst>
                  </a:tr>
                  <a:tr h="255501">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 t="-402381" r="-300000" b="-904762"/>
                          </a:stretch>
                        </a:blipFill>
                      </a:tcPr>
                    </a:tc>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3841" t="-402381" r="-610" b="-904762"/>
                          </a:stretch>
                        </a:blipFill>
                      </a:tcPr>
                    </a:tc>
                    <a:extLst>
                      <a:ext uri="{0D108BD9-81ED-4DB2-BD59-A6C34878D82A}">
                        <a16:rowId xmlns:a16="http://schemas.microsoft.com/office/drawing/2014/main" val="2743705031"/>
                      </a:ext>
                    </a:extLst>
                  </a:tr>
                  <a:tr h="255501">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 t="-502381" r="-300000" b="-804762"/>
                          </a:stretch>
                        </a:blipFill>
                      </a:tcPr>
                    </a:tc>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3841" t="-502381" r="-610" b="-804762"/>
                          </a:stretch>
                        </a:blipFill>
                      </a:tcPr>
                    </a:tc>
                    <a:extLst>
                      <a:ext uri="{0D108BD9-81ED-4DB2-BD59-A6C34878D82A}">
                        <a16:rowId xmlns:a16="http://schemas.microsoft.com/office/drawing/2014/main" val="1160967682"/>
                      </a:ext>
                    </a:extLst>
                  </a:tr>
                  <a:tr h="255501">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 t="-602381" r="-300000" b="-704762"/>
                          </a:stretch>
                        </a:blipFill>
                      </a:tcPr>
                    </a:tc>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3841" t="-602381" r="-610" b="-704762"/>
                          </a:stretch>
                        </a:blipFill>
                      </a:tcPr>
                    </a:tc>
                    <a:extLst>
                      <a:ext uri="{0D108BD9-81ED-4DB2-BD59-A6C34878D82A}">
                        <a16:rowId xmlns:a16="http://schemas.microsoft.com/office/drawing/2014/main" val="971601407"/>
                      </a:ext>
                    </a:extLst>
                  </a:tr>
                  <a:tr h="255501">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 t="-702381" r="-300000" b="-604762"/>
                          </a:stretch>
                        </a:blipFill>
                      </a:tcPr>
                    </a:tc>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3841" t="-702381" r="-610" b="-604762"/>
                          </a:stretch>
                        </a:blipFill>
                      </a:tcPr>
                    </a:tc>
                    <a:extLst>
                      <a:ext uri="{0D108BD9-81ED-4DB2-BD59-A6C34878D82A}">
                        <a16:rowId xmlns:a16="http://schemas.microsoft.com/office/drawing/2014/main" val="224011371"/>
                      </a:ext>
                    </a:extLst>
                  </a:tr>
                  <a:tr h="255501">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 t="-802381" r="-300000" b="-504762"/>
                          </a:stretch>
                        </a:blipFill>
                      </a:tcPr>
                    </a:tc>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3841" t="-802381" r="-610" b="-504762"/>
                          </a:stretch>
                        </a:blipFill>
                      </a:tcPr>
                    </a:tc>
                    <a:extLst>
                      <a:ext uri="{0D108BD9-81ED-4DB2-BD59-A6C34878D82A}">
                        <a16:rowId xmlns:a16="http://schemas.microsoft.com/office/drawing/2014/main" val="1937455783"/>
                      </a:ext>
                    </a:extLst>
                  </a:tr>
                  <a:tr h="255501">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 t="-902381" r="-300000" b="-404762"/>
                          </a:stretch>
                        </a:blipFill>
                      </a:tcPr>
                    </a:tc>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3841" t="-902381" r="-610" b="-404762"/>
                          </a:stretch>
                        </a:blipFill>
                      </a:tcPr>
                    </a:tc>
                    <a:extLst>
                      <a:ext uri="{0D108BD9-81ED-4DB2-BD59-A6C34878D82A}">
                        <a16:rowId xmlns:a16="http://schemas.microsoft.com/office/drawing/2014/main" val="783357604"/>
                      </a:ext>
                    </a:extLst>
                  </a:tr>
                  <a:tr h="255501">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 t="-1002381" r="-300000" b="-304762"/>
                          </a:stretch>
                        </a:blipFill>
                      </a:tcPr>
                    </a:tc>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3841" t="-1002381" r="-610" b="-304762"/>
                          </a:stretch>
                        </a:blipFill>
                      </a:tcPr>
                    </a:tc>
                    <a:extLst>
                      <a:ext uri="{0D108BD9-81ED-4DB2-BD59-A6C34878D82A}">
                        <a16:rowId xmlns:a16="http://schemas.microsoft.com/office/drawing/2014/main" val="2012312985"/>
                      </a:ext>
                    </a:extLst>
                  </a:tr>
                  <a:tr h="255501">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 t="-1102381" r="-300000" b="-204762"/>
                          </a:stretch>
                        </a:blipFill>
                      </a:tcPr>
                    </a:tc>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3841" t="-1102381" r="-610" b="-204762"/>
                          </a:stretch>
                        </a:blipFill>
                      </a:tcPr>
                    </a:tc>
                    <a:extLst>
                      <a:ext uri="{0D108BD9-81ED-4DB2-BD59-A6C34878D82A}">
                        <a16:rowId xmlns:a16="http://schemas.microsoft.com/office/drawing/2014/main" val="1053440948"/>
                      </a:ext>
                    </a:extLst>
                  </a:tr>
                  <a:tr h="255501">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 t="-1202381" r="-300000" b="-104762"/>
                          </a:stretch>
                        </a:blipFill>
                      </a:tcPr>
                    </a:tc>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3841" t="-1202381" r="-610" b="-104762"/>
                          </a:stretch>
                        </a:blipFill>
                      </a:tcPr>
                    </a:tc>
                    <a:extLst>
                      <a:ext uri="{0D108BD9-81ED-4DB2-BD59-A6C34878D82A}">
                        <a16:rowId xmlns:a16="http://schemas.microsoft.com/office/drawing/2014/main" val="1328375673"/>
                      </a:ext>
                    </a:extLst>
                  </a:tr>
                  <a:tr h="255501">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 t="-1302381" r="-300000" b="-4762"/>
                          </a:stretch>
                        </a:blipFill>
                      </a:tcPr>
                    </a:tc>
                    <a:tc>
                      <a:txBody>
                        <a:bodyPr/>
                        <a:lstStyle/>
                        <a:p>
                          <a:endParaRPr lang="en-US"/>
                        </a:p>
                      </a:txBody>
                      <a:tcPr marL="63000" marR="63000" marT="31500" marB="31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3841" t="-1302381" r="-610" b="-4762"/>
                          </a:stretch>
                        </a:blipFill>
                      </a:tcPr>
                    </a:tc>
                    <a:extLst>
                      <a:ext uri="{0D108BD9-81ED-4DB2-BD59-A6C34878D82A}">
                        <a16:rowId xmlns:a16="http://schemas.microsoft.com/office/drawing/2014/main" val="3074788825"/>
                      </a:ext>
                    </a:extLst>
                  </a:tr>
                </a:tbl>
              </a:graphicData>
            </a:graphic>
          </p:graphicFrame>
        </mc:Fallback>
      </mc:AlternateContent>
    </p:spTree>
    <p:extLst>
      <p:ext uri="{BB962C8B-B14F-4D97-AF65-F5344CB8AC3E}">
        <p14:creationId xmlns:p14="http://schemas.microsoft.com/office/powerpoint/2010/main" val="2365710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7EF9E-DBCE-405C-9F02-6327169A6C89}"/>
              </a:ext>
            </a:extLst>
          </p:cNvPr>
          <p:cNvSpPr>
            <a:spLocks noGrp="1"/>
          </p:cNvSpPr>
          <p:nvPr>
            <p:ph type="title"/>
          </p:nvPr>
        </p:nvSpPr>
        <p:spPr/>
        <p:txBody>
          <a:bodyPr/>
          <a:lstStyle/>
          <a:p>
            <a:r>
              <a:rPr lang="en-GB" dirty="0"/>
              <a:t>Knuth Bendix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4E97C8-8113-4998-8D41-E820EC9F4900}"/>
                  </a:ext>
                </a:extLst>
              </p:cNvPr>
              <p:cNvSpPr>
                <a:spLocks noGrp="1"/>
              </p:cNvSpPr>
              <p:nvPr>
                <p:ph idx="1"/>
              </p:nvPr>
            </p:nvSpPr>
            <p:spPr/>
            <p:txBody>
              <a:bodyPr>
                <a:normAutofit/>
              </a:bodyPr>
              <a:lstStyle/>
              <a:p>
                <a:r>
                  <a:rPr lang="en-GB" dirty="0"/>
                  <a:t>We can use the </a:t>
                </a:r>
                <a:r>
                  <a:rPr lang="en-GB" b="1" dirty="0"/>
                  <a:t>Knuth Bendix algorithm</a:t>
                </a:r>
                <a:r>
                  <a:rPr lang="en-GB" dirty="0"/>
                  <a:t> allows us to create new rules from our base set of relations, so that we can reduce every word in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m:t>
                        </m:r>
                      </m:sup>
                    </m:sSup>
                  </m:oMath>
                </a14:m>
                <a:r>
                  <a:rPr lang="en-GB" dirty="0"/>
                  <a:t> to the canonical element equal to it in </a:t>
                </a:r>
                <a14:m>
                  <m:oMath xmlns:m="http://schemas.openxmlformats.org/officeDocument/2006/math">
                    <m:r>
                      <a:rPr lang="en-GB" b="0" i="1" smtClean="0">
                        <a:latin typeface="Cambria Math" panose="02040503050406030204" pitchFamily="18" charset="0"/>
                      </a:rPr>
                      <m:t>𝐺</m:t>
                    </m:r>
                  </m:oMath>
                </a14:m>
                <a:r>
                  <a:rPr lang="en-GB" dirty="0"/>
                  <a:t>.</a:t>
                </a:r>
              </a:p>
              <a:p>
                <a:r>
                  <a:rPr lang="en-GB" dirty="0"/>
                  <a:t>For example, consider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8</m:t>
                        </m:r>
                      </m:sub>
                    </m:sSub>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 </m:t>
                        </m:r>
                        <m:r>
                          <a:rPr lang="en-GB" b="0" i="1" smtClean="0">
                            <a:latin typeface="Cambria Math" panose="02040503050406030204" pitchFamily="18" charset="0"/>
                          </a:rPr>
                          <m:t>𝑏</m:t>
                        </m:r>
                      </m:e>
                      <m:e>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4</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3</m:t>
                            </m:r>
                          </m:sup>
                        </m:sSup>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𝑏𝑎</m:t>
                        </m:r>
                      </m:e>
                    </m:d>
                  </m:oMath>
                </a14:m>
                <a:r>
                  <a:rPr lang="en-GB" dirty="0"/>
                  <a:t>. From this we get 3 rules for rewriting words: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𝑎𝑎𝑎𝑎</m:t>
                      </m:r>
                      <m:r>
                        <a:rPr lang="en-GB" b="0" i="1" smtClean="0">
                          <a:latin typeface="Cambria Math" panose="02040503050406030204" pitchFamily="18" charset="0"/>
                        </a:rPr>
                        <m:t>→</m:t>
                      </m:r>
                      <m:r>
                        <a:rPr lang="en-GB" b="0" i="1" smtClean="0">
                          <a:latin typeface="Cambria Math" panose="02040503050406030204" pitchFamily="18" charset="0"/>
                        </a:rPr>
                        <m:t>𝜀</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𝑏𝑏</m:t>
                      </m:r>
                      <m:r>
                        <a:rPr lang="en-GB" b="0" i="1" smtClean="0">
                          <a:latin typeface="Cambria Math" panose="02040503050406030204" pitchFamily="18" charset="0"/>
                        </a:rPr>
                        <m:t>→</m:t>
                      </m:r>
                      <m:r>
                        <a:rPr lang="en-GB" b="0" i="1" smtClean="0">
                          <a:latin typeface="Cambria Math" panose="02040503050406030204" pitchFamily="18" charset="0"/>
                        </a:rPr>
                        <m:t>𝜀</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𝑎𝑎𝑎𝑏</m:t>
                      </m:r>
                      <m:r>
                        <a:rPr lang="en-GB" b="0" i="1" smtClean="0">
                          <a:latin typeface="Cambria Math" panose="02040503050406030204" pitchFamily="18" charset="0"/>
                        </a:rPr>
                        <m:t>→</m:t>
                      </m:r>
                      <m:r>
                        <a:rPr lang="en-GB" b="0" i="1" smtClean="0">
                          <a:latin typeface="Cambria Math" panose="02040503050406030204" pitchFamily="18" charset="0"/>
                        </a:rPr>
                        <m:t>𝑏𝑎</m:t>
                      </m:r>
                    </m:oMath>
                  </m:oMathPara>
                </a14:m>
                <a:endParaRPr lang="en-GB" dirty="0"/>
              </a:p>
              <a:p>
                <a:r>
                  <a:rPr lang="en-GB" dirty="0"/>
                  <a:t>From these, we can reduce </a:t>
                </a:r>
                <a14:m>
                  <m:oMath xmlns:m="http://schemas.openxmlformats.org/officeDocument/2006/math">
                    <m:r>
                      <a:rPr lang="en-GB" b="0" i="1" smtClean="0">
                        <a:latin typeface="Cambria Math" panose="02040503050406030204" pitchFamily="18" charset="0"/>
                      </a:rPr>
                      <m:t>𝑎𝑏𝑏𝑎</m:t>
                    </m:r>
                  </m:oMath>
                </a14:m>
                <a:r>
                  <a:rPr lang="en-GB" dirty="0"/>
                  <a:t> to </a:t>
                </a:r>
                <a14:m>
                  <m:oMath xmlns:m="http://schemas.openxmlformats.org/officeDocument/2006/math">
                    <m:r>
                      <a:rPr lang="en-GB" b="0" i="1" smtClean="0">
                        <a:latin typeface="Cambria Math" panose="02040503050406030204" pitchFamily="18" charset="0"/>
                      </a:rPr>
                      <m:t>𝑎𝑎</m:t>
                    </m:r>
                  </m:oMath>
                </a14:m>
                <a:r>
                  <a:rPr lang="en-GB" dirty="0"/>
                  <a:t>, but cannot reduce </a:t>
                </a:r>
                <a14:m>
                  <m:oMath xmlns:m="http://schemas.openxmlformats.org/officeDocument/2006/math">
                    <m:r>
                      <a:rPr lang="en-GB" b="0" i="1" smtClean="0">
                        <a:latin typeface="Cambria Math" panose="02040503050406030204" pitchFamily="18" charset="0"/>
                      </a:rPr>
                      <m:t>𝑏𝑎𝑏</m:t>
                    </m:r>
                  </m:oMath>
                </a14:m>
                <a:r>
                  <a:rPr lang="en-GB" dirty="0"/>
                  <a:t> or </a:t>
                </a:r>
                <a14:m>
                  <m:oMath xmlns:m="http://schemas.openxmlformats.org/officeDocument/2006/math">
                    <m:r>
                      <a:rPr lang="en-GB" b="0" i="1" smtClean="0">
                        <a:latin typeface="Cambria Math" panose="02040503050406030204" pitchFamily="18" charset="0"/>
                      </a:rPr>
                      <m:t>𝑎𝑎𝑎</m:t>
                    </m:r>
                  </m:oMath>
                </a14:m>
                <a:r>
                  <a:rPr lang="en-GB" dirty="0"/>
                  <a:t>, even though they represent the same element.</a:t>
                </a:r>
              </a:p>
            </p:txBody>
          </p:sp>
        </mc:Choice>
        <mc:Fallback xmlns="">
          <p:sp>
            <p:nvSpPr>
              <p:cNvPr id="3" name="Content Placeholder 2">
                <a:extLst>
                  <a:ext uri="{FF2B5EF4-FFF2-40B4-BE49-F238E27FC236}">
                    <a16:creationId xmlns:a16="http://schemas.microsoft.com/office/drawing/2014/main" id="{744E97C8-8113-4998-8D41-E820EC9F4900}"/>
                  </a:ext>
                </a:extLst>
              </p:cNvPr>
              <p:cNvSpPr>
                <a:spLocks noGrp="1" noRot="1" noChangeAspect="1" noMove="1" noResize="1" noEditPoints="1" noAdjustHandles="1" noChangeArrowheads="1" noChangeShapeType="1" noTextEdit="1"/>
              </p:cNvSpPr>
              <p:nvPr>
                <p:ph idx="1"/>
              </p:nvPr>
            </p:nvSpPr>
            <p:spPr>
              <a:blipFill>
                <a:blip r:embed="rId3"/>
                <a:stretch>
                  <a:fillRect l="-606" t="-810"/>
                </a:stretch>
              </a:blipFill>
            </p:spPr>
            <p:txBody>
              <a:bodyPr/>
              <a:lstStyle/>
              <a:p>
                <a:r>
                  <a:rPr lang="en-GB">
                    <a:noFill/>
                  </a:rPr>
                  <a:t> </a:t>
                </a:r>
              </a:p>
            </p:txBody>
          </p:sp>
        </mc:Fallback>
      </mc:AlternateContent>
    </p:spTree>
    <p:extLst>
      <p:ext uri="{BB962C8B-B14F-4D97-AF65-F5344CB8AC3E}">
        <p14:creationId xmlns:p14="http://schemas.microsoft.com/office/powerpoint/2010/main" val="3922098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7469-B934-4910-AA2F-7C793F30B073}"/>
              </a:ext>
            </a:extLst>
          </p:cNvPr>
          <p:cNvSpPr>
            <a:spLocks noGrp="1"/>
          </p:cNvSpPr>
          <p:nvPr>
            <p:ph type="title"/>
          </p:nvPr>
        </p:nvSpPr>
        <p:spPr/>
        <p:txBody>
          <a:bodyPr/>
          <a:lstStyle/>
          <a:p>
            <a:r>
              <a:rPr lang="en-GB" dirty="0"/>
              <a:t>Knuth Bendix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A07ED6-FF63-4018-B107-F5649994CB07}"/>
                  </a:ext>
                </a:extLst>
              </p:cNvPr>
              <p:cNvSpPr>
                <a:spLocks noGrp="1"/>
              </p:cNvSpPr>
              <p:nvPr>
                <p:ph idx="1"/>
              </p:nvPr>
            </p:nvSpPr>
            <p:spPr/>
            <p:txBody>
              <a:bodyPr>
                <a:normAutofit/>
              </a:bodyPr>
              <a:lstStyle/>
              <a:p>
                <a:r>
                  <a:rPr lang="en-GB" dirty="0"/>
                  <a:t>Consider the word </a:t>
                </a:r>
                <a14:m>
                  <m:oMath xmlns:m="http://schemas.openxmlformats.org/officeDocument/2006/math">
                    <m:r>
                      <a:rPr lang="en-GB" b="0" i="1" smtClean="0">
                        <a:latin typeface="Cambria Math" panose="02040503050406030204" pitchFamily="18" charset="0"/>
                      </a:rPr>
                      <m:t>𝑎𝑎𝑎𝑏𝑏</m:t>
                    </m:r>
                  </m:oMath>
                </a14:m>
                <a:r>
                  <a:rPr lang="en-GB" dirty="0"/>
                  <a:t>, then we can reduce it either as:</a:t>
                </a:r>
              </a:p>
              <a:p>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𝑎𝑎𝑎𝑏𝑏</m:t>
                      </m:r>
                      <m:r>
                        <a:rPr lang="en-GB" b="0" i="1" smtClean="0">
                          <a:latin typeface="Cambria Math" panose="02040503050406030204" pitchFamily="18" charset="0"/>
                        </a:rPr>
                        <m:t>→</m:t>
                      </m:r>
                      <m:r>
                        <a:rPr lang="en-GB" b="0" i="1" smtClean="0">
                          <a:latin typeface="Cambria Math" panose="02040503050406030204" pitchFamily="18" charset="0"/>
                        </a:rPr>
                        <m:t>𝑏𝑎𝑏</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𝑎𝑎𝑎𝑏𝑏</m:t>
                      </m:r>
                      <m:r>
                        <a:rPr lang="en-GB" b="0" i="1" smtClean="0">
                          <a:latin typeface="Cambria Math" panose="02040503050406030204" pitchFamily="18" charset="0"/>
                        </a:rPr>
                        <m:t>→</m:t>
                      </m:r>
                      <m:r>
                        <a:rPr lang="en-GB" b="0" i="1" smtClean="0">
                          <a:latin typeface="Cambria Math" panose="02040503050406030204" pitchFamily="18" charset="0"/>
                        </a:rPr>
                        <m:t>𝑎𝑎𝑎</m:t>
                      </m:r>
                    </m:oMath>
                  </m:oMathPara>
                </a14:m>
                <a:endParaRPr lang="en-GB" dirty="0"/>
              </a:p>
              <a:p>
                <a:pPr marL="0" indent="0">
                  <a:buNone/>
                </a:pPr>
                <a:endParaRPr lang="en-GB" dirty="0"/>
              </a:p>
              <a:p>
                <a:r>
                  <a:rPr lang="en-GB" dirty="0"/>
                  <a:t>And hence we know they represent the same element, and can add the rule </a:t>
                </a:r>
                <a14:m>
                  <m:oMath xmlns:m="http://schemas.openxmlformats.org/officeDocument/2006/math">
                    <m:r>
                      <a:rPr lang="en-GB" b="0" i="1" smtClean="0">
                        <a:latin typeface="Cambria Math" panose="02040503050406030204" pitchFamily="18" charset="0"/>
                      </a:rPr>
                      <m:t>𝑏𝑎𝑏</m:t>
                    </m:r>
                    <m:r>
                      <a:rPr lang="en-GB" b="0" i="1" smtClean="0">
                        <a:latin typeface="Cambria Math" panose="02040503050406030204" pitchFamily="18" charset="0"/>
                      </a:rPr>
                      <m:t>→</m:t>
                    </m:r>
                    <m:r>
                      <a:rPr lang="en-GB" b="0" i="1" smtClean="0">
                        <a:latin typeface="Cambria Math" panose="02040503050406030204" pitchFamily="18" charset="0"/>
                      </a:rPr>
                      <m:t>𝑎𝑎𝑎</m:t>
                    </m:r>
                  </m:oMath>
                </a14:m>
                <a:r>
                  <a:rPr lang="en-GB" dirty="0"/>
                  <a:t>, and hence now both reduce to the same element.</a:t>
                </a:r>
              </a:p>
            </p:txBody>
          </p:sp>
        </mc:Choice>
        <mc:Fallback xmlns="">
          <p:sp>
            <p:nvSpPr>
              <p:cNvPr id="3" name="Content Placeholder 2">
                <a:extLst>
                  <a:ext uri="{FF2B5EF4-FFF2-40B4-BE49-F238E27FC236}">
                    <a16:creationId xmlns:a16="http://schemas.microsoft.com/office/drawing/2014/main" id="{ACA07ED6-FF63-4018-B107-F5649994CB07}"/>
                  </a:ext>
                </a:extLst>
              </p:cNvPr>
              <p:cNvSpPr>
                <a:spLocks noGrp="1" noRot="1" noChangeAspect="1" noMove="1" noResize="1" noEditPoints="1" noAdjustHandles="1" noChangeArrowheads="1" noChangeShapeType="1" noTextEdit="1"/>
              </p:cNvSpPr>
              <p:nvPr>
                <p:ph idx="1"/>
              </p:nvPr>
            </p:nvSpPr>
            <p:spPr>
              <a:blipFill>
                <a:blip r:embed="rId3"/>
                <a:stretch>
                  <a:fillRect l="-606" t="-81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D59B026-0EE3-41CA-8566-9025B5DF7C6D}"/>
                  </a:ext>
                </a:extLst>
              </p:cNvPr>
              <p:cNvSpPr txBox="1"/>
              <p:nvPr/>
            </p:nvSpPr>
            <p:spPr>
              <a:xfrm>
                <a:off x="9907675" y="2228671"/>
                <a:ext cx="1396721" cy="1200329"/>
              </a:xfrm>
              <a:prstGeom prst="rect">
                <a:avLst/>
              </a:prstGeom>
              <a:noFill/>
            </p:spPr>
            <p:txBody>
              <a:bodyPr wrap="square" rtlCol="0">
                <a:spAutoFit/>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𝑎𝑎𝑎𝑎</m:t>
                      </m:r>
                      <m:r>
                        <a:rPr lang="en-GB" b="0" i="1" smtClean="0">
                          <a:latin typeface="Cambria Math" panose="02040503050406030204" pitchFamily="18" charset="0"/>
                        </a:rPr>
                        <m:t>→</m:t>
                      </m:r>
                      <m:r>
                        <a:rPr lang="en-GB" b="0" i="1" smtClean="0">
                          <a:latin typeface="Cambria Math" panose="02040503050406030204" pitchFamily="18" charset="0"/>
                        </a:rPr>
                        <m:t>𝜀</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𝑏𝑏</m:t>
                      </m:r>
                      <m:r>
                        <a:rPr lang="en-GB" b="0" i="1" smtClean="0">
                          <a:latin typeface="Cambria Math" panose="02040503050406030204" pitchFamily="18" charset="0"/>
                        </a:rPr>
                        <m:t>→</m:t>
                      </m:r>
                      <m:r>
                        <a:rPr lang="en-GB" b="0" i="1" smtClean="0">
                          <a:latin typeface="Cambria Math" panose="02040503050406030204" pitchFamily="18" charset="0"/>
                        </a:rPr>
                        <m:t>𝜀</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𝑎𝑎𝑎𝑏</m:t>
                      </m:r>
                      <m:r>
                        <a:rPr lang="en-GB" b="0" i="1" smtClean="0">
                          <a:latin typeface="Cambria Math" panose="02040503050406030204" pitchFamily="18" charset="0"/>
                        </a:rPr>
                        <m:t>→</m:t>
                      </m:r>
                      <m:r>
                        <a:rPr lang="en-GB" b="0" i="1" smtClean="0">
                          <a:latin typeface="Cambria Math" panose="02040503050406030204" pitchFamily="18" charset="0"/>
                        </a:rPr>
                        <m:t>𝑏𝑎</m:t>
                      </m:r>
                    </m:oMath>
                  </m:oMathPara>
                </a14:m>
                <a:endParaRPr lang="en-GB" dirty="0"/>
              </a:p>
              <a:p>
                <a:endParaRPr lang="en-GB" dirty="0"/>
              </a:p>
            </p:txBody>
          </p:sp>
        </mc:Choice>
        <mc:Fallback xmlns="">
          <p:sp>
            <p:nvSpPr>
              <p:cNvPr id="4" name="TextBox 3">
                <a:extLst>
                  <a:ext uri="{FF2B5EF4-FFF2-40B4-BE49-F238E27FC236}">
                    <a16:creationId xmlns:a16="http://schemas.microsoft.com/office/drawing/2014/main" id="{FD59B026-0EE3-41CA-8566-9025B5DF7C6D}"/>
                  </a:ext>
                </a:extLst>
              </p:cNvPr>
              <p:cNvSpPr txBox="1">
                <a:spLocks noRot="1" noChangeAspect="1" noMove="1" noResize="1" noEditPoints="1" noAdjustHandles="1" noChangeArrowheads="1" noChangeShapeType="1" noTextEdit="1"/>
              </p:cNvSpPr>
              <p:nvPr/>
            </p:nvSpPr>
            <p:spPr>
              <a:xfrm>
                <a:off x="9907675" y="2228671"/>
                <a:ext cx="1396721" cy="1200329"/>
              </a:xfrm>
              <a:prstGeom prst="rect">
                <a:avLst/>
              </a:prstGeo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3437617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22D5-245D-4847-A2C7-89B54F86649E}"/>
              </a:ext>
            </a:extLst>
          </p:cNvPr>
          <p:cNvSpPr>
            <a:spLocks noGrp="1"/>
          </p:cNvSpPr>
          <p:nvPr>
            <p:ph type="title"/>
          </p:nvPr>
        </p:nvSpPr>
        <p:spPr/>
        <p:txBody>
          <a:bodyPr/>
          <a:lstStyle/>
          <a:p>
            <a:r>
              <a:rPr lang="en-GB" dirty="0"/>
              <a:t>Knuth Bendix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0B9118-4EEF-4D6A-9A4A-F21778BE867C}"/>
                  </a:ext>
                </a:extLst>
              </p:cNvPr>
              <p:cNvSpPr>
                <a:spLocks noGrp="1"/>
              </p:cNvSpPr>
              <p:nvPr>
                <p:ph idx="1"/>
              </p:nvPr>
            </p:nvSpPr>
            <p:spPr/>
            <p:txBody>
              <a:bodyPr>
                <a:normAutofit fontScale="92500" lnSpcReduction="10000"/>
              </a:bodyPr>
              <a:lstStyle/>
              <a:p>
                <a:r>
                  <a:rPr lang="en-GB" dirty="0"/>
                  <a:t>In general, if there are two rules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1</m:t>
                        </m:r>
                      </m:sub>
                    </m:sSub>
                  </m:oMath>
                </a14:m>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2</m:t>
                        </m:r>
                      </m:sub>
                    </m:sSub>
                  </m:oMath>
                </a14:m>
                <a:r>
                  <a:rPr lang="en-GB" dirty="0"/>
                  <a:t> such that:</a:t>
                </a:r>
              </a:p>
              <a:p>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𝐴𝐵</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2</m:t>
                          </m:r>
                        </m:sub>
                      </m:sSub>
                      <m:r>
                        <a:rPr lang="en-GB" b="0" i="1" smtClean="0">
                          <a:latin typeface="Cambria Math" panose="02040503050406030204" pitchFamily="18" charset="0"/>
                        </a:rPr>
                        <m:t>=</m:t>
                      </m:r>
                      <m:r>
                        <a:rPr lang="en-GB" b="0" i="1" smtClean="0">
                          <a:latin typeface="Cambria Math" panose="02040503050406030204" pitchFamily="18" charset="0"/>
                        </a:rPr>
                        <m:t>𝐵𝐶</m:t>
                      </m:r>
                    </m:oMath>
                  </m:oMathPara>
                </a14:m>
                <a:endParaRPr lang="en-GB" dirty="0"/>
              </a:p>
              <a:p>
                <a:pPr marL="0" indent="0">
                  <a:buNone/>
                </a:pPr>
                <a:endParaRPr lang="en-GB" dirty="0"/>
              </a:p>
              <a:p>
                <a:r>
                  <a:rPr lang="en-GB" dirty="0"/>
                  <a:t>Then we have the two reductions: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𝐴𝐵𝐶</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1</m:t>
                          </m:r>
                        </m:sub>
                      </m:sSub>
                      <m:r>
                        <a:rPr lang="en-GB" b="0" i="1" smtClean="0">
                          <a:latin typeface="Cambria Math" panose="02040503050406030204" pitchFamily="18" charset="0"/>
                        </a:rPr>
                        <m:t>𝐶</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1</m:t>
                          </m:r>
                        </m:sub>
                      </m:sSub>
                      <m:r>
                        <a:rPr lang="en-GB" b="0" i="1" smtClean="0">
                          <a:latin typeface="Cambria Math" panose="02040503050406030204" pitchFamily="18" charset="0"/>
                        </a:rPr>
                        <m:t>𝐶</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𝐴𝐵𝐶</m:t>
                      </m:r>
                      <m:r>
                        <a:rPr lang="en-GB" b="0" i="1" smtClean="0">
                          <a:latin typeface="Cambria Math" panose="02040503050406030204" pitchFamily="18" charset="0"/>
                        </a:rPr>
                        <m:t>=</m:t>
                      </m:r>
                      <m:r>
                        <a:rPr lang="en-GB" b="0" i="1" smtClean="0">
                          <a:latin typeface="Cambria Math" panose="02040503050406030204" pitchFamily="18" charset="0"/>
                        </a:rPr>
                        <m:t>𝐴</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2</m:t>
                          </m:r>
                        </m:sub>
                      </m:sSub>
                      <m:r>
                        <a:rPr lang="en-GB" b="0" i="1" smtClean="0">
                          <a:latin typeface="Cambria Math" panose="02040503050406030204" pitchFamily="18" charset="0"/>
                        </a:rPr>
                        <m:t>→</m:t>
                      </m:r>
                      <m:r>
                        <a:rPr lang="en-GB" b="0" i="1" smtClean="0">
                          <a:latin typeface="Cambria Math" panose="02040503050406030204" pitchFamily="18" charset="0"/>
                        </a:rPr>
                        <m:t>𝐴</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2</m:t>
                          </m:r>
                        </m:sub>
                      </m:sSub>
                    </m:oMath>
                  </m:oMathPara>
                </a14:m>
                <a:endParaRPr lang="en-GB" dirty="0"/>
              </a:p>
              <a:p>
                <a:pPr marL="0" indent="0">
                  <a:buNone/>
                </a:pPr>
                <a:endParaRPr lang="en-GB" dirty="0"/>
              </a:p>
              <a:p>
                <a:pPr marL="0" indent="0">
                  <a:buNone/>
                </a:pPr>
                <a:r>
                  <a:rPr lang="en-GB" dirty="0"/>
                  <a:t>Hence we can add the rule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1</m:t>
                        </m:r>
                      </m:sub>
                    </m:sSub>
                    <m:r>
                      <a:rPr lang="en-GB" b="0" i="1" smtClean="0">
                        <a:latin typeface="Cambria Math" panose="02040503050406030204" pitchFamily="18" charset="0"/>
                      </a:rPr>
                      <m:t>𝐶</m:t>
                    </m:r>
                    <m:r>
                      <a:rPr lang="en-GB" b="0" i="1" smtClean="0">
                        <a:latin typeface="Cambria Math" panose="02040503050406030204" pitchFamily="18" charset="0"/>
                      </a:rPr>
                      <m:t>→</m:t>
                    </m:r>
                    <m:r>
                      <a:rPr lang="en-GB" b="0" i="1" smtClean="0">
                        <a:latin typeface="Cambria Math" panose="02040503050406030204" pitchFamily="18" charset="0"/>
                      </a:rPr>
                      <m:t>𝐴</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2</m:t>
                        </m:r>
                      </m:sub>
                    </m:sSub>
                  </m:oMath>
                </a14:m>
                <a:r>
                  <a:rPr lang="en-GB" dirty="0"/>
                  <a:t>.</a:t>
                </a:r>
              </a:p>
            </p:txBody>
          </p:sp>
        </mc:Choice>
        <mc:Fallback xmlns="">
          <p:sp>
            <p:nvSpPr>
              <p:cNvPr id="3" name="Content Placeholder 2">
                <a:extLst>
                  <a:ext uri="{FF2B5EF4-FFF2-40B4-BE49-F238E27FC236}">
                    <a16:creationId xmlns:a16="http://schemas.microsoft.com/office/drawing/2014/main" id="{260B9118-4EEF-4D6A-9A4A-F21778BE867C}"/>
                  </a:ext>
                </a:extLst>
              </p:cNvPr>
              <p:cNvSpPr>
                <a:spLocks noGrp="1" noRot="1" noChangeAspect="1" noMove="1" noResize="1" noEditPoints="1" noAdjustHandles="1" noChangeArrowheads="1" noChangeShapeType="1" noTextEdit="1"/>
              </p:cNvSpPr>
              <p:nvPr>
                <p:ph idx="1"/>
              </p:nvPr>
            </p:nvSpPr>
            <p:spPr>
              <a:blipFill>
                <a:blip r:embed="rId3"/>
                <a:stretch>
                  <a:fillRect l="-1455" t="-810" b="-2431"/>
                </a:stretch>
              </a:blipFill>
            </p:spPr>
            <p:txBody>
              <a:bodyPr/>
              <a:lstStyle/>
              <a:p>
                <a:r>
                  <a:rPr lang="en-GB">
                    <a:noFill/>
                  </a:rPr>
                  <a:t> </a:t>
                </a:r>
              </a:p>
            </p:txBody>
          </p:sp>
        </mc:Fallback>
      </mc:AlternateContent>
    </p:spTree>
    <p:extLst>
      <p:ext uri="{BB962C8B-B14F-4D97-AF65-F5344CB8AC3E}">
        <p14:creationId xmlns:p14="http://schemas.microsoft.com/office/powerpoint/2010/main" val="55623764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712D-2032-425E-B1E9-5330108BB9BE}"/>
              </a:ext>
            </a:extLst>
          </p:cNvPr>
          <p:cNvSpPr>
            <a:spLocks noGrp="1"/>
          </p:cNvSpPr>
          <p:nvPr>
            <p:ph type="title"/>
          </p:nvPr>
        </p:nvSpPr>
        <p:spPr/>
        <p:txBody>
          <a:bodyPr/>
          <a:lstStyle/>
          <a:p>
            <a:r>
              <a:rPr lang="en-GB" dirty="0"/>
              <a:t>Knuth Bendix Algorithm</a:t>
            </a:r>
          </a:p>
        </p:txBody>
      </p:sp>
      <p:sp>
        <p:nvSpPr>
          <p:cNvPr id="3" name="Content Placeholder 2">
            <a:extLst>
              <a:ext uri="{FF2B5EF4-FFF2-40B4-BE49-F238E27FC236}">
                <a16:creationId xmlns:a16="http://schemas.microsoft.com/office/drawing/2014/main" id="{CE9E46F3-C687-4DC4-BA1B-0AE40AB1A3FB}"/>
              </a:ext>
            </a:extLst>
          </p:cNvPr>
          <p:cNvSpPr>
            <a:spLocks noGrp="1"/>
          </p:cNvSpPr>
          <p:nvPr>
            <p:ph idx="1"/>
          </p:nvPr>
        </p:nvSpPr>
        <p:spPr/>
        <p:txBody>
          <a:bodyPr/>
          <a:lstStyle/>
          <a:p>
            <a:r>
              <a:rPr lang="en-GB" dirty="0"/>
              <a:t>There are a couple of technicalities we have to worry about:</a:t>
            </a:r>
          </a:p>
          <a:p>
            <a:endParaRPr lang="en-GB" dirty="0"/>
          </a:p>
          <a:p>
            <a:pPr lvl="1">
              <a:buFont typeface="Arial" panose="020B0604020202020204" pitchFamily="34" charset="0"/>
              <a:buChar char="•"/>
            </a:pPr>
            <a:r>
              <a:rPr lang="en-GB" dirty="0"/>
              <a:t>To guarantee we reduce a word, we need an ordering on the words. For example, we can use the length of the words, and if two words have the same length, use alphabetical order.</a:t>
            </a:r>
          </a:p>
          <a:p>
            <a:pPr lvl="1">
              <a:buFont typeface="Arial" panose="020B0604020202020204" pitchFamily="34" charset="0"/>
              <a:buChar char="•"/>
            </a:pPr>
            <a:r>
              <a:rPr lang="en-GB" dirty="0"/>
              <a:t>If we create a new rule, the LHS of an existing rule may become reducible, making this rule redundant.</a:t>
            </a:r>
          </a:p>
          <a:p>
            <a:pPr lvl="1">
              <a:buFont typeface="Arial" panose="020B0604020202020204" pitchFamily="34" charset="0"/>
              <a:buChar char="•"/>
            </a:pPr>
            <a:endParaRPr lang="en-GB" dirty="0"/>
          </a:p>
          <a:p>
            <a:r>
              <a:rPr lang="en-GB" dirty="0"/>
              <a:t>This process works for a much larger category of groups, including some infinite groups.</a:t>
            </a:r>
          </a:p>
        </p:txBody>
      </p:sp>
    </p:spTree>
    <p:extLst>
      <p:ext uri="{BB962C8B-B14F-4D97-AF65-F5344CB8AC3E}">
        <p14:creationId xmlns:p14="http://schemas.microsoft.com/office/powerpoint/2010/main" val="39999142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AD03-0D1E-458D-A58E-5E94CBBEBEBC}"/>
              </a:ext>
            </a:extLst>
          </p:cNvPr>
          <p:cNvSpPr>
            <a:spLocks noGrp="1"/>
          </p:cNvSpPr>
          <p:nvPr>
            <p:ph type="title"/>
          </p:nvPr>
        </p:nvSpPr>
        <p:spPr/>
        <p:txBody>
          <a:bodyPr/>
          <a:lstStyle/>
          <a:p>
            <a:r>
              <a:rPr lang="en-GB" dirty="0"/>
              <a:t>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5BE565-F6CD-413C-9F6E-839D18C95CA8}"/>
                  </a:ext>
                </a:extLst>
              </p:cNvPr>
              <p:cNvSpPr>
                <a:spLocks noGrp="1"/>
              </p:cNvSpPr>
              <p:nvPr>
                <p:ph idx="1"/>
              </p:nvPr>
            </p:nvSpPr>
            <p:spPr/>
            <p:txBody>
              <a:bodyPr/>
              <a:lstStyle/>
              <a:p>
                <a:r>
                  <a:rPr lang="en-GB" dirty="0"/>
                  <a:t>We can use the multiplier automata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𝑀</m:t>
                        </m:r>
                      </m:e>
                      <m:sub>
                        <m:r>
                          <a:rPr lang="en-GB" b="0" i="1" smtClean="0">
                            <a:latin typeface="Cambria Math" panose="02040503050406030204" pitchFamily="18" charset="0"/>
                          </a:rPr>
                          <m:t>𝑎</m:t>
                        </m:r>
                      </m:sub>
                    </m:sSub>
                  </m:oMath>
                </a14:m>
                <a:r>
                  <a:rPr lang="en-GB" dirty="0"/>
                  <a:t> to quickly reduce a word to canonical form, and hence solve the word problem. Given an input word </a:t>
                </a:r>
                <a14:m>
                  <m:oMath xmlns:m="http://schemas.openxmlformats.org/officeDocument/2006/math">
                    <m:r>
                      <a:rPr lang="en-GB" b="0" i="1" smtClean="0">
                        <a:latin typeface="Cambria Math" panose="02040503050406030204" pitchFamily="18" charset="0"/>
                      </a:rPr>
                      <m:t>𝑤</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𝑛</m:t>
                        </m:r>
                      </m:sub>
                    </m:sSub>
                  </m:oMath>
                </a14:m>
                <a:endParaRPr lang="en-GB" dirty="0"/>
              </a:p>
              <a:p>
                <a:pPr marL="457200" indent="-457200">
                  <a:buFont typeface="+mj-lt"/>
                  <a:buAutoNum type="arabicPeriod"/>
                </a:pPr>
                <a:r>
                  <a:rPr lang="en-GB" dirty="0"/>
                  <a:t>Given a word </a:t>
                </a:r>
                <a14:m>
                  <m:oMath xmlns:m="http://schemas.openxmlformats.org/officeDocument/2006/math">
                    <m:r>
                      <a:rPr lang="en-GB" b="0" i="1" smtClean="0">
                        <a:latin typeface="Cambria Math" panose="02040503050406030204" pitchFamily="18" charset="0"/>
                      </a:rPr>
                      <m:t>𝑢</m:t>
                    </m:r>
                  </m:oMath>
                </a14:m>
                <a:r>
                  <a:rPr lang="en-GB" dirty="0"/>
                  <a:t> accepted by </a:t>
                </a:r>
                <a14:m>
                  <m:oMath xmlns:m="http://schemas.openxmlformats.org/officeDocument/2006/math">
                    <m:r>
                      <a:rPr lang="en-GB" b="0" i="1" smtClean="0">
                        <a:latin typeface="Cambria Math" panose="02040503050406030204" pitchFamily="18" charset="0"/>
                      </a:rPr>
                      <m:t>𝑊</m:t>
                    </m:r>
                  </m:oMath>
                </a14:m>
                <a:r>
                  <a:rPr lang="en-GB" dirty="0"/>
                  <a:t> and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𝐴</m:t>
                    </m:r>
                  </m:oMath>
                </a14:m>
                <a:r>
                  <a:rPr lang="en-GB" dirty="0"/>
                  <a:t>, we can find the word </a:t>
                </a:r>
                <a14:m>
                  <m:oMath xmlns:m="http://schemas.openxmlformats.org/officeDocument/2006/math">
                    <m:r>
                      <a:rPr lang="en-GB" b="0" i="1" smtClean="0">
                        <a:latin typeface="Cambria Math" panose="02040503050406030204" pitchFamily="18" charset="0"/>
                      </a:rPr>
                      <m:t>𝑣</m:t>
                    </m:r>
                  </m:oMath>
                </a14:m>
                <a:r>
                  <a:rPr lang="en-GB" dirty="0"/>
                  <a:t> accepted by </a:t>
                </a:r>
                <a14:m>
                  <m:oMath xmlns:m="http://schemas.openxmlformats.org/officeDocument/2006/math">
                    <m:r>
                      <a:rPr lang="en-GB" b="0" i="1" smtClean="0">
                        <a:latin typeface="Cambria Math" panose="02040503050406030204" pitchFamily="18" charset="0"/>
                      </a:rPr>
                      <m:t>𝑊</m:t>
                    </m:r>
                  </m:oMath>
                </a14:m>
                <a:r>
                  <a:rPr lang="en-GB" dirty="0"/>
                  <a:t> and equal to </a:t>
                </a:r>
                <a14:m>
                  <m:oMath xmlns:m="http://schemas.openxmlformats.org/officeDocument/2006/math">
                    <m:r>
                      <a:rPr lang="en-GB" b="0" i="1" smtClean="0">
                        <a:latin typeface="Cambria Math" panose="02040503050406030204" pitchFamily="18" charset="0"/>
                      </a:rPr>
                      <m:t>𝑢𝑥</m:t>
                    </m:r>
                  </m:oMath>
                </a14:m>
                <a:r>
                  <a:rPr lang="en-GB" dirty="0"/>
                  <a:t> in </a:t>
                </a:r>
                <a14:m>
                  <m:oMath xmlns:m="http://schemas.openxmlformats.org/officeDocument/2006/math">
                    <m:r>
                      <a:rPr lang="en-GB" b="0" i="1" smtClean="0">
                        <a:latin typeface="Cambria Math" panose="02040503050406030204" pitchFamily="18" charset="0"/>
                      </a:rPr>
                      <m:t>𝐺</m:t>
                    </m:r>
                  </m:oMath>
                </a14:m>
                <a:r>
                  <a:rPr lang="en-GB" dirty="0"/>
                  <a:t> in linear time. </a:t>
                </a:r>
              </a:p>
              <a:p>
                <a:pPr marL="457200" indent="-457200">
                  <a:buFont typeface="+mj-lt"/>
                  <a:buAutoNum type="arabicPeriod"/>
                </a:pPr>
                <a:r>
                  <a:rPr lang="en-GB" dirty="0"/>
                  <a:t>We can then do this recursively for each letter in </a:t>
                </a:r>
                <a14:m>
                  <m:oMath xmlns:m="http://schemas.openxmlformats.org/officeDocument/2006/math">
                    <m:r>
                      <a:rPr lang="en-GB" b="0" i="1" smtClean="0">
                        <a:latin typeface="Cambria Math" panose="02040503050406030204" pitchFamily="18" charset="0"/>
                      </a:rPr>
                      <m:t>𝑤</m:t>
                    </m:r>
                  </m:oMath>
                </a14:m>
                <a:endParaRPr lang="en-GB" b="0" dirty="0"/>
              </a:p>
              <a:p>
                <a:endParaRPr lang="en-GB" dirty="0"/>
              </a:p>
              <a:p>
                <a:r>
                  <a:rPr lang="en-GB" dirty="0"/>
                  <a:t>Hence overall the time complexity is </a:t>
                </a:r>
                <a14:m>
                  <m:oMath xmlns:m="http://schemas.openxmlformats.org/officeDocument/2006/math">
                    <m:r>
                      <m:rPr>
                        <m:sty m:val="p"/>
                      </m:rPr>
                      <a:rPr lang="en-GB" b="0" i="0" smtClean="0">
                        <a:latin typeface="Cambria Math" panose="02040503050406030204" pitchFamily="18" charset="0"/>
                      </a:rPr>
                      <m:t>O</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𝑛</m:t>
                        </m:r>
                      </m:e>
                      <m:sup>
                        <m:r>
                          <a:rPr lang="en-GB" b="0" i="1" smtClean="0">
                            <a:latin typeface="Cambria Math" panose="02040503050406030204" pitchFamily="18" charset="0"/>
                          </a:rPr>
                          <m:t>2</m:t>
                        </m:r>
                      </m:sup>
                    </m:sSup>
                    <m:r>
                      <a:rPr lang="en-GB" b="0" i="1" smtClean="0">
                        <a:latin typeface="Cambria Math" panose="02040503050406030204" pitchFamily="18" charset="0"/>
                      </a:rPr>
                      <m:t>)</m:t>
                    </m:r>
                  </m:oMath>
                </a14:m>
                <a:endParaRPr lang="en-GB" dirty="0"/>
              </a:p>
            </p:txBody>
          </p:sp>
        </mc:Choice>
        <mc:Fallback xmlns="">
          <p:sp>
            <p:nvSpPr>
              <p:cNvPr id="3" name="Content Placeholder 2">
                <a:extLst>
                  <a:ext uri="{FF2B5EF4-FFF2-40B4-BE49-F238E27FC236}">
                    <a16:creationId xmlns:a16="http://schemas.microsoft.com/office/drawing/2014/main" id="{C65BE565-F6CD-413C-9F6E-839D18C95CA8}"/>
                  </a:ext>
                </a:extLst>
              </p:cNvPr>
              <p:cNvSpPr>
                <a:spLocks noGrp="1" noRot="1" noChangeAspect="1" noMove="1" noResize="1" noEditPoints="1" noAdjustHandles="1" noChangeArrowheads="1" noChangeShapeType="1" noTextEdit="1"/>
              </p:cNvSpPr>
              <p:nvPr>
                <p:ph idx="1"/>
              </p:nvPr>
            </p:nvSpPr>
            <p:spPr>
              <a:blipFill>
                <a:blip r:embed="rId3"/>
                <a:stretch>
                  <a:fillRect l="-1455" t="-810" r="-727"/>
                </a:stretch>
              </a:blipFill>
            </p:spPr>
            <p:txBody>
              <a:bodyPr/>
              <a:lstStyle/>
              <a:p>
                <a:r>
                  <a:rPr lang="en-GB">
                    <a:noFill/>
                  </a:rPr>
                  <a:t> </a:t>
                </a:r>
              </a:p>
            </p:txBody>
          </p:sp>
        </mc:Fallback>
      </mc:AlternateContent>
    </p:spTree>
    <p:extLst>
      <p:ext uri="{BB962C8B-B14F-4D97-AF65-F5344CB8AC3E}">
        <p14:creationId xmlns:p14="http://schemas.microsoft.com/office/powerpoint/2010/main" val="21829007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45894-5613-4A01-999F-7C8E731BCE16}"/>
              </a:ext>
            </a:extLst>
          </p:cNvPr>
          <p:cNvSpPr>
            <a:spLocks noGrp="1"/>
          </p:cNvSpPr>
          <p:nvPr>
            <p:ph type="title"/>
          </p:nvPr>
        </p:nvSpPr>
        <p:spPr/>
        <p:txBody>
          <a:bodyPr/>
          <a:lstStyle/>
          <a:p>
            <a:r>
              <a:rPr lang="en-GB" dirty="0"/>
              <a:t>What is a Group?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5B5AC0-B61C-49A3-B301-5CE8627D2D73}"/>
                  </a:ext>
                </a:extLst>
              </p:cNvPr>
              <p:cNvSpPr>
                <a:spLocks noGrp="1"/>
              </p:cNvSpPr>
              <p:nvPr>
                <p:ph idx="1"/>
              </p:nvPr>
            </p:nvSpPr>
            <p:spPr/>
            <p:txBody>
              <a:bodyPr/>
              <a:lstStyle/>
              <a:p>
                <a:r>
                  <a:rPr lang="en-GB" b="1" dirty="0"/>
                  <a:t>Example:</a:t>
                </a:r>
                <a:r>
                  <a:rPr lang="en-GB" dirty="0"/>
                  <a:t> The group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2</m:t>
                        </m:r>
                        <m:r>
                          <a:rPr lang="en-GB" b="0" i="1" smtClean="0">
                            <a:latin typeface="Cambria Math" panose="02040503050406030204" pitchFamily="18" charset="0"/>
                          </a:rPr>
                          <m:t>𝑛</m:t>
                        </m:r>
                      </m:sub>
                    </m:sSub>
                  </m:oMath>
                </a14:m>
                <a:r>
                  <a:rPr lang="en-GB" b="1" dirty="0"/>
                  <a:t> </a:t>
                </a:r>
                <a:r>
                  <a:rPr lang="en-GB" dirty="0"/>
                  <a:t>is the symmetry group of regular </a:t>
                </a:r>
                <a14:m>
                  <m:oMath xmlns:m="http://schemas.openxmlformats.org/officeDocument/2006/math">
                    <m:r>
                      <a:rPr lang="en-GB" b="0" i="1" smtClean="0">
                        <a:latin typeface="Cambria Math" panose="02040503050406030204" pitchFamily="18" charset="0"/>
                      </a:rPr>
                      <m:t>𝑛</m:t>
                    </m:r>
                  </m:oMath>
                </a14:m>
                <a:r>
                  <a:rPr lang="en-GB" dirty="0"/>
                  <a:t>-</a:t>
                </a:r>
                <a:r>
                  <a:rPr lang="en-GB" dirty="0" err="1"/>
                  <a:t>gon</a:t>
                </a:r>
                <a:r>
                  <a:rPr lang="en-GB" dirty="0"/>
                  <a:t>. Specifically, we will mainly consider the group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6</m:t>
                        </m:r>
                      </m:sub>
                    </m:sSub>
                  </m:oMath>
                </a14:m>
                <a:r>
                  <a:rPr lang="en-GB" dirty="0"/>
                  <a:t>, the symmetry group of the equilateral triangle:</a:t>
                </a:r>
              </a:p>
              <a:p>
                <a:endParaRPr lang="en-GB" b="1" dirty="0"/>
              </a:p>
            </p:txBody>
          </p:sp>
        </mc:Choice>
        <mc:Fallback xmlns="">
          <p:sp>
            <p:nvSpPr>
              <p:cNvPr id="3" name="Content Placeholder 2">
                <a:extLst>
                  <a:ext uri="{FF2B5EF4-FFF2-40B4-BE49-F238E27FC236}">
                    <a16:creationId xmlns:a16="http://schemas.microsoft.com/office/drawing/2014/main" id="{155B5AC0-B61C-49A3-B301-5CE8627D2D73}"/>
                  </a:ext>
                </a:extLst>
              </p:cNvPr>
              <p:cNvSpPr>
                <a:spLocks noGrp="1" noRot="1" noChangeAspect="1" noMove="1" noResize="1" noEditPoints="1" noAdjustHandles="1" noChangeArrowheads="1" noChangeShapeType="1" noTextEdit="1"/>
              </p:cNvSpPr>
              <p:nvPr>
                <p:ph idx="1"/>
              </p:nvPr>
            </p:nvSpPr>
            <p:spPr>
              <a:blipFill>
                <a:blip r:embed="rId3"/>
                <a:stretch>
                  <a:fillRect l="-606" t="-810"/>
                </a:stretch>
              </a:blipFill>
            </p:spPr>
            <p:txBody>
              <a:bodyPr/>
              <a:lstStyle/>
              <a:p>
                <a:r>
                  <a:rPr lang="en-GB">
                    <a:noFill/>
                  </a:rPr>
                  <a:t> </a:t>
                </a:r>
              </a:p>
            </p:txBody>
          </p:sp>
        </mc:Fallback>
      </mc:AlternateContent>
      <p:pic>
        <p:nvPicPr>
          <p:cNvPr id="5" name="Picture 4" descr="Shape, polygon&#10;&#10;Description automatically generated">
            <a:extLst>
              <a:ext uri="{FF2B5EF4-FFF2-40B4-BE49-F238E27FC236}">
                <a16:creationId xmlns:a16="http://schemas.microsoft.com/office/drawing/2014/main" id="{9C3660DE-185A-42C5-BEF4-53417A7F211F}"/>
              </a:ext>
            </a:extLst>
          </p:cNvPr>
          <p:cNvPicPr>
            <a:picLocks noChangeAspect="1"/>
          </p:cNvPicPr>
          <p:nvPr/>
        </p:nvPicPr>
        <p:blipFill rotWithShape="1">
          <a:blip r:embed="rId4"/>
          <a:srcRect t="10916" r="20552"/>
          <a:stretch/>
        </p:blipFill>
        <p:spPr>
          <a:xfrm>
            <a:off x="3578086" y="2922105"/>
            <a:ext cx="4562061" cy="3410906"/>
          </a:xfrm>
          <a:prstGeom prst="rect">
            <a:avLst/>
          </a:prstGeom>
        </p:spPr>
      </p:pic>
    </p:spTree>
    <p:extLst>
      <p:ext uri="{BB962C8B-B14F-4D97-AF65-F5344CB8AC3E}">
        <p14:creationId xmlns:p14="http://schemas.microsoft.com/office/powerpoint/2010/main" val="31133846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FBFD-A59D-406F-8450-5BFAC75DB986}"/>
              </a:ext>
            </a:extLst>
          </p:cNvPr>
          <p:cNvSpPr>
            <a:spLocks noGrp="1"/>
          </p:cNvSpPr>
          <p:nvPr>
            <p:ph type="title"/>
          </p:nvPr>
        </p:nvSpPr>
        <p:spPr/>
        <p:txBody>
          <a:bodyPr/>
          <a:lstStyle/>
          <a:p>
            <a:r>
              <a:rPr lang="en-GB" dirty="0"/>
              <a:t>Summary</a:t>
            </a:r>
          </a:p>
        </p:txBody>
      </p:sp>
      <p:graphicFrame>
        <p:nvGraphicFramePr>
          <p:cNvPr id="4" name="Content Placeholder 3">
            <a:extLst>
              <a:ext uri="{FF2B5EF4-FFF2-40B4-BE49-F238E27FC236}">
                <a16:creationId xmlns:a16="http://schemas.microsoft.com/office/drawing/2014/main" id="{56B7E567-71A0-4B8F-80BB-6D2810E9EDE3}"/>
              </a:ext>
            </a:extLst>
          </p:cNvPr>
          <p:cNvGraphicFramePr>
            <a:graphicFrameLocks noGrp="1"/>
          </p:cNvGraphicFramePr>
          <p:nvPr>
            <p:ph idx="1"/>
            <p:extLst>
              <p:ext uri="{D42A27DB-BD31-4B8C-83A1-F6EECF244321}">
                <p14:modId xmlns:p14="http://schemas.microsoft.com/office/powerpoint/2010/main" val="902020049"/>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0652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7D561-30ED-4278-AC5F-57933E473A3A}"/>
              </a:ext>
            </a:extLst>
          </p:cNvPr>
          <p:cNvSpPr>
            <a:spLocks noGrp="1"/>
          </p:cNvSpPr>
          <p:nvPr>
            <p:ph type="title"/>
          </p:nvPr>
        </p:nvSpPr>
        <p:spPr/>
        <p:txBody>
          <a:bodyPr/>
          <a:lstStyle/>
          <a:p>
            <a:r>
              <a:rPr lang="en-GB" dirty="0"/>
              <a:t>What is a Group?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F1E8CC-7DC3-4FCE-840A-30A314BFBB72}"/>
                  </a:ext>
                </a:extLst>
              </p:cNvPr>
              <p:cNvSpPr>
                <a:spLocks noGrp="1"/>
              </p:cNvSpPr>
              <p:nvPr>
                <p:ph idx="1"/>
              </p:nvPr>
            </p:nvSpPr>
            <p:spPr/>
            <p:txBody>
              <a:bodyPr>
                <a:normAutofit/>
              </a:bodyPr>
              <a:lstStyle/>
              <a:p>
                <a:r>
                  <a:rPr lang="en-GB" b="1" dirty="0"/>
                  <a:t>Example</a:t>
                </a:r>
                <a:r>
                  <a:rPr lang="en-GB" dirty="0"/>
                  <a:t>: The sets </a:t>
                </a:r>
                <a14:m>
                  <m:oMath xmlns:m="http://schemas.openxmlformats.org/officeDocument/2006/math">
                    <m:r>
                      <a:rPr lang="en-GB" i="1" smtClean="0">
                        <a:latin typeface="Cambria Math" panose="02040503050406030204" pitchFamily="18" charset="0"/>
                        <a:ea typeface="Cambria Math" panose="02040503050406030204" pitchFamily="18" charset="0"/>
                      </a:rPr>
                      <m:t>ℝ</m:t>
                    </m:r>
                  </m:oMath>
                </a14:m>
                <a:r>
                  <a:rPr lang="en-GB" dirty="0"/>
                  <a:t>, </a:t>
                </a:r>
                <a14:m>
                  <m:oMath xmlns:m="http://schemas.openxmlformats.org/officeDocument/2006/math">
                    <m:r>
                      <a:rPr lang="en-GB" i="1" smtClean="0">
                        <a:latin typeface="Cambria Math" panose="02040503050406030204" pitchFamily="18" charset="0"/>
                        <a:ea typeface="Cambria Math" panose="02040503050406030204" pitchFamily="18" charset="0"/>
                      </a:rPr>
                      <m:t>ℚ</m:t>
                    </m:r>
                  </m:oMath>
                </a14:m>
                <a:r>
                  <a:rPr lang="en-GB" dirty="0"/>
                  <a:t> and </a:t>
                </a:r>
                <a14:m>
                  <m:oMath xmlns:m="http://schemas.openxmlformats.org/officeDocument/2006/math">
                    <m:r>
                      <a:rPr lang="en-GB" i="1" smtClean="0">
                        <a:latin typeface="Cambria Math" panose="02040503050406030204" pitchFamily="18" charset="0"/>
                        <a:ea typeface="Cambria Math" panose="02040503050406030204" pitchFamily="18" charset="0"/>
                      </a:rPr>
                      <m:t>ℤ</m:t>
                    </m:r>
                  </m:oMath>
                </a14:m>
                <a:r>
                  <a:rPr lang="en-GB" dirty="0"/>
                  <a:t> are all groups under addition, representing the symmetry of the real line by translations.</a:t>
                </a:r>
              </a:p>
              <a:p>
                <a:endParaRPr lang="en-GB" dirty="0"/>
              </a:p>
              <a:p>
                <a:r>
                  <a:rPr lang="en-GB" b="1" dirty="0"/>
                  <a:t>Example</a:t>
                </a:r>
                <a:r>
                  <a:rPr lang="en-GB" dirty="0"/>
                  <a:t>: The sets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ℝ</m:t>
                        </m:r>
                      </m:e>
                      <m:sup>
                        <m:r>
                          <a:rPr lang="en-GB" b="0" i="1" smtClean="0">
                            <a:latin typeface="Cambria Math" panose="02040503050406030204" pitchFamily="18" charset="0"/>
                          </a:rPr>
                          <m:t>∗</m:t>
                        </m:r>
                      </m:sup>
                    </m:sSup>
                  </m:oMath>
                </a14:m>
                <a:r>
                  <a:rPr lang="en-GB" dirty="0"/>
                  <a:t> and </a:t>
                </a:r>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en-GB" i="1" smtClean="0">
                            <a:latin typeface="Cambria Math" panose="02040503050406030204" pitchFamily="18" charset="0"/>
                            <a:ea typeface="Cambria Math" panose="02040503050406030204" pitchFamily="18" charset="0"/>
                          </a:rPr>
                          <m:t>ℚ</m:t>
                        </m:r>
                      </m:e>
                      <m:sup>
                        <m:r>
                          <a:rPr lang="en-GB" b="0" i="1" smtClean="0">
                            <a:latin typeface="Cambria Math" panose="02040503050406030204" pitchFamily="18" charset="0"/>
                            <a:ea typeface="Cambria Math" panose="02040503050406030204" pitchFamily="18" charset="0"/>
                          </a:rPr>
                          <m:t>∗</m:t>
                        </m:r>
                      </m:sup>
                    </m:sSup>
                  </m:oMath>
                </a14:m>
                <a:r>
                  <a:rPr lang="en-GB" dirty="0"/>
                  <a:t> are groups under multiplication. </a:t>
                </a:r>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en-GB" i="1" smtClean="0">
                            <a:latin typeface="Cambria Math" panose="02040503050406030204" pitchFamily="18" charset="0"/>
                            <a:ea typeface="Cambria Math" panose="02040503050406030204" pitchFamily="18" charset="0"/>
                          </a:rPr>
                          <m:t>ℤ</m:t>
                        </m:r>
                      </m:e>
                      <m:sup>
                        <m:r>
                          <a:rPr lang="en-GB" b="0" i="1" smtClean="0">
                            <a:latin typeface="Cambria Math" panose="02040503050406030204" pitchFamily="18" charset="0"/>
                            <a:ea typeface="Cambria Math" panose="02040503050406030204" pitchFamily="18" charset="0"/>
                          </a:rPr>
                          <m:t>∗</m:t>
                        </m:r>
                      </m:sup>
                    </m:sSup>
                  </m:oMath>
                </a14:m>
                <a:r>
                  <a:rPr lang="en-GB" dirty="0"/>
                  <a:t> is not as multiplicative inverses do not exist. These represent the symmetry of the real line by stretches.</a:t>
                </a:r>
              </a:p>
              <a:p>
                <a:endParaRPr lang="en-GB" dirty="0"/>
              </a:p>
              <a:p>
                <a:r>
                  <a:rPr lang="en-GB" b="1" dirty="0"/>
                  <a:t>Example</a:t>
                </a:r>
                <a:r>
                  <a:rPr lang="en-GB" dirty="0"/>
                  <a:t>: The set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𝑛</m:t>
                        </m:r>
                      </m:sub>
                    </m:sSub>
                  </m:oMath>
                </a14:m>
                <a:r>
                  <a:rPr lang="en-GB" dirty="0"/>
                  <a:t> is the set of all permutations of the set </a:t>
                </a:r>
                <a14:m>
                  <m:oMath xmlns:m="http://schemas.openxmlformats.org/officeDocument/2006/math">
                    <m:r>
                      <a:rPr lang="en-GB" b="0" i="1" smtClean="0">
                        <a:latin typeface="Cambria Math" panose="02040503050406030204" pitchFamily="18" charset="0"/>
                      </a:rPr>
                      <m:t>{1, …, </m:t>
                    </m:r>
                    <m:r>
                      <a:rPr lang="en-GB" b="0" i="1" smtClean="0">
                        <a:latin typeface="Cambria Math" panose="02040503050406030204" pitchFamily="18" charset="0"/>
                      </a:rPr>
                      <m:t>𝑛</m:t>
                    </m:r>
                    <m:r>
                      <a:rPr lang="en-GB" b="0" i="1" smtClean="0">
                        <a:latin typeface="Cambria Math" panose="02040503050406030204" pitchFamily="18" charset="0"/>
                      </a:rPr>
                      <m:t>}</m:t>
                    </m:r>
                  </m:oMath>
                </a14:m>
                <a:r>
                  <a:rPr lang="en-GB" dirty="0"/>
                  <a:t>, and forms a group under composition.</a:t>
                </a:r>
              </a:p>
            </p:txBody>
          </p:sp>
        </mc:Choice>
        <mc:Fallback xmlns="">
          <p:sp>
            <p:nvSpPr>
              <p:cNvPr id="3" name="Content Placeholder 2">
                <a:extLst>
                  <a:ext uri="{FF2B5EF4-FFF2-40B4-BE49-F238E27FC236}">
                    <a16:creationId xmlns:a16="http://schemas.microsoft.com/office/drawing/2014/main" id="{FCF1E8CC-7DC3-4FCE-840A-30A314BFBB72}"/>
                  </a:ext>
                </a:extLst>
              </p:cNvPr>
              <p:cNvSpPr>
                <a:spLocks noGrp="1" noRot="1" noChangeAspect="1" noMove="1" noResize="1" noEditPoints="1" noAdjustHandles="1" noChangeArrowheads="1" noChangeShapeType="1" noTextEdit="1"/>
              </p:cNvSpPr>
              <p:nvPr>
                <p:ph idx="1"/>
              </p:nvPr>
            </p:nvSpPr>
            <p:spPr>
              <a:blipFill>
                <a:blip r:embed="rId2"/>
                <a:stretch>
                  <a:fillRect l="-606" t="-810" r="-2000"/>
                </a:stretch>
              </a:blipFill>
            </p:spPr>
            <p:txBody>
              <a:bodyPr/>
              <a:lstStyle/>
              <a:p>
                <a:r>
                  <a:rPr lang="en-GB">
                    <a:noFill/>
                  </a:rPr>
                  <a:t> </a:t>
                </a:r>
              </a:p>
            </p:txBody>
          </p:sp>
        </mc:Fallback>
      </mc:AlternateContent>
    </p:spTree>
    <p:extLst>
      <p:ext uri="{BB962C8B-B14F-4D97-AF65-F5344CB8AC3E}">
        <p14:creationId xmlns:p14="http://schemas.microsoft.com/office/powerpoint/2010/main" val="17193020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FCC6-7A89-4383-B5AC-9CEE2249DDC5}"/>
              </a:ext>
            </a:extLst>
          </p:cNvPr>
          <p:cNvSpPr>
            <a:spLocks noGrp="1"/>
          </p:cNvSpPr>
          <p:nvPr>
            <p:ph type="title"/>
          </p:nvPr>
        </p:nvSpPr>
        <p:spPr/>
        <p:txBody>
          <a:bodyPr/>
          <a:lstStyle/>
          <a:p>
            <a:r>
              <a:rPr lang="en-GB" dirty="0"/>
              <a:t>Presentations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3916F8-B78D-42BC-8593-0A30B2F37DBD}"/>
                  </a:ext>
                </a:extLst>
              </p:cNvPr>
              <p:cNvSpPr>
                <a:spLocks noGrp="1"/>
              </p:cNvSpPr>
              <p:nvPr>
                <p:ph idx="1"/>
              </p:nvPr>
            </p:nvSpPr>
            <p:spPr>
              <a:xfrm>
                <a:off x="1097280" y="2108201"/>
                <a:ext cx="6764572" cy="3760891"/>
              </a:xfrm>
            </p:spPr>
            <p:txBody>
              <a:bodyPr>
                <a:noAutofit/>
              </a:bodyPr>
              <a:lstStyle/>
              <a:p>
                <a:r>
                  <a:rPr lang="en-GB" sz="1600" dirty="0"/>
                  <a:t>For example in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𝐷</m:t>
                        </m:r>
                      </m:e>
                      <m:sub>
                        <m:r>
                          <a:rPr lang="en-GB" sz="1600" b="0" i="1" smtClean="0">
                            <a:latin typeface="Cambria Math" panose="02040503050406030204" pitchFamily="18" charset="0"/>
                          </a:rPr>
                          <m:t>6</m:t>
                        </m:r>
                      </m:sub>
                    </m:sSub>
                  </m:oMath>
                </a14:m>
                <a:r>
                  <a:rPr lang="en-GB" sz="1600" dirty="0"/>
                  <a:t>, we have the generators:</a:t>
                </a:r>
              </a:p>
              <a:p>
                <a:pPr marL="0" indent="0">
                  <a:buNone/>
                </a:pPr>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S</m:t>
                      </m:r>
                      <m:r>
                        <a:rPr lang="en-GB" sz="1600" b="0" i="0" smtClean="0">
                          <a:latin typeface="Cambria Math" panose="02040503050406030204" pitchFamily="18" charset="0"/>
                        </a:rPr>
                        <m:t>=</m:t>
                      </m:r>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𝑟</m:t>
                          </m:r>
                          <m:r>
                            <a:rPr lang="en-GB" sz="1600" b="0" i="1" smtClean="0">
                              <a:latin typeface="Cambria Math" panose="02040503050406030204" pitchFamily="18" charset="0"/>
                            </a:rPr>
                            <m:t>, </m:t>
                          </m:r>
                          <m:r>
                            <a:rPr lang="en-GB" sz="1600" b="0" i="1" smtClean="0">
                              <a:latin typeface="Cambria Math" panose="02040503050406030204" pitchFamily="18" charset="0"/>
                            </a:rPr>
                            <m:t>𝑠</m:t>
                          </m:r>
                        </m:e>
                      </m:d>
                    </m:oMath>
                  </m:oMathPara>
                </a14:m>
                <a:endParaRPr lang="en-GB" sz="1600" dirty="0"/>
              </a:p>
              <a:p>
                <a:r>
                  <a:rPr lang="en-GB" sz="1600" dirty="0"/>
                  <a:t>Elements of </a:t>
                </a:r>
                <a14:m>
                  <m:oMath xmlns:m="http://schemas.openxmlformats.org/officeDocument/2006/math">
                    <m:r>
                      <a:rPr lang="en-GB" sz="1600" i="1">
                        <a:latin typeface="Cambria Math" panose="02040503050406030204" pitchFamily="18" charset="0"/>
                      </a:rPr>
                      <m:t>𝑅</m:t>
                    </m:r>
                  </m:oMath>
                </a14:m>
                <a:r>
                  <a:rPr lang="en-GB" sz="1600" dirty="0"/>
                  <a:t> are words which represent the identity element. T</a:t>
                </a:r>
                <a:r>
                  <a:rPr lang="en-GB" sz="1600" b="0" dirty="0"/>
                  <a:t>hen possible relations are </a:t>
                </a:r>
                <a14:m>
                  <m:oMath xmlns:m="http://schemas.openxmlformats.org/officeDocument/2006/math">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𝑟</m:t>
                        </m:r>
                      </m:e>
                      <m:sup>
                        <m:r>
                          <a:rPr lang="en-GB" sz="1600" b="0" i="1" smtClean="0">
                            <a:latin typeface="Cambria Math" panose="02040503050406030204" pitchFamily="18" charset="0"/>
                          </a:rPr>
                          <m:t>3</m:t>
                        </m:r>
                      </m:sup>
                    </m:sSup>
                  </m:oMath>
                </a14:m>
                <a:r>
                  <a:rPr lang="en-GB" sz="1600" b="0" dirty="0"/>
                  <a:t>, </a:t>
                </a:r>
                <a14:m>
                  <m:oMath xmlns:m="http://schemas.openxmlformats.org/officeDocument/2006/math">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𝑠</m:t>
                        </m:r>
                      </m:e>
                      <m:sup>
                        <m:r>
                          <a:rPr lang="en-GB" sz="1600" b="0" i="1" smtClean="0">
                            <a:latin typeface="Cambria Math" panose="02040503050406030204" pitchFamily="18" charset="0"/>
                          </a:rPr>
                          <m:t>2</m:t>
                        </m:r>
                      </m:sup>
                    </m:sSup>
                  </m:oMath>
                </a14:m>
                <a:r>
                  <a:rPr lang="en-GB" sz="1600" b="0" dirty="0"/>
                  <a:t> and </a:t>
                </a:r>
                <a14:m>
                  <m:oMath xmlns:m="http://schemas.openxmlformats.org/officeDocument/2006/math">
                    <m:r>
                      <a:rPr lang="en-GB" sz="1600" b="0" i="1" smtClean="0">
                        <a:latin typeface="Cambria Math" panose="02040503050406030204" pitchFamily="18" charset="0"/>
                      </a:rPr>
                      <m:t>𝑟𝑠𝑟𝑠</m:t>
                    </m:r>
                  </m:oMath>
                </a14:m>
                <a:r>
                  <a:rPr lang="en-GB" sz="1600" b="0" dirty="0"/>
                  <a:t>. Hence we can define the group by:</a:t>
                </a:r>
              </a:p>
              <a:p>
                <a:endParaRPr lang="en-GB" sz="1600" dirty="0"/>
              </a:p>
              <a:p>
                <a:pPr marL="0" indent="0">
                  <a:buNone/>
                </a:pPr>
                <a14:m>
                  <m:oMathPara xmlns:m="http://schemas.openxmlformats.org/officeDocument/2006/math">
                    <m:oMathParaPr>
                      <m:jc m:val="center"/>
                    </m:oMathParaPr>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𝐷</m:t>
                          </m:r>
                        </m:e>
                        <m:sub>
                          <m:r>
                            <a:rPr lang="en-GB" sz="1600" b="0" i="1" smtClean="0">
                              <a:latin typeface="Cambria Math" panose="02040503050406030204" pitchFamily="18" charset="0"/>
                            </a:rPr>
                            <m:t>6</m:t>
                          </m:r>
                        </m:sub>
                      </m:sSub>
                      <m:r>
                        <a:rPr lang="en-GB" sz="1600" b="0" i="1" smtClean="0">
                          <a:latin typeface="Cambria Math" panose="02040503050406030204" pitchFamily="18" charset="0"/>
                        </a:rPr>
                        <m:t>=</m:t>
                      </m:r>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𝑟</m:t>
                          </m:r>
                          <m:r>
                            <a:rPr lang="en-GB" sz="1600" b="0" i="1" smtClean="0">
                              <a:latin typeface="Cambria Math" panose="02040503050406030204" pitchFamily="18" charset="0"/>
                            </a:rPr>
                            <m:t>, </m:t>
                          </m:r>
                          <m:r>
                            <a:rPr lang="en-GB" sz="1600" b="0" i="1" smtClean="0">
                              <a:latin typeface="Cambria Math" panose="02040503050406030204" pitchFamily="18" charset="0"/>
                            </a:rPr>
                            <m:t>𝑠</m:t>
                          </m:r>
                          <m:r>
                            <a:rPr lang="en-GB" sz="1600" b="0" i="1" smtClean="0">
                              <a:latin typeface="Cambria Math" panose="02040503050406030204" pitchFamily="18" charset="0"/>
                            </a:rPr>
                            <m:t> </m:t>
                          </m:r>
                        </m:e>
                      </m:d>
                      <m:r>
                        <a:rPr lang="en-GB" sz="1600" b="0" i="1" smtClean="0">
                          <a:latin typeface="Cambria Math" panose="02040503050406030204" pitchFamily="18" charset="0"/>
                        </a:rPr>
                        <m:t> </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𝑟</m:t>
                          </m:r>
                        </m:e>
                        <m:sup>
                          <m:r>
                            <a:rPr lang="en-GB" sz="1600" b="0" i="1" smtClean="0">
                              <a:latin typeface="Cambria Math" panose="02040503050406030204" pitchFamily="18" charset="0"/>
                            </a:rPr>
                            <m:t>3</m:t>
                          </m:r>
                        </m:sup>
                      </m:sSup>
                      <m:r>
                        <a:rPr lang="en-GB" sz="1600" b="0" i="1" smtClean="0">
                          <a:latin typeface="Cambria Math" panose="02040503050406030204" pitchFamily="18" charset="0"/>
                        </a:rPr>
                        <m:t>, </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𝑠</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 </m:t>
                      </m:r>
                      <m:r>
                        <a:rPr lang="en-GB" sz="1600" b="0" i="1" smtClean="0">
                          <a:latin typeface="Cambria Math" panose="02040503050406030204" pitchFamily="18" charset="0"/>
                        </a:rPr>
                        <m:t>𝑟𝑠𝑟𝑠</m:t>
                      </m:r>
                      <m:r>
                        <a:rPr lang="en-GB" sz="1600" b="0" i="1" smtClean="0">
                          <a:latin typeface="Cambria Math" panose="02040503050406030204" pitchFamily="18" charset="0"/>
                        </a:rPr>
                        <m:t>⟩</m:t>
                      </m:r>
                    </m:oMath>
                  </m:oMathPara>
                </a14:m>
                <a:endParaRPr lang="en-GB" sz="1600" b="0" dirty="0"/>
              </a:p>
              <a:p>
                <a:pPr marL="0" indent="0">
                  <a:buNone/>
                </a:pPr>
                <a:endParaRPr lang="en-GB" sz="1600" dirty="0"/>
              </a:p>
              <a:p>
                <a:r>
                  <a:rPr lang="en-GB" sz="1600" b="0" dirty="0"/>
                  <a:t>Formal</a:t>
                </a:r>
                <a:r>
                  <a:rPr lang="en-GB" sz="1600" dirty="0"/>
                  <a:t>ly, if </a:t>
                </a:r>
                <a14:m>
                  <m:oMath xmlns:m="http://schemas.openxmlformats.org/officeDocument/2006/math">
                    <m:r>
                      <a:rPr lang="en-GB" sz="1600" b="0" i="1" smtClean="0">
                        <a:latin typeface="Cambria Math" panose="02040503050406030204" pitchFamily="18" charset="0"/>
                      </a:rPr>
                      <m:t>𝑁</m:t>
                    </m:r>
                  </m:oMath>
                </a14:m>
                <a:r>
                  <a:rPr lang="en-GB" sz="1600" b="0" dirty="0"/>
                  <a:t> is the smallest normal subgroup containing all of the elements of </a:t>
                </a:r>
                <a14:m>
                  <m:oMath xmlns:m="http://schemas.openxmlformats.org/officeDocument/2006/math">
                    <m:r>
                      <a:rPr lang="en-GB" sz="1600" b="0" i="1" smtClean="0">
                        <a:latin typeface="Cambria Math" panose="02040503050406030204" pitchFamily="18" charset="0"/>
                      </a:rPr>
                      <m:t>𝑅</m:t>
                    </m:r>
                  </m:oMath>
                </a14:m>
                <a:r>
                  <a:rPr lang="en-GB" sz="1600" b="0" dirty="0"/>
                  <a:t>, then:</a:t>
                </a:r>
              </a:p>
              <a:p>
                <a:pPr marL="0" indent="0">
                  <a:buNone/>
                </a:pPr>
                <a14:m>
                  <m:oMathPara xmlns:m="http://schemas.openxmlformats.org/officeDocument/2006/math">
                    <m:oMathParaPr>
                      <m:jc m:val="center"/>
                    </m:oMathParaPr>
                    <m:oMath xmlns:m="http://schemas.openxmlformats.org/officeDocument/2006/math">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𝑆</m:t>
                          </m:r>
                        </m:e>
                        <m:e>
                          <m:r>
                            <a:rPr lang="en-GB" sz="1600" b="0" i="1" smtClean="0">
                              <a:latin typeface="Cambria Math" panose="02040503050406030204" pitchFamily="18" charset="0"/>
                            </a:rPr>
                            <m:t>𝑅</m:t>
                          </m:r>
                        </m:e>
                      </m:d>
                      <m:r>
                        <a:rPr lang="en-GB" sz="1600" b="0" i="1" smtClean="0">
                          <a:latin typeface="Cambria Math" panose="02040503050406030204" pitchFamily="18" charset="0"/>
                        </a:rPr>
                        <m:t>=</m:t>
                      </m:r>
                      <m:f>
                        <m:fPr>
                          <m:type m:val="skw"/>
                          <m:ctrlPr>
                            <a:rPr lang="en-GB" sz="1600" b="0" i="1" smtClean="0">
                              <a:latin typeface="Cambria Math" panose="02040503050406030204" pitchFamily="18" charset="0"/>
                            </a:rPr>
                          </m:ctrlPr>
                        </m:fPr>
                        <m:num>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𝐹</m:t>
                              </m:r>
                            </m:e>
                            <m:sub>
                              <m:r>
                                <a:rPr lang="en-GB" sz="1600" b="0" i="1" smtClean="0">
                                  <a:latin typeface="Cambria Math" panose="02040503050406030204" pitchFamily="18" charset="0"/>
                                </a:rPr>
                                <m:t>𝑆</m:t>
                              </m:r>
                            </m:sub>
                          </m:sSub>
                        </m:num>
                        <m:den>
                          <m:r>
                            <a:rPr lang="en-GB" sz="1600" b="0" i="1" smtClean="0">
                              <a:latin typeface="Cambria Math" panose="02040503050406030204" pitchFamily="18" charset="0"/>
                            </a:rPr>
                            <m:t>𝑁</m:t>
                          </m:r>
                        </m:den>
                      </m:f>
                    </m:oMath>
                  </m:oMathPara>
                </a14:m>
                <a:endParaRPr lang="en-GB" sz="1600" b="0" dirty="0"/>
              </a:p>
            </p:txBody>
          </p:sp>
        </mc:Choice>
        <mc:Fallback xmlns="">
          <p:sp>
            <p:nvSpPr>
              <p:cNvPr id="3" name="Content Placeholder 2">
                <a:extLst>
                  <a:ext uri="{FF2B5EF4-FFF2-40B4-BE49-F238E27FC236}">
                    <a16:creationId xmlns:a16="http://schemas.microsoft.com/office/drawing/2014/main" id="{7F3916F8-B78D-42BC-8593-0A30B2F37DBD}"/>
                  </a:ext>
                </a:extLst>
              </p:cNvPr>
              <p:cNvSpPr>
                <a:spLocks noGrp="1" noRot="1" noChangeAspect="1" noMove="1" noResize="1" noEditPoints="1" noAdjustHandles="1" noChangeArrowheads="1" noChangeShapeType="1" noTextEdit="1"/>
              </p:cNvSpPr>
              <p:nvPr>
                <p:ph idx="1"/>
              </p:nvPr>
            </p:nvSpPr>
            <p:spPr>
              <a:xfrm>
                <a:off x="1097280" y="2108201"/>
                <a:ext cx="6764572" cy="3760891"/>
              </a:xfrm>
              <a:blipFill>
                <a:blip r:embed="rId3"/>
                <a:stretch>
                  <a:fillRect l="-450" t="-324" r="-1261"/>
                </a:stretch>
              </a:blipFill>
            </p:spPr>
            <p:txBody>
              <a:bodyPr/>
              <a:lstStyle/>
              <a:p>
                <a:r>
                  <a:rPr lang="en-GB">
                    <a:noFill/>
                  </a:rPr>
                  <a:t> </a:t>
                </a:r>
              </a:p>
            </p:txBody>
          </p:sp>
        </mc:Fallback>
      </mc:AlternateContent>
      <p:pic>
        <p:nvPicPr>
          <p:cNvPr id="6" name="Picture 5" descr="Shape, polygon&#10;&#10;Description automatically generated">
            <a:extLst>
              <a:ext uri="{FF2B5EF4-FFF2-40B4-BE49-F238E27FC236}">
                <a16:creationId xmlns:a16="http://schemas.microsoft.com/office/drawing/2014/main" id="{1038A8A8-54FB-41B4-926B-B60E90B5544B}"/>
              </a:ext>
            </a:extLst>
          </p:cNvPr>
          <p:cNvPicPr>
            <a:picLocks noChangeAspect="1"/>
          </p:cNvPicPr>
          <p:nvPr/>
        </p:nvPicPr>
        <p:blipFill rotWithShape="1">
          <a:blip r:embed="rId4"/>
          <a:srcRect t="15506" r="43558" b="14420"/>
          <a:stretch/>
        </p:blipFill>
        <p:spPr>
          <a:xfrm>
            <a:off x="7861852" y="2366064"/>
            <a:ext cx="3920095" cy="3245163"/>
          </a:xfrm>
          <a:prstGeom prst="rect">
            <a:avLst/>
          </a:prstGeom>
        </p:spPr>
      </p:pic>
    </p:spTree>
    <p:extLst>
      <p:ext uri="{BB962C8B-B14F-4D97-AF65-F5344CB8AC3E}">
        <p14:creationId xmlns:p14="http://schemas.microsoft.com/office/powerpoint/2010/main" val="10332042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34E-BDD1-4335-BBB2-7496EC97965A}"/>
              </a:ext>
            </a:extLst>
          </p:cNvPr>
          <p:cNvSpPr>
            <a:spLocks noGrp="1"/>
          </p:cNvSpPr>
          <p:nvPr>
            <p:ph type="title"/>
          </p:nvPr>
        </p:nvSpPr>
        <p:spPr/>
        <p:txBody>
          <a:bodyPr/>
          <a:lstStyle/>
          <a:p>
            <a:r>
              <a:rPr lang="en-GB" dirty="0"/>
              <a:t>Presentations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4BECDD-96DB-48E4-A5E8-1EDE598A6BE3}"/>
                  </a:ext>
                </a:extLst>
              </p:cNvPr>
              <p:cNvSpPr>
                <a:spLocks noGrp="1"/>
              </p:cNvSpPr>
              <p:nvPr>
                <p:ph idx="1"/>
              </p:nvPr>
            </p:nvSpPr>
            <p:spPr/>
            <p:txBody>
              <a:bodyPr/>
              <a:lstStyle/>
              <a:p>
                <a:r>
                  <a:rPr lang="en-GB" dirty="0"/>
                  <a:t>We can define a group more succinctly with a presentation</a:t>
                </a:r>
                <a:r>
                  <a:rPr lang="en-GB" b="1" dirty="0"/>
                  <a:t>:</a:t>
                </a:r>
              </a:p>
              <a:p>
                <a:r>
                  <a:rPr lang="en-GB" dirty="0"/>
                  <a:t>Let </a:t>
                </a:r>
                <a14:m>
                  <m:oMath xmlns:m="http://schemas.openxmlformats.org/officeDocument/2006/math">
                    <m:r>
                      <a:rPr lang="en-GB" b="0" i="1" smtClean="0">
                        <a:latin typeface="Cambria Math" panose="02040503050406030204" pitchFamily="18" charset="0"/>
                      </a:rPr>
                      <m:t>𝑆</m:t>
                    </m:r>
                  </m:oMath>
                </a14:m>
                <a:r>
                  <a:rPr lang="en-GB" dirty="0"/>
                  <a:t> be a set of </a:t>
                </a:r>
                <a:r>
                  <a:rPr lang="en-GB" b="1" dirty="0"/>
                  <a:t>generators</a:t>
                </a:r>
                <a:r>
                  <a:rPr lang="en-GB" dirty="0"/>
                  <a:t> of the group, which together should be able to be combined to form every element in the group. Then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𝑆</m:t>
                        </m:r>
                      </m:sub>
                    </m:sSub>
                    <m:r>
                      <a:rPr lang="en-GB" b="0" i="1" smtClean="0">
                        <a:latin typeface="Cambria Math" panose="02040503050406030204" pitchFamily="18" charset="0"/>
                      </a:rPr>
                      <m:t>=⟨</m:t>
                    </m:r>
                    <m:r>
                      <a:rPr lang="en-GB" b="0" i="1" smtClean="0">
                        <a:latin typeface="Cambria Math" panose="02040503050406030204" pitchFamily="18" charset="0"/>
                      </a:rPr>
                      <m:t>𝑆</m:t>
                    </m:r>
                    <m:r>
                      <a:rPr lang="en-GB" b="0" i="1" smtClean="0">
                        <a:latin typeface="Cambria Math" panose="02040503050406030204" pitchFamily="18" charset="0"/>
                      </a:rPr>
                      <m:t>⟩</m:t>
                    </m:r>
                  </m:oMath>
                </a14:m>
                <a:r>
                  <a:rPr lang="en-GB" dirty="0"/>
                  <a:t> is the </a:t>
                </a:r>
                <a:r>
                  <a:rPr lang="en-GB" b="1" dirty="0"/>
                  <a:t>free group</a:t>
                </a:r>
                <a:r>
                  <a:rPr lang="en-GB" dirty="0"/>
                  <a:t> generated by </a:t>
                </a:r>
                <a14:m>
                  <m:oMath xmlns:m="http://schemas.openxmlformats.org/officeDocument/2006/math">
                    <m:r>
                      <a:rPr lang="en-GB" b="0" i="1" smtClean="0">
                        <a:latin typeface="Cambria Math" panose="02040503050406030204" pitchFamily="18" charset="0"/>
                      </a:rPr>
                      <m:t>𝑆</m:t>
                    </m:r>
                  </m:oMath>
                </a14:m>
                <a:r>
                  <a:rPr lang="en-GB" dirty="0"/>
                  <a:t>, which is just every word which can be made from letters in </a:t>
                </a:r>
                <a14:m>
                  <m:oMath xmlns:m="http://schemas.openxmlformats.org/officeDocument/2006/math">
                    <m:r>
                      <a:rPr lang="en-GB" b="0" i="1" smtClean="0">
                        <a:latin typeface="Cambria Math" panose="02040503050406030204" pitchFamily="18" charset="0"/>
                      </a:rPr>
                      <m:t>𝑆</m:t>
                    </m:r>
                  </m:oMath>
                </a14:m>
                <a:r>
                  <a:rPr lang="en-GB" dirty="0"/>
                  <a:t>.</a:t>
                </a:r>
              </a:p>
              <a:p>
                <a:r>
                  <a:rPr lang="en-GB" dirty="0"/>
                  <a:t>For example, if </a:t>
                </a:r>
                <a14:m>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 </m:t>
                        </m:r>
                        <m:r>
                          <a:rPr lang="en-GB" b="0" i="1" smtClean="0">
                            <a:latin typeface="Cambria Math" panose="02040503050406030204" pitchFamily="18" charset="0"/>
                          </a:rPr>
                          <m:t>𝑏</m:t>
                        </m:r>
                      </m:e>
                    </m:d>
                  </m:oMath>
                </a14:m>
                <a:r>
                  <a:rPr lang="en-GB" dirty="0"/>
                  <a:t>, then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𝑆</m:t>
                        </m:r>
                      </m:sub>
                    </m:sSub>
                    <m:r>
                      <a:rPr lang="en-GB" b="0" i="1" smtClean="0">
                        <a:latin typeface="Cambria Math" panose="02040503050406030204" pitchFamily="18" charset="0"/>
                      </a:rPr>
                      <m:t>={</m:t>
                    </m:r>
                    <m:r>
                      <a:rPr lang="en-GB" b="0" i="1" smtClean="0">
                        <a:latin typeface="Cambria Math" panose="02040503050406030204" pitchFamily="18" charset="0"/>
                      </a:rPr>
                      <m:t>𝑒</m:t>
                    </m:r>
                    <m:r>
                      <a:rPr lang="en-GB" b="0" i="1" smtClean="0">
                        <a:latin typeface="Cambria Math" panose="02040503050406030204" pitchFamily="18" charset="0"/>
                      </a:rPr>
                      <m:t>, </m:t>
                    </m:r>
                    <m:r>
                      <a:rPr lang="en-GB" b="0" i="1" smtClean="0">
                        <a:latin typeface="Cambria Math" panose="02040503050406030204" pitchFamily="18" charset="0"/>
                      </a:rPr>
                      <m:t>𝑎</m:t>
                    </m:r>
                    <m:r>
                      <a:rPr lang="en-GB" b="0" i="1" smtClean="0">
                        <a:latin typeface="Cambria Math" panose="02040503050406030204" pitchFamily="18" charset="0"/>
                      </a:rPr>
                      <m:t>, </m:t>
                    </m:r>
                    <m:r>
                      <a:rPr lang="en-GB" b="0" i="1" smtClean="0">
                        <a:latin typeface="Cambria Math" panose="02040503050406030204" pitchFamily="18" charset="0"/>
                      </a:rPr>
                      <m:t>𝑏</m:t>
                    </m:r>
                    <m:r>
                      <a:rPr lang="en-GB" b="0" i="1" smtClean="0">
                        <a:latin typeface="Cambria Math" panose="02040503050406030204" pitchFamily="18" charset="0"/>
                      </a:rPr>
                      <m:t>, </m:t>
                    </m:r>
                    <m:r>
                      <a:rPr lang="en-GB" b="0" i="1" smtClean="0">
                        <a:latin typeface="Cambria Math" panose="02040503050406030204" pitchFamily="18" charset="0"/>
                      </a:rPr>
                      <m:t>𝑎𝑎</m:t>
                    </m:r>
                    <m:r>
                      <a:rPr lang="en-GB" b="0" i="1" smtClean="0">
                        <a:latin typeface="Cambria Math" panose="02040503050406030204" pitchFamily="18" charset="0"/>
                      </a:rPr>
                      <m:t>, </m:t>
                    </m:r>
                    <m:r>
                      <a:rPr lang="en-GB" b="0" i="1" smtClean="0">
                        <a:latin typeface="Cambria Math" panose="02040503050406030204" pitchFamily="18" charset="0"/>
                      </a:rPr>
                      <m:t>𝑎𝑏</m:t>
                    </m:r>
                    <m:r>
                      <a:rPr lang="en-GB" b="0" i="1" smtClean="0">
                        <a:latin typeface="Cambria Math" panose="02040503050406030204" pitchFamily="18" charset="0"/>
                      </a:rPr>
                      <m:t>, </m:t>
                    </m:r>
                    <m:r>
                      <a:rPr lang="en-GB" b="0" i="1" smtClean="0">
                        <a:latin typeface="Cambria Math" panose="02040503050406030204" pitchFamily="18" charset="0"/>
                      </a:rPr>
                      <m:t>𝑏𝑎</m:t>
                    </m:r>
                    <m:r>
                      <a:rPr lang="en-GB" b="0" i="1" smtClean="0">
                        <a:latin typeface="Cambria Math" panose="02040503050406030204" pitchFamily="18" charset="0"/>
                      </a:rPr>
                      <m:t>, </m:t>
                    </m:r>
                    <m:r>
                      <a:rPr lang="en-GB" b="0" i="1" smtClean="0">
                        <a:latin typeface="Cambria Math" panose="02040503050406030204" pitchFamily="18" charset="0"/>
                      </a:rPr>
                      <m:t>𝑏𝑏</m:t>
                    </m:r>
                    <m:r>
                      <a:rPr lang="en-GB" b="0" i="1" smtClean="0">
                        <a:latin typeface="Cambria Math" panose="02040503050406030204" pitchFamily="18" charset="0"/>
                      </a:rPr>
                      <m:t>, </m:t>
                    </m:r>
                    <m:r>
                      <a:rPr lang="en-GB" b="0" i="1" smtClean="0">
                        <a:latin typeface="Cambria Math" panose="02040503050406030204" pitchFamily="18" charset="0"/>
                      </a:rPr>
                      <m:t>𝑎𝑎𝑎</m:t>
                    </m:r>
                    <m:r>
                      <a:rPr lang="en-GB" b="0" i="1" smtClean="0">
                        <a:latin typeface="Cambria Math" panose="02040503050406030204" pitchFamily="18" charset="0"/>
                      </a:rPr>
                      <m:t>, </m:t>
                    </m:r>
                    <m:r>
                      <a:rPr lang="en-GB" b="0" i="1" smtClean="0">
                        <a:latin typeface="Cambria Math" panose="02040503050406030204" pitchFamily="18" charset="0"/>
                      </a:rPr>
                      <m:t>𝑎𝑎𝑏</m:t>
                    </m:r>
                    <m:r>
                      <a:rPr lang="en-GB" b="0" i="1" smtClean="0">
                        <a:latin typeface="Cambria Math" panose="02040503050406030204" pitchFamily="18" charset="0"/>
                      </a:rPr>
                      <m:t>, …}</m:t>
                    </m:r>
                  </m:oMath>
                </a14:m>
                <a:r>
                  <a:rPr lang="en-GB" dirty="0"/>
                  <a:t>.</a:t>
                </a:r>
              </a:p>
              <a:p>
                <a:endParaRPr lang="en-GB" dirty="0"/>
              </a:p>
              <a:p>
                <a:r>
                  <a:rPr lang="en-GB" dirty="0"/>
                  <a:t>To get some structure for our group, we need to add some </a:t>
                </a:r>
                <a:r>
                  <a:rPr lang="en-GB" b="1" dirty="0"/>
                  <a:t>relations</a:t>
                </a:r>
                <a:r>
                  <a:rPr lang="en-GB" dirty="0"/>
                  <a:t>, </a:t>
                </a:r>
                <a14:m>
                  <m:oMath xmlns:m="http://schemas.openxmlformats.org/officeDocument/2006/math">
                    <m:r>
                      <a:rPr lang="en-GB" b="0" i="1" smtClean="0">
                        <a:latin typeface="Cambria Math" panose="02040503050406030204" pitchFamily="18" charset="0"/>
                      </a:rPr>
                      <m:t>𝑅</m:t>
                    </m:r>
                  </m:oMath>
                </a14:m>
                <a:r>
                  <a:rPr lang="en-GB" dirty="0"/>
                  <a:t>, which tell us which elements are equal.</a:t>
                </a:r>
              </a:p>
            </p:txBody>
          </p:sp>
        </mc:Choice>
        <mc:Fallback xmlns="">
          <p:sp>
            <p:nvSpPr>
              <p:cNvPr id="3" name="Content Placeholder 2">
                <a:extLst>
                  <a:ext uri="{FF2B5EF4-FFF2-40B4-BE49-F238E27FC236}">
                    <a16:creationId xmlns:a16="http://schemas.microsoft.com/office/drawing/2014/main" id="{714BECDD-96DB-48E4-A5E8-1EDE598A6BE3}"/>
                  </a:ext>
                </a:extLst>
              </p:cNvPr>
              <p:cNvSpPr>
                <a:spLocks noGrp="1" noRot="1" noChangeAspect="1" noMove="1" noResize="1" noEditPoints="1" noAdjustHandles="1" noChangeArrowheads="1" noChangeShapeType="1" noTextEdit="1"/>
              </p:cNvSpPr>
              <p:nvPr>
                <p:ph idx="1"/>
              </p:nvPr>
            </p:nvSpPr>
            <p:spPr>
              <a:blipFill>
                <a:blip r:embed="rId2"/>
                <a:stretch>
                  <a:fillRect l="-606" t="-810" r="-606"/>
                </a:stretch>
              </a:blipFill>
            </p:spPr>
            <p:txBody>
              <a:bodyPr/>
              <a:lstStyle/>
              <a:p>
                <a:r>
                  <a:rPr lang="en-GB">
                    <a:noFill/>
                  </a:rPr>
                  <a:t> </a:t>
                </a:r>
              </a:p>
            </p:txBody>
          </p:sp>
        </mc:Fallback>
      </mc:AlternateContent>
    </p:spTree>
    <p:extLst>
      <p:ext uri="{BB962C8B-B14F-4D97-AF65-F5344CB8AC3E}">
        <p14:creationId xmlns:p14="http://schemas.microsoft.com/office/powerpoint/2010/main" val="37388198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0563-F64D-4100-8F09-23E7702291C8}"/>
              </a:ext>
            </a:extLst>
          </p:cNvPr>
          <p:cNvSpPr>
            <a:spLocks noGrp="1"/>
          </p:cNvSpPr>
          <p:nvPr>
            <p:ph type="title"/>
          </p:nvPr>
        </p:nvSpPr>
        <p:spPr/>
        <p:txBody>
          <a:bodyPr/>
          <a:lstStyle/>
          <a:p>
            <a:r>
              <a:rPr lang="en-GB" dirty="0"/>
              <a:t>Graphs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AF4B3E-CF68-4B39-B529-D2541F5A6F9C}"/>
                  </a:ext>
                </a:extLst>
              </p:cNvPr>
              <p:cNvSpPr>
                <a:spLocks noGrp="1"/>
              </p:cNvSpPr>
              <p:nvPr>
                <p:ph idx="1"/>
              </p:nvPr>
            </p:nvSpPr>
            <p:spPr>
              <a:xfrm>
                <a:off x="1097280" y="2108201"/>
                <a:ext cx="6088711" cy="3760891"/>
              </a:xfrm>
            </p:spPr>
            <p:txBody>
              <a:bodyPr/>
              <a:lstStyle/>
              <a:p>
                <a:r>
                  <a:rPr lang="en-GB" dirty="0"/>
                  <a:t>A </a:t>
                </a:r>
                <a:r>
                  <a:rPr lang="en-GB" b="1" dirty="0"/>
                  <a:t>coloured directed</a:t>
                </a:r>
                <a:r>
                  <a:rPr lang="en-GB" dirty="0"/>
                  <a:t> </a:t>
                </a:r>
                <a:r>
                  <a:rPr lang="en-GB" b="1" dirty="0"/>
                  <a:t>graph</a:t>
                </a:r>
                <a:r>
                  <a:rPr lang="en-GB" dirty="0"/>
                  <a:t>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𝑉</m:t>
                    </m:r>
                    <m:r>
                      <a:rPr lang="en-GB" b="0" i="1" smtClean="0">
                        <a:latin typeface="Cambria Math" panose="02040503050406030204" pitchFamily="18" charset="0"/>
                      </a:rPr>
                      <m:t>, </m:t>
                    </m:r>
                    <m:r>
                      <a:rPr lang="en-GB" b="0" i="1" smtClean="0">
                        <a:latin typeface="Cambria Math" panose="02040503050406030204" pitchFamily="18" charset="0"/>
                      </a:rPr>
                      <m:t>𝐸</m:t>
                    </m:r>
                    <m:r>
                      <a:rPr lang="en-GB" b="0" i="1" smtClean="0">
                        <a:latin typeface="Cambria Math" panose="02040503050406030204" pitchFamily="18" charset="0"/>
                      </a:rPr>
                      <m:t>)</m:t>
                    </m:r>
                  </m:oMath>
                </a14:m>
                <a:r>
                  <a:rPr lang="en-GB" dirty="0"/>
                  <a:t> is a set of vertices </a:t>
                </a:r>
                <a14:m>
                  <m:oMath xmlns:m="http://schemas.openxmlformats.org/officeDocument/2006/math">
                    <m:r>
                      <a:rPr lang="en-GB" b="0" i="1" smtClean="0">
                        <a:latin typeface="Cambria Math" panose="02040503050406030204" pitchFamily="18" charset="0"/>
                      </a:rPr>
                      <m:t>𝑉</m:t>
                    </m:r>
                  </m:oMath>
                </a14:m>
                <a:r>
                  <a:rPr lang="en-GB" dirty="0"/>
                  <a:t> together with a set of edges </a:t>
                </a:r>
                <a14:m>
                  <m:oMath xmlns:m="http://schemas.openxmlformats.org/officeDocument/2006/math">
                    <m:r>
                      <a:rPr lang="en-GB" b="0" i="1" smtClean="0">
                        <a:latin typeface="Cambria Math" panose="02040503050406030204" pitchFamily="18" charset="0"/>
                      </a:rPr>
                      <m:t>𝐸</m:t>
                    </m:r>
                    <m:r>
                      <a:rPr lang="en-GB" b="0" i="1" smtClean="0">
                        <a:latin typeface="Cambria Math" panose="02040503050406030204" pitchFamily="18" charset="0"/>
                      </a:rPr>
                      <m:t>⊆</m:t>
                    </m:r>
                    <m:r>
                      <a:rPr lang="en-GB" b="0" i="1" smtClean="0">
                        <a:latin typeface="Cambria Math" panose="02040503050406030204" pitchFamily="18" charset="0"/>
                      </a:rPr>
                      <m:t>𝑉</m:t>
                    </m:r>
                    <m:r>
                      <a:rPr lang="en-GB" b="0" i="1" smtClean="0">
                        <a:latin typeface="Cambria Math" panose="02040503050406030204" pitchFamily="18" charset="0"/>
                      </a:rPr>
                      <m:t>×</m:t>
                    </m:r>
                    <m:r>
                      <a:rPr lang="en-GB" b="0" i="1" smtClean="0">
                        <a:latin typeface="Cambria Math" panose="02040503050406030204" pitchFamily="18" charset="0"/>
                      </a:rPr>
                      <m:t>𝑉</m:t>
                    </m:r>
                  </m:oMath>
                </a14:m>
                <a:r>
                  <a:rPr lang="en-GB" b="0" dirty="0"/>
                  <a:t>, such that if </a:t>
                </a:r>
                <a14:m>
                  <m:oMath xmlns:m="http://schemas.openxmlformats.org/officeDocument/2006/math">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2</m:t>
                            </m:r>
                          </m:sub>
                        </m:sSub>
                      </m:e>
                    </m:d>
                    <m:r>
                      <a:rPr lang="en-GB" b="0" i="1" smtClean="0">
                        <a:latin typeface="Cambria Math" panose="02040503050406030204" pitchFamily="18" charset="0"/>
                      </a:rPr>
                      <m:t>∈</m:t>
                    </m:r>
                    <m:r>
                      <a:rPr lang="en-GB" b="0" i="1" smtClean="0">
                        <a:latin typeface="Cambria Math" panose="02040503050406030204" pitchFamily="18" charset="0"/>
                      </a:rPr>
                      <m:t>𝐸</m:t>
                    </m:r>
                  </m:oMath>
                </a14:m>
                <a:r>
                  <a:rPr lang="en-GB" b="0" dirty="0"/>
                  <a:t>, there is an edge in the graph from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1</m:t>
                        </m:r>
                      </m:sub>
                    </m:sSub>
                  </m:oMath>
                </a14:m>
                <a:r>
                  <a:rPr lang="en-GB" b="0" dirty="0"/>
                  <a:t> to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2</m:t>
                        </m:r>
                      </m:sub>
                    </m:sSub>
                  </m:oMath>
                </a14:m>
                <a:r>
                  <a:rPr lang="en-GB" b="0" dirty="0"/>
                  <a:t>. Additionally, each edge </a:t>
                </a:r>
                <a14:m>
                  <m:oMath xmlns:m="http://schemas.openxmlformats.org/officeDocument/2006/math">
                    <m:r>
                      <m:rPr>
                        <m:sty m:val="p"/>
                      </m:rPr>
                      <a:rPr lang="en-GB" b="0" i="0" smtClean="0">
                        <a:latin typeface="Cambria Math" panose="02040503050406030204" pitchFamily="18" charset="0"/>
                      </a:rPr>
                      <m:t>e</m:t>
                    </m:r>
                    <m:r>
                      <a:rPr lang="en-GB" b="0" i="1" smtClean="0">
                        <a:latin typeface="Cambria Math" panose="02040503050406030204" pitchFamily="18" charset="0"/>
                      </a:rPr>
                      <m:t>∈</m:t>
                    </m:r>
                    <m:r>
                      <a:rPr lang="en-GB" b="0" i="1" smtClean="0">
                        <a:latin typeface="Cambria Math" panose="02040503050406030204" pitchFamily="18" charset="0"/>
                      </a:rPr>
                      <m:t>𝐸</m:t>
                    </m:r>
                  </m:oMath>
                </a14:m>
                <a:r>
                  <a:rPr lang="en-GB" b="0" dirty="0"/>
                  <a:t> is given a colour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𝑒</m:t>
                        </m:r>
                      </m:sub>
                    </m:sSub>
                  </m:oMath>
                </a14:m>
                <a:r>
                  <a:rPr lang="en-GB" b="0" dirty="0"/>
                  <a:t>.</a:t>
                </a:r>
              </a:p>
              <a:p>
                <a:endParaRPr lang="en-GB" dirty="0"/>
              </a:p>
              <a:p>
                <a:r>
                  <a:rPr lang="en-GB" b="0" dirty="0"/>
                  <a:t>Fo</a:t>
                </a:r>
                <a:r>
                  <a:rPr lang="en-GB" dirty="0"/>
                  <a:t>r example in the graph we have:</a:t>
                </a:r>
              </a:p>
              <a:p>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𝑉</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1, 2, 3, 4, 5</m:t>
                          </m:r>
                        </m:e>
                      </m:d>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𝐸</m:t>
                      </m:r>
                      <m:r>
                        <a:rPr lang="en-GB" b="0" i="1" smtClean="0">
                          <a:latin typeface="Cambria Math" panose="02040503050406030204" pitchFamily="18" charset="0"/>
                        </a:rPr>
                        <m:t>={</m:t>
                      </m:r>
                      <m:d>
                        <m:dPr>
                          <m:ctrlPr>
                            <a:rPr lang="en-GB" b="0" i="1" smtClean="0">
                              <a:solidFill>
                                <a:srgbClr val="FF0000"/>
                              </a:solidFill>
                              <a:latin typeface="Cambria Math" panose="02040503050406030204" pitchFamily="18" charset="0"/>
                            </a:rPr>
                          </m:ctrlPr>
                        </m:dPr>
                        <m:e>
                          <m:r>
                            <a:rPr lang="en-GB" b="0" i="1" smtClean="0">
                              <a:solidFill>
                                <a:srgbClr val="FF0000"/>
                              </a:solidFill>
                              <a:latin typeface="Cambria Math" panose="02040503050406030204" pitchFamily="18" charset="0"/>
                            </a:rPr>
                            <m:t>1, 2</m:t>
                          </m:r>
                        </m:e>
                      </m:d>
                      <m:r>
                        <a:rPr lang="en-GB" b="0" i="1" smtClean="0">
                          <a:latin typeface="Cambria Math" panose="02040503050406030204" pitchFamily="18" charset="0"/>
                        </a:rPr>
                        <m:t>, </m:t>
                      </m:r>
                      <m:d>
                        <m:dPr>
                          <m:ctrlPr>
                            <a:rPr lang="en-GB" b="0" i="1" smtClean="0">
                              <a:solidFill>
                                <a:srgbClr val="0070C0"/>
                              </a:solidFill>
                              <a:latin typeface="Cambria Math" panose="02040503050406030204" pitchFamily="18" charset="0"/>
                            </a:rPr>
                          </m:ctrlPr>
                        </m:dPr>
                        <m:e>
                          <m:r>
                            <a:rPr lang="en-GB" b="0" i="1" smtClean="0">
                              <a:solidFill>
                                <a:srgbClr val="0070C0"/>
                              </a:solidFill>
                              <a:latin typeface="Cambria Math" panose="02040503050406030204" pitchFamily="18" charset="0"/>
                            </a:rPr>
                            <m:t>3, 4</m:t>
                          </m:r>
                        </m:e>
                      </m:d>
                      <m:r>
                        <a:rPr lang="en-GB" b="0" i="1" smtClean="0">
                          <a:latin typeface="Cambria Math" panose="02040503050406030204" pitchFamily="18" charset="0"/>
                        </a:rPr>
                        <m:t>, </m:t>
                      </m:r>
                      <m:d>
                        <m:dPr>
                          <m:ctrlPr>
                            <a:rPr lang="en-GB" b="0" i="1" smtClean="0">
                              <a:solidFill>
                                <a:srgbClr val="0070C0"/>
                              </a:solidFill>
                              <a:latin typeface="Cambria Math" panose="02040503050406030204" pitchFamily="18" charset="0"/>
                            </a:rPr>
                          </m:ctrlPr>
                        </m:dPr>
                        <m:e>
                          <m:r>
                            <a:rPr lang="en-GB" b="0" i="1" smtClean="0">
                              <a:solidFill>
                                <a:srgbClr val="0070C0"/>
                              </a:solidFill>
                              <a:latin typeface="Cambria Math" panose="02040503050406030204" pitchFamily="18" charset="0"/>
                            </a:rPr>
                            <m:t>4,5</m:t>
                          </m:r>
                        </m:e>
                      </m:d>
                      <m:r>
                        <a:rPr lang="en-GB" b="0" i="1" smtClean="0">
                          <a:latin typeface="Cambria Math" panose="02040503050406030204" pitchFamily="18" charset="0"/>
                        </a:rPr>
                        <m:t>, </m:t>
                      </m:r>
                      <m:d>
                        <m:dPr>
                          <m:ctrlPr>
                            <a:rPr lang="en-GB" b="0" i="1" smtClean="0">
                              <a:solidFill>
                                <a:srgbClr val="FF0000"/>
                              </a:solidFill>
                              <a:latin typeface="Cambria Math" panose="02040503050406030204" pitchFamily="18" charset="0"/>
                            </a:rPr>
                          </m:ctrlPr>
                        </m:dPr>
                        <m:e>
                          <m:r>
                            <a:rPr lang="en-GB" b="0" i="1" smtClean="0">
                              <a:solidFill>
                                <a:srgbClr val="FF0000"/>
                              </a:solidFill>
                              <a:latin typeface="Cambria Math" panose="02040503050406030204" pitchFamily="18" charset="0"/>
                            </a:rPr>
                            <m:t>5, 3</m:t>
                          </m:r>
                        </m:e>
                      </m:d>
                      <m:r>
                        <a:rPr lang="en-GB" b="0" i="1" smtClean="0">
                          <a:latin typeface="Cambria Math" panose="02040503050406030204" pitchFamily="18" charset="0"/>
                        </a:rPr>
                        <m:t>}</m:t>
                      </m:r>
                    </m:oMath>
                  </m:oMathPara>
                </a14:m>
                <a:endParaRPr lang="en-GB" dirty="0"/>
              </a:p>
            </p:txBody>
          </p:sp>
        </mc:Choice>
        <mc:Fallback xmlns="">
          <p:sp>
            <p:nvSpPr>
              <p:cNvPr id="3" name="Content Placeholder 2">
                <a:extLst>
                  <a:ext uri="{FF2B5EF4-FFF2-40B4-BE49-F238E27FC236}">
                    <a16:creationId xmlns:a16="http://schemas.microsoft.com/office/drawing/2014/main" id="{FAAF4B3E-CF68-4B39-B529-D2541F5A6F9C}"/>
                  </a:ext>
                </a:extLst>
              </p:cNvPr>
              <p:cNvSpPr>
                <a:spLocks noGrp="1" noRot="1" noChangeAspect="1" noMove="1" noResize="1" noEditPoints="1" noAdjustHandles="1" noChangeArrowheads="1" noChangeShapeType="1" noTextEdit="1"/>
              </p:cNvSpPr>
              <p:nvPr>
                <p:ph idx="1"/>
              </p:nvPr>
            </p:nvSpPr>
            <p:spPr>
              <a:xfrm>
                <a:off x="1097280" y="2108201"/>
                <a:ext cx="6088711" cy="3760891"/>
              </a:xfrm>
              <a:blipFill>
                <a:blip r:embed="rId2"/>
                <a:stretch>
                  <a:fillRect l="-1001" t="-810" r="-3604"/>
                </a:stretch>
              </a:blipFill>
            </p:spPr>
            <p:txBody>
              <a:bodyPr/>
              <a:lstStyle/>
              <a:p>
                <a:r>
                  <a:rPr lang="en-GB">
                    <a:noFill/>
                  </a:rPr>
                  <a:t> </a:t>
                </a:r>
              </a:p>
            </p:txBody>
          </p:sp>
        </mc:Fallback>
      </mc:AlternateContent>
      <p:pic>
        <p:nvPicPr>
          <p:cNvPr id="5" name="Picture 4" descr="Chart&#10;&#10;Description automatically generated">
            <a:extLst>
              <a:ext uri="{FF2B5EF4-FFF2-40B4-BE49-F238E27FC236}">
                <a16:creationId xmlns:a16="http://schemas.microsoft.com/office/drawing/2014/main" id="{264F83FF-47CB-40B5-94A9-D2357317B6D9}"/>
              </a:ext>
            </a:extLst>
          </p:cNvPr>
          <p:cNvPicPr>
            <a:picLocks noChangeAspect="1"/>
          </p:cNvPicPr>
          <p:nvPr/>
        </p:nvPicPr>
        <p:blipFill rotWithShape="1">
          <a:blip r:embed="rId3"/>
          <a:srcRect t="32319" r="31864"/>
          <a:stretch/>
        </p:blipFill>
        <p:spPr>
          <a:xfrm>
            <a:off x="7185991" y="2683565"/>
            <a:ext cx="4396701" cy="2912164"/>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2D3235EF-3646-4E1F-B6AE-E89F964C24AB}"/>
                  </a:ext>
                </a:extLst>
              </p14:cNvPr>
              <p14:cNvContentPartPr/>
              <p14:nvPr/>
            </p14:nvContentPartPr>
            <p14:xfrm>
              <a:off x="12379398" y="5680315"/>
              <a:ext cx="53280" cy="30600"/>
            </p14:xfrm>
          </p:contentPart>
        </mc:Choice>
        <mc:Fallback xmlns="">
          <p:pic>
            <p:nvPicPr>
              <p:cNvPr id="8" name="Ink 7">
                <a:extLst>
                  <a:ext uri="{FF2B5EF4-FFF2-40B4-BE49-F238E27FC236}">
                    <a16:creationId xmlns:a16="http://schemas.microsoft.com/office/drawing/2014/main" id="{2D3235EF-3646-4E1F-B6AE-E89F964C24AB}"/>
                  </a:ext>
                </a:extLst>
              </p:cNvPr>
              <p:cNvPicPr/>
              <p:nvPr/>
            </p:nvPicPr>
            <p:blipFill>
              <a:blip r:embed="rId5"/>
              <a:stretch>
                <a:fillRect/>
              </a:stretch>
            </p:blipFill>
            <p:spPr>
              <a:xfrm>
                <a:off x="12375078" y="5675995"/>
                <a:ext cx="61920" cy="39240"/>
              </a:xfrm>
              <a:prstGeom prst="rect">
                <a:avLst/>
              </a:prstGeom>
            </p:spPr>
          </p:pic>
        </mc:Fallback>
      </mc:AlternateContent>
    </p:spTree>
    <p:extLst>
      <p:ext uri="{BB962C8B-B14F-4D97-AF65-F5344CB8AC3E}">
        <p14:creationId xmlns:p14="http://schemas.microsoft.com/office/powerpoint/2010/main" val="34366457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E309-5531-45F5-AD84-A0A548197D7E}"/>
              </a:ext>
            </a:extLst>
          </p:cNvPr>
          <p:cNvSpPr>
            <a:spLocks noGrp="1"/>
          </p:cNvSpPr>
          <p:nvPr>
            <p:ph type="title"/>
          </p:nvPr>
        </p:nvSpPr>
        <p:spPr/>
        <p:txBody>
          <a:bodyPr/>
          <a:lstStyle/>
          <a:p>
            <a:r>
              <a:rPr lang="en-GB" dirty="0"/>
              <a:t>Cayley Graphs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96ADF1-143E-42CB-BD24-FA1B67C04C63}"/>
                  </a:ext>
                </a:extLst>
              </p:cNvPr>
              <p:cNvSpPr>
                <a:spLocks noGrp="1"/>
              </p:cNvSpPr>
              <p:nvPr>
                <p:ph idx="1"/>
              </p:nvPr>
            </p:nvSpPr>
            <p:spPr/>
            <p:txBody>
              <a:bodyPr/>
              <a:lstStyle/>
              <a:p>
                <a:r>
                  <a:rPr lang="en-GB" b="1" dirty="0"/>
                  <a:t>Example</a:t>
                </a:r>
                <a:r>
                  <a:rPr lang="en-GB" dirty="0"/>
                  <a:t>: The Cayley graph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6</m:t>
                        </m:r>
                      </m:sub>
                    </m:sSub>
                  </m:oMath>
                </a14:m>
                <a:r>
                  <a:rPr lang="en-GB" b="1" dirty="0"/>
                  <a:t>.</a:t>
                </a:r>
              </a:p>
              <a:p>
                <a:endParaRPr lang="en-GB" b="1" dirty="0"/>
              </a:p>
              <a:p>
                <a:pPr lvl="1"/>
                <a14:m>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r>
                      <a:rPr lang="en-GB" b="0" i="1" smtClean="0">
                        <a:latin typeface="Cambria Math" panose="02040503050406030204" pitchFamily="18" charset="0"/>
                      </a:rPr>
                      <m:t>𝑟</m:t>
                    </m:r>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oMath>
                </a14:m>
                <a:endParaRPr lang="en-GB" i="1" dirty="0"/>
              </a:p>
              <a:p>
                <a:pPr lvl="1"/>
                <a14:m>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 </m:t>
                    </m:r>
                    <m:r>
                      <a:rPr lang="en-GB" b="0" i="1" smtClean="0">
                        <a:latin typeface="Cambria Math" panose="02040503050406030204" pitchFamily="18" charset="0"/>
                      </a:rPr>
                      <m:t>𝑟𝑠</m:t>
                    </m:r>
                    <m:r>
                      <a:rPr lang="en-GB" b="0" i="1" smtClean="0">
                        <a:latin typeface="Cambria Math" panose="02040503050406030204" pitchFamily="18" charset="0"/>
                      </a:rPr>
                      <m:t>}</m:t>
                    </m:r>
                  </m:oMath>
                </a14:m>
                <a:endParaRPr lang="en-GB" dirty="0"/>
              </a:p>
              <a:p>
                <a:pPr lvl="1"/>
                <a14:m>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r>
                      <a:rPr lang="en-GB" b="0" i="1" smtClean="0">
                        <a:latin typeface="Cambria Math" panose="02040503050406030204" pitchFamily="18" charset="0"/>
                      </a:rPr>
                      <m:t>𝑟</m:t>
                    </m:r>
                    <m:r>
                      <a:rPr lang="en-GB" b="0" i="1" smtClean="0">
                        <a:latin typeface="Cambria Math" panose="02040503050406030204" pitchFamily="18" charset="0"/>
                      </a:rPr>
                      <m:t>, </m:t>
                    </m:r>
                    <m:r>
                      <a:rPr lang="en-GB" b="0" i="1" smtClean="0">
                        <a:latin typeface="Cambria Math" panose="02040503050406030204" pitchFamily="18" charset="0"/>
                      </a:rPr>
                      <m:t>𝑟𝑟</m:t>
                    </m:r>
                    <m:r>
                      <a:rPr lang="en-GB" b="0" i="1" smtClean="0">
                        <a:latin typeface="Cambria Math" panose="02040503050406030204" pitchFamily="18" charset="0"/>
                      </a:rPr>
                      <m:t>}</m:t>
                    </m:r>
                  </m:oMath>
                </a14:m>
                <a:r>
                  <a:rPr lang="en-GB" dirty="0"/>
                  <a:t> – not a generating set so disconnected, giving the cosets of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𝑆</m:t>
                        </m:r>
                      </m:e>
                      <m:sup>
                        <m:r>
                          <a:rPr lang="en-GB" b="0" i="1" smtClean="0">
                            <a:latin typeface="Cambria Math" panose="02040503050406030204" pitchFamily="18" charset="0"/>
                          </a:rPr>
                          <m:t>𝐺</m:t>
                        </m:r>
                      </m:sup>
                    </m:sSup>
                  </m:oMath>
                </a14:m>
                <a:r>
                  <a:rPr lang="en-GB" dirty="0"/>
                  <a:t> in </a:t>
                </a:r>
                <a14:m>
                  <m:oMath xmlns:m="http://schemas.openxmlformats.org/officeDocument/2006/math">
                    <m:r>
                      <a:rPr lang="en-GB" b="0" i="1" smtClean="0">
                        <a:latin typeface="Cambria Math" panose="02040503050406030204" pitchFamily="18" charset="0"/>
                      </a:rPr>
                      <m:t>𝐺</m:t>
                    </m:r>
                  </m:oMath>
                </a14:m>
                <a:endParaRPr lang="en-GB" dirty="0"/>
              </a:p>
              <a:p>
                <a:pPr lvl="1"/>
                <a:endParaRPr lang="en-GB" dirty="0"/>
              </a:p>
              <a:p>
                <a:pPr lvl="1"/>
                <a:r>
                  <a:rPr lang="en-GB" dirty="0"/>
                  <a:t>Using DFS to check if a set is generating</a:t>
                </a:r>
              </a:p>
            </p:txBody>
          </p:sp>
        </mc:Choice>
        <mc:Fallback xmlns="">
          <p:sp>
            <p:nvSpPr>
              <p:cNvPr id="3" name="Content Placeholder 2">
                <a:extLst>
                  <a:ext uri="{FF2B5EF4-FFF2-40B4-BE49-F238E27FC236}">
                    <a16:creationId xmlns:a16="http://schemas.microsoft.com/office/drawing/2014/main" id="{8C96ADF1-143E-42CB-BD24-FA1B67C04C63}"/>
                  </a:ext>
                </a:extLst>
              </p:cNvPr>
              <p:cNvSpPr>
                <a:spLocks noGrp="1" noRot="1" noChangeAspect="1" noMove="1" noResize="1" noEditPoints="1" noAdjustHandles="1" noChangeArrowheads="1" noChangeShapeType="1" noTextEdit="1"/>
              </p:cNvSpPr>
              <p:nvPr>
                <p:ph idx="1"/>
              </p:nvPr>
            </p:nvSpPr>
            <p:spPr>
              <a:blipFill>
                <a:blip r:embed="rId3"/>
                <a:stretch>
                  <a:fillRect l="-606" t="-810"/>
                </a:stretch>
              </a:blipFill>
            </p:spPr>
            <p:txBody>
              <a:bodyPr/>
              <a:lstStyle/>
              <a:p>
                <a:r>
                  <a:rPr lang="en-GB">
                    <a:noFill/>
                  </a:rPr>
                  <a:t> </a:t>
                </a:r>
              </a:p>
            </p:txBody>
          </p:sp>
        </mc:Fallback>
      </mc:AlternateContent>
    </p:spTree>
    <p:extLst>
      <p:ext uri="{BB962C8B-B14F-4D97-AF65-F5344CB8AC3E}">
        <p14:creationId xmlns:p14="http://schemas.microsoft.com/office/powerpoint/2010/main" val="8433003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RetrospectVTI">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{884D5421-BCDD-428A-842D-2E8293B3578B}tf11437505_win32</Template>
  <TotalTime>2695</TotalTime>
  <Words>3584</Words>
  <Application>Microsoft Office PowerPoint</Application>
  <PresentationFormat>Widescreen</PresentationFormat>
  <Paragraphs>356</Paragraphs>
  <Slides>40</Slides>
  <Notes>25</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Cambria Math</vt:lpstr>
      <vt:lpstr>Georgia Pro Cond Light</vt:lpstr>
      <vt:lpstr>Speak Pro</vt:lpstr>
      <vt:lpstr>RetrospectVTI</vt:lpstr>
      <vt:lpstr>Solving the Word Problem</vt:lpstr>
      <vt:lpstr>Background</vt:lpstr>
      <vt:lpstr>What is a Group?</vt:lpstr>
      <vt:lpstr>What is a Group?</vt:lpstr>
      <vt:lpstr>What is a Group?</vt:lpstr>
      <vt:lpstr>Presentations </vt:lpstr>
      <vt:lpstr>Presentations</vt:lpstr>
      <vt:lpstr>Graphs</vt:lpstr>
      <vt:lpstr>Cayley Graphs</vt:lpstr>
      <vt:lpstr>Cayley Graphs</vt:lpstr>
      <vt:lpstr>Deterministic Finite Automata</vt:lpstr>
      <vt:lpstr>Word Problem</vt:lpstr>
      <vt:lpstr>Word Problem for a Group G</vt:lpstr>
      <vt:lpstr>History of the Word Problem </vt:lpstr>
      <vt:lpstr>Solvable Word Problems</vt:lpstr>
      <vt:lpstr>Solvable Word Problems</vt:lpstr>
      <vt:lpstr>Uniform Word Problem</vt:lpstr>
      <vt:lpstr>Connection to DFAs</vt:lpstr>
      <vt:lpstr>Connection to DFAs</vt:lpstr>
      <vt:lpstr>Todd-Coxeter Algorithm</vt:lpstr>
      <vt:lpstr>Coset Enumeration Problem</vt:lpstr>
      <vt:lpstr>Coset Enumeration Problem</vt:lpstr>
      <vt:lpstr>Formal Description</vt:lpstr>
      <vt:lpstr>Example: D_6</vt:lpstr>
      <vt:lpstr>Example: D_6</vt:lpstr>
      <vt:lpstr>Example: D_6</vt:lpstr>
      <vt:lpstr>Example: D_6</vt:lpstr>
      <vt:lpstr>Example: D_6</vt:lpstr>
      <vt:lpstr>Example: D_6</vt:lpstr>
      <vt:lpstr>Example: D_6</vt:lpstr>
      <vt:lpstr>Knuth-Bendix Algorithm</vt:lpstr>
      <vt:lpstr>Automatic Groups</vt:lpstr>
      <vt:lpstr>Constructing W</vt:lpstr>
      <vt:lpstr>Solving the Word Problem</vt:lpstr>
      <vt:lpstr>Knuth Bendix Algorithm</vt:lpstr>
      <vt:lpstr>Knuth Bendix Algorithm</vt:lpstr>
      <vt:lpstr>Knuth Bendix Algorithm</vt:lpstr>
      <vt:lpstr>Knuth Bendix Algorithm</vt:lpstr>
      <vt:lpstr>Complexity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Groups and Graphs</dc:title>
  <dc:creator>Niam Vaishnav</dc:creator>
  <cp:lastModifiedBy>Niam Vaishnav</cp:lastModifiedBy>
  <cp:revision>49</cp:revision>
  <dcterms:created xsi:type="dcterms:W3CDTF">2021-01-21T20:04:44Z</dcterms:created>
  <dcterms:modified xsi:type="dcterms:W3CDTF">2021-04-16T14:03:44Z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