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0" r:id="rId4"/>
    <p:sldId id="261" r:id="rId5"/>
    <p:sldId id="262" r:id="rId6"/>
    <p:sldId id="263" r:id="rId7"/>
    <p:sldId id="266"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1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BAC95-D770-4C0F-95BE-7971F854E463}" v="32" dt="2024-03-21T23:50:51.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82" d="100"/>
          <a:sy n="82" d="100"/>
        </p:scale>
        <p:origin x="6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77640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4276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430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9517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51588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3642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99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0747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0694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0181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3/22/2024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6409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3/22/2024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7871887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5DADDA4-4716-9ADE-CD5D-E5CF6FB61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48FE0654-7B94-DAF5-5DB0-CF83E9197059}"/>
              </a:ext>
            </a:extLst>
          </p:cNvPr>
          <p:cNvPicPr>
            <a:picLocks noChangeAspect="1"/>
          </p:cNvPicPr>
          <p:nvPr/>
        </p:nvPicPr>
        <p:blipFill rotWithShape="1">
          <a:blip r:embed="rId2">
            <a:duotone>
              <a:schemeClr val="accent3">
                <a:shade val="45000"/>
                <a:satMod val="135000"/>
              </a:schemeClr>
              <a:prstClr val="white"/>
            </a:duotone>
            <a:alphaModFix/>
            <a:extLst>
              <a:ext uri="{BEBA8EAE-BF5A-486C-A8C5-ECC9F3942E4B}">
                <a14:imgProps xmlns:a14="http://schemas.microsoft.com/office/drawing/2010/main">
                  <a14:imgLayer r:embed="rId3">
                    <a14:imgEffect>
                      <a14:sharpenSoften amount="26000"/>
                    </a14:imgEffect>
                    <a14:imgEffect>
                      <a14:colorTemperature colorTemp="6512"/>
                    </a14:imgEffect>
                    <a14:imgEffect>
                      <a14:saturation sat="107000"/>
                    </a14:imgEffect>
                    <a14:imgEffect>
                      <a14:brightnessContrast bright="-3000" contrast="10000"/>
                    </a14:imgEffect>
                  </a14:imgLayer>
                </a14:imgProps>
              </a:ext>
            </a:extLst>
          </a:blip>
          <a:srcRect t="15730"/>
          <a:stretch/>
        </p:blipFill>
        <p:spPr>
          <a:xfrm>
            <a:off x="20" y="10"/>
            <a:ext cx="12191979" cy="6857989"/>
          </a:xfrm>
          <a:prstGeom prst="rect">
            <a:avLst/>
          </a:prstGeom>
        </p:spPr>
      </p:pic>
      <p:sp>
        <p:nvSpPr>
          <p:cNvPr id="20" name="Rectangle 19">
            <a:extLst>
              <a:ext uri="{FF2B5EF4-FFF2-40B4-BE49-F238E27FC236}">
                <a16:creationId xmlns:a16="http://schemas.microsoft.com/office/drawing/2014/main" id="{84D58AA4-9C13-7E60-E4E6-0B8DA94D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1578882"/>
            <a:ext cx="12192000" cy="5286375"/>
          </a:xfrm>
          <a:prstGeom prst="rect">
            <a:avLst/>
          </a:prstGeom>
          <a:gradFill flip="none" rotWithShape="1">
            <a:gsLst>
              <a:gs pos="0">
                <a:srgbClr val="000000">
                  <a:alpha val="59000"/>
                </a:srgbClr>
              </a:gs>
              <a:gs pos="100000">
                <a:srgbClr val="000000">
                  <a:alpha val="0"/>
                </a:srgbClr>
              </a:gs>
              <a:gs pos="60000">
                <a:srgbClr val="000000">
                  <a:alpha val="28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DC2A326-9C07-CB82-27B9-173E8F52B79C}"/>
              </a:ext>
            </a:extLst>
          </p:cNvPr>
          <p:cNvSpPr>
            <a:spLocks noGrp="1"/>
          </p:cNvSpPr>
          <p:nvPr>
            <p:ph type="ctrTitle"/>
          </p:nvPr>
        </p:nvSpPr>
        <p:spPr>
          <a:xfrm>
            <a:off x="956130" y="2936810"/>
            <a:ext cx="8952781" cy="1829830"/>
          </a:xfrm>
        </p:spPr>
        <p:txBody>
          <a:bodyPr>
            <a:normAutofit/>
          </a:bodyPr>
          <a:lstStyle/>
          <a:p>
            <a:r>
              <a:rPr lang="en-GB" b="1" dirty="0">
                <a:solidFill>
                  <a:srgbClr val="FFFFFF"/>
                </a:solidFill>
              </a:rPr>
              <a:t>RViT – A requirement and value identification tool for prioritisation </a:t>
            </a:r>
          </a:p>
        </p:txBody>
      </p:sp>
      <p:sp>
        <p:nvSpPr>
          <p:cNvPr id="3" name="Subtitle 2">
            <a:extLst>
              <a:ext uri="{FF2B5EF4-FFF2-40B4-BE49-F238E27FC236}">
                <a16:creationId xmlns:a16="http://schemas.microsoft.com/office/drawing/2014/main" id="{23C38304-EED0-4E78-A745-CCB38D6AA852}"/>
              </a:ext>
            </a:extLst>
          </p:cNvPr>
          <p:cNvSpPr>
            <a:spLocks noGrp="1"/>
          </p:cNvSpPr>
          <p:nvPr>
            <p:ph type="subTitle" idx="1"/>
          </p:nvPr>
        </p:nvSpPr>
        <p:spPr>
          <a:xfrm>
            <a:off x="956129" y="5033480"/>
            <a:ext cx="8952782" cy="861136"/>
          </a:xfrm>
        </p:spPr>
        <p:txBody>
          <a:bodyPr>
            <a:normAutofit/>
          </a:bodyPr>
          <a:lstStyle/>
          <a:p>
            <a:r>
              <a:rPr lang="en-GB" b="1" dirty="0">
                <a:solidFill>
                  <a:srgbClr val="FFFFFF"/>
                </a:solidFill>
                <a:latin typeface="+mj-lt"/>
              </a:rPr>
              <a:t>Niamh Gillespie – 2549880G</a:t>
            </a:r>
          </a:p>
        </p:txBody>
      </p:sp>
    </p:spTree>
    <p:extLst>
      <p:ext uri="{BB962C8B-B14F-4D97-AF65-F5344CB8AC3E}">
        <p14:creationId xmlns:p14="http://schemas.microsoft.com/office/powerpoint/2010/main" val="219076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Introduction &amp; Motivations</a:t>
            </a:r>
          </a:p>
        </p:txBody>
      </p:sp>
      <p:sp>
        <p:nvSpPr>
          <p:cNvPr id="3" name="Content Placeholder 2">
            <a:extLst>
              <a:ext uri="{FF2B5EF4-FFF2-40B4-BE49-F238E27FC236}">
                <a16:creationId xmlns:a16="http://schemas.microsoft.com/office/drawing/2014/main" id="{E2D5C336-E927-2801-11F1-4195487B0933}"/>
              </a:ext>
            </a:extLst>
          </p:cNvPr>
          <p:cNvSpPr>
            <a:spLocks noGrp="1"/>
          </p:cNvSpPr>
          <p:nvPr>
            <p:ph idx="1"/>
          </p:nvPr>
        </p:nvSpPr>
        <p:spPr/>
        <p:txBody>
          <a:bodyPr>
            <a:normAutofit/>
          </a:bodyPr>
          <a:lstStyle/>
          <a:p>
            <a:r>
              <a:rPr lang="en-GB" dirty="0"/>
              <a:t>Current agile project management tools are often challenging to set up with overly complex user interfaces and a steep learning curve.</a:t>
            </a:r>
          </a:p>
          <a:p>
            <a:pPr marL="0" indent="0">
              <a:buNone/>
            </a:pPr>
            <a:endParaRPr lang="en-GB" dirty="0"/>
          </a:p>
          <a:p>
            <a:r>
              <a:rPr lang="en-GB" dirty="0"/>
              <a:t>Current tooling also does not tend to place emphasis on the business value that an epic or user story contains. This can lead to the perceived business value differing between stakeholders and developers.</a:t>
            </a:r>
          </a:p>
        </p:txBody>
      </p:sp>
      <p:sp>
        <p:nvSpPr>
          <p:cNvPr id="4" name="Rectangle 3">
            <a:extLst>
              <a:ext uri="{FF2B5EF4-FFF2-40B4-BE49-F238E27FC236}">
                <a16:creationId xmlns:a16="http://schemas.microsoft.com/office/drawing/2014/main" id="{B8DF5809-E47A-19F5-ACD2-FD09D06E0466}"/>
              </a:ext>
            </a:extLst>
          </p:cNvPr>
          <p:cNvSpPr/>
          <p:nvPr/>
        </p:nvSpPr>
        <p:spPr>
          <a:xfrm>
            <a:off x="1295400" y="1743463"/>
            <a:ext cx="7438053" cy="18661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12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E2D5C336-E927-2801-11F1-4195487B0933}"/>
              </a:ext>
            </a:extLst>
          </p:cNvPr>
          <p:cNvSpPr>
            <a:spLocks noGrp="1"/>
          </p:cNvSpPr>
          <p:nvPr>
            <p:ph idx="1"/>
          </p:nvPr>
        </p:nvSpPr>
        <p:spPr>
          <a:xfrm>
            <a:off x="1295400" y="2262188"/>
            <a:ext cx="9601200" cy="3560114"/>
          </a:xfrm>
        </p:spPr>
        <p:txBody>
          <a:bodyPr>
            <a:normAutofit/>
          </a:bodyPr>
          <a:lstStyle/>
          <a:p>
            <a:r>
              <a:rPr lang="en-GB" dirty="0"/>
              <a:t>Just-in-time refinement is often used in agile teams to identify requirements and scope epics and user stories.</a:t>
            </a:r>
          </a:p>
          <a:p>
            <a:r>
              <a:rPr lang="en-GB" dirty="0"/>
              <a:t>The kanban framework can be used to visualise a team’s flow of work.</a:t>
            </a:r>
          </a:p>
          <a:p>
            <a:r>
              <a:rPr lang="en-GB" dirty="0"/>
              <a:t>Visible business values may make it easier for developers to prioritise work and may also change their approach to developing an epic or user story.</a:t>
            </a:r>
          </a:p>
          <a:p>
            <a:pPr marL="0" indent="0">
              <a:buNone/>
            </a:pPr>
            <a:endParaRPr lang="en-GB" dirty="0"/>
          </a:p>
          <a:p>
            <a:r>
              <a:rPr lang="en-GB" dirty="0"/>
              <a:t>Three existing agile project management tools were reviewed to identify strengths and weaknesses.</a:t>
            </a:r>
          </a:p>
        </p:txBody>
      </p:sp>
      <p:sp>
        <p:nvSpPr>
          <p:cNvPr id="4" name="Rectangle 3">
            <a:extLst>
              <a:ext uri="{FF2B5EF4-FFF2-40B4-BE49-F238E27FC236}">
                <a16:creationId xmlns:a16="http://schemas.microsoft.com/office/drawing/2014/main" id="{B8DF5809-E47A-19F5-ACD2-FD09D06E0466}"/>
              </a:ext>
            </a:extLst>
          </p:cNvPr>
          <p:cNvSpPr/>
          <p:nvPr/>
        </p:nvSpPr>
        <p:spPr>
          <a:xfrm>
            <a:off x="1295400" y="1735494"/>
            <a:ext cx="3313921" cy="18661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2AC426AB-6151-F8B2-38D3-011E6E1948A6}"/>
              </a:ext>
            </a:extLst>
          </p:cNvPr>
          <p:cNvGrpSpPr/>
          <p:nvPr/>
        </p:nvGrpSpPr>
        <p:grpSpPr>
          <a:xfrm>
            <a:off x="1614196" y="5499423"/>
            <a:ext cx="8963608" cy="522515"/>
            <a:chOff x="1614196" y="5381333"/>
            <a:chExt cx="8963608" cy="522515"/>
          </a:xfrm>
        </p:grpSpPr>
        <p:sp>
          <p:nvSpPr>
            <p:cNvPr id="5" name="Rectangle 4">
              <a:extLst>
                <a:ext uri="{FF2B5EF4-FFF2-40B4-BE49-F238E27FC236}">
                  <a16:creationId xmlns:a16="http://schemas.microsoft.com/office/drawing/2014/main" id="{53F8733B-EC7D-A689-F73F-CDB6F854E8AE}"/>
                </a:ext>
              </a:extLst>
            </p:cNvPr>
            <p:cNvSpPr/>
            <p:nvPr/>
          </p:nvSpPr>
          <p:spPr>
            <a:xfrm>
              <a:off x="1614196" y="5381333"/>
              <a:ext cx="2472612" cy="522515"/>
            </a:xfrm>
            <a:prstGeom prst="rect">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Atlassian’s Jira</a:t>
              </a:r>
            </a:p>
          </p:txBody>
        </p:sp>
        <p:sp>
          <p:nvSpPr>
            <p:cNvPr id="6" name="Rectangle 5">
              <a:extLst>
                <a:ext uri="{FF2B5EF4-FFF2-40B4-BE49-F238E27FC236}">
                  <a16:creationId xmlns:a16="http://schemas.microsoft.com/office/drawing/2014/main" id="{09BEDC21-DA49-A0F9-E779-AB2E0BA2BD33}"/>
                </a:ext>
              </a:extLst>
            </p:cNvPr>
            <p:cNvSpPr/>
            <p:nvPr/>
          </p:nvSpPr>
          <p:spPr>
            <a:xfrm>
              <a:off x="4859694" y="5381333"/>
              <a:ext cx="2472612" cy="522515"/>
            </a:xfrm>
            <a:prstGeom prst="rect">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Atlassian’s Trello</a:t>
              </a:r>
            </a:p>
          </p:txBody>
        </p:sp>
        <p:sp>
          <p:nvSpPr>
            <p:cNvPr id="7" name="Rectangle 6">
              <a:extLst>
                <a:ext uri="{FF2B5EF4-FFF2-40B4-BE49-F238E27FC236}">
                  <a16:creationId xmlns:a16="http://schemas.microsoft.com/office/drawing/2014/main" id="{E71148B1-048E-73F0-071C-767CE65C3DEE}"/>
                </a:ext>
              </a:extLst>
            </p:cNvPr>
            <p:cNvSpPr/>
            <p:nvPr/>
          </p:nvSpPr>
          <p:spPr>
            <a:xfrm>
              <a:off x="8105192" y="5381333"/>
              <a:ext cx="2472612" cy="522515"/>
            </a:xfrm>
            <a:prstGeom prst="rect">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GitHub’s Projects</a:t>
              </a:r>
            </a:p>
          </p:txBody>
        </p:sp>
      </p:grpSp>
    </p:spTree>
    <p:extLst>
      <p:ext uri="{BB962C8B-B14F-4D97-AF65-F5344CB8AC3E}">
        <p14:creationId xmlns:p14="http://schemas.microsoft.com/office/powerpoint/2010/main" val="291465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Requirements Identification</a:t>
            </a:r>
          </a:p>
        </p:txBody>
      </p:sp>
      <p:sp>
        <p:nvSpPr>
          <p:cNvPr id="3" name="Content Placeholder 2">
            <a:extLst>
              <a:ext uri="{FF2B5EF4-FFF2-40B4-BE49-F238E27FC236}">
                <a16:creationId xmlns:a16="http://schemas.microsoft.com/office/drawing/2014/main" id="{E2D5C336-E927-2801-11F1-4195487B0933}"/>
              </a:ext>
            </a:extLst>
          </p:cNvPr>
          <p:cNvSpPr>
            <a:spLocks noGrp="1"/>
          </p:cNvSpPr>
          <p:nvPr>
            <p:ph idx="1"/>
          </p:nvPr>
        </p:nvSpPr>
        <p:spPr>
          <a:xfrm>
            <a:off x="1295400" y="5161042"/>
            <a:ext cx="9601200" cy="853995"/>
          </a:xfrm>
        </p:spPr>
        <p:txBody>
          <a:bodyPr>
            <a:normAutofit/>
          </a:bodyPr>
          <a:lstStyle/>
          <a:p>
            <a:r>
              <a:rPr lang="en-GB" dirty="0"/>
              <a:t>Non-functional requirements were identified through analysing expected user needs and expectations.</a:t>
            </a:r>
          </a:p>
        </p:txBody>
      </p:sp>
      <p:sp>
        <p:nvSpPr>
          <p:cNvPr id="4" name="Rectangle 3">
            <a:extLst>
              <a:ext uri="{FF2B5EF4-FFF2-40B4-BE49-F238E27FC236}">
                <a16:creationId xmlns:a16="http://schemas.microsoft.com/office/drawing/2014/main" id="{B8DF5809-E47A-19F5-ACD2-FD09D06E0466}"/>
              </a:ext>
            </a:extLst>
          </p:cNvPr>
          <p:cNvSpPr/>
          <p:nvPr/>
        </p:nvSpPr>
        <p:spPr>
          <a:xfrm>
            <a:off x="1295400" y="1735494"/>
            <a:ext cx="7568682" cy="18661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F0ACE072-7B99-6A31-F47C-41E4C5CADFD5}"/>
              </a:ext>
            </a:extLst>
          </p:cNvPr>
          <p:cNvGrpSpPr/>
          <p:nvPr/>
        </p:nvGrpSpPr>
        <p:grpSpPr>
          <a:xfrm>
            <a:off x="1328836" y="2994633"/>
            <a:ext cx="9534328" cy="2021188"/>
            <a:chOff x="1328836" y="2596971"/>
            <a:chExt cx="9534328" cy="2021188"/>
          </a:xfrm>
        </p:grpSpPr>
        <p:sp>
          <p:nvSpPr>
            <p:cNvPr id="5" name="Arrow: Chevron 4">
              <a:extLst>
                <a:ext uri="{FF2B5EF4-FFF2-40B4-BE49-F238E27FC236}">
                  <a16:creationId xmlns:a16="http://schemas.microsoft.com/office/drawing/2014/main" id="{232AFDD9-96B6-EC4F-A6BC-71F5690DC620}"/>
                </a:ext>
              </a:extLst>
            </p:cNvPr>
            <p:cNvSpPr/>
            <p:nvPr/>
          </p:nvSpPr>
          <p:spPr>
            <a:xfrm>
              <a:off x="1362272" y="2596971"/>
              <a:ext cx="3309256" cy="1664057"/>
            </a:xfrm>
            <a:prstGeom prst="chevron">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User Scenarios</a:t>
              </a:r>
            </a:p>
          </p:txBody>
        </p:sp>
        <p:sp>
          <p:nvSpPr>
            <p:cNvPr id="6" name="Arrow: Chevron 5">
              <a:extLst>
                <a:ext uri="{FF2B5EF4-FFF2-40B4-BE49-F238E27FC236}">
                  <a16:creationId xmlns:a16="http://schemas.microsoft.com/office/drawing/2014/main" id="{49ABD588-E117-B1BD-0247-401353B4FBB8}"/>
                </a:ext>
              </a:extLst>
            </p:cNvPr>
            <p:cNvSpPr/>
            <p:nvPr/>
          </p:nvSpPr>
          <p:spPr>
            <a:xfrm>
              <a:off x="4441372" y="2596971"/>
              <a:ext cx="3309256" cy="1664057"/>
            </a:xfrm>
            <a:prstGeom prst="chevron">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User Stories</a:t>
              </a:r>
            </a:p>
          </p:txBody>
        </p:sp>
        <p:sp>
          <p:nvSpPr>
            <p:cNvPr id="7" name="Arrow: Chevron 6">
              <a:extLst>
                <a:ext uri="{FF2B5EF4-FFF2-40B4-BE49-F238E27FC236}">
                  <a16:creationId xmlns:a16="http://schemas.microsoft.com/office/drawing/2014/main" id="{A7F70813-0D1A-014F-85A9-3B2316225512}"/>
                </a:ext>
              </a:extLst>
            </p:cNvPr>
            <p:cNvSpPr/>
            <p:nvPr/>
          </p:nvSpPr>
          <p:spPr>
            <a:xfrm>
              <a:off x="7520472" y="2596971"/>
              <a:ext cx="3309256" cy="1664057"/>
            </a:xfrm>
            <a:prstGeom prst="chevron">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Functional Requirements</a:t>
              </a:r>
            </a:p>
          </p:txBody>
        </p:sp>
        <p:sp>
          <p:nvSpPr>
            <p:cNvPr id="8" name="TextBox 7">
              <a:extLst>
                <a:ext uri="{FF2B5EF4-FFF2-40B4-BE49-F238E27FC236}">
                  <a16:creationId xmlns:a16="http://schemas.microsoft.com/office/drawing/2014/main" id="{F31BD943-F465-6D82-8162-7E4399DB518E}"/>
                </a:ext>
              </a:extLst>
            </p:cNvPr>
            <p:cNvSpPr txBox="1"/>
            <p:nvPr/>
          </p:nvSpPr>
          <p:spPr>
            <a:xfrm>
              <a:off x="1328836" y="4310382"/>
              <a:ext cx="9534328" cy="307777"/>
            </a:xfrm>
            <a:prstGeom prst="rect">
              <a:avLst/>
            </a:prstGeom>
            <a:noFill/>
            <a:ln w="12700">
              <a:noFill/>
            </a:ln>
          </p:spPr>
          <p:txBody>
            <a:bodyPr wrap="square" rtlCol="0">
              <a:spAutoFit/>
            </a:bodyPr>
            <a:lstStyle/>
            <a:p>
              <a:pPr algn="ctr"/>
              <a:r>
                <a:rPr lang="en-GB" sz="1400" dirty="0"/>
                <a:t>Identification process for functional requirements</a:t>
              </a:r>
            </a:p>
          </p:txBody>
        </p:sp>
      </p:grpSp>
      <p:sp>
        <p:nvSpPr>
          <p:cNvPr id="10" name="Content Placeholder 2">
            <a:extLst>
              <a:ext uri="{FF2B5EF4-FFF2-40B4-BE49-F238E27FC236}">
                <a16:creationId xmlns:a16="http://schemas.microsoft.com/office/drawing/2014/main" id="{EF52F263-0089-F117-FB53-C283CBF720D3}"/>
              </a:ext>
            </a:extLst>
          </p:cNvPr>
          <p:cNvSpPr txBox="1">
            <a:spLocks/>
          </p:cNvSpPr>
          <p:nvPr/>
        </p:nvSpPr>
        <p:spPr>
          <a:xfrm>
            <a:off x="1295400" y="2202004"/>
            <a:ext cx="9601200" cy="8539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Requirements identification followed waterfall approach due to time constraints.</a:t>
            </a:r>
          </a:p>
        </p:txBody>
      </p:sp>
    </p:spTree>
    <p:extLst>
      <p:ext uri="{BB962C8B-B14F-4D97-AF65-F5344CB8AC3E}">
        <p14:creationId xmlns:p14="http://schemas.microsoft.com/office/powerpoint/2010/main" val="317249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Design</a:t>
            </a:r>
          </a:p>
        </p:txBody>
      </p:sp>
      <p:sp>
        <p:nvSpPr>
          <p:cNvPr id="3" name="Content Placeholder 2">
            <a:extLst>
              <a:ext uri="{FF2B5EF4-FFF2-40B4-BE49-F238E27FC236}">
                <a16:creationId xmlns:a16="http://schemas.microsoft.com/office/drawing/2014/main" id="{E2D5C336-E927-2801-11F1-4195487B0933}"/>
              </a:ext>
            </a:extLst>
          </p:cNvPr>
          <p:cNvSpPr>
            <a:spLocks noGrp="1"/>
          </p:cNvSpPr>
          <p:nvPr>
            <p:ph idx="1"/>
          </p:nvPr>
        </p:nvSpPr>
        <p:spPr>
          <a:xfrm>
            <a:off x="1390257" y="4851704"/>
            <a:ext cx="5141166" cy="458536"/>
          </a:xfrm>
        </p:spPr>
        <p:txBody>
          <a:bodyPr>
            <a:normAutofit/>
          </a:bodyPr>
          <a:lstStyle/>
          <a:p>
            <a:r>
              <a:rPr lang="en-GB" dirty="0"/>
              <a:t>Initial web pages designed on Figma.</a:t>
            </a:r>
          </a:p>
        </p:txBody>
      </p:sp>
      <p:sp>
        <p:nvSpPr>
          <p:cNvPr id="4" name="Rectangle 3">
            <a:extLst>
              <a:ext uri="{FF2B5EF4-FFF2-40B4-BE49-F238E27FC236}">
                <a16:creationId xmlns:a16="http://schemas.microsoft.com/office/drawing/2014/main" id="{B8DF5809-E47A-19F5-ACD2-FD09D06E0466}"/>
              </a:ext>
            </a:extLst>
          </p:cNvPr>
          <p:cNvSpPr/>
          <p:nvPr/>
        </p:nvSpPr>
        <p:spPr>
          <a:xfrm>
            <a:off x="1295401" y="1735494"/>
            <a:ext cx="1811694" cy="18661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0BAF1790-2E37-85A1-F970-E8BD5D33B1D6}"/>
              </a:ext>
            </a:extLst>
          </p:cNvPr>
          <p:cNvPicPr>
            <a:picLocks noChangeAspect="1"/>
          </p:cNvPicPr>
          <p:nvPr/>
        </p:nvPicPr>
        <p:blipFill rotWithShape="1">
          <a:blip r:embed="rId2"/>
          <a:srcRect t="15040" b="18602"/>
          <a:stretch/>
        </p:blipFill>
        <p:spPr>
          <a:xfrm>
            <a:off x="1513109" y="3054105"/>
            <a:ext cx="4800600" cy="1290204"/>
          </a:xfrm>
          <a:prstGeom prst="rect">
            <a:avLst/>
          </a:prstGeom>
        </p:spPr>
      </p:pic>
      <p:pic>
        <p:nvPicPr>
          <p:cNvPr id="8" name="Picture 7">
            <a:extLst>
              <a:ext uri="{FF2B5EF4-FFF2-40B4-BE49-F238E27FC236}">
                <a16:creationId xmlns:a16="http://schemas.microsoft.com/office/drawing/2014/main" id="{C5034E37-4B50-D15D-5F05-545E96D2E6C7}"/>
              </a:ext>
            </a:extLst>
          </p:cNvPr>
          <p:cNvPicPr>
            <a:picLocks noChangeAspect="1"/>
          </p:cNvPicPr>
          <p:nvPr/>
        </p:nvPicPr>
        <p:blipFill>
          <a:blip r:embed="rId3"/>
          <a:stretch>
            <a:fillRect/>
          </a:stretch>
        </p:blipFill>
        <p:spPr>
          <a:xfrm>
            <a:off x="7733079" y="333354"/>
            <a:ext cx="3863758" cy="2785609"/>
          </a:xfrm>
          <a:prstGeom prst="rect">
            <a:avLst/>
          </a:prstGeom>
        </p:spPr>
      </p:pic>
      <p:pic>
        <p:nvPicPr>
          <p:cNvPr id="9" name="Picture 8">
            <a:extLst>
              <a:ext uri="{FF2B5EF4-FFF2-40B4-BE49-F238E27FC236}">
                <a16:creationId xmlns:a16="http://schemas.microsoft.com/office/drawing/2014/main" id="{475FB6F1-98B7-3524-9C3A-99BCD54D56D8}"/>
              </a:ext>
            </a:extLst>
          </p:cNvPr>
          <p:cNvPicPr>
            <a:picLocks noChangeAspect="1"/>
          </p:cNvPicPr>
          <p:nvPr/>
        </p:nvPicPr>
        <p:blipFill>
          <a:blip r:embed="rId4"/>
          <a:stretch>
            <a:fillRect/>
          </a:stretch>
        </p:blipFill>
        <p:spPr>
          <a:xfrm>
            <a:off x="7733079" y="3610302"/>
            <a:ext cx="3863758" cy="2715646"/>
          </a:xfrm>
          <a:prstGeom prst="rect">
            <a:avLst/>
          </a:prstGeom>
        </p:spPr>
      </p:pic>
      <p:sp>
        <p:nvSpPr>
          <p:cNvPr id="10" name="Content Placeholder 2">
            <a:extLst>
              <a:ext uri="{FF2B5EF4-FFF2-40B4-BE49-F238E27FC236}">
                <a16:creationId xmlns:a16="http://schemas.microsoft.com/office/drawing/2014/main" id="{0EC20D09-7C59-E1B9-0380-3D343F48158F}"/>
              </a:ext>
            </a:extLst>
          </p:cNvPr>
          <p:cNvSpPr txBox="1">
            <a:spLocks/>
          </p:cNvSpPr>
          <p:nvPr/>
        </p:nvSpPr>
        <p:spPr>
          <a:xfrm>
            <a:off x="1390261" y="2262188"/>
            <a:ext cx="5141166" cy="7142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System architecture based off the three-tier architecture pattern.</a:t>
            </a:r>
          </a:p>
        </p:txBody>
      </p:sp>
      <p:sp>
        <p:nvSpPr>
          <p:cNvPr id="11" name="Content Placeholder 2">
            <a:extLst>
              <a:ext uri="{FF2B5EF4-FFF2-40B4-BE49-F238E27FC236}">
                <a16:creationId xmlns:a16="http://schemas.microsoft.com/office/drawing/2014/main" id="{EF77B537-9823-FFBA-8140-0EF70FA1964B}"/>
              </a:ext>
            </a:extLst>
          </p:cNvPr>
          <p:cNvSpPr txBox="1">
            <a:spLocks/>
          </p:cNvSpPr>
          <p:nvPr/>
        </p:nvSpPr>
        <p:spPr>
          <a:xfrm>
            <a:off x="1390259" y="5425512"/>
            <a:ext cx="5141166" cy="7142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Chose to use Django and React JS for development.</a:t>
            </a:r>
          </a:p>
        </p:txBody>
      </p:sp>
      <p:sp>
        <p:nvSpPr>
          <p:cNvPr id="12" name="TextBox 11">
            <a:extLst>
              <a:ext uri="{FF2B5EF4-FFF2-40B4-BE49-F238E27FC236}">
                <a16:creationId xmlns:a16="http://schemas.microsoft.com/office/drawing/2014/main" id="{9FCADAD4-6292-F4BA-F265-4F49F6002431}"/>
              </a:ext>
            </a:extLst>
          </p:cNvPr>
          <p:cNvSpPr txBox="1"/>
          <p:nvPr/>
        </p:nvSpPr>
        <p:spPr>
          <a:xfrm>
            <a:off x="7733079" y="3118963"/>
            <a:ext cx="3863758" cy="276999"/>
          </a:xfrm>
          <a:prstGeom prst="rect">
            <a:avLst/>
          </a:prstGeom>
          <a:noFill/>
        </p:spPr>
        <p:txBody>
          <a:bodyPr wrap="square" rtlCol="0">
            <a:spAutoFit/>
          </a:bodyPr>
          <a:lstStyle/>
          <a:p>
            <a:pPr algn="ctr"/>
            <a:r>
              <a:rPr lang="en-GB" sz="1200" dirty="0"/>
              <a:t>Initial low-fidelity designs for the Epics Dashboard</a:t>
            </a:r>
          </a:p>
        </p:txBody>
      </p:sp>
      <p:sp>
        <p:nvSpPr>
          <p:cNvPr id="13" name="TextBox 12">
            <a:extLst>
              <a:ext uri="{FF2B5EF4-FFF2-40B4-BE49-F238E27FC236}">
                <a16:creationId xmlns:a16="http://schemas.microsoft.com/office/drawing/2014/main" id="{20400AC7-7D27-AFAB-2B34-1F43016D0496}"/>
              </a:ext>
            </a:extLst>
          </p:cNvPr>
          <p:cNvSpPr txBox="1"/>
          <p:nvPr/>
        </p:nvSpPr>
        <p:spPr>
          <a:xfrm>
            <a:off x="7733079" y="6272713"/>
            <a:ext cx="3863758" cy="461665"/>
          </a:xfrm>
          <a:prstGeom prst="rect">
            <a:avLst/>
          </a:prstGeom>
          <a:noFill/>
        </p:spPr>
        <p:txBody>
          <a:bodyPr wrap="square" rtlCol="0">
            <a:spAutoFit/>
          </a:bodyPr>
          <a:lstStyle/>
          <a:p>
            <a:pPr algn="ctr"/>
            <a:r>
              <a:rPr lang="en-GB" sz="1200" dirty="0"/>
              <a:t>Finalised high-fidelity design for the Epics Dashboard, focusing on the role of colour</a:t>
            </a:r>
          </a:p>
        </p:txBody>
      </p:sp>
      <p:sp>
        <p:nvSpPr>
          <p:cNvPr id="14" name="Rectangle 13">
            <a:extLst>
              <a:ext uri="{FF2B5EF4-FFF2-40B4-BE49-F238E27FC236}">
                <a16:creationId xmlns:a16="http://schemas.microsoft.com/office/drawing/2014/main" id="{4515EAD6-BA1E-C8BD-3AB1-B08994DB70D4}"/>
              </a:ext>
            </a:extLst>
          </p:cNvPr>
          <p:cNvSpPr/>
          <p:nvPr/>
        </p:nvSpPr>
        <p:spPr>
          <a:xfrm>
            <a:off x="1295396" y="2152650"/>
            <a:ext cx="5236027" cy="432279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485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E2D5C336-E927-2801-11F1-4195487B0933}"/>
              </a:ext>
            </a:extLst>
          </p:cNvPr>
          <p:cNvSpPr>
            <a:spLocks noGrp="1"/>
          </p:cNvSpPr>
          <p:nvPr>
            <p:ph idx="1"/>
          </p:nvPr>
        </p:nvSpPr>
        <p:spPr>
          <a:xfrm>
            <a:off x="1295400" y="2262188"/>
            <a:ext cx="9601200" cy="907061"/>
          </a:xfrm>
        </p:spPr>
        <p:txBody>
          <a:bodyPr>
            <a:normAutofit/>
          </a:bodyPr>
          <a:lstStyle/>
          <a:p>
            <a:r>
              <a:rPr lang="en-GB" dirty="0"/>
              <a:t>A variety of software engineering techniques were used throughout the development of RViT.</a:t>
            </a:r>
          </a:p>
          <a:p>
            <a:pPr marL="246888" lvl="1" indent="0">
              <a:buNone/>
            </a:pPr>
            <a:endParaRPr lang="en-GB" dirty="0"/>
          </a:p>
          <a:p>
            <a:pPr marL="246888" lvl="1" indent="0">
              <a:buNone/>
            </a:pPr>
            <a:endParaRPr lang="en-GB" dirty="0"/>
          </a:p>
          <a:p>
            <a:pPr lvl="1"/>
            <a:endParaRPr lang="en-GB" dirty="0"/>
          </a:p>
        </p:txBody>
      </p:sp>
      <p:sp>
        <p:nvSpPr>
          <p:cNvPr id="4" name="Rectangle 3">
            <a:extLst>
              <a:ext uri="{FF2B5EF4-FFF2-40B4-BE49-F238E27FC236}">
                <a16:creationId xmlns:a16="http://schemas.microsoft.com/office/drawing/2014/main" id="{B8DF5809-E47A-19F5-ACD2-FD09D06E0466}"/>
              </a:ext>
            </a:extLst>
          </p:cNvPr>
          <p:cNvSpPr/>
          <p:nvPr/>
        </p:nvSpPr>
        <p:spPr>
          <a:xfrm>
            <a:off x="1295400" y="1735494"/>
            <a:ext cx="4125686" cy="18661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67261EF7-7812-6B41-4E44-545824E1A359}"/>
              </a:ext>
            </a:extLst>
          </p:cNvPr>
          <p:cNvGrpSpPr/>
          <p:nvPr/>
        </p:nvGrpSpPr>
        <p:grpSpPr>
          <a:xfrm>
            <a:off x="982806" y="3058020"/>
            <a:ext cx="10226388" cy="630732"/>
            <a:chOff x="982806" y="3080858"/>
            <a:chExt cx="10226388" cy="630732"/>
          </a:xfrm>
        </p:grpSpPr>
        <p:sp>
          <p:nvSpPr>
            <p:cNvPr id="5" name="Rectangle 4">
              <a:extLst>
                <a:ext uri="{FF2B5EF4-FFF2-40B4-BE49-F238E27FC236}">
                  <a16:creationId xmlns:a16="http://schemas.microsoft.com/office/drawing/2014/main" id="{E18CC308-1AFD-B4D9-22C4-06C8666C2F8F}"/>
                </a:ext>
              </a:extLst>
            </p:cNvPr>
            <p:cNvSpPr/>
            <p:nvPr/>
          </p:nvSpPr>
          <p:spPr>
            <a:xfrm>
              <a:off x="982806" y="3080858"/>
              <a:ext cx="2332653" cy="628552"/>
            </a:xfrm>
            <a:prstGeom prst="rect">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Continuous Integration</a:t>
              </a:r>
            </a:p>
          </p:txBody>
        </p:sp>
        <p:sp>
          <p:nvSpPr>
            <p:cNvPr id="6" name="Rectangle 5">
              <a:extLst>
                <a:ext uri="{FF2B5EF4-FFF2-40B4-BE49-F238E27FC236}">
                  <a16:creationId xmlns:a16="http://schemas.microsoft.com/office/drawing/2014/main" id="{E8E6D1C3-2BCF-442B-EED8-D354C2362598}"/>
                </a:ext>
              </a:extLst>
            </p:cNvPr>
            <p:cNvSpPr/>
            <p:nvPr/>
          </p:nvSpPr>
          <p:spPr>
            <a:xfrm>
              <a:off x="3614051" y="3083039"/>
              <a:ext cx="2332653" cy="628551"/>
            </a:xfrm>
            <a:prstGeom prst="rect">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Agile Project Management</a:t>
              </a:r>
            </a:p>
          </p:txBody>
        </p:sp>
        <p:sp>
          <p:nvSpPr>
            <p:cNvPr id="7" name="Rectangle 6">
              <a:extLst>
                <a:ext uri="{FF2B5EF4-FFF2-40B4-BE49-F238E27FC236}">
                  <a16:creationId xmlns:a16="http://schemas.microsoft.com/office/drawing/2014/main" id="{B6EEEF61-7EEB-4364-684E-C62FF5983BF3}"/>
                </a:ext>
              </a:extLst>
            </p:cNvPr>
            <p:cNvSpPr/>
            <p:nvPr/>
          </p:nvSpPr>
          <p:spPr>
            <a:xfrm>
              <a:off x="6245296" y="3083039"/>
              <a:ext cx="2332653" cy="628551"/>
            </a:xfrm>
            <a:prstGeom prst="rect">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Sprint-based Development</a:t>
              </a:r>
            </a:p>
          </p:txBody>
        </p:sp>
        <p:sp>
          <p:nvSpPr>
            <p:cNvPr id="8" name="Rectangle 7">
              <a:extLst>
                <a:ext uri="{FF2B5EF4-FFF2-40B4-BE49-F238E27FC236}">
                  <a16:creationId xmlns:a16="http://schemas.microsoft.com/office/drawing/2014/main" id="{42CB66B4-31F5-1EC1-94C4-39ED5BAFDF7C}"/>
                </a:ext>
              </a:extLst>
            </p:cNvPr>
            <p:cNvSpPr/>
            <p:nvPr/>
          </p:nvSpPr>
          <p:spPr>
            <a:xfrm>
              <a:off x="8876541" y="3080858"/>
              <a:ext cx="2332653" cy="628551"/>
            </a:xfrm>
            <a:prstGeom prst="rect">
              <a:avLst/>
            </a:prstGeom>
            <a:solidFill>
              <a:schemeClr val="bg1"/>
            </a:solidFill>
            <a:ln w="28575">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Code Refactoring</a:t>
              </a:r>
            </a:p>
          </p:txBody>
        </p:sp>
      </p:grpSp>
      <p:sp>
        <p:nvSpPr>
          <p:cNvPr id="9" name="Content Placeholder 2">
            <a:extLst>
              <a:ext uri="{FF2B5EF4-FFF2-40B4-BE49-F238E27FC236}">
                <a16:creationId xmlns:a16="http://schemas.microsoft.com/office/drawing/2014/main" id="{0544084A-FBAF-1D18-3090-3E9B97ADAD20}"/>
              </a:ext>
            </a:extLst>
          </p:cNvPr>
          <p:cNvSpPr txBox="1">
            <a:spLocks/>
          </p:cNvSpPr>
          <p:nvPr/>
        </p:nvSpPr>
        <p:spPr>
          <a:xfrm>
            <a:off x="1295400" y="4158594"/>
            <a:ext cx="9601200" cy="22795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frontend is built with a component-based architecture to allow the reuse of components.</a:t>
            </a:r>
          </a:p>
          <a:p>
            <a:endParaRPr lang="en-GB" dirty="0"/>
          </a:p>
          <a:p>
            <a:r>
              <a:rPr lang="en-GB" dirty="0"/>
              <a:t>Deployed REST API on Python Anywhere and React JS web application on Netlify.</a:t>
            </a:r>
          </a:p>
          <a:p>
            <a:pPr marL="246888" lvl="1" indent="0">
              <a:buFont typeface="Arial" panose="020B0604020202020204" pitchFamily="34" charset="0"/>
              <a:buNone/>
            </a:pPr>
            <a:endParaRPr lang="en-GB" dirty="0"/>
          </a:p>
          <a:p>
            <a:pPr marL="246888" lvl="1" indent="0">
              <a:buFont typeface="Arial" panose="020B0604020202020204" pitchFamily="34" charset="0"/>
              <a:buNone/>
            </a:pPr>
            <a:endParaRPr lang="en-GB" dirty="0"/>
          </a:p>
          <a:p>
            <a:pPr lvl="1"/>
            <a:endParaRPr lang="en-GB" dirty="0"/>
          </a:p>
        </p:txBody>
      </p:sp>
    </p:spTree>
    <p:extLst>
      <p:ext uri="{BB962C8B-B14F-4D97-AF65-F5344CB8AC3E}">
        <p14:creationId xmlns:p14="http://schemas.microsoft.com/office/powerpoint/2010/main" val="61781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Non</a:t>
            </a:r>
            <a:r>
              <a:rPr lang="en-GB" dirty="0">
                <a:latin typeface="+mn-lt"/>
              </a:rPr>
              <a:t>-</a:t>
            </a:r>
            <a:r>
              <a:rPr lang="en-GB" dirty="0"/>
              <a:t>Functional Evaluations</a:t>
            </a:r>
          </a:p>
        </p:txBody>
      </p:sp>
      <p:sp>
        <p:nvSpPr>
          <p:cNvPr id="4" name="Rectangle 3">
            <a:extLst>
              <a:ext uri="{FF2B5EF4-FFF2-40B4-BE49-F238E27FC236}">
                <a16:creationId xmlns:a16="http://schemas.microsoft.com/office/drawing/2014/main" id="{B8DF5809-E47A-19F5-ACD2-FD09D06E0466}"/>
              </a:ext>
            </a:extLst>
          </p:cNvPr>
          <p:cNvSpPr/>
          <p:nvPr/>
        </p:nvSpPr>
        <p:spPr>
          <a:xfrm>
            <a:off x="1295400" y="1742153"/>
            <a:ext cx="7410061" cy="18661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oup 31">
            <a:extLst>
              <a:ext uri="{FF2B5EF4-FFF2-40B4-BE49-F238E27FC236}">
                <a16:creationId xmlns:a16="http://schemas.microsoft.com/office/drawing/2014/main" id="{3D9B5AB5-355B-0DB2-1FA4-C7FAACA886C6}"/>
              </a:ext>
            </a:extLst>
          </p:cNvPr>
          <p:cNvGrpSpPr/>
          <p:nvPr/>
        </p:nvGrpSpPr>
        <p:grpSpPr>
          <a:xfrm>
            <a:off x="1598837" y="2084713"/>
            <a:ext cx="9450549" cy="2282840"/>
            <a:chOff x="1598838" y="2681191"/>
            <a:chExt cx="9450549" cy="2282840"/>
          </a:xfrm>
        </p:grpSpPr>
        <p:grpSp>
          <p:nvGrpSpPr>
            <p:cNvPr id="30" name="Group 29">
              <a:extLst>
                <a:ext uri="{FF2B5EF4-FFF2-40B4-BE49-F238E27FC236}">
                  <a16:creationId xmlns:a16="http://schemas.microsoft.com/office/drawing/2014/main" id="{1C505799-71A2-99EB-362B-7E7EA03DE1B8}"/>
                </a:ext>
              </a:extLst>
            </p:cNvPr>
            <p:cNvGrpSpPr/>
            <p:nvPr/>
          </p:nvGrpSpPr>
          <p:grpSpPr>
            <a:xfrm>
              <a:off x="1598838" y="2681191"/>
              <a:ext cx="9450549" cy="2282840"/>
              <a:chOff x="1598838" y="2681191"/>
              <a:chExt cx="9450549" cy="2282840"/>
            </a:xfrm>
          </p:grpSpPr>
          <p:sp>
            <p:nvSpPr>
              <p:cNvPr id="13" name="Oval 12">
                <a:extLst>
                  <a:ext uri="{FF2B5EF4-FFF2-40B4-BE49-F238E27FC236}">
                    <a16:creationId xmlns:a16="http://schemas.microsoft.com/office/drawing/2014/main" id="{A31E10D4-2C78-9A6C-C8BB-67C704AF52FD}"/>
                  </a:ext>
                </a:extLst>
              </p:cNvPr>
              <p:cNvSpPr/>
              <p:nvPr/>
            </p:nvSpPr>
            <p:spPr>
              <a:xfrm>
                <a:off x="5114243" y="2681191"/>
                <a:ext cx="2419739" cy="2202024"/>
              </a:xfrm>
              <a:prstGeom prst="ellipse">
                <a:avLst/>
              </a:prstGeom>
              <a:solidFill>
                <a:schemeClr val="bg1"/>
              </a:solidFill>
              <a:ln w="38100">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a:extLst>
                  <a:ext uri="{FF2B5EF4-FFF2-40B4-BE49-F238E27FC236}">
                    <a16:creationId xmlns:a16="http://schemas.microsoft.com/office/drawing/2014/main" id="{68067A41-D90D-A0E5-4659-A538AD4367EF}"/>
                  </a:ext>
                </a:extLst>
              </p:cNvPr>
              <p:cNvGrpSpPr/>
              <p:nvPr/>
            </p:nvGrpSpPr>
            <p:grpSpPr>
              <a:xfrm>
                <a:off x="1598838" y="2762007"/>
                <a:ext cx="2419739" cy="2202024"/>
                <a:chOff x="1367127" y="4295387"/>
                <a:chExt cx="2419739" cy="2202024"/>
              </a:xfrm>
            </p:grpSpPr>
            <p:sp>
              <p:nvSpPr>
                <p:cNvPr id="6" name="Oval 5">
                  <a:extLst>
                    <a:ext uri="{FF2B5EF4-FFF2-40B4-BE49-F238E27FC236}">
                      <a16:creationId xmlns:a16="http://schemas.microsoft.com/office/drawing/2014/main" id="{B65C11DB-68DE-FC17-7830-44FAE9B6D9F7}"/>
                    </a:ext>
                  </a:extLst>
                </p:cNvPr>
                <p:cNvSpPr/>
                <p:nvPr/>
              </p:nvSpPr>
              <p:spPr>
                <a:xfrm>
                  <a:off x="1367127" y="4295387"/>
                  <a:ext cx="2419739" cy="2202024"/>
                </a:xfrm>
                <a:prstGeom prst="ellipse">
                  <a:avLst/>
                </a:prstGeom>
                <a:solidFill>
                  <a:schemeClr val="bg1"/>
                </a:solidFill>
                <a:ln w="38100">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Graphic 9" descr="Clipboard Mixed outline">
                  <a:extLst>
                    <a:ext uri="{FF2B5EF4-FFF2-40B4-BE49-F238E27FC236}">
                      <a16:creationId xmlns:a16="http://schemas.microsoft.com/office/drawing/2014/main" id="{29DCB8ED-8268-A723-1A60-E8F46B769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9024" y="4604515"/>
                  <a:ext cx="1610310" cy="1610310"/>
                </a:xfrm>
                <a:prstGeom prst="rect">
                  <a:avLst/>
                </a:prstGeom>
              </p:spPr>
            </p:pic>
          </p:grpSp>
          <p:sp>
            <p:nvSpPr>
              <p:cNvPr id="16" name="Oval 15">
                <a:extLst>
                  <a:ext uri="{FF2B5EF4-FFF2-40B4-BE49-F238E27FC236}">
                    <a16:creationId xmlns:a16="http://schemas.microsoft.com/office/drawing/2014/main" id="{A5FEFC27-E559-4CE4-6CCF-17BB82D04A8D}"/>
                  </a:ext>
                </a:extLst>
              </p:cNvPr>
              <p:cNvSpPr/>
              <p:nvPr/>
            </p:nvSpPr>
            <p:spPr>
              <a:xfrm>
                <a:off x="8629648" y="2762007"/>
                <a:ext cx="2419739" cy="2202024"/>
              </a:xfrm>
              <a:prstGeom prst="ellipse">
                <a:avLst/>
              </a:prstGeom>
              <a:solidFill>
                <a:schemeClr val="bg1"/>
              </a:solidFill>
              <a:ln w="38100">
                <a:solidFill>
                  <a:srgbClr val="58C1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9" name="Graphic 18" descr="Gauge outline">
              <a:extLst>
                <a:ext uri="{FF2B5EF4-FFF2-40B4-BE49-F238E27FC236}">
                  <a16:creationId xmlns:a16="http://schemas.microsoft.com/office/drawing/2014/main" id="{34C50431-9BD5-622A-B285-EEE09A724F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1587" y="2849046"/>
              <a:ext cx="1685050" cy="1685050"/>
            </a:xfrm>
            <a:prstGeom prst="rect">
              <a:avLst/>
            </a:prstGeom>
          </p:spPr>
        </p:pic>
        <p:pic>
          <p:nvPicPr>
            <p:cNvPr id="23" name="Graphic 22" descr="Lock outline">
              <a:extLst>
                <a:ext uri="{FF2B5EF4-FFF2-40B4-BE49-F238E27FC236}">
                  <a16:creationId xmlns:a16="http://schemas.microsoft.com/office/drawing/2014/main" id="{4D94F805-4B86-DA83-FAD8-CFFEB6BBF7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53546" y="2896233"/>
              <a:ext cx="1771941" cy="1771941"/>
            </a:xfrm>
            <a:prstGeom prst="rect">
              <a:avLst/>
            </a:prstGeom>
          </p:spPr>
        </p:pic>
      </p:grpSp>
      <p:grpSp>
        <p:nvGrpSpPr>
          <p:cNvPr id="31" name="Group 30">
            <a:extLst>
              <a:ext uri="{FF2B5EF4-FFF2-40B4-BE49-F238E27FC236}">
                <a16:creationId xmlns:a16="http://schemas.microsoft.com/office/drawing/2014/main" id="{24A8B678-6792-491E-C727-5D6EAF04288E}"/>
              </a:ext>
            </a:extLst>
          </p:cNvPr>
          <p:cNvGrpSpPr/>
          <p:nvPr/>
        </p:nvGrpSpPr>
        <p:grpSpPr>
          <a:xfrm>
            <a:off x="1242912" y="4493652"/>
            <a:ext cx="10136155" cy="707886"/>
            <a:chOff x="1243302" y="5144749"/>
            <a:chExt cx="10136155" cy="707886"/>
          </a:xfrm>
        </p:grpSpPr>
        <p:sp>
          <p:nvSpPr>
            <p:cNvPr id="24" name="TextBox 23">
              <a:extLst>
                <a:ext uri="{FF2B5EF4-FFF2-40B4-BE49-F238E27FC236}">
                  <a16:creationId xmlns:a16="http://schemas.microsoft.com/office/drawing/2014/main" id="{2C9BB54A-0CE7-AAEC-71E5-97B227C576FA}"/>
                </a:ext>
              </a:extLst>
            </p:cNvPr>
            <p:cNvSpPr txBox="1"/>
            <p:nvPr/>
          </p:nvSpPr>
          <p:spPr>
            <a:xfrm>
              <a:off x="1243302" y="5150364"/>
              <a:ext cx="3067831" cy="400110"/>
            </a:xfrm>
            <a:prstGeom prst="rect">
              <a:avLst/>
            </a:prstGeom>
            <a:solidFill>
              <a:schemeClr val="bg1"/>
            </a:solidFill>
            <a:ln w="28575">
              <a:solidFill>
                <a:srgbClr val="58C1D6"/>
              </a:solidFill>
            </a:ln>
          </p:spPr>
          <p:txBody>
            <a:bodyPr wrap="square" rtlCol="0">
              <a:spAutoFit/>
            </a:bodyPr>
            <a:lstStyle/>
            <a:p>
              <a:pPr algn="ctr"/>
              <a:r>
                <a:rPr lang="en-GB" sz="2000" dirty="0"/>
                <a:t>Unit Testing</a:t>
              </a:r>
            </a:p>
          </p:txBody>
        </p:sp>
        <p:sp>
          <p:nvSpPr>
            <p:cNvPr id="25" name="TextBox 24">
              <a:extLst>
                <a:ext uri="{FF2B5EF4-FFF2-40B4-BE49-F238E27FC236}">
                  <a16:creationId xmlns:a16="http://schemas.microsoft.com/office/drawing/2014/main" id="{CB038EAF-0BED-7004-2499-8276A013A5D9}"/>
                </a:ext>
              </a:extLst>
            </p:cNvPr>
            <p:cNvSpPr txBox="1"/>
            <p:nvPr/>
          </p:nvSpPr>
          <p:spPr>
            <a:xfrm>
              <a:off x="4790585" y="5144749"/>
              <a:ext cx="3064821" cy="707886"/>
            </a:xfrm>
            <a:prstGeom prst="rect">
              <a:avLst/>
            </a:prstGeom>
            <a:solidFill>
              <a:schemeClr val="bg1"/>
            </a:solidFill>
            <a:ln w="28575">
              <a:solidFill>
                <a:srgbClr val="58C1D6"/>
              </a:solidFill>
            </a:ln>
          </p:spPr>
          <p:txBody>
            <a:bodyPr wrap="square" rtlCol="0">
              <a:spAutoFit/>
            </a:bodyPr>
            <a:lstStyle/>
            <a:p>
              <a:pPr algn="ctr"/>
              <a:r>
                <a:rPr lang="en-GB" sz="2000" dirty="0"/>
                <a:t>Performance and Accessibility </a:t>
              </a:r>
            </a:p>
          </p:txBody>
        </p:sp>
        <p:sp>
          <p:nvSpPr>
            <p:cNvPr id="27" name="TextBox 26">
              <a:extLst>
                <a:ext uri="{FF2B5EF4-FFF2-40B4-BE49-F238E27FC236}">
                  <a16:creationId xmlns:a16="http://schemas.microsoft.com/office/drawing/2014/main" id="{5CC1709B-4296-A36B-5C3E-503BF613B12E}"/>
                </a:ext>
              </a:extLst>
            </p:cNvPr>
            <p:cNvSpPr txBox="1"/>
            <p:nvPr/>
          </p:nvSpPr>
          <p:spPr>
            <a:xfrm>
              <a:off x="8311626" y="5190576"/>
              <a:ext cx="3067831" cy="400110"/>
            </a:xfrm>
            <a:prstGeom prst="rect">
              <a:avLst/>
            </a:prstGeom>
            <a:solidFill>
              <a:schemeClr val="bg1"/>
            </a:solidFill>
            <a:ln w="28575">
              <a:solidFill>
                <a:srgbClr val="58C1D6"/>
              </a:solidFill>
            </a:ln>
          </p:spPr>
          <p:txBody>
            <a:bodyPr wrap="square" rtlCol="0">
              <a:spAutoFit/>
            </a:bodyPr>
            <a:lstStyle/>
            <a:p>
              <a:pPr algn="ctr"/>
              <a:r>
                <a:rPr lang="en-GB" sz="2000" dirty="0"/>
                <a:t>Security</a:t>
              </a:r>
            </a:p>
          </p:txBody>
        </p:sp>
      </p:grpSp>
      <p:sp>
        <p:nvSpPr>
          <p:cNvPr id="33" name="TextBox 32">
            <a:extLst>
              <a:ext uri="{FF2B5EF4-FFF2-40B4-BE49-F238E27FC236}">
                <a16:creationId xmlns:a16="http://schemas.microsoft.com/office/drawing/2014/main" id="{9750146C-682D-232F-E60D-3BD72798853F}"/>
              </a:ext>
            </a:extLst>
          </p:cNvPr>
          <p:cNvSpPr txBox="1"/>
          <p:nvPr/>
        </p:nvSpPr>
        <p:spPr>
          <a:xfrm>
            <a:off x="1239902" y="4899377"/>
            <a:ext cx="3067831" cy="1631216"/>
          </a:xfrm>
          <a:prstGeom prst="rect">
            <a:avLst/>
          </a:prstGeom>
          <a:solidFill>
            <a:schemeClr val="bg1"/>
          </a:solidFill>
          <a:ln w="28575">
            <a:solidFill>
              <a:srgbClr val="58C1D6"/>
            </a:solidFill>
          </a:ln>
        </p:spPr>
        <p:txBody>
          <a:bodyPr wrap="square" rtlCol="0">
            <a:spAutoFit/>
          </a:bodyPr>
          <a:lstStyle/>
          <a:p>
            <a:r>
              <a:rPr lang="en-GB" sz="1600" dirty="0"/>
              <a:t>96% Django statement coverage.</a:t>
            </a:r>
          </a:p>
          <a:p>
            <a:endParaRPr lang="en-GB" sz="1600" dirty="0"/>
          </a:p>
          <a:p>
            <a:r>
              <a:rPr lang="en-GB" sz="1600" dirty="0"/>
              <a:t>32% React JavaScript branch coverage.</a:t>
            </a:r>
          </a:p>
          <a:p>
            <a:r>
              <a:rPr lang="en-GB" sz="1100" dirty="0">
                <a:solidFill>
                  <a:schemeClr val="bg1"/>
                </a:solidFill>
              </a:rPr>
              <a:t>.</a:t>
            </a:r>
            <a:r>
              <a:rPr lang="en-GB" sz="600" dirty="0">
                <a:solidFill>
                  <a:schemeClr val="bg1"/>
                </a:solidFill>
              </a:rPr>
              <a:t>.</a:t>
            </a:r>
          </a:p>
          <a:p>
            <a:r>
              <a:rPr lang="en-GB" sz="600" dirty="0">
                <a:solidFill>
                  <a:schemeClr val="bg1"/>
                </a:solidFill>
              </a:rPr>
              <a:t>.</a:t>
            </a:r>
          </a:p>
        </p:txBody>
      </p:sp>
      <p:sp>
        <p:nvSpPr>
          <p:cNvPr id="34" name="TextBox 33">
            <a:extLst>
              <a:ext uri="{FF2B5EF4-FFF2-40B4-BE49-F238E27FC236}">
                <a16:creationId xmlns:a16="http://schemas.microsoft.com/office/drawing/2014/main" id="{EDDBAF3B-04C3-2DAB-9BCA-E039F33575D1}"/>
              </a:ext>
            </a:extLst>
          </p:cNvPr>
          <p:cNvSpPr txBox="1"/>
          <p:nvPr/>
        </p:nvSpPr>
        <p:spPr>
          <a:xfrm>
            <a:off x="4790195" y="5181963"/>
            <a:ext cx="3067831" cy="1323439"/>
          </a:xfrm>
          <a:prstGeom prst="rect">
            <a:avLst/>
          </a:prstGeom>
          <a:solidFill>
            <a:schemeClr val="bg1"/>
          </a:solidFill>
          <a:ln w="28575">
            <a:solidFill>
              <a:srgbClr val="58C1D6"/>
            </a:solidFill>
          </a:ln>
        </p:spPr>
        <p:txBody>
          <a:bodyPr wrap="square" rtlCol="0">
            <a:spAutoFit/>
          </a:bodyPr>
          <a:lstStyle/>
          <a:p>
            <a:r>
              <a:rPr lang="en-GB" sz="1600" dirty="0"/>
              <a:t>Average performance: 98%</a:t>
            </a:r>
          </a:p>
          <a:p>
            <a:endParaRPr lang="en-GB" sz="1600" dirty="0"/>
          </a:p>
          <a:p>
            <a:r>
              <a:rPr lang="en-GB" sz="1600" dirty="0"/>
              <a:t>Average accessibility: 90%</a:t>
            </a:r>
          </a:p>
          <a:p>
            <a:endParaRPr lang="en-GB" sz="1600" dirty="0"/>
          </a:p>
          <a:p>
            <a:r>
              <a:rPr lang="en-GB" sz="1600" dirty="0"/>
              <a:t>Average best practices: 96%</a:t>
            </a:r>
          </a:p>
        </p:txBody>
      </p:sp>
      <p:sp>
        <p:nvSpPr>
          <p:cNvPr id="35" name="TextBox 34">
            <a:extLst>
              <a:ext uri="{FF2B5EF4-FFF2-40B4-BE49-F238E27FC236}">
                <a16:creationId xmlns:a16="http://schemas.microsoft.com/office/drawing/2014/main" id="{91883429-8869-62A0-1518-B1FAF38E632D}"/>
              </a:ext>
            </a:extLst>
          </p:cNvPr>
          <p:cNvSpPr txBox="1"/>
          <p:nvPr/>
        </p:nvSpPr>
        <p:spPr>
          <a:xfrm>
            <a:off x="8311236" y="4939589"/>
            <a:ext cx="3067831" cy="1569660"/>
          </a:xfrm>
          <a:prstGeom prst="rect">
            <a:avLst/>
          </a:prstGeom>
          <a:solidFill>
            <a:schemeClr val="bg1"/>
          </a:solidFill>
          <a:ln w="28575">
            <a:solidFill>
              <a:srgbClr val="58C1D6"/>
            </a:solidFill>
          </a:ln>
        </p:spPr>
        <p:txBody>
          <a:bodyPr wrap="square" rtlCol="0">
            <a:spAutoFit/>
          </a:bodyPr>
          <a:lstStyle/>
          <a:p>
            <a:r>
              <a:rPr lang="en-GB" sz="1600" dirty="0"/>
              <a:t>9 vulnerable packages.</a:t>
            </a:r>
          </a:p>
          <a:p>
            <a:endParaRPr lang="en-GB" sz="1600" dirty="0"/>
          </a:p>
          <a:p>
            <a:r>
              <a:rPr lang="en-GB" sz="1600" dirty="0"/>
              <a:t>4 cross-site scripting vulnerabilities.</a:t>
            </a:r>
          </a:p>
          <a:p>
            <a:endParaRPr lang="en-GB" sz="1600" dirty="0"/>
          </a:p>
          <a:p>
            <a:r>
              <a:rPr lang="en-GB" sz="1600" dirty="0"/>
              <a:t>31 hardcoded credentials used.</a:t>
            </a:r>
          </a:p>
        </p:txBody>
      </p:sp>
    </p:spTree>
    <p:extLst>
      <p:ext uri="{BB962C8B-B14F-4D97-AF65-F5344CB8AC3E}">
        <p14:creationId xmlns:p14="http://schemas.microsoft.com/office/powerpoint/2010/main" val="171612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Usability Evaluation</a:t>
            </a:r>
          </a:p>
        </p:txBody>
      </p:sp>
      <p:sp>
        <p:nvSpPr>
          <p:cNvPr id="3" name="Content Placeholder 2">
            <a:extLst>
              <a:ext uri="{FF2B5EF4-FFF2-40B4-BE49-F238E27FC236}">
                <a16:creationId xmlns:a16="http://schemas.microsoft.com/office/drawing/2014/main" id="{E2D5C336-E927-2801-11F1-4195487B0933}"/>
              </a:ext>
            </a:extLst>
          </p:cNvPr>
          <p:cNvSpPr>
            <a:spLocks noGrp="1"/>
          </p:cNvSpPr>
          <p:nvPr>
            <p:ph idx="1"/>
          </p:nvPr>
        </p:nvSpPr>
        <p:spPr>
          <a:xfrm>
            <a:off x="1295400" y="2152650"/>
            <a:ext cx="4800600" cy="2235167"/>
          </a:xfrm>
          <a:ln w="19050">
            <a:solidFill>
              <a:schemeClr val="tx1"/>
            </a:solidFill>
          </a:ln>
        </p:spPr>
        <p:txBody>
          <a:bodyPr>
            <a:normAutofit fontScale="92500" lnSpcReduction="20000"/>
          </a:bodyPr>
          <a:lstStyle/>
          <a:p>
            <a:r>
              <a:rPr lang="en-GB" dirty="0"/>
              <a:t>User evaluation split into three sets of tasks and one section for final comments.</a:t>
            </a:r>
          </a:p>
          <a:p>
            <a:endParaRPr lang="en-GB" dirty="0"/>
          </a:p>
          <a:p>
            <a:r>
              <a:rPr lang="en-GB" dirty="0"/>
              <a:t>20 full-time developers were recruited for the evaluation, four were asked to complete the pilot study while the others completed the finalised evaluation.</a:t>
            </a:r>
          </a:p>
          <a:p>
            <a:endParaRPr lang="en-GB" dirty="0"/>
          </a:p>
        </p:txBody>
      </p:sp>
      <p:sp>
        <p:nvSpPr>
          <p:cNvPr id="4" name="Rectangle 3">
            <a:extLst>
              <a:ext uri="{FF2B5EF4-FFF2-40B4-BE49-F238E27FC236}">
                <a16:creationId xmlns:a16="http://schemas.microsoft.com/office/drawing/2014/main" id="{B8DF5809-E47A-19F5-ACD2-FD09D06E0466}"/>
              </a:ext>
            </a:extLst>
          </p:cNvPr>
          <p:cNvSpPr/>
          <p:nvPr/>
        </p:nvSpPr>
        <p:spPr>
          <a:xfrm>
            <a:off x="1295400" y="1735494"/>
            <a:ext cx="5431971" cy="18661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DE2C226-EE46-72B2-D6F6-9AB6C3E3D476}"/>
              </a:ext>
            </a:extLst>
          </p:cNvPr>
          <p:cNvPicPr>
            <a:picLocks noChangeAspect="1"/>
          </p:cNvPicPr>
          <p:nvPr/>
        </p:nvPicPr>
        <p:blipFill>
          <a:blip r:embed="rId2"/>
          <a:stretch>
            <a:fillRect/>
          </a:stretch>
        </p:blipFill>
        <p:spPr>
          <a:xfrm>
            <a:off x="6383441" y="2710891"/>
            <a:ext cx="5530200" cy="3055265"/>
          </a:xfrm>
          <a:prstGeom prst="rect">
            <a:avLst/>
          </a:prstGeom>
        </p:spPr>
      </p:pic>
      <p:sp>
        <p:nvSpPr>
          <p:cNvPr id="7" name="TextBox 6">
            <a:extLst>
              <a:ext uri="{FF2B5EF4-FFF2-40B4-BE49-F238E27FC236}">
                <a16:creationId xmlns:a16="http://schemas.microsoft.com/office/drawing/2014/main" id="{AC2BAF72-DC82-9484-6A2C-1527172A5C34}"/>
              </a:ext>
            </a:extLst>
          </p:cNvPr>
          <p:cNvSpPr txBox="1"/>
          <p:nvPr/>
        </p:nvSpPr>
        <p:spPr>
          <a:xfrm>
            <a:off x="6383441" y="5775485"/>
            <a:ext cx="5530199" cy="461665"/>
          </a:xfrm>
          <a:prstGeom prst="rect">
            <a:avLst/>
          </a:prstGeom>
          <a:noFill/>
        </p:spPr>
        <p:txBody>
          <a:bodyPr wrap="square" rtlCol="0">
            <a:spAutoFit/>
          </a:bodyPr>
          <a:lstStyle/>
          <a:p>
            <a:pPr algn="ctr"/>
            <a:r>
              <a:rPr lang="en-GB" sz="1200" dirty="0"/>
              <a:t>Graph showing how much participants agreed or disagreed with the list of specified statements surrounding the Tag and Epics Dashboards</a:t>
            </a:r>
          </a:p>
        </p:txBody>
      </p:sp>
      <p:sp>
        <p:nvSpPr>
          <p:cNvPr id="8" name="TextBox 7">
            <a:extLst>
              <a:ext uri="{FF2B5EF4-FFF2-40B4-BE49-F238E27FC236}">
                <a16:creationId xmlns:a16="http://schemas.microsoft.com/office/drawing/2014/main" id="{FB578E16-6D49-32FE-F984-7410391A1645}"/>
              </a:ext>
            </a:extLst>
          </p:cNvPr>
          <p:cNvSpPr txBox="1"/>
          <p:nvPr/>
        </p:nvSpPr>
        <p:spPr>
          <a:xfrm>
            <a:off x="1295400" y="4580929"/>
            <a:ext cx="4800600" cy="2031325"/>
          </a:xfrm>
          <a:prstGeom prst="rect">
            <a:avLst/>
          </a:prstGeom>
          <a:noFill/>
          <a:ln w="19050">
            <a:solidFill>
              <a:schemeClr val="tx1"/>
            </a:solidFill>
          </a:ln>
        </p:spPr>
        <p:txBody>
          <a:bodyPr wrap="square" rtlCol="0">
            <a:spAutoFit/>
          </a:bodyPr>
          <a:lstStyle/>
          <a:p>
            <a:r>
              <a:rPr lang="en-GB" i="1" dirty="0">
                <a:solidFill>
                  <a:schemeClr val="tx2">
                    <a:lumMod val="50000"/>
                  </a:schemeClr>
                </a:solidFill>
              </a:rPr>
              <a:t>“RViT proved to be far simpler and more user-friendly compared to other tools I've used in the past, such as Jira. … with RViT, I was able to complete tasks swiftly and effectively, as its intuitive design made everything straightforward“</a:t>
            </a:r>
            <a:r>
              <a:rPr lang="en-GB" b="1" i="1" dirty="0">
                <a:solidFill>
                  <a:schemeClr val="tx2">
                    <a:lumMod val="50000"/>
                  </a:schemeClr>
                </a:solidFill>
              </a:rPr>
              <a:t>- </a:t>
            </a:r>
            <a:r>
              <a:rPr lang="en-GB" b="1" i="1" dirty="0"/>
              <a:t>quote from a user evaluation participant</a:t>
            </a:r>
          </a:p>
        </p:txBody>
      </p:sp>
    </p:spTree>
    <p:extLst>
      <p:ext uri="{BB962C8B-B14F-4D97-AF65-F5344CB8AC3E}">
        <p14:creationId xmlns:p14="http://schemas.microsoft.com/office/powerpoint/2010/main" val="20314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71E-1658-935F-23C6-2C81AC22ADE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E2D5C336-E927-2801-11F1-4195487B0933}"/>
              </a:ext>
            </a:extLst>
          </p:cNvPr>
          <p:cNvSpPr>
            <a:spLocks noGrp="1"/>
          </p:cNvSpPr>
          <p:nvPr>
            <p:ph idx="1"/>
          </p:nvPr>
        </p:nvSpPr>
        <p:spPr>
          <a:xfrm>
            <a:off x="1295400" y="2262187"/>
            <a:ext cx="9601200" cy="3752849"/>
          </a:xfrm>
        </p:spPr>
        <p:txBody>
          <a:bodyPr>
            <a:normAutofit/>
          </a:bodyPr>
          <a:lstStyle/>
          <a:p>
            <a:r>
              <a:rPr lang="en-GB" dirty="0"/>
              <a:t>Achieved all the must and should have requirements, with positive outcomes from the various evaluations conducted. </a:t>
            </a:r>
          </a:p>
          <a:p>
            <a:pPr marL="0" indent="0">
              <a:buNone/>
            </a:pPr>
            <a:endParaRPr lang="en-GB" sz="1400" dirty="0"/>
          </a:p>
          <a:p>
            <a:r>
              <a:rPr lang="en-GB" dirty="0"/>
              <a:t>Many future development opportunities.</a:t>
            </a:r>
          </a:p>
          <a:p>
            <a:endParaRPr lang="en-GB" sz="1400" dirty="0"/>
          </a:p>
          <a:p>
            <a:r>
              <a:rPr lang="en-GB" dirty="0"/>
              <a:t>Upon reflection, earlier evaluations would have been extremely helpful.</a:t>
            </a:r>
          </a:p>
        </p:txBody>
      </p:sp>
      <p:sp>
        <p:nvSpPr>
          <p:cNvPr id="4" name="Rectangle 3">
            <a:extLst>
              <a:ext uri="{FF2B5EF4-FFF2-40B4-BE49-F238E27FC236}">
                <a16:creationId xmlns:a16="http://schemas.microsoft.com/office/drawing/2014/main" id="{B8DF5809-E47A-19F5-ACD2-FD09D06E0466}"/>
              </a:ext>
            </a:extLst>
          </p:cNvPr>
          <p:cNvSpPr/>
          <p:nvPr/>
        </p:nvSpPr>
        <p:spPr>
          <a:xfrm>
            <a:off x="1295400" y="1735494"/>
            <a:ext cx="3332584" cy="1866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880892"/>
      </p:ext>
    </p:extLst>
  </p:cSld>
  <p:clrMapOvr>
    <a:masterClrMapping/>
  </p:clrMapOvr>
</p:sld>
</file>

<file path=ppt/theme/theme1.xml><?xml version="1.0" encoding="utf-8"?>
<a:theme xmlns:a="http://schemas.openxmlformats.org/drawingml/2006/main" name="Poise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866</TotalTime>
  <Words>491</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Goudy Old Style</vt:lpstr>
      <vt:lpstr>Univers Light</vt:lpstr>
      <vt:lpstr>PoiseVTI</vt:lpstr>
      <vt:lpstr>RViT – A requirement and value identification tool for prioritisation </vt:lpstr>
      <vt:lpstr>Introduction &amp; Motivations</vt:lpstr>
      <vt:lpstr>Background</vt:lpstr>
      <vt:lpstr>Requirements Identification</vt:lpstr>
      <vt:lpstr>Design</vt:lpstr>
      <vt:lpstr>Implementation</vt:lpstr>
      <vt:lpstr>Non-Functional Evaluations</vt:lpstr>
      <vt:lpstr>Usability Evaluation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RViT – A requirement and value identification tool for prioritisation</dc:title>
  <dc:creator>Niamh Gillespie</dc:creator>
  <cp:lastModifiedBy>Niamh Gillespie</cp:lastModifiedBy>
  <cp:revision>2</cp:revision>
  <dcterms:created xsi:type="dcterms:W3CDTF">2024-03-20T14:02:38Z</dcterms:created>
  <dcterms:modified xsi:type="dcterms:W3CDTF">2024-03-22T04:22:01Z</dcterms:modified>
</cp:coreProperties>
</file>