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7"/>
  </p:notesMasterIdLst>
  <p:sldIdLst>
    <p:sldId id="256" r:id="rId2"/>
    <p:sldId id="284" r:id="rId3"/>
    <p:sldId id="286" r:id="rId4"/>
    <p:sldId id="285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57" r:id="rId13"/>
    <p:sldId id="258" r:id="rId14"/>
    <p:sldId id="283" r:id="rId15"/>
    <p:sldId id="259" r:id="rId16"/>
    <p:sldId id="260" r:id="rId17"/>
    <p:sldId id="261" r:id="rId18"/>
    <p:sldId id="262" r:id="rId19"/>
    <p:sldId id="263" r:id="rId20"/>
    <p:sldId id="264" r:id="rId21"/>
    <p:sldId id="266" r:id="rId22"/>
    <p:sldId id="265" r:id="rId23"/>
    <p:sldId id="267" r:id="rId24"/>
    <p:sldId id="268" r:id="rId25"/>
    <p:sldId id="269" r:id="rId26"/>
    <p:sldId id="270" r:id="rId27"/>
    <p:sldId id="271" r:id="rId28"/>
    <p:sldId id="272" r:id="rId29"/>
    <p:sldId id="294" r:id="rId30"/>
    <p:sldId id="273" r:id="rId31"/>
    <p:sldId id="274" r:id="rId32"/>
    <p:sldId id="275" r:id="rId33"/>
    <p:sldId id="276" r:id="rId34"/>
    <p:sldId id="277" r:id="rId35"/>
    <p:sldId id="278" r:id="rId36"/>
    <p:sldId id="301" r:id="rId37"/>
    <p:sldId id="279" r:id="rId38"/>
    <p:sldId id="280" r:id="rId39"/>
    <p:sldId id="295" r:id="rId40"/>
    <p:sldId id="296" r:id="rId41"/>
    <p:sldId id="297" r:id="rId42"/>
    <p:sldId id="298" r:id="rId43"/>
    <p:sldId id="299" r:id="rId44"/>
    <p:sldId id="300" r:id="rId45"/>
    <p:sldId id="302" r:id="rId4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/>
    <p:restoredTop sz="87670" autoAdjust="0"/>
  </p:normalViewPr>
  <p:slideViewPr>
    <p:cSldViewPr>
      <p:cViewPr varScale="1">
        <p:scale>
          <a:sx n="200" d="100"/>
          <a:sy n="200" d="100"/>
        </p:scale>
        <p:origin x="168" y="10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0F3CF-B480-45DE-87C6-A04918C6D36C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D3B43-5C4F-4E27-AE06-6DC7E7174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8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for</a:t>
            </a:r>
            <a:r>
              <a:rPr lang="en-US" baseline="0" dirty="0"/>
              <a:t> loops, time complexity = </a:t>
            </a:r>
            <a:r>
              <a:rPr lang="el-GR" baseline="0" dirty="0"/>
              <a:t>θ</a:t>
            </a:r>
            <a:r>
              <a:rPr lang="en-US" baseline="0" dirty="0"/>
              <a:t>(n</a:t>
            </a:r>
            <a:r>
              <a:rPr lang="en-US" baseline="30000" dirty="0"/>
              <a:t>2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D3B43-5C4F-4E27-AE06-6DC7E7174B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82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call to PRINT-CUT-ROD-SOLUTION(p, 8) calls EXTENDED-BOTTOM-UPCUT-ROD to compute the above r and s tables. Then it prints 2, sets n to 6,</a:t>
            </a:r>
          </a:p>
          <a:p>
            <a:r>
              <a:rPr lang="en-US" dirty="0"/>
              <a:t>prints 6, and finishes (because n becomes 0).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D3B43-5C4F-4E27-AE06-6DC7E7174B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82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D3B43-5C4F-4E27-AE06-6DC7E7174B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2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D3B43-5C4F-4E27-AE06-6DC7E7174B4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6D94-0392-49F7-971C-0A3DD5DF039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C6E6D94-0392-49F7-971C-0A3DD5DF0398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58C18CF-EB07-48E6-99FE-9647696D55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CS340</a:t>
            </a:r>
          </a:p>
        </p:txBody>
      </p:sp>
    </p:spTree>
    <p:extLst>
      <p:ext uri="{BB962C8B-B14F-4D97-AF65-F5344CB8AC3E}">
        <p14:creationId xmlns:p14="http://schemas.microsoft.com/office/powerpoint/2010/main" val="185831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493520"/>
              </p:ext>
            </p:extLst>
          </p:nvPr>
        </p:nvGraphicFramePr>
        <p:xfrm>
          <a:off x="4191000" y="361950"/>
          <a:ext cx="4648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Length </a:t>
                      </a:r>
                      <a:r>
                        <a:rPr lang="en-US" sz="1400" dirty="0" err="1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Price p</a:t>
                      </a:r>
                      <a:r>
                        <a:rPr lang="en-US" sz="1400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Revenue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</a:t>
                      </a:r>
                      <a:r>
                        <a:rPr lang="en-US" sz="1400" baseline="-25000" dirty="0" err="1"/>
                        <a:t>i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/>
                        <a:t>Cuts 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</a:t>
                      </a:r>
                      <a:r>
                        <a:rPr lang="en-US" sz="1400" baseline="-25000" dirty="0" err="1"/>
                        <a:t>i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4" t="27290" r="15425" b="28980"/>
          <a:stretch/>
        </p:blipFill>
        <p:spPr bwMode="auto">
          <a:xfrm>
            <a:off x="457200" y="2495550"/>
            <a:ext cx="6019800" cy="24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9" t="37485" r="34440" b="41086"/>
          <a:stretch/>
        </p:blipFill>
        <p:spPr bwMode="auto">
          <a:xfrm>
            <a:off x="4451334" y="2571750"/>
            <a:ext cx="4202809" cy="1258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203835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 optimal choices (locations of cuts) in addition to optimal revenues.</a:t>
            </a:r>
          </a:p>
        </p:txBody>
      </p:sp>
    </p:spTree>
    <p:extLst>
      <p:ext uri="{BB962C8B-B14F-4D97-AF65-F5344CB8AC3E}">
        <p14:creationId xmlns:p14="http://schemas.microsoft.com/office/powerpoint/2010/main" val="90594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Show, by means of a counterexample, that the following “greedy” strategy does not always determine an optimal way to cut rods. </a:t>
            </a:r>
          </a:p>
          <a:p>
            <a:pPr lvl="1"/>
            <a:r>
              <a:rPr lang="en-US" dirty="0"/>
              <a:t>Define the density of a rod of length </a:t>
            </a:r>
            <a:r>
              <a:rPr lang="en-US" dirty="0" err="1"/>
              <a:t>i</a:t>
            </a:r>
            <a:r>
              <a:rPr lang="en-US" dirty="0"/>
              <a:t> to be p</a:t>
            </a:r>
            <a:r>
              <a:rPr lang="en-US" baseline="-25000" dirty="0"/>
              <a:t>i</a:t>
            </a:r>
            <a:r>
              <a:rPr lang="en-US" dirty="0"/>
              <a:t>/</a:t>
            </a:r>
            <a:r>
              <a:rPr lang="en-US" dirty="0" err="1"/>
              <a:t>i</a:t>
            </a:r>
            <a:r>
              <a:rPr lang="en-US" dirty="0"/>
              <a:t>, that is, its value per inch. </a:t>
            </a:r>
          </a:p>
          <a:p>
            <a:pPr lvl="1"/>
            <a:r>
              <a:rPr lang="en-US" dirty="0"/>
              <a:t>The greedy strategy for a rod of length n cuts off a first piece of length </a:t>
            </a:r>
            <a:r>
              <a:rPr lang="en-US" dirty="0" err="1"/>
              <a:t>i</a:t>
            </a:r>
            <a:r>
              <a:rPr lang="en-US" dirty="0"/>
              <a:t>, where 1 ≤ </a:t>
            </a:r>
            <a:r>
              <a:rPr lang="en-US" dirty="0" err="1"/>
              <a:t>i</a:t>
            </a:r>
            <a:r>
              <a:rPr lang="en-US" dirty="0"/>
              <a:t> ≤ n, having maximum density. It then continues by applying the greedy strategy to the remaining piece of length n − </a:t>
            </a:r>
            <a:r>
              <a:rPr lang="en-US" dirty="0" err="1"/>
              <a:t>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3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 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n items {1, 2,…, n}</a:t>
            </a:r>
          </a:p>
          <a:p>
            <a:r>
              <a:rPr lang="en-US" dirty="0"/>
              <a:t>Each item has a weight {w</a:t>
            </a:r>
            <a:r>
              <a:rPr lang="en-US" baseline="-25000" dirty="0"/>
              <a:t>1</a:t>
            </a:r>
            <a:r>
              <a:rPr lang="en-US" dirty="0"/>
              <a:t>, w</a:t>
            </a:r>
            <a:r>
              <a:rPr lang="en-US" baseline="-25000" dirty="0"/>
              <a:t>2</a:t>
            </a:r>
            <a:r>
              <a:rPr lang="en-US" dirty="0"/>
              <a:t>, … , 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dirty="0"/>
              <a:t>} </a:t>
            </a:r>
          </a:p>
          <a:p>
            <a:r>
              <a:rPr lang="en-US" dirty="0"/>
              <a:t>You want add as many items as possible, without exceeding a maximum weight, 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Production Scheduling</a:t>
            </a:r>
          </a:p>
          <a:p>
            <a:pPr lvl="1"/>
            <a:r>
              <a:rPr lang="en-US" dirty="0"/>
              <a:t>An assembly line is available for W minutes</a:t>
            </a:r>
          </a:p>
          <a:p>
            <a:pPr lvl="1"/>
            <a:r>
              <a:rPr lang="en-US" dirty="0"/>
              <a:t>You want to schedule jobs to maximize utilization of the line</a:t>
            </a:r>
          </a:p>
          <a:p>
            <a:r>
              <a:rPr lang="en-US" dirty="0"/>
              <a:t>Filling a knapsack with the maximum possible weight</a:t>
            </a:r>
          </a:p>
          <a:p>
            <a:pPr lvl="1"/>
            <a:r>
              <a:rPr lang="en-US" dirty="0"/>
              <a:t>Carry as many books as possible to school</a:t>
            </a:r>
          </a:p>
          <a:p>
            <a:pPr lvl="1"/>
            <a:r>
              <a:rPr lang="en-US" dirty="0"/>
              <a:t>Don't overload it the knapsack or it will break</a:t>
            </a:r>
          </a:p>
          <a:p>
            <a:endParaRPr lang="en-US" dirty="0"/>
          </a:p>
        </p:txBody>
      </p:sp>
      <p:pic>
        <p:nvPicPr>
          <p:cNvPr id="4" name="Picture 2" descr="C:\Users\John\AppData\Local\Microsoft\Windows\INetCache\IE\S6IYZPJO\120px-Knapsack.svg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879618"/>
            <a:ext cx="2438400" cy="211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970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this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 = {2, 1, 13, 4, 2, 8, 1}</a:t>
            </a:r>
          </a:p>
          <a:p>
            <a:r>
              <a:rPr lang="en-US" dirty="0"/>
              <a:t>Total weight = 11</a:t>
            </a:r>
          </a:p>
          <a:p>
            <a:endParaRPr lang="en-US" dirty="0"/>
          </a:p>
          <a:p>
            <a:r>
              <a:rPr lang="en-US" dirty="0"/>
              <a:t>Optimal solution(s)?</a:t>
            </a:r>
          </a:p>
        </p:txBody>
      </p:sp>
    </p:spTree>
    <p:extLst>
      <p:ext uri="{BB962C8B-B14F-4D97-AF65-F5344CB8AC3E}">
        <p14:creationId xmlns:p14="http://schemas.microsoft.com/office/powerpoint/2010/main" val="1756392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a greedy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Bag will hold W weight, there are 3 items</a:t>
            </a:r>
          </a:p>
          <a:p>
            <a:r>
              <a:rPr lang="en-US" dirty="0"/>
              <a:t>Sort by weight, largest to smallest…</a:t>
            </a:r>
          </a:p>
          <a:p>
            <a:pPr lvl="1"/>
            <a:r>
              <a:rPr lang="en-US" dirty="0"/>
              <a:t>W/2 + 1, W/2, W2</a:t>
            </a:r>
          </a:p>
          <a:p>
            <a:pPr lvl="1"/>
            <a:endParaRPr lang="en-US" dirty="0"/>
          </a:p>
          <a:p>
            <a:r>
              <a:rPr lang="en-US" dirty="0"/>
              <a:t>Sort by weight, smallest to largest</a:t>
            </a:r>
          </a:p>
          <a:p>
            <a:pPr lvl="1"/>
            <a:r>
              <a:rPr lang="en-US" dirty="0"/>
              <a:t>1, W/2, W/2</a:t>
            </a:r>
          </a:p>
          <a:p>
            <a:pPr lvl="1"/>
            <a:endParaRPr lang="en-US" dirty="0"/>
          </a:p>
          <a:p>
            <a:r>
              <a:rPr lang="en-US" dirty="0"/>
              <a:t>What is the greedy solution?</a:t>
            </a:r>
          </a:p>
          <a:p>
            <a:r>
              <a:rPr lang="en-US" dirty="0"/>
              <a:t>What is the optimal solution?</a:t>
            </a:r>
          </a:p>
        </p:txBody>
      </p:sp>
    </p:spTree>
    <p:extLst>
      <p:ext uri="{BB962C8B-B14F-4D97-AF65-F5344CB8AC3E}">
        <p14:creationId xmlns:p14="http://schemas.microsoft.com/office/powerpoint/2010/main" val="390496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properties does an optimal solution have?</a:t>
            </a:r>
          </a:p>
          <a:p>
            <a:pPr lvl="1"/>
            <a:r>
              <a:rPr lang="en-US" dirty="0"/>
              <a:t>How many items are in the optimal solution?</a:t>
            </a:r>
          </a:p>
          <a:p>
            <a:pPr lvl="1"/>
            <a:r>
              <a:rPr lang="en-US" dirty="0"/>
              <a:t>What total weight does the optimal solution have?</a:t>
            </a:r>
          </a:p>
        </p:txBody>
      </p:sp>
    </p:spTree>
    <p:extLst>
      <p:ext uri="{BB962C8B-B14F-4D97-AF65-F5344CB8AC3E}">
        <p14:creationId xmlns:p14="http://schemas.microsoft.com/office/powerpoint/2010/main" val="1599917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Solution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the optimal solution consists of a subset of the available items, S</a:t>
            </a:r>
          </a:p>
          <a:p>
            <a:r>
              <a:rPr lang="en-US" dirty="0"/>
              <a:t>Before we add the last item, the optimal set (so far) is S'</a:t>
            </a:r>
          </a:p>
          <a:p>
            <a:r>
              <a:rPr lang="en-US" dirty="0"/>
              <a:t>What do we know about the optimal set before the last item was added?</a:t>
            </a:r>
          </a:p>
          <a:p>
            <a:pPr lvl="1"/>
            <a:r>
              <a:rPr lang="en-US" dirty="0"/>
              <a:t>W(S') &lt; W(S) &lt;= 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53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Solution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wasn't item x added?</a:t>
            </a:r>
          </a:p>
          <a:p>
            <a:pPr lvl="1"/>
            <a:r>
              <a:rPr lang="en-US" dirty="0"/>
              <a:t>It would have gone over the weight limit</a:t>
            </a:r>
          </a:p>
          <a:p>
            <a:pPr lvl="2"/>
            <a:r>
              <a:rPr lang="en-US" dirty="0"/>
              <a:t>W(S') + W(x) &gt; W</a:t>
            </a:r>
          </a:p>
          <a:p>
            <a:pPr lvl="1"/>
            <a:r>
              <a:rPr lang="en-US" dirty="0"/>
              <a:t>It wasn't optimal</a:t>
            </a:r>
          </a:p>
          <a:p>
            <a:pPr lvl="2"/>
            <a:r>
              <a:rPr lang="en-US" dirty="0"/>
              <a:t>W(S') + W(x) &lt; W(S') + the last item added (=W(S))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45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first step, the first item is added to the knapsack</a:t>
            </a:r>
          </a:p>
          <a:p>
            <a:r>
              <a:rPr lang="en-US" dirty="0"/>
              <a:t>At each successive step, either</a:t>
            </a:r>
          </a:p>
          <a:p>
            <a:pPr lvl="1"/>
            <a:r>
              <a:rPr lang="en-US" dirty="0"/>
              <a:t>The next item is added to the knapsack</a:t>
            </a:r>
          </a:p>
          <a:p>
            <a:pPr lvl="1"/>
            <a:r>
              <a:rPr lang="en-US" dirty="0"/>
              <a:t>The next item is not added to the knapsack</a:t>
            </a:r>
          </a:p>
          <a:p>
            <a:r>
              <a:rPr lang="en-US" dirty="0"/>
              <a:t>One of these choices will lead to the optimal solution</a:t>
            </a:r>
          </a:p>
          <a:p>
            <a:pPr lvl="1"/>
            <a:r>
              <a:rPr lang="en-US" dirty="0"/>
              <a:t>It doesn't matter which if we calculate them all</a:t>
            </a:r>
          </a:p>
          <a:p>
            <a:r>
              <a:rPr lang="en-US" dirty="0"/>
              <a:t>There are N items that can be added. Max weight is W</a:t>
            </a:r>
          </a:p>
          <a:p>
            <a:pPr lvl="1"/>
            <a:r>
              <a:rPr lang="en-US" dirty="0"/>
              <a:t>How many distinct problems are there?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2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cut steel rods into pieces in order to maximize the revenue you can get?</a:t>
            </a:r>
          </a:p>
          <a:p>
            <a:pPr lvl="1"/>
            <a:r>
              <a:rPr lang="en-US" dirty="0"/>
              <a:t>Each cut is free. Rod lengths are always an integral number of inches.</a:t>
            </a:r>
          </a:p>
          <a:p>
            <a:pPr lvl="1"/>
            <a:r>
              <a:rPr lang="en-US" dirty="0"/>
              <a:t>Input: A length n and table of prices p</a:t>
            </a:r>
            <a:r>
              <a:rPr lang="en-US" baseline="-25000" dirty="0"/>
              <a:t>i</a:t>
            </a:r>
            <a:r>
              <a:rPr lang="en-US" dirty="0"/>
              <a:t> , for </a:t>
            </a:r>
            <a:r>
              <a:rPr lang="en-US" dirty="0" err="1"/>
              <a:t>i</a:t>
            </a:r>
            <a:r>
              <a:rPr lang="en-US" dirty="0"/>
              <a:t> = 1, 2, … , n.</a:t>
            </a:r>
          </a:p>
          <a:p>
            <a:pPr lvl="1"/>
            <a:r>
              <a:rPr lang="en-US" dirty="0"/>
              <a:t>Output: The maximum revenue obtainable for rods whose lengths sum to n, computed as the sum of the prices for the individual rods.</a:t>
            </a:r>
          </a:p>
        </p:txBody>
      </p:sp>
    </p:spTree>
    <p:extLst>
      <p:ext uri="{BB962C8B-B14F-4D97-AF65-F5344CB8AC3E}">
        <p14:creationId xmlns:p14="http://schemas.microsoft.com/office/powerpoint/2010/main" val="1527251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actually only n x W distinct </a:t>
            </a:r>
            <a:r>
              <a:rPr lang="en-US" dirty="0" err="1"/>
              <a:t>subproblems</a:t>
            </a:r>
            <a:r>
              <a:rPr lang="en-US" dirty="0"/>
              <a:t> to consider!</a:t>
            </a:r>
          </a:p>
          <a:p>
            <a:r>
              <a:rPr lang="en-US" dirty="0"/>
              <a:t>Hence: Create an n x W matrix</a:t>
            </a:r>
          </a:p>
          <a:p>
            <a:r>
              <a:rPr lang="en-US" dirty="0"/>
              <a:t>Each entry corresponds to the OPT total value for the first </a:t>
            </a:r>
            <a:r>
              <a:rPr lang="en-US" dirty="0" err="1"/>
              <a:t>i</a:t>
            </a:r>
            <a:r>
              <a:rPr lang="en-US" dirty="0"/>
              <a:t> items subject to a total weight of 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608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= {2,3,4}</a:t>
            </a:r>
          </a:p>
          <a:p>
            <a:r>
              <a:rPr lang="en-US" dirty="0"/>
              <a:t>W = 6</a:t>
            </a:r>
          </a:p>
          <a:p>
            <a:endParaRPr lang="en-US" dirty="0"/>
          </a:p>
          <a:p>
            <a:r>
              <a:rPr lang="en-US" dirty="0"/>
              <a:t>What is the optimal solution?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17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37666"/>
              </p:ext>
            </p:extLst>
          </p:nvPr>
        </p:nvGraphicFramePr>
        <p:xfrm>
          <a:off x="457200" y="1200150"/>
          <a:ext cx="6477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56235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= {2,3,4}</a:t>
            </a:r>
          </a:p>
          <a:p>
            <a:r>
              <a:rPr lang="en-US" dirty="0"/>
              <a:t>N = 3</a:t>
            </a:r>
          </a:p>
          <a:p>
            <a:r>
              <a:rPr lang="en-US" dirty="0"/>
              <a:t>W = 6</a:t>
            </a:r>
          </a:p>
        </p:txBody>
      </p:sp>
      <p:cxnSp>
        <p:nvCxnSpPr>
          <p:cNvPr id="10" name="Curved Connector 9"/>
          <p:cNvCxnSpPr>
            <a:stCxn id="4" idx="3"/>
          </p:cNvCxnSpPr>
          <p:nvPr/>
        </p:nvCxnSpPr>
        <p:spPr>
          <a:xfrm>
            <a:off x="6934200" y="2127250"/>
            <a:ext cx="1219201" cy="1758264"/>
          </a:xfrm>
          <a:prstGeom prst="curvedConnector2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95800" y="3245882"/>
            <a:ext cx="441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row represents:</a:t>
            </a:r>
          </a:p>
          <a:p>
            <a:r>
              <a:rPr lang="en-US" dirty="0"/>
              <a:t>The better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optimum so far (from the row below) = OPT(i-1,w)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optimum so far + the next item =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+ OPT(i-1, w-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199369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</a:t>
            </a:r>
            <a:endParaRPr lang="en-US" dirty="0"/>
          </a:p>
          <a:p>
            <a:pPr algn="r"/>
            <a:r>
              <a:rPr lang="en-US" dirty="0"/>
              <a:t>i-1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0400" y="287655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76207" y="30612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3600" y="3061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w-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051896" y="219075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424286" y="2190750"/>
            <a:ext cx="150563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621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218617"/>
              </p:ext>
            </p:extLst>
          </p:nvPr>
        </p:nvGraphicFramePr>
        <p:xfrm>
          <a:off x="457200" y="1200150"/>
          <a:ext cx="6477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56235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= {2,3,4}</a:t>
            </a:r>
          </a:p>
          <a:p>
            <a:r>
              <a:rPr lang="en-US" dirty="0"/>
              <a:t>N = 3</a:t>
            </a:r>
          </a:p>
          <a:p>
            <a:r>
              <a:rPr lang="en-US" dirty="0"/>
              <a:t>W = 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199369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i</a:t>
            </a:r>
            <a:endParaRPr lang="en-US" dirty="0"/>
          </a:p>
          <a:p>
            <a:pPr algn="r"/>
            <a:r>
              <a:rPr lang="en-US" dirty="0"/>
              <a:t>i-1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0400" y="287655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76207" y="30612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33600" y="30612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w-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286000" y="2214116"/>
            <a:ext cx="150563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62200" y="219075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447800" y="2190750"/>
            <a:ext cx="150563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058804" y="2164461"/>
            <a:ext cx="150563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914055" y="2127250"/>
            <a:ext cx="150563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724400" y="2160345"/>
            <a:ext cx="150563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365948" y="1841296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200400" y="182245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1524000" y="1822450"/>
            <a:ext cx="226763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2328034" y="1822450"/>
            <a:ext cx="226763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152055" y="1855545"/>
            <a:ext cx="226763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3944035" y="1841296"/>
            <a:ext cx="2267635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365948" y="135255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201649" y="1377538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966521" y="1410021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1587707" y="1441146"/>
            <a:ext cx="3051683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638800" y="1410021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152055" y="1411166"/>
            <a:ext cx="3051683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86790" y="3567646"/>
            <a:ext cx="6095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cell = OPT(</a:t>
            </a:r>
            <a:r>
              <a:rPr lang="en-US" dirty="0" err="1"/>
              <a:t>i,w</a:t>
            </a:r>
            <a:r>
              <a:rPr lang="en-US" dirty="0"/>
              <a:t>)</a:t>
            </a:r>
          </a:p>
          <a:p>
            <a:r>
              <a:rPr lang="en-US" dirty="0"/>
              <a:t>if w&lt;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then OPT(</a:t>
            </a:r>
            <a:r>
              <a:rPr lang="en-US" dirty="0" err="1"/>
              <a:t>i,w</a:t>
            </a:r>
            <a:r>
              <a:rPr lang="en-US" dirty="0"/>
              <a:t>) = OPT(i-1,w)</a:t>
            </a:r>
          </a:p>
          <a:p>
            <a:r>
              <a:rPr lang="en-US" dirty="0"/>
              <a:t>else OPT(</a:t>
            </a:r>
            <a:r>
              <a:rPr lang="en-US" dirty="0" err="1"/>
              <a:t>i,w</a:t>
            </a:r>
            <a:r>
              <a:rPr lang="en-US" dirty="0"/>
              <a:t>) = MAX(OPT(i-1,w),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+ OPT(i-1, w-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)</a:t>
            </a:r>
          </a:p>
          <a:p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791200" y="448568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7467600" y="4485680"/>
            <a:ext cx="2286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81800" y="3943350"/>
            <a:ext cx="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16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604680"/>
              </p:ext>
            </p:extLst>
          </p:nvPr>
        </p:nvGraphicFramePr>
        <p:xfrm>
          <a:off x="432150" y="2266950"/>
          <a:ext cx="6477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 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7173" y="120015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Items = {2,1,2,3}</a:t>
            </a:r>
          </a:p>
          <a:p>
            <a:r>
              <a:rPr lang="en-US" dirty="0"/>
              <a:t>N = 4</a:t>
            </a:r>
          </a:p>
          <a:p>
            <a:r>
              <a:rPr lang="en-US" dirty="0"/>
              <a:t>W = 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10400" y="417195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24" y="3028950"/>
            <a:ext cx="31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51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the complexity of each computation? </a:t>
            </a:r>
          </a:p>
          <a:p>
            <a:r>
              <a:rPr lang="en-US" dirty="0"/>
              <a:t>How many computations? (</a:t>
            </a:r>
            <a:r>
              <a:rPr lang="en-US" dirty="0" err="1"/>
              <a:t>nxW</a:t>
            </a:r>
            <a:r>
              <a:rPr lang="en-US" dirty="0"/>
              <a:t>)</a:t>
            </a:r>
          </a:p>
          <a:p>
            <a:r>
              <a:rPr lang="en-US" dirty="0"/>
              <a:t>Is this polynomial time, based on the size of the input?</a:t>
            </a:r>
          </a:p>
          <a:p>
            <a:pPr lvl="1"/>
            <a:r>
              <a:rPr lang="en-US" dirty="0"/>
              <a:t>What is the size of the input?</a:t>
            </a:r>
          </a:p>
          <a:p>
            <a:pPr lvl="1"/>
            <a:r>
              <a:rPr lang="en-US" dirty="0"/>
              <a:t>What happens if W is large?</a:t>
            </a:r>
          </a:p>
          <a:p>
            <a:r>
              <a:rPr lang="en-US" dirty="0"/>
              <a:t>W is not the representation of W</a:t>
            </a:r>
          </a:p>
          <a:p>
            <a:pPr lvl="1"/>
            <a:r>
              <a:rPr lang="en-US" dirty="0"/>
              <a:t>W depends on how many bits are used to encode it</a:t>
            </a:r>
          </a:p>
          <a:p>
            <a:pPr lvl="1"/>
            <a:r>
              <a:rPr lang="en-US" dirty="0"/>
              <a:t>Think about a binary representation of W requiring 2</a:t>
            </a:r>
            <a:r>
              <a:rPr lang="en-US" baseline="30000" dirty="0"/>
              <a:t>k</a:t>
            </a:r>
            <a:r>
              <a:rPr lang="en-US" dirty="0"/>
              <a:t> bits</a:t>
            </a:r>
          </a:p>
          <a:p>
            <a:pPr lvl="1"/>
            <a:r>
              <a:rPr lang="en-US" dirty="0"/>
              <a:t>If we double W, the input size increases by 1 bit, but running </a:t>
            </a:r>
            <a:r>
              <a:rPr lang="en-US"/>
              <a:t>time doubles</a:t>
            </a:r>
            <a:endParaRPr lang="en-US" dirty="0"/>
          </a:p>
          <a:p>
            <a:pPr lvl="1"/>
            <a:r>
              <a:rPr lang="en-US" dirty="0"/>
              <a:t>Running time is exponential in k  = O(n2</a:t>
            </a:r>
            <a:r>
              <a:rPr lang="en-US" baseline="30000" dirty="0"/>
              <a:t>k</a:t>
            </a:r>
            <a:r>
              <a:rPr lang="en-US" dirty="0"/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1667466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like subset sum, but each item has a value in addition to a weight.</a:t>
            </a:r>
          </a:p>
          <a:p>
            <a:r>
              <a:rPr lang="en-US" dirty="0"/>
              <a:t>Value vector {v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… , </a:t>
            </a:r>
            <a:r>
              <a:rPr lang="en-US" dirty="0" err="1"/>
              <a:t>v</a:t>
            </a:r>
            <a:r>
              <a:rPr lang="en-US" baseline="-25000" dirty="0" err="1"/>
              <a:t>n</a:t>
            </a:r>
            <a:r>
              <a:rPr lang="en-US" dirty="0"/>
              <a:t>}</a:t>
            </a:r>
          </a:p>
          <a:p>
            <a:r>
              <a:rPr lang="en-US" dirty="0"/>
              <a:t>We want to maximize </a:t>
            </a:r>
            <a:r>
              <a:rPr lang="en-US" i="1" dirty="0"/>
              <a:t>value</a:t>
            </a:r>
            <a:r>
              <a:rPr lang="en-US" dirty="0"/>
              <a:t>, while not exceeding maximum weight.  Some items might be proportionately more valuable than others.</a:t>
            </a:r>
          </a:p>
        </p:txBody>
      </p:sp>
    </p:spTree>
    <p:extLst>
      <p:ext uri="{BB962C8B-B14F-4D97-AF65-F5344CB8AC3E}">
        <p14:creationId xmlns:p14="http://schemas.microsoft.com/office/powerpoint/2010/main" val="66873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Problem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200150"/>
            <a:ext cx="8229600" cy="179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cell = OPT(</a:t>
            </a:r>
            <a:r>
              <a:rPr lang="en-US" dirty="0" err="1"/>
              <a:t>i,w</a:t>
            </a:r>
            <a:r>
              <a:rPr lang="en-US" dirty="0"/>
              <a:t>)</a:t>
            </a:r>
          </a:p>
          <a:p>
            <a:r>
              <a:rPr lang="en-US" dirty="0"/>
              <a:t>if w&lt;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then OPT(</a:t>
            </a:r>
            <a:r>
              <a:rPr lang="en-US" dirty="0" err="1"/>
              <a:t>i,w</a:t>
            </a:r>
            <a:r>
              <a:rPr lang="en-US" dirty="0"/>
              <a:t>) = OPT(i-1,w)</a:t>
            </a:r>
          </a:p>
          <a:p>
            <a:r>
              <a:rPr lang="en-US" dirty="0"/>
              <a:t>else OPT(</a:t>
            </a:r>
            <a:r>
              <a:rPr lang="en-US" dirty="0" err="1"/>
              <a:t>i,w</a:t>
            </a:r>
            <a:r>
              <a:rPr lang="en-US" dirty="0"/>
              <a:t>) = MAX(OPT(i-1,w), v</a:t>
            </a:r>
            <a:r>
              <a:rPr lang="en-US" baseline="-25000" dirty="0"/>
              <a:t>i</a:t>
            </a:r>
            <a:r>
              <a:rPr lang="en-US" dirty="0"/>
              <a:t> + OPT(i-1, w-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3257550"/>
            <a:ext cx="190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What's different?</a:t>
            </a:r>
          </a:p>
        </p:txBody>
      </p:sp>
    </p:spTree>
    <p:extLst>
      <p:ext uri="{BB962C8B-B14F-4D97-AF65-F5344CB8AC3E}">
        <p14:creationId xmlns:p14="http://schemas.microsoft.com/office/powerpoint/2010/main" val="775814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Problem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3243"/>
              </p:ext>
            </p:extLst>
          </p:nvPr>
        </p:nvGraphicFramePr>
        <p:xfrm>
          <a:off x="397173" y="2647950"/>
          <a:ext cx="6477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7173" y="1163532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Weights = {2,1, 2, 3}</a:t>
            </a:r>
          </a:p>
          <a:p>
            <a:r>
              <a:rPr lang="en-US" dirty="0"/>
              <a:t>Values = {4, 5, 1, 2}</a:t>
            </a:r>
          </a:p>
          <a:p>
            <a:r>
              <a:rPr lang="en-US" dirty="0"/>
              <a:t>N = 4</a:t>
            </a:r>
          </a:p>
          <a:p>
            <a:r>
              <a:rPr lang="en-US" dirty="0"/>
              <a:t>W = 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4200" y="447675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790950"/>
            <a:ext cx="31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6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Questions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01" t="63341" r="24244" b="7091"/>
          <a:stretch/>
        </p:blipFill>
        <p:spPr bwMode="auto">
          <a:xfrm>
            <a:off x="838199" y="1352550"/>
            <a:ext cx="5802349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32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of prices: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r>
              <a:rPr lang="en-US" dirty="0"/>
              <a:t>Can cut up a rod in 2</a:t>
            </a:r>
            <a:r>
              <a:rPr lang="en-US" baseline="30000" dirty="0"/>
              <a:t>n-1</a:t>
            </a:r>
            <a:r>
              <a:rPr lang="en-US" dirty="0"/>
              <a:t> different ways, because can choose to cut or not cut after each of the first n - 1 inches.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356230"/>
              </p:ext>
            </p:extLst>
          </p:nvPr>
        </p:nvGraphicFramePr>
        <p:xfrm>
          <a:off x="1828800" y="1885950"/>
          <a:ext cx="44957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Length </a:t>
                      </a:r>
                      <a:r>
                        <a:rPr lang="en-US" sz="1400" dirty="0" err="1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Price p</a:t>
                      </a:r>
                      <a:r>
                        <a:rPr lang="en-US" sz="1400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56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Problem: Given two strings S and T, what is the optimal “alignment” between them?</a:t>
            </a:r>
          </a:p>
          <a:p>
            <a:pPr lvl="1"/>
            <a:r>
              <a:rPr lang="en-US" dirty="0"/>
              <a:t>Minimum number of changes made to transform S into T, respecting order of characters</a:t>
            </a:r>
          </a:p>
          <a:p>
            <a:r>
              <a:rPr lang="en-US" dirty="0"/>
              <a:t>Motivation and Applications:</a:t>
            </a:r>
          </a:p>
          <a:p>
            <a:pPr lvl="1"/>
            <a:r>
              <a:rPr lang="en-US" dirty="0"/>
              <a:t>Spell checker</a:t>
            </a:r>
          </a:p>
          <a:p>
            <a:pPr lvl="1"/>
            <a:r>
              <a:rPr lang="en-US" dirty="0"/>
              <a:t>Genetic similarity computation: DNA seq. align.</a:t>
            </a:r>
          </a:p>
          <a:p>
            <a:pPr lvl="2"/>
            <a:r>
              <a:rPr lang="en-US" dirty="0"/>
              <a:t>“changes” from S to T model mutation events</a:t>
            </a:r>
          </a:p>
          <a:p>
            <a:r>
              <a:rPr lang="en-US" dirty="0"/>
              <a:t>Simplest form: Longest Common Subsequence</a:t>
            </a:r>
          </a:p>
          <a:p>
            <a:pPr lvl="1"/>
            <a:r>
              <a:rPr lang="en-US" dirty="0"/>
              <a:t>Match, Insertion, or Deletion (no substitutions)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73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O_CURR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NCE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OCCURR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NCE</a:t>
            </a:r>
          </a:p>
          <a:p>
            <a:r>
              <a:rPr lang="en-US" dirty="0">
                <a:cs typeface="Consolas" panose="020B0609020204030204" pitchFamily="49" charset="0"/>
              </a:rPr>
              <a:t>How do the 2 words align?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A gap must be added to </a:t>
            </a:r>
            <a:r>
              <a:rPr lang="en-US" dirty="0" err="1">
                <a:cs typeface="Consolas" panose="020B0609020204030204" pitchFamily="49" charset="0"/>
              </a:rPr>
              <a:t>ocurrance</a:t>
            </a:r>
            <a:endParaRPr lang="en-US" dirty="0">
              <a:cs typeface="Consolas" panose="020B0609020204030204" pitchFamily="49" charset="0"/>
            </a:endParaRPr>
          </a:p>
          <a:p>
            <a:pPr lvl="1"/>
            <a:r>
              <a:rPr lang="en-US" dirty="0">
                <a:cs typeface="Consolas" panose="020B0609020204030204" pitchFamily="49" charset="0"/>
              </a:rPr>
              <a:t>An A must be replaced by an E</a:t>
            </a:r>
          </a:p>
          <a:p>
            <a:pPr lvl="1"/>
            <a:endParaRPr lang="en-US" dirty="0">
              <a:cs typeface="Consolas" panose="020B0609020204030204" pitchFamily="49" charset="0"/>
            </a:endParaRPr>
          </a:p>
          <a:p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40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Consolas" panose="020B0609020204030204" pitchFamily="49" charset="0"/>
              </a:rPr>
              <a:t>How about this?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O_CURR_ANCE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OCCURRE_NCE</a:t>
            </a:r>
          </a:p>
          <a:p>
            <a:r>
              <a:rPr lang="en-US" dirty="0">
                <a:cs typeface="Consolas" panose="020B0609020204030204" pitchFamily="49" charset="0"/>
              </a:rPr>
              <a:t>Which is better?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One gap and one mismatch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Three gaps and no mismatches</a:t>
            </a:r>
          </a:p>
          <a:p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871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get there?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/>
              <a:t>Need to compute the measure we are trying to optimize</a:t>
            </a:r>
          </a:p>
          <a:p>
            <a:pPr lvl="1"/>
            <a:r>
              <a:rPr lang="en-US" sz="2600" dirty="0"/>
              <a:t>Two general and equivalent formulations:</a:t>
            </a:r>
          </a:p>
          <a:p>
            <a:pPr lvl="2"/>
            <a:r>
              <a:rPr lang="en-US" sz="2600" dirty="0"/>
              <a:t>MINIMIZE the “changes” (insertions and deletions)</a:t>
            </a:r>
          </a:p>
          <a:p>
            <a:pPr lvl="3"/>
            <a:r>
              <a:rPr lang="en-US" sz="2600" dirty="0"/>
              <a:t>Later the changes will also involve substitutions</a:t>
            </a:r>
          </a:p>
          <a:p>
            <a:pPr lvl="2"/>
            <a:r>
              <a:rPr lang="en-US" sz="2600" dirty="0"/>
              <a:t>MAXIMIZE the “matches”</a:t>
            </a:r>
          </a:p>
          <a:p>
            <a:r>
              <a:rPr lang="en-US" sz="2600" dirty="0"/>
              <a:t>Many problems presented in “optimization” frameworks</a:t>
            </a:r>
          </a:p>
          <a:p>
            <a:r>
              <a:rPr lang="en-US" sz="2600" dirty="0"/>
              <a:t>To speak more generally:</a:t>
            </a:r>
          </a:p>
          <a:p>
            <a:pPr lvl="1"/>
            <a:r>
              <a:rPr lang="en-US" sz="3200" b="1" dirty="0"/>
              <a:t>MINIMIZE PENALTIES (COSTS)</a:t>
            </a:r>
          </a:p>
          <a:p>
            <a:pPr lvl="1"/>
            <a:r>
              <a:rPr lang="en-US" sz="3200" b="1" dirty="0">
                <a:solidFill>
                  <a:srgbClr val="00B050"/>
                </a:solidFill>
              </a:rPr>
              <a:t>MAXIMIZE REWARDS (SCORES)</a:t>
            </a:r>
          </a:p>
        </p:txBody>
      </p:sp>
    </p:spTree>
    <p:extLst>
      <p:ext uri="{BB962C8B-B14F-4D97-AF65-F5344CB8AC3E}">
        <p14:creationId xmlns:p14="http://schemas.microsoft.com/office/powerpoint/2010/main" val="2807942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Sequence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mismatches are far likelier than others!</a:t>
            </a:r>
          </a:p>
          <a:p>
            <a:pPr lvl="1"/>
            <a:r>
              <a:rPr lang="en-US" dirty="0"/>
              <a:t>In English: (</a:t>
            </a:r>
            <a:r>
              <a:rPr lang="en-US" dirty="0" err="1"/>
              <a:t>c,k</a:t>
            </a:r>
            <a:r>
              <a:rPr lang="en-US" dirty="0"/>
              <a:t>), (</a:t>
            </a:r>
            <a:r>
              <a:rPr lang="en-US" dirty="0" err="1"/>
              <a:t>a,e</a:t>
            </a:r>
            <a:r>
              <a:rPr lang="en-US" dirty="0"/>
              <a:t>), (</a:t>
            </a:r>
            <a:r>
              <a:rPr lang="en-US" dirty="0" err="1"/>
              <a:t>e,i</a:t>
            </a:r>
            <a:r>
              <a:rPr lang="en-US" dirty="0"/>
              <a:t>), (</a:t>
            </a:r>
            <a:r>
              <a:rPr lang="en-US" dirty="0" err="1"/>
              <a:t>i,y</a:t>
            </a:r>
            <a:r>
              <a:rPr lang="en-US" dirty="0"/>
              <a:t>), (</a:t>
            </a:r>
            <a:r>
              <a:rPr lang="en-US" dirty="0" err="1"/>
              <a:t>q,k</a:t>
            </a:r>
            <a:r>
              <a:rPr lang="en-US" dirty="0"/>
              <a:t>),(</a:t>
            </a:r>
            <a:r>
              <a:rPr lang="en-US" dirty="0" err="1"/>
              <a:t>u,a</a:t>
            </a:r>
            <a:r>
              <a:rPr lang="en-US" dirty="0"/>
              <a:t>),(</a:t>
            </a:r>
            <a:r>
              <a:rPr lang="en-US" dirty="0" err="1"/>
              <a:t>s,c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Unlikely substitutions: (</a:t>
            </a:r>
            <a:r>
              <a:rPr lang="en-US" dirty="0" err="1"/>
              <a:t>a,t</a:t>
            </a:r>
            <a:r>
              <a:rPr lang="en-US" dirty="0"/>
              <a:t>), (</a:t>
            </a:r>
            <a:r>
              <a:rPr lang="en-US" dirty="0" err="1"/>
              <a:t>k,r</a:t>
            </a:r>
            <a:r>
              <a:rPr lang="en-US" dirty="0"/>
              <a:t>),(</a:t>
            </a:r>
            <a:r>
              <a:rPr lang="en-US" dirty="0" err="1"/>
              <a:t>p,x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commonality between SELECT and SALEKT is not restricted to SLET</a:t>
            </a:r>
          </a:p>
          <a:p>
            <a:pPr lvl="2"/>
            <a:r>
              <a:rPr lang="en-US" dirty="0"/>
              <a:t>That would make them as similar with each other as they are with “SLEET”!</a:t>
            </a:r>
          </a:p>
          <a:p>
            <a:pPr lvl="1"/>
            <a:r>
              <a:rPr lang="en-US" dirty="0"/>
              <a:t>For DNA and protein sequences the relative likelihoods are of critical importance!</a:t>
            </a:r>
          </a:p>
        </p:txBody>
      </p:sp>
    </p:spTree>
    <p:extLst>
      <p:ext uri="{BB962C8B-B14F-4D97-AF65-F5344CB8AC3E}">
        <p14:creationId xmlns:p14="http://schemas.microsoft.com/office/powerpoint/2010/main" val="3984191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and Substitution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dirty="0"/>
              <a:t>δ</a:t>
            </a:r>
            <a:r>
              <a:rPr lang="en-US" dirty="0"/>
              <a:t> is a gap score based on penalization</a:t>
            </a:r>
          </a:p>
          <a:p>
            <a:pPr lvl="1"/>
            <a:r>
              <a:rPr lang="en-US" dirty="0"/>
              <a:t>Each gap we insert incurs </a:t>
            </a:r>
            <a:r>
              <a:rPr lang="el-GR" dirty="0"/>
              <a:t>δ</a:t>
            </a:r>
            <a:r>
              <a:rPr lang="en-US" dirty="0"/>
              <a:t> score</a:t>
            </a:r>
          </a:p>
          <a:p>
            <a:pPr lvl="1"/>
            <a:r>
              <a:rPr lang="el-GR" dirty="0"/>
              <a:t>δ</a:t>
            </a:r>
            <a:r>
              <a:rPr lang="en-US" dirty="0"/>
              <a:t> &lt; 0</a:t>
            </a:r>
          </a:p>
          <a:p>
            <a:r>
              <a:rPr lang="en-US" dirty="0"/>
              <a:t>α is a substitution score, including possible matches</a:t>
            </a:r>
          </a:p>
          <a:p>
            <a:pPr lvl="1"/>
            <a:r>
              <a:rPr lang="en-US" dirty="0"/>
              <a:t>For each pair of letters </a:t>
            </a:r>
            <a:r>
              <a:rPr lang="en-US" dirty="0" err="1"/>
              <a:t>p,q</a:t>
            </a:r>
            <a:r>
              <a:rPr lang="en-US" dirty="0"/>
              <a:t>, there is a substitution score α</a:t>
            </a:r>
            <a:r>
              <a:rPr lang="en-US" baseline="-25000" dirty="0" err="1"/>
              <a:t>p,q</a:t>
            </a:r>
            <a:r>
              <a:rPr lang="en-US" dirty="0"/>
              <a:t> for lining up letters that do not match (when p not equal q).</a:t>
            </a:r>
          </a:p>
          <a:p>
            <a:pPr lvl="1"/>
            <a:r>
              <a:rPr lang="en-US" dirty="0"/>
              <a:t>In general, α</a:t>
            </a:r>
            <a:r>
              <a:rPr lang="en-US" baseline="-25000" dirty="0" err="1"/>
              <a:t>p,p</a:t>
            </a:r>
            <a:r>
              <a:rPr lang="en-US" dirty="0"/>
              <a:t> &gt; 0, and α</a:t>
            </a:r>
            <a:r>
              <a:rPr lang="en-US" baseline="-25000" dirty="0" err="1"/>
              <a:t>p,p</a:t>
            </a:r>
            <a:r>
              <a:rPr lang="en-US" dirty="0"/>
              <a:t> &gt; α</a:t>
            </a:r>
            <a:r>
              <a:rPr lang="en-US" baseline="-25000" dirty="0" err="1"/>
              <a:t>p,q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Perfect match substitutions are rewarded more than any other event.</a:t>
            </a:r>
          </a:p>
          <a:p>
            <a:r>
              <a:rPr lang="el-GR" dirty="0"/>
              <a:t>δ</a:t>
            </a:r>
            <a:r>
              <a:rPr lang="en-US" dirty="0"/>
              <a:t> and α are external parameters that must be determined.</a:t>
            </a:r>
          </a:p>
        </p:txBody>
      </p:sp>
    </p:spTree>
    <p:extLst>
      <p:ext uri="{BB962C8B-B14F-4D97-AF65-F5344CB8AC3E}">
        <p14:creationId xmlns:p14="http://schemas.microsoft.com/office/powerpoint/2010/main" val="2089064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to encode likelihood information to the alignment program as INPUT</a:t>
            </a:r>
          </a:p>
          <a:p>
            <a:pPr lvl="1"/>
            <a:r>
              <a:rPr lang="en-US" dirty="0"/>
              <a:t>|A| x |A| substitution matrix S</a:t>
            </a:r>
          </a:p>
          <a:p>
            <a:pPr lvl="1"/>
            <a:r>
              <a:rPr lang="en-US" dirty="0"/>
              <a:t>Where |A| is alphabet size</a:t>
            </a:r>
          </a:p>
          <a:p>
            <a:pPr lvl="2"/>
            <a:r>
              <a:rPr lang="en-US" dirty="0"/>
              <a:t>|A| = 26 in English but</a:t>
            </a:r>
          </a:p>
          <a:p>
            <a:pPr lvl="2"/>
            <a:r>
              <a:rPr lang="en-US" dirty="0"/>
              <a:t>|A| = 4 only for DNA sequences</a:t>
            </a:r>
          </a:p>
          <a:p>
            <a:pPr lvl="1"/>
            <a:r>
              <a:rPr lang="en-US" dirty="0"/>
              <a:t>Sometimes can treat S as a “function” instead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S(</a:t>
            </a:r>
            <a:r>
              <a:rPr lang="en-US" dirty="0" err="1"/>
              <a:t>x,y</a:t>
            </a:r>
            <a:r>
              <a:rPr lang="en-US" dirty="0"/>
              <a:t>) { 	if (x == y) return +2,</a:t>
            </a:r>
          </a:p>
          <a:p>
            <a:pPr lvl="2"/>
            <a:r>
              <a:rPr lang="en-US" dirty="0"/>
              <a:t>                                else if (x and y are similar) return +1,</a:t>
            </a:r>
          </a:p>
          <a:p>
            <a:pPr lvl="2"/>
            <a:r>
              <a:rPr lang="en-US" dirty="0"/>
              <a:t>                                 else return -1 } </a:t>
            </a:r>
          </a:p>
        </p:txBody>
      </p:sp>
    </p:spTree>
    <p:extLst>
      <p:ext uri="{BB962C8B-B14F-4D97-AF65-F5344CB8AC3E}">
        <p14:creationId xmlns:p14="http://schemas.microsoft.com/office/powerpoint/2010/main" val="2919748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Alignment is Preferred?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O_CURR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NCE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OCCURR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NCE</a:t>
            </a:r>
          </a:p>
          <a:p>
            <a:pPr marL="0" indent="0">
              <a:buNone/>
            </a:pPr>
            <a:r>
              <a:rPr lang="en-US" dirty="0">
                <a:cs typeface="Consolas" panose="020B0609020204030204" pitchFamily="49" charset="0"/>
              </a:rPr>
              <a:t>VS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O_CURR_ANCE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OCCURRE_NCE</a:t>
            </a:r>
          </a:p>
          <a:p>
            <a:endParaRPr lang="en-US" dirty="0"/>
          </a:p>
          <a:p>
            <a:r>
              <a:rPr lang="en-US" dirty="0">
                <a:cs typeface="Consolas" panose="020B0609020204030204" pitchFamily="49" charset="0"/>
              </a:rPr>
              <a:t>Which is better?</a:t>
            </a:r>
          </a:p>
          <a:p>
            <a:r>
              <a:rPr lang="en-US" dirty="0">
                <a:cs typeface="Consolas" panose="020B0609020204030204" pitchFamily="49" charset="0"/>
              </a:rPr>
              <a:t>The first is better if </a:t>
            </a:r>
            <a:r>
              <a:rPr lang="el-GR" dirty="0"/>
              <a:t>δ</a:t>
            </a:r>
            <a:r>
              <a:rPr lang="en-US" dirty="0"/>
              <a:t> + α</a:t>
            </a:r>
            <a:r>
              <a:rPr lang="en-US" baseline="-25000" dirty="0"/>
              <a:t>ae</a:t>
            </a:r>
            <a:r>
              <a:rPr lang="en-US" dirty="0"/>
              <a:t> &gt; 3</a:t>
            </a:r>
            <a:r>
              <a:rPr lang="el-GR" dirty="0"/>
              <a:t>δ</a:t>
            </a:r>
            <a:endParaRPr lang="en-US" dirty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52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Alignment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an optimal alignment M of 2 strings X and Y, at least one of the following is true: 	</a:t>
            </a:r>
          </a:p>
          <a:p>
            <a:pPr lvl="1"/>
            <a:r>
              <a:rPr lang="en-US" dirty="0"/>
              <a:t>(m, n) ∊ M</a:t>
            </a:r>
          </a:p>
          <a:p>
            <a:pPr lvl="2"/>
            <a:r>
              <a:rPr lang="en-US" dirty="0"/>
              <a:t>In this case the last event is a SUBSTITUTION or perfect match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mth</a:t>
            </a:r>
            <a:r>
              <a:rPr lang="en-US" dirty="0"/>
              <a:t> position of X is not matched</a:t>
            </a:r>
          </a:p>
          <a:p>
            <a:pPr lvl="2"/>
            <a:r>
              <a:rPr lang="en-US" dirty="0"/>
              <a:t>In this case the last event is an INSERTION or gap across the last letter of Y</a:t>
            </a:r>
          </a:p>
          <a:p>
            <a:pPr lvl="1"/>
            <a:r>
              <a:rPr lang="en-US" dirty="0"/>
              <a:t>the nth position of Y is not matched</a:t>
            </a:r>
          </a:p>
          <a:p>
            <a:pPr lvl="2"/>
            <a:r>
              <a:rPr lang="en-US" dirty="0"/>
              <a:t>In this case the last even is a DELETION or gap across the last letter or X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opt(</a:t>
            </a:r>
            <a:r>
              <a:rPr lang="en-US" dirty="0" err="1"/>
              <a:t>i</a:t>
            </a:r>
            <a:r>
              <a:rPr lang="en-US" dirty="0"/>
              <a:t>, j) = max[</a:t>
            </a:r>
          </a:p>
          <a:p>
            <a:pPr marL="274320" lvl="1" indent="0">
              <a:buNone/>
            </a:pPr>
            <a:r>
              <a:rPr lang="en-US" dirty="0"/>
              <a:t> 		α</a:t>
            </a:r>
            <a:r>
              <a:rPr lang="en-US" baseline="-25000" dirty="0"/>
              <a:t>xi </a:t>
            </a:r>
            <a:r>
              <a:rPr lang="en-US" baseline="-25000" dirty="0" err="1"/>
              <a:t>yj</a:t>
            </a:r>
            <a:r>
              <a:rPr lang="en-US" dirty="0"/>
              <a:t> + opt(</a:t>
            </a:r>
            <a:r>
              <a:rPr lang="en-US" dirty="0" err="1"/>
              <a:t>i</a:t>
            </a:r>
            <a:r>
              <a:rPr lang="en-US" dirty="0"/>
              <a:t> - 1, j - 1)</a:t>
            </a:r>
          </a:p>
          <a:p>
            <a:pPr marL="274320" lvl="1" indent="0">
              <a:buNone/>
            </a:pPr>
            <a:r>
              <a:rPr lang="en-US" dirty="0"/>
              <a:t>                      	</a:t>
            </a:r>
            <a:r>
              <a:rPr lang="el-GR" dirty="0"/>
              <a:t>δ</a:t>
            </a:r>
            <a:r>
              <a:rPr lang="en-US" dirty="0"/>
              <a:t> + opt(</a:t>
            </a:r>
            <a:r>
              <a:rPr lang="en-US" dirty="0" err="1"/>
              <a:t>i</a:t>
            </a:r>
            <a:r>
              <a:rPr lang="en-US" dirty="0"/>
              <a:t> - 1, j)</a:t>
            </a:r>
          </a:p>
          <a:p>
            <a:pPr marL="274320" lvl="1" indent="0">
              <a:buNone/>
            </a:pPr>
            <a:r>
              <a:rPr lang="en-US" dirty="0"/>
              <a:t>                    	</a:t>
            </a:r>
            <a:r>
              <a:rPr lang="el-GR" dirty="0"/>
              <a:t>δ</a:t>
            </a:r>
            <a:r>
              <a:rPr lang="en-US" dirty="0"/>
              <a:t> + opt(</a:t>
            </a:r>
            <a:r>
              <a:rPr lang="en-US" dirty="0" err="1"/>
              <a:t>i</a:t>
            </a:r>
            <a:r>
              <a:rPr lang="en-US" dirty="0"/>
              <a:t>, j - 1)</a:t>
            </a:r>
          </a:p>
          <a:p>
            <a:pPr marL="274320" lvl="1" indent="0">
              <a:buNone/>
            </a:pPr>
            <a:r>
              <a:rPr lang="en-US" dirty="0"/>
              <a:t>                       ]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724400" y="3409950"/>
            <a:ext cx="3048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38600" y="3943350"/>
            <a:ext cx="381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048593" y="4095750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297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8AFD-AA99-6842-AE67-27BDA70C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Model (as in Project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0425B-6E31-A84C-9449-163FF0C45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(a) match score: a</a:t>
            </a:r>
          </a:p>
          <a:p>
            <a:r>
              <a:rPr lang="en-US" dirty="0"/>
              <a:t>(b) gap score: b</a:t>
            </a:r>
          </a:p>
          <a:p>
            <a:r>
              <a:rPr lang="en-US" dirty="0"/>
              <a:t>(c) two types of mismatch (substitution) scores: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a substitution score c for the following </a:t>
            </a:r>
            <a:r>
              <a:rPr lang="en-US" i="1" dirty="0"/>
              <a:t>similar non-identical</a:t>
            </a:r>
            <a:r>
              <a:rPr lang="en-US" dirty="0"/>
              <a:t> pairs of letters:</a:t>
            </a:r>
          </a:p>
          <a:p>
            <a:pPr lvl="2"/>
            <a:r>
              <a:rPr lang="en-US" dirty="0"/>
              <a:t>{</a:t>
            </a:r>
            <a:r>
              <a:rPr lang="en-US" dirty="0" err="1"/>
              <a:t>b,p</a:t>
            </a:r>
            <a:r>
              <a:rPr lang="en-US" dirty="0"/>
              <a:t>}, {</a:t>
            </a:r>
            <a:r>
              <a:rPr lang="en-US" dirty="0" err="1"/>
              <a:t>c,k</a:t>
            </a:r>
            <a:r>
              <a:rPr lang="en-US" dirty="0"/>
              <a:t>}, {</a:t>
            </a:r>
            <a:r>
              <a:rPr lang="en-US" dirty="0" err="1"/>
              <a:t>c,s</a:t>
            </a:r>
            <a:r>
              <a:rPr lang="en-US" dirty="0"/>
              <a:t>}, {</a:t>
            </a:r>
            <a:r>
              <a:rPr lang="en-US" dirty="0" err="1"/>
              <a:t>d,t</a:t>
            </a:r>
            <a:r>
              <a:rPr lang="en-US" dirty="0"/>
              <a:t>}, {</a:t>
            </a:r>
            <a:r>
              <a:rPr lang="en-US" dirty="0" err="1"/>
              <a:t>e,y</a:t>
            </a:r>
            <a:r>
              <a:rPr lang="en-US" dirty="0"/>
              <a:t>}, {</a:t>
            </a:r>
            <a:r>
              <a:rPr lang="en-US" dirty="0" err="1"/>
              <a:t>g,j</a:t>
            </a:r>
            <a:r>
              <a:rPr lang="en-US" dirty="0"/>
              <a:t>}, {</a:t>
            </a:r>
            <a:r>
              <a:rPr lang="en-US" dirty="0" err="1"/>
              <a:t>g,k</a:t>
            </a:r>
            <a:r>
              <a:rPr lang="en-US" dirty="0"/>
              <a:t>}, {</a:t>
            </a:r>
            <a:r>
              <a:rPr lang="en-US" dirty="0" err="1"/>
              <a:t>i,y</a:t>
            </a:r>
            <a:r>
              <a:rPr lang="en-US" dirty="0"/>
              <a:t>}, {</a:t>
            </a:r>
            <a:r>
              <a:rPr lang="en-US" dirty="0" err="1"/>
              <a:t>k,q</a:t>
            </a:r>
            <a:r>
              <a:rPr lang="en-US" dirty="0"/>
              <a:t>}, {</a:t>
            </a:r>
            <a:r>
              <a:rPr lang="en-US" dirty="0" err="1"/>
              <a:t>m,n</a:t>
            </a:r>
            <a:r>
              <a:rPr lang="en-US" dirty="0"/>
              <a:t>}, {</a:t>
            </a:r>
            <a:r>
              <a:rPr lang="en-US" dirty="0" err="1"/>
              <a:t>s,z</a:t>
            </a:r>
            <a:r>
              <a:rPr lang="en-US" dirty="0"/>
              <a:t>}, {</a:t>
            </a:r>
            <a:r>
              <a:rPr lang="en-US" dirty="0" err="1"/>
              <a:t>v,w</a:t>
            </a:r>
            <a:r>
              <a:rPr lang="en-US" dirty="0"/>
              <a:t>}</a:t>
            </a:r>
          </a:p>
          <a:p>
            <a:pPr lvl="2"/>
            <a:r>
              <a:rPr lang="en-US" dirty="0"/>
              <a:t>All vowel-vowel pairs.</a:t>
            </a:r>
          </a:p>
          <a:p>
            <a:pPr lvl="1"/>
            <a:r>
              <a:rPr lang="en-US" dirty="0"/>
              <a:t>(ii) a substitution score d for </a:t>
            </a:r>
            <a:r>
              <a:rPr lang="en-US" i="1" dirty="0"/>
              <a:t>dissimilar </a:t>
            </a:r>
            <a:r>
              <a:rPr lang="en-US" dirty="0"/>
              <a:t>pairs of letters (all other non-identical pairs).</a:t>
            </a:r>
          </a:p>
          <a:p>
            <a:r>
              <a:rPr lang="en-US" b="1" dirty="0"/>
              <a:t>a &gt; c &gt; 0, d &lt; 0, and b &lt; 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1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Table of prices:  </a:t>
            </a:r>
          </a:p>
          <a:p>
            <a:r>
              <a:rPr lang="en-US" dirty="0"/>
              <a:t>Here are all 8 ways to cut a rod of length 4, with the costs from the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many ways are repeats of other ways?</a:t>
            </a:r>
          </a:p>
          <a:p>
            <a:r>
              <a:rPr lang="en-US" dirty="0"/>
              <a:t>Which way of cutting gives the most revenue?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9" t="41512" r="12740" b="32795"/>
          <a:stretch/>
        </p:blipFill>
        <p:spPr bwMode="auto">
          <a:xfrm>
            <a:off x="1600199" y="2571750"/>
            <a:ext cx="5970891" cy="123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62257"/>
              </p:ext>
            </p:extLst>
          </p:nvPr>
        </p:nvGraphicFramePr>
        <p:xfrm>
          <a:off x="3505200" y="895350"/>
          <a:ext cx="44957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Length </a:t>
                      </a:r>
                      <a:r>
                        <a:rPr lang="en-US" sz="1400" dirty="0" err="1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Price p</a:t>
                      </a:r>
                      <a:r>
                        <a:rPr lang="en-US" sz="1400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089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DE66-6E7C-BE4A-96C0-AF441122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Default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FCA23-D853-3343-A9BF-BAF2836A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Perfect match score a = +2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Gap score b = -2</a:t>
            </a:r>
          </a:p>
          <a:p>
            <a:endParaRPr lang="en-US" dirty="0"/>
          </a:p>
          <a:p>
            <a:r>
              <a:rPr lang="en-US" dirty="0"/>
              <a:t>Substitution scores:</a:t>
            </a:r>
          </a:p>
          <a:p>
            <a:pPr lvl="1"/>
            <a:r>
              <a:rPr lang="en-US" dirty="0"/>
              <a:t>Similar letter substitution score c = +1</a:t>
            </a:r>
          </a:p>
          <a:p>
            <a:pPr lvl="1"/>
            <a:r>
              <a:rPr lang="en-US" dirty="0"/>
              <a:t>Dissimilar letter substitution score d = -1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62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01A0-84C1-9A41-A15A-EC6101DC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75A2-5065-064F-983C-A1C7A21EB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and SALLEKT (on board)</a:t>
            </a:r>
          </a:p>
          <a:p>
            <a:endParaRPr lang="en-US" dirty="0"/>
          </a:p>
          <a:p>
            <a:r>
              <a:rPr lang="en-US" dirty="0"/>
              <a:t>SELECT and SALEKT</a:t>
            </a:r>
          </a:p>
          <a:p>
            <a:endParaRPr lang="en-US" dirty="0"/>
          </a:p>
          <a:p>
            <a:r>
              <a:rPr lang="en-US" dirty="0"/>
              <a:t>SCALE SKEL</a:t>
            </a:r>
          </a:p>
          <a:p>
            <a:endParaRPr lang="en-US" dirty="0"/>
          </a:p>
          <a:p>
            <a:r>
              <a:rPr lang="en-US" dirty="0"/>
              <a:t>SO and (on board)</a:t>
            </a:r>
          </a:p>
          <a:p>
            <a:pPr lvl="1"/>
            <a:r>
              <a:rPr lang="en-US" dirty="0"/>
              <a:t>AS, SOOOO, SUE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865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Rerun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04767" y="1200151"/>
          <a:ext cx="5534464" cy="339447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1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-12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7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-12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480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04767" y="1200151"/>
          <a:ext cx="4150850" cy="297016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1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261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04767" y="1200151"/>
          <a:ext cx="4150848" cy="29701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91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18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-6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-3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-4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-1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6</a:t>
                      </a: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-2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4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3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1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-1</a:t>
                      </a: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2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0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-2</a:t>
                      </a: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Arial"/>
                        </a:rPr>
                        <a:t>-4</a:t>
                      </a: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0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-4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-6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-8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30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endParaRPr lang="en-US" sz="8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6121" marR="46121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651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AB7B-52C6-1647-B5DE-5EA010A4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0C36-6E25-1A46-9D25-F29831176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LCS problem, it does not make sense to allow mismatch substitutions</a:t>
            </a:r>
          </a:p>
          <a:p>
            <a:pPr lvl="1"/>
            <a:r>
              <a:rPr lang="en-US" dirty="0"/>
              <a:t>Only perfect match or gap events possible</a:t>
            </a:r>
          </a:p>
          <a:p>
            <a:pPr lvl="1"/>
            <a:endParaRPr lang="en-US" dirty="0"/>
          </a:p>
          <a:p>
            <a:r>
              <a:rPr lang="en-US" dirty="0"/>
              <a:t>How can one model this situation?</a:t>
            </a:r>
          </a:p>
          <a:p>
            <a:endParaRPr lang="en-US" dirty="0"/>
          </a:p>
          <a:p>
            <a:r>
              <a:rPr lang="en-US" dirty="0"/>
              <a:t>Return to considering LCS </a:t>
            </a:r>
            <a:r>
              <a:rPr lang="en-US"/>
              <a:t>for previous examples.</a:t>
            </a:r>
          </a:p>
        </p:txBody>
      </p:sp>
    </p:spTree>
    <p:extLst>
      <p:ext uri="{BB962C8B-B14F-4D97-AF65-F5344CB8AC3E}">
        <p14:creationId xmlns:p14="http://schemas.microsoft.com/office/powerpoint/2010/main" val="150734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4350"/>
            <a:ext cx="44989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0" t="14708" r="15319" b="36263"/>
          <a:stretch/>
        </p:blipFill>
        <p:spPr bwMode="auto">
          <a:xfrm>
            <a:off x="609599" y="1263650"/>
            <a:ext cx="8101693" cy="366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565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solve the original problem, solve problems on smaller sizes.  It is recursive in nature.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4350"/>
            <a:ext cx="44989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5" t="17951" r="13228" b="44800"/>
          <a:stretch/>
        </p:blipFill>
        <p:spPr bwMode="auto">
          <a:xfrm>
            <a:off x="443593" y="1284422"/>
            <a:ext cx="8271545" cy="278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07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Dynamic-programming solution</a:t>
            </a:r>
          </a:p>
          <a:p>
            <a:r>
              <a:rPr lang="en-US" dirty="0"/>
              <a:t>Instead of solving the same </a:t>
            </a:r>
            <a:r>
              <a:rPr lang="en-US" dirty="0" err="1"/>
              <a:t>subproblems</a:t>
            </a:r>
            <a:r>
              <a:rPr lang="en-US" dirty="0"/>
              <a:t> repeatedly, arrange to solve each </a:t>
            </a:r>
            <a:r>
              <a:rPr lang="en-US" dirty="0" err="1"/>
              <a:t>subproblem</a:t>
            </a:r>
            <a:r>
              <a:rPr lang="en-US" dirty="0"/>
              <a:t> just once.</a:t>
            </a:r>
          </a:p>
          <a:p>
            <a:r>
              <a:rPr lang="en-US" dirty="0"/>
              <a:t>Save the solution to a </a:t>
            </a:r>
            <a:r>
              <a:rPr lang="en-US" dirty="0" err="1"/>
              <a:t>subproblem</a:t>
            </a:r>
            <a:r>
              <a:rPr lang="en-US" dirty="0"/>
              <a:t> in a table, and refer back to the table whenever we revisit the </a:t>
            </a:r>
            <a:r>
              <a:rPr lang="en-US" dirty="0" err="1"/>
              <a:t>subproblem</a:t>
            </a:r>
            <a:r>
              <a:rPr lang="en-US" dirty="0"/>
              <a:t>.</a:t>
            </a:r>
          </a:p>
          <a:p>
            <a:r>
              <a:rPr lang="en-US" dirty="0"/>
              <a:t>“Store, don’t </a:t>
            </a:r>
            <a:r>
              <a:rPr lang="en-US" dirty="0" err="1"/>
              <a:t>recompute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time-memory trade-off.</a:t>
            </a:r>
          </a:p>
          <a:p>
            <a:r>
              <a:rPr lang="en-US" dirty="0"/>
              <a:t>Can turn an exponential-time solution into a polynomial-time solution.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4350"/>
            <a:ext cx="44989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81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Bottom-up</a:t>
            </a:r>
          </a:p>
          <a:p>
            <a:r>
              <a:rPr lang="en-US" dirty="0"/>
              <a:t>Sort the </a:t>
            </a:r>
            <a:r>
              <a:rPr lang="en-US" dirty="0" err="1"/>
              <a:t>subproblems</a:t>
            </a:r>
            <a:r>
              <a:rPr lang="en-US" dirty="0"/>
              <a:t> by size and solve the smaller ones first. That way, when solving a </a:t>
            </a:r>
            <a:r>
              <a:rPr lang="en-US" dirty="0" err="1"/>
              <a:t>subproblem</a:t>
            </a:r>
            <a:r>
              <a:rPr lang="en-US" dirty="0"/>
              <a:t>, have already solved the smaller </a:t>
            </a:r>
            <a:r>
              <a:rPr lang="en-US" dirty="0" err="1"/>
              <a:t>subproblems</a:t>
            </a:r>
            <a:r>
              <a:rPr lang="en-US" dirty="0"/>
              <a:t> we need.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4350"/>
            <a:ext cx="44989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24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 Cutting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time complexity?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0" t="29732" r="41420" b="32795"/>
          <a:stretch/>
        </p:blipFill>
        <p:spPr bwMode="auto">
          <a:xfrm>
            <a:off x="533400" y="1123950"/>
            <a:ext cx="4353887" cy="280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75073"/>
              </p:ext>
            </p:extLst>
          </p:nvPr>
        </p:nvGraphicFramePr>
        <p:xfrm>
          <a:off x="4191000" y="590550"/>
          <a:ext cx="4648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Length </a:t>
                      </a:r>
                      <a:r>
                        <a:rPr lang="en-US" sz="1400" dirty="0" err="1"/>
                        <a:t>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Price p</a:t>
                      </a:r>
                      <a:r>
                        <a:rPr lang="en-US" sz="1400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Revenue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</a:t>
                      </a:r>
                      <a:r>
                        <a:rPr lang="en-US" sz="1400" baseline="-25000" dirty="0" err="1"/>
                        <a:t>i</a:t>
                      </a:r>
                      <a:endParaRPr 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201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782</TotalTime>
  <Words>2506</Words>
  <Application>Microsoft Macintosh PowerPoint</Application>
  <PresentationFormat>On-screen Show (16:9)</PresentationFormat>
  <Paragraphs>643</Paragraphs>
  <Slides>45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Clarity</vt:lpstr>
      <vt:lpstr>dynamic programming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Rod Cutting</vt:lpstr>
      <vt:lpstr>Interview Questions</vt:lpstr>
      <vt:lpstr>Subset Sum</vt:lpstr>
      <vt:lpstr>Real life examples</vt:lpstr>
      <vt:lpstr>How to solve this problem</vt:lpstr>
      <vt:lpstr>How about a greedy solution?</vt:lpstr>
      <vt:lpstr>Optimal Solution</vt:lpstr>
      <vt:lpstr>Optimal Solution </vt:lpstr>
      <vt:lpstr>Optimal Solution </vt:lpstr>
      <vt:lpstr>Optimal Solution</vt:lpstr>
      <vt:lpstr>Optimal Solution</vt:lpstr>
      <vt:lpstr>An example</vt:lpstr>
      <vt:lpstr>An example</vt:lpstr>
      <vt:lpstr>An example</vt:lpstr>
      <vt:lpstr>Another example</vt:lpstr>
      <vt:lpstr>What is the complexity</vt:lpstr>
      <vt:lpstr>The Knapsack Problem</vt:lpstr>
      <vt:lpstr>The Knapsack Problem</vt:lpstr>
      <vt:lpstr>The Knapsack Problem</vt:lpstr>
      <vt:lpstr>Interview Questions</vt:lpstr>
      <vt:lpstr>Sequence Alignment</vt:lpstr>
      <vt:lpstr>Sequence Alignment</vt:lpstr>
      <vt:lpstr>Sequence Alignment</vt:lpstr>
      <vt:lpstr>How do we get there?</vt:lpstr>
      <vt:lpstr>General Sequence Alignment</vt:lpstr>
      <vt:lpstr>Gap and Substitution Scores</vt:lpstr>
      <vt:lpstr>Substitution Matrices</vt:lpstr>
      <vt:lpstr>Which Alignment is Preferred?</vt:lpstr>
      <vt:lpstr>Optimal Alignment Observation</vt:lpstr>
      <vt:lpstr>A Sample Model (as in Project 6)</vt:lpstr>
      <vt:lpstr>A Default Setting</vt:lpstr>
      <vt:lpstr>Examples</vt:lpstr>
      <vt:lpstr>Rerun</vt:lpstr>
      <vt:lpstr>Another example</vt:lpstr>
      <vt:lpstr>Another example</vt:lpstr>
      <vt:lpstr>Longest Common Subsequence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John</dc:creator>
  <cp:lastModifiedBy>Ercal, Gunes</cp:lastModifiedBy>
  <cp:revision>78</cp:revision>
  <dcterms:created xsi:type="dcterms:W3CDTF">2015-10-25T23:44:26Z</dcterms:created>
  <dcterms:modified xsi:type="dcterms:W3CDTF">2018-03-19T21:05:39Z</dcterms:modified>
</cp:coreProperties>
</file>