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2" r:id="rId15"/>
    <p:sldId id="270" r:id="rId16"/>
    <p:sldId id="269" r:id="rId17"/>
    <p:sldId id="271" r:id="rId18"/>
    <p:sldId id="273" r:id="rId19"/>
    <p:sldId id="274" r:id="rId20"/>
    <p:sldId id="275" r:id="rId21"/>
    <p:sldId id="277" r:id="rId22"/>
    <p:sldId id="276" r:id="rId23"/>
    <p:sldId id="278" r:id="rId24"/>
  </p:sldIdLst>
  <p:sldSz cx="9144000" cy="5143500" type="screen16x9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852" autoAdjust="0"/>
  </p:normalViewPr>
  <p:slideViewPr>
    <p:cSldViewPr>
      <p:cViewPr varScale="1">
        <p:scale>
          <a:sx n="107" d="100"/>
          <a:sy n="107" d="100"/>
        </p:scale>
        <p:origin x="-90" y="-3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A060DC25-0EE0-4871-9CE3-4C02B8B7C575}" type="datetimeFigureOut">
              <a:rPr lang="en-US" smtClean="0"/>
              <a:t>2/8/2016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9C4987C4-492E-4CB3-B888-5E262EA88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0220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987C4-492E-4CB3-B888-5E262EA885A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1153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987C4-492E-4CB3-B888-5E262EA885A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1858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32943" indent="-232943">
              <a:buAutoNum type="arabicPeriod"/>
            </a:pPr>
            <a:endParaRPr lang="en-US" dirty="0" smtClean="0"/>
          </a:p>
          <a:p>
            <a:pPr marL="232943" indent="-232943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987C4-492E-4CB3-B888-5E262EA885A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7476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28700"/>
            <a:ext cx="7848600" cy="1445419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628900"/>
            <a:ext cx="6400800" cy="131445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9DC3E-EC5B-4DD0-8450-2CD24CF6E7CD}" type="datetime1">
              <a:rPr lang="en-US" smtClean="0"/>
              <a:t>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640CE-F57E-4AEC-A3F1-136262693C14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2548890"/>
            <a:ext cx="7848600" cy="119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97B78-7E3A-4FD5-A889-D0659276A106}" type="datetime1">
              <a:rPr lang="en-US" smtClean="0"/>
              <a:t>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640CE-F57E-4AEC-A3F1-136262693C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440055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44005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8CE8C-CF1B-4239-9264-A03FDDF85D96}" type="datetime1">
              <a:rPr lang="en-US" smtClean="0"/>
              <a:t>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640CE-F57E-4AEC-A3F1-136262693C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C27AB-B357-4B41-91FA-9F5D89C23987}" type="datetime1">
              <a:rPr lang="en-US" smtClean="0"/>
              <a:t>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640CE-F57E-4AEC-A3F1-136262693C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771651"/>
            <a:ext cx="7772400" cy="1650206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470149"/>
            <a:ext cx="7772400" cy="1125140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DC862-F502-45F0-99A5-2FCFEFACDB74}" type="datetime1">
              <a:rPr lang="en-US" smtClean="0"/>
              <a:t>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640CE-F57E-4AEC-A3F1-136262693C1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3449574"/>
            <a:ext cx="7848600" cy="119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55014"/>
            <a:ext cx="4038600" cy="35387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55014"/>
            <a:ext cx="4038600" cy="35387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F89ED-5F60-45B0-9BCF-17BB4F08DE7A}" type="datetime1">
              <a:rPr lang="en-US" smtClean="0"/>
              <a:t>2/8/2016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640CE-F57E-4AEC-A3F1-136262693C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57300"/>
            <a:ext cx="3931920" cy="47982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28800"/>
            <a:ext cx="393192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257300"/>
            <a:ext cx="3931920" cy="47982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1828800"/>
            <a:ext cx="393192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8D205-4E37-4AB1-AC37-C88400E0B0B7}" type="datetime1">
              <a:rPr lang="en-US" smtClean="0"/>
              <a:t>2/8/2016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640CE-F57E-4AEC-A3F1-136262693C14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806462" y="3034268"/>
            <a:ext cx="353187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EEF64-6E10-4914-B426-861316DA7521}" type="datetime1">
              <a:rPr lang="en-US" smtClean="0"/>
              <a:t>2/8/2016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640CE-F57E-4AEC-A3F1-136262693C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E03EF-93BA-45E6-82C1-EBE9A3A7063C}" type="datetime1">
              <a:rPr lang="en-US" smtClean="0"/>
              <a:t>2/8/2016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640CE-F57E-4AEC-A3F1-136262693C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060"/>
            <a:ext cx="2139696" cy="946404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594060"/>
            <a:ext cx="5715000" cy="418338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597915"/>
            <a:ext cx="2139696" cy="31827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1B4AF-FCB7-4967-99EE-4FCA2FB4BEC7}" type="datetime1">
              <a:rPr lang="en-US" smtClean="0"/>
              <a:t>2/8/2016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640CE-F57E-4AEC-A3F1-136262693C1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684114" y="2684956"/>
            <a:ext cx="418338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60"/>
            <a:ext cx="2142680" cy="94869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628651"/>
            <a:ext cx="5904390" cy="4125342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2139696" cy="31821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BD72C-39D5-4659-9842-ACE127B20AF6}" type="datetime1">
              <a:rPr lang="en-US" smtClean="0"/>
              <a:t>2/8/2016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640CE-F57E-4AEC-A3F1-136262693C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65590"/>
            <a:ext cx="9144000" cy="1714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65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274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3716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8A78EFDA-EF5F-4236-9DEC-44843C340C52}" type="datetime1">
              <a:rPr lang="en-US" smtClean="0"/>
              <a:t>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3716"/>
            <a:ext cx="411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3716"/>
            <a:ext cx="1066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8DA640CE-F57E-4AEC-A3F1-136262693C1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graphs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CS340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640CE-F57E-4AEC-A3F1-136262693C1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2332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Representation of graphs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Adjacency list</a:t>
            </a:r>
          </a:p>
          <a:p>
            <a:pPr lvl="1"/>
            <a:r>
              <a:rPr lang="en-US" dirty="0"/>
              <a:t>Array </a:t>
            </a:r>
            <a:r>
              <a:rPr lang="en-US" i="1" dirty="0" err="1"/>
              <a:t>Adj</a:t>
            </a:r>
            <a:r>
              <a:rPr lang="en-US" i="1" dirty="0"/>
              <a:t> </a:t>
            </a:r>
            <a:r>
              <a:rPr lang="en-US" dirty="0"/>
              <a:t>of </a:t>
            </a:r>
            <a:r>
              <a:rPr lang="en-US" dirty="0" smtClean="0"/>
              <a:t>|V| </a:t>
            </a:r>
            <a:r>
              <a:rPr lang="en-US" dirty="0"/>
              <a:t>lists, one per vertex.</a:t>
            </a:r>
            <a:endParaRPr lang="en-US" dirty="0" smtClean="0"/>
          </a:p>
          <a:p>
            <a:pPr lvl="1"/>
            <a:r>
              <a:rPr lang="en-US" dirty="0" smtClean="0"/>
              <a:t>Preferred for sparse graphs (why?)</a:t>
            </a:r>
          </a:p>
          <a:p>
            <a:pPr lvl="1"/>
            <a:r>
              <a:rPr lang="en-US" dirty="0" smtClean="0"/>
              <a:t>Weights and other info can be stored with each vertex</a:t>
            </a:r>
          </a:p>
          <a:p>
            <a:pPr lvl="1"/>
            <a:r>
              <a:rPr lang="en-US" dirty="0"/>
              <a:t>Time: to list all vertices adjacent to u: </a:t>
            </a:r>
            <a:r>
              <a:rPr lang="el-GR" dirty="0" smtClean="0"/>
              <a:t>Θ</a:t>
            </a:r>
            <a:r>
              <a:rPr lang="en-US" dirty="0" smtClean="0"/>
              <a:t>(degree(u))</a:t>
            </a:r>
            <a:endParaRPr lang="en-US" dirty="0"/>
          </a:p>
          <a:p>
            <a:pPr lvl="1"/>
            <a:r>
              <a:rPr lang="en-US" dirty="0"/>
              <a:t>Time: to determine whether </a:t>
            </a:r>
            <a:r>
              <a:rPr lang="en-US" dirty="0" smtClean="0"/>
              <a:t>(u, v) </a:t>
            </a:r>
            <a:r>
              <a:rPr lang="en-US" dirty="0" smtClean="0">
                <a:latin typeface="Cambria Math"/>
                <a:ea typeface="Cambria Math"/>
              </a:rPr>
              <a:t>∈ </a:t>
            </a:r>
            <a:r>
              <a:rPr lang="en-US" dirty="0" smtClean="0"/>
              <a:t>E</a:t>
            </a:r>
            <a:r>
              <a:rPr lang="en-US" dirty="0"/>
              <a:t>: </a:t>
            </a:r>
            <a:r>
              <a:rPr lang="en-US" dirty="0" smtClean="0"/>
              <a:t>O(degree(u))</a:t>
            </a:r>
          </a:p>
          <a:p>
            <a:r>
              <a:rPr lang="en-US" dirty="0" smtClean="0"/>
              <a:t>Adjacency matrix</a:t>
            </a:r>
          </a:p>
          <a:p>
            <a:pPr lvl="1"/>
            <a:r>
              <a:rPr lang="en-US" dirty="0" smtClean="0"/>
              <a:t>1 </a:t>
            </a:r>
            <a:r>
              <a:rPr lang="en-US" dirty="0"/>
              <a:t>or weight in matrix represents an edge</a:t>
            </a:r>
          </a:p>
          <a:p>
            <a:pPr lvl="1"/>
            <a:r>
              <a:rPr lang="en-US" dirty="0" smtClean="0"/>
              <a:t>Preferred for dense graphs</a:t>
            </a:r>
          </a:p>
          <a:p>
            <a:pPr lvl="1"/>
            <a:r>
              <a:rPr lang="en-US" dirty="0" smtClean="0"/>
              <a:t>Preferred if we need to determine quickly if an edge exists (why?)</a:t>
            </a:r>
          </a:p>
          <a:p>
            <a:pPr lvl="1"/>
            <a:r>
              <a:rPr lang="en-US" dirty="0"/>
              <a:t>Time: to list all vertices adjacent to u: </a:t>
            </a:r>
            <a:r>
              <a:rPr lang="el-GR" dirty="0" smtClean="0"/>
              <a:t>Θ</a:t>
            </a:r>
            <a:r>
              <a:rPr lang="en-US" dirty="0" smtClean="0"/>
              <a:t>(V)</a:t>
            </a:r>
            <a:endParaRPr lang="en-US" dirty="0"/>
          </a:p>
          <a:p>
            <a:pPr lvl="1"/>
            <a:r>
              <a:rPr lang="en-US" dirty="0"/>
              <a:t>Time: to determine whether (u, v) </a:t>
            </a:r>
            <a:r>
              <a:rPr lang="en-US" dirty="0">
                <a:latin typeface="Cambria Math"/>
                <a:ea typeface="Cambria Math"/>
              </a:rPr>
              <a:t>∈ </a:t>
            </a:r>
            <a:r>
              <a:rPr lang="en-US" dirty="0"/>
              <a:t>E: </a:t>
            </a:r>
            <a:r>
              <a:rPr lang="el-GR" dirty="0" smtClean="0"/>
              <a:t>Θ</a:t>
            </a:r>
            <a:r>
              <a:rPr lang="en-US" dirty="0" smtClean="0"/>
              <a:t>(1)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640CE-F57E-4AEC-A3F1-136262693C1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8255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Interview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Given an adjacency-list representation of a directed graph, how long does it </a:t>
            </a:r>
            <a:r>
              <a:rPr lang="en-US" dirty="0" smtClean="0"/>
              <a:t>take to </a:t>
            </a:r>
            <a:r>
              <a:rPr lang="en-US" dirty="0"/>
              <a:t>compute the out-degree of every vertex? How long does it take to compute </a:t>
            </a:r>
            <a:r>
              <a:rPr lang="en-US" dirty="0" smtClean="0"/>
              <a:t>the in-degrees?</a:t>
            </a:r>
          </a:p>
          <a:p>
            <a:r>
              <a:rPr lang="en-US" dirty="0" smtClean="0"/>
              <a:t>For the questions above, how long does it take with an adjacency-matrix representation?</a:t>
            </a:r>
          </a:p>
          <a:p>
            <a:r>
              <a:rPr lang="en-US" dirty="0"/>
              <a:t>Give an adjacency-list representation for a complete binary tree on 7 vertices. </a:t>
            </a:r>
            <a:r>
              <a:rPr lang="en-US" dirty="0" smtClean="0"/>
              <a:t>Give an </a:t>
            </a:r>
            <a:r>
              <a:rPr lang="en-US" dirty="0"/>
              <a:t>equivalent adjacency-matrix representation. Assume that vertices are </a:t>
            </a:r>
            <a:r>
              <a:rPr lang="en-US" dirty="0" smtClean="0"/>
              <a:t>numbered from </a:t>
            </a:r>
            <a:r>
              <a:rPr lang="en-US" dirty="0"/>
              <a:t>1 to 7 as in a binary heap.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640CE-F57E-4AEC-A3F1-136262693C1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8510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Interview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Suppose that instead of a linked list, each array entry </a:t>
            </a:r>
            <a:r>
              <a:rPr lang="en-US" dirty="0" err="1" smtClean="0"/>
              <a:t>Adj</a:t>
            </a:r>
            <a:r>
              <a:rPr lang="en-US" dirty="0" smtClean="0"/>
              <a:t>[u] </a:t>
            </a:r>
            <a:r>
              <a:rPr lang="en-US" dirty="0"/>
              <a:t>is a hash table </a:t>
            </a:r>
            <a:r>
              <a:rPr lang="en-US" dirty="0" smtClean="0"/>
              <a:t>containing the </a:t>
            </a:r>
            <a:r>
              <a:rPr lang="en-US" dirty="0"/>
              <a:t>vertices </a:t>
            </a:r>
            <a:r>
              <a:rPr lang="en-US" dirty="0" smtClean="0"/>
              <a:t>v </a:t>
            </a:r>
            <a:r>
              <a:rPr lang="en-US" dirty="0"/>
              <a:t>for which </a:t>
            </a:r>
            <a:r>
              <a:rPr lang="en-US" dirty="0" smtClean="0"/>
              <a:t>(</a:t>
            </a:r>
            <a:r>
              <a:rPr lang="en-US" dirty="0" err="1" smtClean="0"/>
              <a:t>u,v</a:t>
            </a:r>
            <a:r>
              <a:rPr lang="en-US" dirty="0" smtClean="0"/>
              <a:t>) </a:t>
            </a:r>
            <a:r>
              <a:rPr lang="en-US" dirty="0" smtClean="0">
                <a:latin typeface="Cambria Math"/>
                <a:ea typeface="Cambria Math"/>
              </a:rPr>
              <a:t>∈</a:t>
            </a:r>
            <a:r>
              <a:rPr lang="en-US" dirty="0" smtClean="0"/>
              <a:t> </a:t>
            </a:r>
            <a:r>
              <a:rPr lang="en-US" dirty="0"/>
              <a:t>E. If all edge lookups are equally likely, </a:t>
            </a:r>
            <a:r>
              <a:rPr lang="en-US" dirty="0" smtClean="0"/>
              <a:t>what is </a:t>
            </a:r>
            <a:r>
              <a:rPr lang="en-US" dirty="0"/>
              <a:t>the expected time to determine whether an edge is in the graph? </a:t>
            </a:r>
            <a:endParaRPr lang="en-US" dirty="0" smtClean="0"/>
          </a:p>
          <a:p>
            <a:r>
              <a:rPr lang="en-US" dirty="0" smtClean="0"/>
              <a:t>What disadvantages does </a:t>
            </a:r>
            <a:r>
              <a:rPr lang="en-US" dirty="0"/>
              <a:t>this scheme have? Suggest an alternate data structure for each edge </a:t>
            </a:r>
            <a:r>
              <a:rPr lang="en-US" dirty="0" smtClean="0"/>
              <a:t>list that </a:t>
            </a:r>
            <a:r>
              <a:rPr lang="en-US" dirty="0"/>
              <a:t>solves these problems. </a:t>
            </a:r>
            <a:endParaRPr lang="en-US" dirty="0" smtClean="0"/>
          </a:p>
          <a:p>
            <a:r>
              <a:rPr lang="en-US" dirty="0" smtClean="0"/>
              <a:t>Does </a:t>
            </a:r>
            <a:r>
              <a:rPr lang="en-US" dirty="0"/>
              <a:t>your alternative have disadvantages compared </a:t>
            </a:r>
            <a:r>
              <a:rPr lang="en-US" dirty="0" smtClean="0"/>
              <a:t>to the </a:t>
            </a:r>
            <a:r>
              <a:rPr lang="en-US" dirty="0"/>
              <a:t>hash table?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640CE-F57E-4AEC-A3F1-136262693C1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6628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Breadth First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Input:  A graph and a source vertex, s</a:t>
            </a:r>
          </a:p>
          <a:p>
            <a:r>
              <a:rPr lang="en-US" dirty="0" smtClean="0"/>
              <a:t>Send </a:t>
            </a:r>
            <a:r>
              <a:rPr lang="en-US" dirty="0"/>
              <a:t>a </a:t>
            </a:r>
            <a:r>
              <a:rPr lang="en-US" b="1" dirty="0"/>
              <a:t>wave</a:t>
            </a:r>
            <a:r>
              <a:rPr lang="en-US" dirty="0"/>
              <a:t> out from s.</a:t>
            </a:r>
          </a:p>
          <a:p>
            <a:r>
              <a:rPr lang="en-US" dirty="0"/>
              <a:t>First hits all vertices 1 edge from s.</a:t>
            </a:r>
          </a:p>
          <a:p>
            <a:r>
              <a:rPr lang="en-US" dirty="0"/>
              <a:t>From there, hits all vertices 2 edges from s.</a:t>
            </a:r>
          </a:p>
          <a:p>
            <a:r>
              <a:rPr lang="en-US" dirty="0"/>
              <a:t>Etc.</a:t>
            </a:r>
          </a:p>
          <a:p>
            <a:r>
              <a:rPr lang="en-US" dirty="0"/>
              <a:t>Use FIFO queue Q to maintain </a:t>
            </a:r>
            <a:r>
              <a:rPr lang="en-US" dirty="0" err="1"/>
              <a:t>wavefront</a:t>
            </a:r>
            <a:r>
              <a:rPr lang="en-US" dirty="0"/>
              <a:t>.</a:t>
            </a:r>
          </a:p>
          <a:p>
            <a:r>
              <a:rPr lang="en-US" dirty="0" err="1" smtClean="0"/>
              <a:t>v</a:t>
            </a:r>
            <a:r>
              <a:rPr lang="en-US" dirty="0" err="1" smtClean="0">
                <a:latin typeface="Cambria Math"/>
                <a:ea typeface="Cambria Math"/>
              </a:rPr>
              <a:t>∈</a:t>
            </a:r>
            <a:r>
              <a:rPr lang="en-US" dirty="0" err="1" smtClean="0"/>
              <a:t>Q</a:t>
            </a:r>
            <a:r>
              <a:rPr lang="en-US" dirty="0" smtClean="0"/>
              <a:t> </a:t>
            </a:r>
            <a:r>
              <a:rPr lang="en-US" dirty="0"/>
              <a:t>if and only if wave has hit but has not come out of yet.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640CE-F57E-4AEC-A3F1-136262693C1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0399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"wave" of BFS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52550"/>
            <a:ext cx="4196752" cy="2690226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640CE-F57E-4AEC-A3F1-136262693C14}" type="slidenum">
              <a:rPr lang="en-US" smtClean="0"/>
              <a:t>14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191000" y="2158484"/>
            <a:ext cx="1885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Wingdings" panose="05000000000000000000" pitchFamily="2" charset="2"/>
              </a:rPr>
              <a:t> 1 edge from 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800600" y="2800350"/>
            <a:ext cx="2000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Wingdings" panose="05000000000000000000" pitchFamily="2" charset="2"/>
              </a:rPr>
              <a:t> 2 edges from 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916016" y="3486150"/>
            <a:ext cx="2000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Wingdings" panose="05000000000000000000" pitchFamily="2" charset="2"/>
              </a:rPr>
              <a:t> 3 edges from 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9253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Breadth-First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Discovers every vertex that is reachable from the source</a:t>
            </a:r>
          </a:p>
          <a:p>
            <a:r>
              <a:rPr lang="en-US" dirty="0" smtClean="0"/>
              <a:t>Computes distance (in edges) from source to each reachable vertex</a:t>
            </a:r>
          </a:p>
          <a:p>
            <a:r>
              <a:rPr lang="en-US" dirty="0" smtClean="0"/>
              <a:t>Can construct a breadth-first tree of reachable vertices</a:t>
            </a:r>
          </a:p>
          <a:p>
            <a:r>
              <a:rPr lang="en-US" dirty="0" smtClean="0"/>
              <a:t>BFS may not reach all vertices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640CE-F57E-4AEC-A3F1-136262693C1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7548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Breadth-First Search starting at Frankfort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200150"/>
            <a:ext cx="3626136" cy="36576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640CE-F57E-4AEC-A3F1-136262693C14}" type="slidenum">
              <a:rPr lang="en-US" smtClean="0"/>
              <a:t>16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1327322"/>
            <a:ext cx="3968151" cy="2846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9418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640CE-F57E-4AEC-A3F1-136262693C14}" type="slidenum">
              <a:rPr lang="en-US" smtClean="0"/>
              <a:t>17</a:t>
            </a:fld>
            <a:endParaRPr lang="en-US"/>
          </a:p>
        </p:txBody>
      </p:sp>
      <p:pic>
        <p:nvPicPr>
          <p:cNvPr id="5" name="Picture 8" descr="D:\McGraw-Hill Projects\Cormen\algorithms\BFS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79936"/>
            <a:ext cx="4114800" cy="484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57200" y="1410384"/>
            <a:ext cx="36576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All edges start out white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When an edge is discovered (and put into the queue) it is colored gray.  Gray vertices have not yet had their adjacency lists fully examined.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When an edge is removed from the queue it is colored black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queue consists only of gray nodes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6849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BFS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640CE-F57E-4AEC-A3F1-136262693C14}" type="slidenum">
              <a:rPr lang="en-US" smtClean="0"/>
              <a:t>18</a:t>
            </a:fld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245"/>
          <a:stretch/>
        </p:blipFill>
        <p:spPr bwMode="auto">
          <a:xfrm>
            <a:off x="3200400" y="361950"/>
            <a:ext cx="5691196" cy="46892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366714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time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Time </a:t>
                </a:r>
                <a:r>
                  <a:rPr lang="en-US" dirty="0" smtClean="0"/>
                  <a:t>O(V + E)</a:t>
                </a:r>
                <a:endParaRPr lang="en-US" dirty="0"/>
              </a:p>
              <a:p>
                <a:r>
                  <a:rPr lang="en-US" dirty="0" smtClean="0"/>
                  <a:t>V contribution: Initialization and while loop iterations in which every </a:t>
                </a:r>
                <a:r>
                  <a:rPr lang="en-US" dirty="0"/>
                  <a:t>vertex </a:t>
                </a:r>
                <a:r>
                  <a:rPr lang="en-US" dirty="0" smtClean="0"/>
                  <a:t>is </a:t>
                </a:r>
                <a:r>
                  <a:rPr lang="en-US" dirty="0" err="1" smtClean="0"/>
                  <a:t>enqueued</a:t>
                </a:r>
                <a:r>
                  <a:rPr lang="en-US" dirty="0" smtClean="0"/>
                  <a:t> </a:t>
                </a:r>
                <a:r>
                  <a:rPr lang="en-US" dirty="0"/>
                  <a:t>at most once.</a:t>
                </a:r>
              </a:p>
              <a:p>
                <a:r>
                  <a:rPr lang="en-US" dirty="0" smtClean="0"/>
                  <a:t>O(V+</a:t>
                </a:r>
                <a:r>
                  <a:rPr lang="en-US" dirty="0" smtClean="0"/>
                  <a:t>E): Every vertex u is also </a:t>
                </a:r>
                <a:r>
                  <a:rPr lang="en-US" dirty="0" err="1" smtClean="0"/>
                  <a:t>dequeued</a:t>
                </a:r>
                <a:r>
                  <a:rPr lang="en-US" dirty="0" smtClean="0"/>
                  <a:t> at most once in the </a:t>
                </a:r>
                <a:r>
                  <a:rPr lang="en-US" dirty="0" smtClean="0"/>
                  <a:t>main while loop.  For each u, the inner for loop iterates through all the </a:t>
                </a:r>
                <a:r>
                  <a:rPr lang="en-US" i="1" dirty="0" smtClean="0"/>
                  <a:t>neighbors</a:t>
                </a:r>
                <a:r>
                  <a:rPr lang="en-US" dirty="0" smtClean="0"/>
                  <a:t> v of u.</a:t>
                </a:r>
              </a:p>
              <a:p>
                <a:pPr lvl="1"/>
                <a:r>
                  <a:rPr lang="en-US" dirty="0" smtClean="0"/>
                  <a:t>How many </a:t>
                </a:r>
                <a:r>
                  <a:rPr lang="en-US" i="1" dirty="0" smtClean="0"/>
                  <a:t>total</a:t>
                </a:r>
                <a:r>
                  <a:rPr lang="en-US" dirty="0" smtClean="0"/>
                  <a:t> times does line 12 execute?</a:t>
                </a:r>
              </a:p>
              <a:p>
                <a:pPr lvl="1"/>
                <a:r>
                  <a:rPr lang="en-US" dirty="0" smtClean="0"/>
                  <a:t>Recall: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2</m:t>
                    </m:r>
                    <m:r>
                      <a:rPr lang="en-US" i="1">
                        <a:latin typeface="Cambria Math"/>
                      </a:rPr>
                      <m:t>𝑚</m:t>
                    </m:r>
                    <m:r>
                      <a:rPr lang="en-US" i="1">
                        <a:latin typeface="Cambria Math"/>
                      </a:rPr>
                      <m:t>= 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/>
                          </a:rPr>
                          <m:t>𝑣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∈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𝑉</m:t>
                        </m:r>
                      </m:sub>
                      <m:sup/>
                      <m:e>
                        <m:r>
                          <a:rPr lang="en-US" i="1">
                            <a:latin typeface="Cambria Math"/>
                          </a:rPr>
                          <m:t>𝑑𝑒𝑔𝑟𝑒𝑒</m:t>
                        </m:r>
                        <m:r>
                          <a:rPr lang="en-US" i="1">
                            <a:latin typeface="Cambria Math"/>
                          </a:rPr>
                          <m:t>(</m:t>
                        </m:r>
                        <m:r>
                          <a:rPr lang="en-US" i="1">
                            <a:latin typeface="Cambria Math"/>
                          </a:rPr>
                          <m:t>𝑣</m:t>
                        </m:r>
                        <m:r>
                          <a:rPr lang="en-US" i="1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en-US" dirty="0" smtClean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1167" b="-68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640CE-F57E-4AEC-A3F1-136262693C1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565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 = (V, E)</a:t>
            </a:r>
          </a:p>
          <a:p>
            <a:r>
              <a:rPr lang="en-US" dirty="0" smtClean="0"/>
              <a:t>A graph consists of a set of vertices, and a set of edges representing some kind of connection between specific vertices.</a:t>
            </a:r>
          </a:p>
          <a:p>
            <a:r>
              <a:rPr lang="en-US" dirty="0" smtClean="0"/>
              <a:t>Edges and vertices are abstractions that can represent virtually anything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640CE-F57E-4AEC-A3F1-136262693C1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4150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Shortest Path ideas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any edge (u, v) </a:t>
            </a:r>
            <a:r>
              <a:rPr lang="en-US" dirty="0" smtClean="0">
                <a:sym typeface="Wingdings" panose="05000000000000000000" pitchFamily="2" charset="2"/>
              </a:rPr>
              <a:t> distance(</a:t>
            </a:r>
            <a:r>
              <a:rPr lang="en-US" dirty="0" err="1" smtClean="0">
                <a:sym typeface="Wingdings" panose="05000000000000000000" pitchFamily="2" charset="2"/>
              </a:rPr>
              <a:t>s,v</a:t>
            </a:r>
            <a:r>
              <a:rPr lang="en-US" dirty="0" smtClean="0">
                <a:sym typeface="Wingdings" panose="05000000000000000000" pitchFamily="2" charset="2"/>
              </a:rPr>
              <a:t>) ≤ distance (</a:t>
            </a:r>
            <a:r>
              <a:rPr lang="en-US" dirty="0" err="1" smtClean="0">
                <a:sym typeface="Wingdings" panose="05000000000000000000" pitchFamily="2" charset="2"/>
              </a:rPr>
              <a:t>s,u</a:t>
            </a:r>
            <a:r>
              <a:rPr lang="en-US" dirty="0" smtClean="0">
                <a:sym typeface="Wingdings" panose="05000000000000000000" pitchFamily="2" charset="2"/>
              </a:rPr>
              <a:t>) + 1</a:t>
            </a:r>
          </a:p>
          <a:p>
            <a:pPr lvl="1"/>
            <a:r>
              <a:rPr lang="en-US" dirty="0" smtClean="0"/>
              <a:t>PROOF:  If </a:t>
            </a:r>
            <a:r>
              <a:rPr lang="en-US" dirty="0"/>
              <a:t>u is reachable from s, then so is </a:t>
            </a:r>
            <a:r>
              <a:rPr lang="en-US" dirty="0" smtClean="0"/>
              <a:t>v. </a:t>
            </a:r>
            <a:r>
              <a:rPr lang="en-US" dirty="0"/>
              <a:t>In this case, the shortest path from </a:t>
            </a:r>
            <a:r>
              <a:rPr lang="en-US" dirty="0" smtClean="0"/>
              <a:t>s to v </a:t>
            </a:r>
            <a:r>
              <a:rPr lang="en-US" dirty="0"/>
              <a:t>cannot be longer than the shortest path from s to u followed by the edge </a:t>
            </a:r>
            <a:r>
              <a:rPr lang="en-US" dirty="0" smtClean="0"/>
              <a:t>(u, v)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640CE-F57E-4AEC-A3F1-136262693C1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4315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Print-Path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Assumes shortest-paths tree has been computed</a:t>
            </a:r>
          </a:p>
          <a:p>
            <a:r>
              <a:rPr lang="en-US" dirty="0" smtClean="0"/>
              <a:t>Running time: linear in number of vertices in the path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640CE-F57E-4AEC-A3F1-136262693C14}" type="slidenum">
              <a:rPr lang="en-US" smtClean="0"/>
              <a:t>21</a:t>
            </a:fld>
            <a:endParaRPr lang="en-US"/>
          </a:p>
        </p:txBody>
      </p:sp>
      <p:pic>
        <p:nvPicPr>
          <p:cNvPr id="5" name="Picture 8" descr="D:\McGraw-Hill Projects\Cormen\algorithms\print_path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200150"/>
            <a:ext cx="4949391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37082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Interview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5105400" cy="3657600"/>
          </a:xfrm>
        </p:spPr>
        <p:txBody>
          <a:bodyPr/>
          <a:lstStyle/>
          <a:p>
            <a:r>
              <a:rPr lang="en-US" dirty="0"/>
              <a:t>Show the d </a:t>
            </a:r>
            <a:r>
              <a:rPr lang="en-US" dirty="0" smtClean="0"/>
              <a:t>and </a:t>
            </a:r>
            <a:r>
              <a:rPr lang="el-GR" dirty="0" smtClean="0"/>
              <a:t>π</a:t>
            </a:r>
            <a:r>
              <a:rPr lang="en-US" dirty="0" smtClean="0"/>
              <a:t> </a:t>
            </a:r>
            <a:r>
              <a:rPr lang="en-US" dirty="0"/>
              <a:t>values that result from running breadth-first </a:t>
            </a:r>
            <a:r>
              <a:rPr lang="en-US" dirty="0" smtClean="0"/>
              <a:t>search on figure a, using </a:t>
            </a:r>
            <a:br>
              <a:rPr lang="en-US" dirty="0" smtClean="0"/>
            </a:br>
            <a:r>
              <a:rPr lang="en-US" dirty="0" smtClean="0"/>
              <a:t>vertex </a:t>
            </a:r>
            <a:r>
              <a:rPr lang="en-US" dirty="0"/>
              <a:t>3 as the source</a:t>
            </a:r>
            <a:r>
              <a:rPr lang="en-US" dirty="0" smtClean="0"/>
              <a:t>.</a:t>
            </a:r>
          </a:p>
          <a:p>
            <a:r>
              <a:rPr lang="en-US" dirty="0"/>
              <a:t>Show the d and </a:t>
            </a:r>
            <a:r>
              <a:rPr lang="el-GR" dirty="0"/>
              <a:t>π</a:t>
            </a:r>
            <a:r>
              <a:rPr lang="en-US" dirty="0"/>
              <a:t> values that result from running breadth-first search on figure </a:t>
            </a:r>
            <a:r>
              <a:rPr lang="en-US" dirty="0" smtClean="0"/>
              <a:t>a, </a:t>
            </a:r>
            <a:r>
              <a:rPr lang="en-US" dirty="0"/>
              <a:t>using </a:t>
            </a:r>
            <a:br>
              <a:rPr lang="en-US" dirty="0"/>
            </a:br>
            <a:r>
              <a:rPr lang="en-US" dirty="0"/>
              <a:t>vertex </a:t>
            </a:r>
            <a:r>
              <a:rPr lang="en-US" dirty="0" smtClean="0"/>
              <a:t>u </a:t>
            </a:r>
            <a:r>
              <a:rPr lang="en-US" dirty="0"/>
              <a:t>as the source.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640CE-F57E-4AEC-A3F1-136262693C14}" type="slidenum">
              <a:rPr lang="en-US" smtClean="0"/>
              <a:t>22</a:t>
            </a:fld>
            <a:endParaRPr lang="en-US"/>
          </a:p>
        </p:txBody>
      </p:sp>
      <p:pic>
        <p:nvPicPr>
          <p:cNvPr id="5" name="Picture 8" descr="D:\McGraw-Hill Projects\Cormen\images\fig22-2.gi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639" r="69292" b="33733"/>
          <a:stretch/>
        </p:blipFill>
        <p:spPr bwMode="auto">
          <a:xfrm>
            <a:off x="5486400" y="1657350"/>
            <a:ext cx="2714368" cy="1668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-1" r="67794" b="82571"/>
          <a:stretch/>
        </p:blipFill>
        <p:spPr bwMode="auto">
          <a:xfrm>
            <a:off x="5334000" y="3486150"/>
            <a:ext cx="2669133" cy="14042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91376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Interview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Show that using a single bit to store each vertex color suffices by arguing that </a:t>
            </a:r>
            <a:r>
              <a:rPr lang="en-US" dirty="0" smtClean="0"/>
              <a:t>the BFS </a:t>
            </a:r>
            <a:r>
              <a:rPr lang="en-US" dirty="0"/>
              <a:t>procedure would produce the same result if lines 5 and 14 were removed</a:t>
            </a:r>
            <a:r>
              <a:rPr lang="en-US" dirty="0" smtClean="0"/>
              <a:t>.</a:t>
            </a:r>
          </a:p>
          <a:p>
            <a:r>
              <a:rPr lang="en-US" dirty="0"/>
              <a:t>What is the running time of BFS if we represent its input graph by an </a:t>
            </a:r>
            <a:r>
              <a:rPr lang="en-US" dirty="0" smtClean="0"/>
              <a:t>adjacency matrix </a:t>
            </a:r>
            <a:r>
              <a:rPr lang="en-US" dirty="0"/>
              <a:t>and modify the algorithm to handle this form of input</a:t>
            </a:r>
            <a:r>
              <a:rPr lang="en-US" dirty="0" smtClean="0"/>
              <a:t>?</a:t>
            </a:r>
          </a:p>
          <a:p>
            <a:r>
              <a:rPr lang="en-US" dirty="0"/>
              <a:t>Describe how you can find your way out of a maze if you are given a large supply of pennies.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640CE-F57E-4AEC-A3F1-136262693C1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275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Graphs can represent…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 smtClean="0"/>
              <a:t>Computer networks</a:t>
            </a:r>
          </a:p>
          <a:p>
            <a:r>
              <a:rPr lang="en-US" dirty="0" smtClean="0"/>
              <a:t>Design of computer chips</a:t>
            </a:r>
          </a:p>
          <a:p>
            <a:r>
              <a:rPr lang="en-US" dirty="0" smtClean="0"/>
              <a:t>Communications networks</a:t>
            </a:r>
          </a:p>
          <a:p>
            <a:r>
              <a:rPr lang="en-US" dirty="0" smtClean="0"/>
              <a:t>Water flow</a:t>
            </a:r>
          </a:p>
          <a:p>
            <a:r>
              <a:rPr lang="en-US" dirty="0" smtClean="0"/>
              <a:t>Streets and traffic</a:t>
            </a:r>
          </a:p>
          <a:p>
            <a:r>
              <a:rPr lang="en-US" dirty="0" smtClean="0"/>
              <a:t>Airline routes</a:t>
            </a:r>
          </a:p>
          <a:p>
            <a:r>
              <a:rPr lang="en-US" dirty="0" smtClean="0"/>
              <a:t>The structure of the internet</a:t>
            </a:r>
          </a:p>
          <a:p>
            <a:r>
              <a:rPr lang="en-US" dirty="0" smtClean="0"/>
              <a:t>Linguistic models</a:t>
            </a:r>
          </a:p>
          <a:p>
            <a:r>
              <a:rPr lang="en-US" dirty="0" smtClean="0"/>
              <a:t>Chemical reactions</a:t>
            </a:r>
          </a:p>
          <a:p>
            <a:r>
              <a:rPr lang="en-US" dirty="0" smtClean="0"/>
              <a:t>Protein interactions</a:t>
            </a:r>
          </a:p>
          <a:p>
            <a:r>
              <a:rPr lang="en-US" dirty="0" smtClean="0"/>
              <a:t>Molecular interactions</a:t>
            </a:r>
          </a:p>
          <a:p>
            <a:r>
              <a:rPr lang="en-US" dirty="0" smtClean="0"/>
              <a:t>Coloring problems</a:t>
            </a:r>
            <a:endParaRPr lang="en-US" dirty="0"/>
          </a:p>
          <a:p>
            <a:r>
              <a:rPr lang="en-US" dirty="0" smtClean="0"/>
              <a:t>Social interactions</a:t>
            </a:r>
          </a:p>
          <a:p>
            <a:r>
              <a:rPr lang="en-US" dirty="0" smtClean="0"/>
              <a:t>Rumor spreading</a:t>
            </a:r>
          </a:p>
          <a:p>
            <a:r>
              <a:rPr lang="en-US" dirty="0" smtClean="0"/>
              <a:t>Epidemiology</a:t>
            </a:r>
          </a:p>
          <a:p>
            <a:r>
              <a:rPr lang="en-US" dirty="0" smtClean="0"/>
              <a:t>Covert crime networks</a:t>
            </a:r>
          </a:p>
          <a:p>
            <a:r>
              <a:rPr lang="en-US" dirty="0" smtClean="0"/>
              <a:t>Acquaintanceships</a:t>
            </a:r>
          </a:p>
          <a:p>
            <a:r>
              <a:rPr lang="en-US" dirty="0" smtClean="0"/>
              <a:t>Friendships</a:t>
            </a:r>
          </a:p>
          <a:p>
            <a:r>
              <a:rPr lang="en-US" dirty="0" smtClean="0"/>
              <a:t>Matchmaking</a:t>
            </a:r>
          </a:p>
          <a:p>
            <a:r>
              <a:rPr lang="en-US" dirty="0" smtClean="0"/>
              <a:t>Collaborations</a:t>
            </a:r>
          </a:p>
          <a:p>
            <a:r>
              <a:rPr lang="en-US" dirty="0" smtClean="0"/>
              <a:t>Economic transactions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640CE-F57E-4AEC-A3F1-136262693C14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1733550"/>
            <a:ext cx="4059936" cy="2916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953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Adjacent (neighbors)</a:t>
                </a:r>
              </a:p>
              <a:p>
                <a:pPr lvl="1"/>
                <a:r>
                  <a:rPr lang="en-US" dirty="0" smtClean="0"/>
                  <a:t>Vertices u and v </a:t>
                </a:r>
                <a:r>
                  <a:rPr lang="en-US" dirty="0"/>
                  <a:t>are </a:t>
                </a:r>
                <a:r>
                  <a:rPr lang="en-US" b="1" dirty="0"/>
                  <a:t>adjacent</a:t>
                </a:r>
                <a:r>
                  <a:rPr lang="en-US" dirty="0"/>
                  <a:t> if </a:t>
                </a:r>
                <a:r>
                  <a:rPr lang="en-US" dirty="0" smtClean="0"/>
                  <a:t>an edge e </a:t>
                </a:r>
                <a:r>
                  <a:rPr lang="en-US" dirty="0"/>
                  <a:t>is </a:t>
                </a:r>
                <a:r>
                  <a:rPr lang="en-US" b="1" dirty="0" smtClean="0"/>
                  <a:t>incident</a:t>
                </a:r>
                <a:r>
                  <a:rPr lang="en-US" dirty="0" smtClean="0"/>
                  <a:t> </a:t>
                </a:r>
                <a:r>
                  <a:rPr lang="en-US" dirty="0"/>
                  <a:t>with the vertices </a:t>
                </a:r>
                <a:r>
                  <a:rPr lang="en-US" dirty="0" smtClean="0"/>
                  <a:t>u and v</a:t>
                </a:r>
              </a:p>
              <a:p>
                <a:r>
                  <a:rPr lang="en-US" dirty="0" smtClean="0"/>
                  <a:t>Degree</a:t>
                </a:r>
              </a:p>
              <a:p>
                <a:pPr lvl="1"/>
                <a:r>
                  <a:rPr lang="en-US" dirty="0"/>
                  <a:t>The </a:t>
                </a:r>
                <a:r>
                  <a:rPr lang="en-US" b="1" dirty="0"/>
                  <a:t>degree</a:t>
                </a:r>
                <a:r>
                  <a:rPr lang="en-US" dirty="0"/>
                  <a:t> of a vertex in an undirected graph is the number of edges incident with </a:t>
                </a:r>
                <a:r>
                  <a:rPr lang="en-US" dirty="0" smtClean="0"/>
                  <a:t>it.</a:t>
                </a:r>
              </a:p>
              <a:p>
                <a:r>
                  <a:rPr lang="en-US" dirty="0" smtClean="0"/>
                  <a:t>The Handshaking Theorem</a:t>
                </a:r>
              </a:p>
              <a:p>
                <a:pPr lvl="1"/>
                <a:r>
                  <a:rPr lang="en-US" dirty="0" smtClean="0"/>
                  <a:t>Let </a:t>
                </a:r>
                <a:r>
                  <a:rPr lang="en-US" dirty="0"/>
                  <a:t>G = (V ,E) be an undirected graph with </a:t>
                </a:r>
                <a:r>
                  <a:rPr lang="en-US" dirty="0" smtClean="0"/>
                  <a:t>m edges</a:t>
                </a:r>
                <a:r>
                  <a:rPr lang="en-US" dirty="0"/>
                  <a:t>. </a:t>
                </a:r>
                <a:r>
                  <a:rPr lang="en-US" dirty="0" smtClean="0"/>
                  <a:t>The total number of edges in the graph equals half the sum of the degrees of each vertex.  Mathematically,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2</m:t>
                    </m:r>
                    <m:r>
                      <a:rPr lang="en-US" b="0" i="1" smtClean="0">
                        <a:latin typeface="Cambria Math"/>
                      </a:rPr>
                      <m:t>𝑚</m:t>
                    </m:r>
                    <m:r>
                      <a:rPr lang="en-US" b="0" i="1" smtClean="0">
                        <a:latin typeface="Cambria Math"/>
                      </a:rPr>
                      <m:t>= 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/>
                          </a:rPr>
                          <m:t>𝑣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∈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𝑉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/>
                          </a:rPr>
                          <m:t>𝑑𝑒𝑔𝑟𝑒𝑒</m:t>
                        </m:r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  <m:r>
                          <a:rPr lang="en-US" b="0" i="1" smtClean="0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2167" r="-1185" b="-19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640CE-F57E-4AEC-A3F1-136262693C1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265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Complete</a:t>
            </a:r>
          </a:p>
          <a:p>
            <a:pPr lvl="1"/>
            <a:r>
              <a:rPr lang="en-US" dirty="0" smtClean="0"/>
              <a:t>A graph that has all possible edges.</a:t>
            </a:r>
          </a:p>
          <a:p>
            <a:r>
              <a:rPr lang="en-US" dirty="0" smtClean="0"/>
              <a:t>Bipartite</a:t>
            </a:r>
          </a:p>
          <a:p>
            <a:pPr lvl="1"/>
            <a:r>
              <a:rPr lang="en-US" dirty="0" smtClean="0"/>
              <a:t>A graph that can </a:t>
            </a:r>
            <a:r>
              <a:rPr lang="en-US" dirty="0"/>
              <a:t>be partitioned into two </a:t>
            </a:r>
            <a:r>
              <a:rPr lang="en-US" dirty="0" smtClean="0"/>
              <a:t>disjoint sets </a:t>
            </a:r>
            <a:r>
              <a:rPr lang="en-US" dirty="0"/>
              <a:t>V1 and V2 such that every edge in the graph connects a vertex in V1 and a vertex in </a:t>
            </a:r>
            <a:r>
              <a:rPr lang="en-US" dirty="0" smtClean="0"/>
              <a:t>V2.</a:t>
            </a:r>
          </a:p>
          <a:p>
            <a:r>
              <a:rPr lang="en-US" dirty="0" smtClean="0"/>
              <a:t>Directed/Undirected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A directed edge is </a:t>
            </a:r>
            <a:r>
              <a:rPr lang="en-US" dirty="0"/>
              <a:t>directed from one vertex to another</a:t>
            </a:r>
            <a:r>
              <a:rPr lang="en-US" dirty="0" smtClean="0"/>
              <a:t>. It flows in one direction.</a:t>
            </a:r>
          </a:p>
          <a:p>
            <a:r>
              <a:rPr lang="en-US" dirty="0" smtClean="0"/>
              <a:t>Weighted</a:t>
            </a:r>
          </a:p>
          <a:p>
            <a:pPr lvl="1"/>
            <a:r>
              <a:rPr lang="en-US" dirty="0" smtClean="0"/>
              <a:t>Edges of a graph have associated weights.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640CE-F57E-4AEC-A3F1-136262693C1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362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Sparse graph</a:t>
            </a:r>
          </a:p>
          <a:p>
            <a:pPr lvl="1"/>
            <a:r>
              <a:rPr lang="en-US" dirty="0" smtClean="0"/>
              <a:t>The size of the set of edges |E| is much less than the square of the  size of the set of vertices |V|</a:t>
            </a:r>
            <a:r>
              <a:rPr lang="en-US" baseline="30000" dirty="0" smtClean="0"/>
              <a:t>2</a:t>
            </a:r>
            <a:r>
              <a:rPr lang="en-US" dirty="0" smtClean="0"/>
              <a:t>.  Counter-concept is a </a:t>
            </a:r>
            <a:r>
              <a:rPr lang="en-US" b="1" dirty="0" smtClean="0"/>
              <a:t>dense</a:t>
            </a:r>
            <a:r>
              <a:rPr lang="en-US" dirty="0" smtClean="0"/>
              <a:t> graph.</a:t>
            </a:r>
          </a:p>
          <a:p>
            <a:r>
              <a:rPr lang="en-US" dirty="0" smtClean="0"/>
              <a:t>Cycle</a:t>
            </a:r>
          </a:p>
          <a:p>
            <a:pPr lvl="1"/>
            <a:r>
              <a:rPr lang="en-US" dirty="0" smtClean="0"/>
              <a:t>Traversal of a graph that </a:t>
            </a:r>
            <a:r>
              <a:rPr lang="en-US" dirty="0"/>
              <a:t>starts and ends at the same vertex but otherwise has no repeated vertices or </a:t>
            </a:r>
            <a:r>
              <a:rPr lang="en-US" dirty="0" smtClean="0"/>
              <a:t>edges. </a:t>
            </a:r>
          </a:p>
          <a:p>
            <a:r>
              <a:rPr lang="en-US" dirty="0" smtClean="0"/>
              <a:t>Acyclic</a:t>
            </a:r>
          </a:p>
          <a:p>
            <a:pPr lvl="1"/>
            <a:r>
              <a:rPr lang="en-US" dirty="0" smtClean="0"/>
              <a:t>Containing no cycles</a:t>
            </a:r>
          </a:p>
          <a:p>
            <a:r>
              <a:rPr lang="en-US" dirty="0" smtClean="0"/>
              <a:t>Tree</a:t>
            </a:r>
          </a:p>
          <a:p>
            <a:pPr lvl="1"/>
            <a:r>
              <a:rPr lang="en-US" dirty="0" smtClean="0"/>
              <a:t>An acyclic graph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640CE-F57E-4AEC-A3F1-136262693C1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045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Interview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is the total number of edges only half the sum of the degrees of the vertices?</a:t>
            </a:r>
          </a:p>
          <a:p>
            <a:r>
              <a:rPr lang="en-US" dirty="0" smtClean="0"/>
              <a:t>How many edges does a complete graph with n vertices have?</a:t>
            </a:r>
          </a:p>
          <a:p>
            <a:r>
              <a:rPr lang="en-US" dirty="0" smtClean="0"/>
              <a:t>What might edge weights represent?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640CE-F57E-4AEC-A3F1-136262693C1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5597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Representation of graphs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Adjacency list</a:t>
            </a:r>
          </a:p>
          <a:p>
            <a:r>
              <a:rPr lang="en-US" dirty="0" smtClean="0"/>
              <a:t>Adjacency matrix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640CE-F57E-4AEC-A3F1-136262693C14}" type="slidenum">
              <a:rPr lang="en-US" smtClean="0"/>
              <a:t>8</a:t>
            </a:fld>
            <a:endParaRPr lang="en-US"/>
          </a:p>
        </p:txBody>
      </p:sp>
      <p:pic>
        <p:nvPicPr>
          <p:cNvPr id="5" name="Picture 7" descr="D:\McGraw-Hill Projects\Cormen\images\fig22-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244116"/>
            <a:ext cx="7315200" cy="2821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019800" y="1043787"/>
            <a:ext cx="289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Graph is undirected, so adjacency matrix is symmetric along the diagonal.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5222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Representation of a directed 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640CE-F57E-4AEC-A3F1-136262693C14}" type="slidenum">
              <a:rPr lang="en-US" smtClean="0"/>
              <a:t>9</a:t>
            </a:fld>
            <a:endParaRPr lang="en-US"/>
          </a:p>
        </p:txBody>
      </p:sp>
      <p:pic>
        <p:nvPicPr>
          <p:cNvPr id="5" name="Picture 8" descr="D:\McGraw-Hill Projects\Cormen\images\fig22-2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00150"/>
            <a:ext cx="8839200" cy="3578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93954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264</TotalTime>
  <Words>1154</Words>
  <Application>Microsoft Office PowerPoint</Application>
  <PresentationFormat>On-screen Show (16:9)</PresentationFormat>
  <Paragraphs>160</Paragraphs>
  <Slides>23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Clarity</vt:lpstr>
      <vt:lpstr>introduction to graphs</vt:lpstr>
      <vt:lpstr>Graphs</vt:lpstr>
      <vt:lpstr>Graphs can represent…</vt:lpstr>
      <vt:lpstr>Terminology</vt:lpstr>
      <vt:lpstr>Terminology</vt:lpstr>
      <vt:lpstr>Terminology</vt:lpstr>
      <vt:lpstr>Interview Questions</vt:lpstr>
      <vt:lpstr>Representation of graphs</vt:lpstr>
      <vt:lpstr>Representation of a directed graph</vt:lpstr>
      <vt:lpstr>Representation of graphs</vt:lpstr>
      <vt:lpstr>Interview Questions</vt:lpstr>
      <vt:lpstr>Interview Questions</vt:lpstr>
      <vt:lpstr>Breadth First Search</vt:lpstr>
      <vt:lpstr>The "wave" of BFS</vt:lpstr>
      <vt:lpstr>Breadth-First Search</vt:lpstr>
      <vt:lpstr>Breadth-First Search starting at Frankfort</vt:lpstr>
      <vt:lpstr>BFS</vt:lpstr>
      <vt:lpstr>BFS</vt:lpstr>
      <vt:lpstr>Running time</vt:lpstr>
      <vt:lpstr>Shortest Path ideas</vt:lpstr>
      <vt:lpstr>Print-Path</vt:lpstr>
      <vt:lpstr>Interview Questions</vt:lpstr>
      <vt:lpstr>Interview Questions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graphs</dc:title>
  <dc:creator>John</dc:creator>
  <cp:lastModifiedBy>ITS</cp:lastModifiedBy>
  <cp:revision>36</cp:revision>
  <cp:lastPrinted>2016-02-04T19:26:04Z</cp:lastPrinted>
  <dcterms:created xsi:type="dcterms:W3CDTF">2015-12-30T13:51:51Z</dcterms:created>
  <dcterms:modified xsi:type="dcterms:W3CDTF">2016-02-08T17:48:17Z</dcterms:modified>
</cp:coreProperties>
</file>