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68" r:id="rId15"/>
    <p:sldId id="269" r:id="rId16"/>
    <p:sldId id="270" r:id="rId17"/>
    <p:sldId id="282" r:id="rId18"/>
    <p:sldId id="271" r:id="rId19"/>
    <p:sldId id="273" r:id="rId20"/>
    <p:sldId id="272" r:id="rId21"/>
    <p:sldId id="276" r:id="rId22"/>
    <p:sldId id="283" r:id="rId23"/>
    <p:sldId id="284" r:id="rId24"/>
    <p:sldId id="285" r:id="rId25"/>
    <p:sldId id="274" r:id="rId26"/>
    <p:sldId id="275" r:id="rId27"/>
    <p:sldId id="277" r:id="rId28"/>
    <p:sldId id="286" r:id="rId29"/>
    <p:sldId id="279" r:id="rId30"/>
    <p:sldId id="280" r:id="rId31"/>
    <p:sldId id="287" r:id="rId32"/>
    <p:sldId id="288" r:id="rId33"/>
    <p:sldId id="291" r:id="rId34"/>
    <p:sldId id="289" r:id="rId35"/>
    <p:sldId id="290" r:id="rId36"/>
    <p:sldId id="292" r:id="rId37"/>
    <p:sldId id="293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8" autoAdjust="0"/>
  </p:normalViewPr>
  <p:slideViewPr>
    <p:cSldViewPr>
      <p:cViewPr varScale="1">
        <p:scale>
          <a:sx n="103" d="100"/>
          <a:sy n="103" d="100"/>
        </p:scale>
        <p:origin x="-456" y="-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B5DA5-E48D-420E-B53A-718B318B002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81B64-5C4C-4CE1-8841-1B9A226E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1B64-5C4C-4CE1-8841-1B9A226EE9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1B64-5C4C-4CE1-8841-1B9A226EE9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1B64-5C4C-4CE1-8841-1B9A226EE9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1B64-5C4C-4CE1-8841-1B9A226EE9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6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just a DFS with O(1)</a:t>
            </a:r>
            <a:r>
              <a:rPr lang="en-US" baseline="0" dirty="0" smtClean="0"/>
              <a:t> inserting to front of a linked list, so </a:t>
            </a:r>
            <a:r>
              <a:rPr lang="el-GR" baseline="0" dirty="0" smtClean="0"/>
              <a:t>Θ</a:t>
            </a:r>
            <a:r>
              <a:rPr lang="en-US" baseline="0" dirty="0" smtClean="0"/>
              <a:t>(V+E)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1B64-5C4C-4CE1-8841-1B9A226EE9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1B64-5C4C-4CE1-8841-1B9A226EE9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decreasing finishing time = topological sort!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1B64-5C4C-4CE1-8841-1B9A226EE9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46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1B64-5C4C-4CE1-8841-1B9A226EE97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6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5B6F-40A5-4A0D-8D93-4DB4502B920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CC7-816D-4D4C-8B72-94B7C3110DA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5B6F-40A5-4A0D-8D93-4DB4502B920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CC7-816D-4D4C-8B72-94B7C3110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5B6F-40A5-4A0D-8D93-4DB4502B920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CC7-816D-4D4C-8B72-94B7C3110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5B6F-40A5-4A0D-8D93-4DB4502B920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CC7-816D-4D4C-8B72-94B7C3110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5B6F-40A5-4A0D-8D93-4DB4502B920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CC7-816D-4D4C-8B72-94B7C3110DA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5B6F-40A5-4A0D-8D93-4DB4502B920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CC7-816D-4D4C-8B72-94B7C3110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5B6F-40A5-4A0D-8D93-4DB4502B920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CC7-816D-4D4C-8B72-94B7C3110DA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5B6F-40A5-4A0D-8D93-4DB4502B920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CC7-816D-4D4C-8B72-94B7C3110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5B6F-40A5-4A0D-8D93-4DB4502B920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CC7-816D-4D4C-8B72-94B7C3110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5B6F-40A5-4A0D-8D93-4DB4502B920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CC7-816D-4D4C-8B72-94B7C3110D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5B6F-40A5-4A0D-8D93-4DB4502B920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CC7-816D-4D4C-8B72-94B7C3110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C05B6F-40A5-4A0D-8D93-4DB4502B920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7004CC7-816D-4D4C-8B72-94B7C3110D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DFS and topological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9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Parenthesis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</a:t>
            </a:r>
            <a:r>
              <a:rPr lang="en-US" dirty="0" err="1" smtClean="0"/>
              <a:t>u,v</a:t>
            </a:r>
            <a:r>
              <a:rPr lang="en-US" dirty="0" smtClean="0"/>
              <a:t>, </a:t>
            </a:r>
            <a:r>
              <a:rPr lang="en-US" dirty="0"/>
              <a:t>exactly one of the following holds:</a:t>
            </a:r>
          </a:p>
          <a:p>
            <a:r>
              <a:rPr lang="en-US" dirty="0"/>
              <a:t>1. </a:t>
            </a:r>
            <a:r>
              <a:rPr lang="en-US" dirty="0" err="1" smtClean="0"/>
              <a:t>u.d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u.f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v.d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v.f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 smtClean="0"/>
              <a:t>v.d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v.f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u.d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u.f</a:t>
            </a:r>
            <a:r>
              <a:rPr lang="en-US" dirty="0" smtClean="0"/>
              <a:t> </a:t>
            </a:r>
            <a:r>
              <a:rPr lang="en-US" dirty="0"/>
              <a:t>(i.e., the intervals </a:t>
            </a:r>
            <a:r>
              <a:rPr lang="en-US" dirty="0" smtClean="0"/>
              <a:t>[</a:t>
            </a:r>
            <a:r>
              <a:rPr lang="en-US" dirty="0" err="1" smtClean="0"/>
              <a:t>u.d</a:t>
            </a:r>
            <a:r>
              <a:rPr lang="en-US" dirty="0" smtClean="0"/>
              <a:t>, </a:t>
            </a:r>
            <a:r>
              <a:rPr lang="en-US" dirty="0" err="1" smtClean="0"/>
              <a:t>u.f</a:t>
            </a:r>
            <a:r>
              <a:rPr lang="en-US" dirty="0" smtClean="0"/>
              <a:t> ] and [</a:t>
            </a:r>
            <a:r>
              <a:rPr lang="en-US" dirty="0" err="1" smtClean="0"/>
              <a:t>v.d</a:t>
            </a:r>
            <a:r>
              <a:rPr lang="en-US" dirty="0" smtClean="0"/>
              <a:t>, </a:t>
            </a:r>
            <a:r>
              <a:rPr lang="en-US" dirty="0" err="1" smtClean="0"/>
              <a:t>v.f</a:t>
            </a:r>
            <a:r>
              <a:rPr lang="en-US" dirty="0" smtClean="0"/>
              <a:t>] </a:t>
            </a:r>
            <a:r>
              <a:rPr lang="en-US" dirty="0"/>
              <a:t> are disjoint) and neither of u </a:t>
            </a:r>
            <a:r>
              <a:rPr lang="en-US" dirty="0" smtClean="0"/>
              <a:t>and v is </a:t>
            </a:r>
            <a:r>
              <a:rPr lang="en-US" dirty="0"/>
              <a:t>a descendant of the other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( ) [ ]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 smtClean="0"/>
              <a:t>u.d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v.d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v.f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u.f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v is </a:t>
            </a:r>
            <a:r>
              <a:rPr lang="en-US" dirty="0"/>
              <a:t>a descendant of 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 ( ) ]</a:t>
            </a:r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 smtClean="0"/>
              <a:t>v.d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u.d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u.f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v.f</a:t>
            </a:r>
            <a:r>
              <a:rPr lang="en-US" dirty="0" smtClean="0"/>
              <a:t> </a:t>
            </a:r>
            <a:r>
              <a:rPr lang="en-US" dirty="0"/>
              <a:t>and u is a descendant of </a:t>
            </a:r>
            <a:r>
              <a:rPr lang="en-US" dirty="0" smtClean="0"/>
              <a:t>v.</a:t>
            </a:r>
          </a:p>
          <a:p>
            <a:pPr lvl="1"/>
            <a:r>
              <a:rPr lang="en-US" dirty="0" smtClean="0"/>
              <a:t>( </a:t>
            </a:r>
            <a:r>
              <a:rPr lang="en-US" dirty="0"/>
              <a:t>[ ]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1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of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v </a:t>
            </a:r>
            <a:r>
              <a:rPr lang="en-US" dirty="0"/>
              <a:t>is a proper descendant of vertex u in the depth-first forest for a (</a:t>
            </a:r>
            <a:r>
              <a:rPr lang="en-US" dirty="0" smtClean="0"/>
              <a:t>directed or </a:t>
            </a:r>
            <a:r>
              <a:rPr lang="en-US" dirty="0"/>
              <a:t>undirected) graph G if and only if </a:t>
            </a:r>
            <a:r>
              <a:rPr lang="en-US" dirty="0" err="1" smtClean="0"/>
              <a:t>u.d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v.d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v.f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u.f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7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path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 is </a:t>
            </a:r>
            <a:r>
              <a:rPr lang="en-US" dirty="0"/>
              <a:t>a descendant of u if and only if at time </a:t>
            </a:r>
            <a:r>
              <a:rPr lang="en-US" dirty="0" err="1" smtClean="0"/>
              <a:t>u.d</a:t>
            </a:r>
            <a:r>
              <a:rPr lang="en-US" dirty="0"/>
              <a:t>, there is a </a:t>
            </a:r>
            <a:r>
              <a:rPr lang="en-US" dirty="0" smtClean="0"/>
              <a:t>path from u to v consisting of </a:t>
            </a:r>
            <a:r>
              <a:rPr lang="en-US" dirty="0"/>
              <a:t>only white vertices. (Except for u, which was just colored gray.)</a:t>
            </a:r>
          </a:p>
        </p:txBody>
      </p:sp>
    </p:spTree>
    <p:extLst>
      <p:ext uri="{BB962C8B-B14F-4D97-AF65-F5344CB8AC3E}">
        <p14:creationId xmlns:p14="http://schemas.microsoft.com/office/powerpoint/2010/main" val="42840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Tree</a:t>
            </a:r>
            <a:r>
              <a:rPr lang="en-US" dirty="0" smtClean="0"/>
              <a:t> </a:t>
            </a:r>
            <a:r>
              <a:rPr lang="en-US" dirty="0"/>
              <a:t>edge: in the depth-first forest. Found by exploring </a:t>
            </a:r>
            <a:r>
              <a:rPr lang="en-US" dirty="0" smtClean="0"/>
              <a:t>(u, v).</a:t>
            </a:r>
            <a:endParaRPr lang="en-US" dirty="0"/>
          </a:p>
          <a:p>
            <a:r>
              <a:rPr lang="en-US" b="1" dirty="0"/>
              <a:t>Back</a:t>
            </a:r>
            <a:r>
              <a:rPr lang="en-US" dirty="0"/>
              <a:t> edge: 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), </a:t>
            </a:r>
            <a:r>
              <a:rPr lang="en-US" dirty="0"/>
              <a:t>where u is a descendant of </a:t>
            </a:r>
            <a:r>
              <a:rPr lang="en-US" dirty="0" smtClean="0"/>
              <a:t>v.</a:t>
            </a:r>
            <a:endParaRPr lang="en-US" dirty="0"/>
          </a:p>
          <a:p>
            <a:r>
              <a:rPr lang="en-US" b="1" dirty="0"/>
              <a:t>Forward</a:t>
            </a:r>
            <a:r>
              <a:rPr lang="en-US" dirty="0"/>
              <a:t> edge: 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), </a:t>
            </a:r>
            <a:r>
              <a:rPr lang="en-US" dirty="0"/>
              <a:t>where </a:t>
            </a:r>
            <a:r>
              <a:rPr lang="en-US" dirty="0" smtClean="0"/>
              <a:t>v is </a:t>
            </a:r>
            <a:r>
              <a:rPr lang="en-US" dirty="0"/>
              <a:t>a descendant of u, but not a tree edge.</a:t>
            </a:r>
          </a:p>
          <a:p>
            <a:r>
              <a:rPr lang="en-US" b="1" dirty="0"/>
              <a:t>Cross</a:t>
            </a:r>
            <a:r>
              <a:rPr lang="en-US" dirty="0"/>
              <a:t> edge: any other edge. Can go between vertices in same depth-first </a:t>
            </a:r>
            <a:r>
              <a:rPr lang="en-US" dirty="0" smtClean="0"/>
              <a:t>tree or </a:t>
            </a:r>
            <a:r>
              <a:rPr lang="en-US" dirty="0"/>
              <a:t>in different depth-first trees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7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 first explore an edge 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), </a:t>
            </a:r>
            <a:r>
              <a:rPr lang="en-US" dirty="0"/>
              <a:t>the color of</a:t>
            </a:r>
          </a:p>
          <a:p>
            <a:r>
              <a:rPr lang="en-US" dirty="0" smtClean="0"/>
              <a:t>vertex v tells </a:t>
            </a:r>
            <a:r>
              <a:rPr lang="en-US" dirty="0"/>
              <a:t>us something about the edge:</a:t>
            </a:r>
          </a:p>
          <a:p>
            <a:r>
              <a:rPr lang="en-US" dirty="0"/>
              <a:t>1. WHITE indicates a tree edge,</a:t>
            </a:r>
          </a:p>
          <a:p>
            <a:r>
              <a:rPr lang="en-US" dirty="0"/>
              <a:t>2. GRAY indicates a back edge, and</a:t>
            </a:r>
          </a:p>
          <a:p>
            <a:r>
              <a:rPr lang="en-US" dirty="0"/>
              <a:t>3. BLACK indicates a forward or cross edge.</a:t>
            </a:r>
          </a:p>
        </p:txBody>
      </p:sp>
    </p:spTree>
    <p:extLst>
      <p:ext uri="{BB962C8B-B14F-4D97-AF65-F5344CB8AC3E}">
        <p14:creationId xmlns:p14="http://schemas.microsoft.com/office/powerpoint/2010/main" val="220481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</a:t>
            </a:r>
            <a:r>
              <a:rPr lang="en-US" dirty="0"/>
              <a:t>and cross edges never occur in a depth-first search </a:t>
            </a:r>
            <a:r>
              <a:rPr lang="en-US" dirty="0" smtClean="0"/>
              <a:t>of an </a:t>
            </a:r>
            <a:r>
              <a:rPr lang="en-US" dirty="0"/>
              <a:t>undirected graph.</a:t>
            </a:r>
          </a:p>
          <a:p>
            <a:r>
              <a:rPr lang="en-US" dirty="0" smtClean="0"/>
              <a:t>In </a:t>
            </a:r>
            <a:r>
              <a:rPr lang="en-US" dirty="0"/>
              <a:t>a depth-first search of an undirected graph G, every edge of G is either a </a:t>
            </a:r>
            <a:r>
              <a:rPr lang="en-US" dirty="0" smtClean="0"/>
              <a:t>tree edge </a:t>
            </a:r>
            <a:r>
              <a:rPr lang="en-US" dirty="0"/>
              <a:t>or a back edge.</a:t>
            </a:r>
          </a:p>
        </p:txBody>
      </p:sp>
    </p:spTree>
    <p:extLst>
      <p:ext uri="{BB962C8B-B14F-4D97-AF65-F5344CB8AC3E}">
        <p14:creationId xmlns:p14="http://schemas.microsoft.com/office/powerpoint/2010/main" val="25015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Show how depth-first search </a:t>
            </a:r>
            <a:r>
              <a:rPr lang="en-US" dirty="0" smtClean="0"/>
              <a:t>works.  Assume </a:t>
            </a:r>
            <a:r>
              <a:rPr lang="en-US" dirty="0"/>
              <a:t>that </a:t>
            </a:r>
            <a:r>
              <a:rPr lang="en-US" dirty="0" smtClean="0"/>
              <a:t>the for </a:t>
            </a:r>
            <a:r>
              <a:rPr lang="en-US" dirty="0"/>
              <a:t>loop of lines 5–7 of the DFS procedure considers the vertices in </a:t>
            </a:r>
            <a:r>
              <a:rPr lang="en-US" dirty="0" smtClean="0"/>
              <a:t>alphabetical order</a:t>
            </a:r>
            <a:r>
              <a:rPr lang="en-US" dirty="0"/>
              <a:t>, and assume that each adjacency list is ordered alphabetically. Show </a:t>
            </a:r>
            <a:r>
              <a:rPr lang="en-US" dirty="0" smtClean="0"/>
              <a:t>the discovery </a:t>
            </a:r>
            <a:r>
              <a:rPr lang="en-US" dirty="0"/>
              <a:t>and finishing times for each vertex, and show the classification of </a:t>
            </a:r>
            <a:r>
              <a:rPr lang="en-US" dirty="0" smtClean="0"/>
              <a:t>each edge</a:t>
            </a:r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6" t="26941" r="5903" b="37574"/>
          <a:stretch/>
        </p:blipFill>
        <p:spPr bwMode="auto">
          <a:xfrm>
            <a:off x="1524001" y="2787058"/>
            <a:ext cx="5867399" cy="226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66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3" t="36454" r="36640" b="16757"/>
          <a:stretch/>
        </p:blipFill>
        <p:spPr bwMode="auto">
          <a:xfrm>
            <a:off x="1219200" y="1329394"/>
            <a:ext cx="6324600" cy="330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8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that using a single bit to store each vertex color suffices by arguing </a:t>
            </a:r>
            <a:r>
              <a:rPr lang="en-US" dirty="0" smtClean="0"/>
              <a:t>that the </a:t>
            </a:r>
            <a:r>
              <a:rPr lang="en-US" dirty="0"/>
              <a:t>DFS procedure would produce the same result if line 3 of DFS-VISIT </a:t>
            </a:r>
            <a:r>
              <a:rPr lang="en-US" dirty="0" smtClean="0"/>
              <a:t>was removed.</a:t>
            </a:r>
          </a:p>
          <a:p>
            <a:r>
              <a:rPr lang="en-US" dirty="0"/>
              <a:t>Rewrite the procedure DFS, using a stack to eliminate recursion.</a:t>
            </a:r>
          </a:p>
        </p:txBody>
      </p:sp>
    </p:spTree>
    <p:extLst>
      <p:ext uri="{BB962C8B-B14F-4D97-AF65-F5344CB8AC3E}">
        <p14:creationId xmlns:p14="http://schemas.microsoft.com/office/powerpoint/2010/main" val="1813249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G </a:t>
            </a:r>
            <a:r>
              <a:rPr lang="en-US" dirty="0" smtClean="0"/>
              <a:t>= (V,E) </a:t>
            </a:r>
            <a:r>
              <a:rPr lang="en-US" dirty="0"/>
              <a:t>be a connected, undirected graph. Give an </a:t>
            </a:r>
            <a:r>
              <a:rPr lang="en-US" dirty="0" smtClean="0"/>
              <a:t>O(V+E)-</a:t>
            </a:r>
            <a:r>
              <a:rPr lang="en-US" dirty="0"/>
              <a:t>time </a:t>
            </a:r>
            <a:r>
              <a:rPr lang="en-US" dirty="0" smtClean="0"/>
              <a:t>algorithm to </a:t>
            </a:r>
            <a:r>
              <a:rPr lang="en-US" dirty="0"/>
              <a:t>compute a path in G that traverses each edge in </a:t>
            </a:r>
            <a:r>
              <a:rPr lang="en-US" dirty="0" smtClean="0"/>
              <a:t>E </a:t>
            </a:r>
            <a:r>
              <a:rPr lang="en-US" dirty="0"/>
              <a:t>exactly once in </a:t>
            </a:r>
            <a:r>
              <a:rPr lang="en-US" dirty="0" smtClean="0"/>
              <a:t>each direction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dirty="0"/>
              <a:t>how you can find your way out of a maze if you are given </a:t>
            </a:r>
            <a:r>
              <a:rPr lang="en-US" dirty="0" smtClean="0"/>
              <a:t>a large </a:t>
            </a:r>
            <a:r>
              <a:rPr lang="en-US" dirty="0"/>
              <a:t>supply of pennies.</a:t>
            </a:r>
          </a:p>
        </p:txBody>
      </p:sp>
    </p:spTree>
    <p:extLst>
      <p:ext uri="{BB962C8B-B14F-4D97-AF65-F5344CB8AC3E}">
        <p14:creationId xmlns:p14="http://schemas.microsoft.com/office/powerpoint/2010/main" val="349470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3550"/>
            <a:ext cx="3364302" cy="21566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13316"/>
            <a:ext cx="3364302" cy="2156604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1943100" y="2518554"/>
            <a:ext cx="381000" cy="3200400"/>
          </a:xfrm>
          <a:prstGeom prst="rightBrace">
            <a:avLst>
              <a:gd name="adj1" fmla="val 43562"/>
              <a:gd name="adj2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0800000">
            <a:off x="4914900" y="1581150"/>
            <a:ext cx="381000" cy="2286000"/>
          </a:xfrm>
          <a:prstGeom prst="rightBrace">
            <a:avLst>
              <a:gd name="adj1" fmla="val 52370"/>
              <a:gd name="adj2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0134" y="440055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breadth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2021" y="1885950"/>
            <a:ext cx="45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235" y="1047750"/>
            <a:ext cx="41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"deeper" whenever possible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95900" y="447675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*example shows discovery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94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Depth first search will turn out to be an incredibly useful algorithm.  Tell how DFS can help solve the following problems:</a:t>
            </a:r>
          </a:p>
          <a:p>
            <a:r>
              <a:rPr lang="en-US" dirty="0" smtClean="0"/>
              <a:t>Minimum </a:t>
            </a:r>
            <a:r>
              <a:rPr lang="en-US" dirty="0"/>
              <a:t>spanning tree and all pair shortest path </a:t>
            </a:r>
            <a:r>
              <a:rPr lang="en-US" dirty="0" smtClean="0"/>
              <a:t>tree (when will DFS work?).</a:t>
            </a:r>
            <a:endParaRPr lang="en-US" dirty="0"/>
          </a:p>
          <a:p>
            <a:r>
              <a:rPr lang="en-US" dirty="0" smtClean="0"/>
              <a:t>Detecting a cycle </a:t>
            </a:r>
            <a:r>
              <a:rPr lang="en-US" dirty="0"/>
              <a:t>in a graph </a:t>
            </a:r>
          </a:p>
          <a:p>
            <a:r>
              <a:rPr lang="en-US" dirty="0" smtClean="0"/>
              <a:t>Path Finding (find a path between two given vertices u and z)</a:t>
            </a:r>
            <a:endParaRPr lang="en-US" dirty="0"/>
          </a:p>
          <a:p>
            <a:r>
              <a:rPr lang="en-US" dirty="0" smtClean="0"/>
              <a:t>Topological </a:t>
            </a:r>
            <a:r>
              <a:rPr lang="en-US" dirty="0"/>
              <a:t>Sorting</a:t>
            </a:r>
          </a:p>
          <a:p>
            <a:r>
              <a:rPr lang="en-US" dirty="0" smtClean="0"/>
              <a:t>Testing </a:t>
            </a:r>
            <a:r>
              <a:rPr lang="en-US" dirty="0"/>
              <a:t>if a graph is bipartite</a:t>
            </a:r>
          </a:p>
          <a:p>
            <a:r>
              <a:rPr lang="en-US" dirty="0" smtClean="0"/>
              <a:t>Finding </a:t>
            </a:r>
            <a:r>
              <a:rPr lang="en-US" dirty="0"/>
              <a:t>Strongly Connected </a:t>
            </a:r>
            <a:r>
              <a:rPr lang="en-US" dirty="0" smtClean="0"/>
              <a:t>Components</a:t>
            </a:r>
            <a:endParaRPr lang="en-US" dirty="0"/>
          </a:p>
          <a:p>
            <a:r>
              <a:rPr lang="en-US" dirty="0" smtClean="0"/>
              <a:t>Solving </a:t>
            </a:r>
            <a:r>
              <a:rPr lang="en-US" dirty="0"/>
              <a:t>puzzles with only one solution, such as mazes. (DFS can be adapted to find all solutions to a maze by only including nodes on the current path in the visited set.)</a:t>
            </a:r>
          </a:p>
        </p:txBody>
      </p:sp>
    </p:spTree>
    <p:extLst>
      <p:ext uri="{BB962C8B-B14F-4D97-AF65-F5344CB8AC3E}">
        <p14:creationId xmlns:p14="http://schemas.microsoft.com/office/powerpoint/2010/main" val="1071245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A directed graph with no cycles.</a:t>
            </a:r>
          </a:p>
          <a:p>
            <a:r>
              <a:rPr lang="en-US" dirty="0"/>
              <a:t>A topological </a:t>
            </a:r>
            <a:r>
              <a:rPr lang="en-US" dirty="0" smtClean="0"/>
              <a:t>sort of </a:t>
            </a:r>
            <a:r>
              <a:rPr lang="en-US" dirty="0"/>
              <a:t>a dag </a:t>
            </a:r>
            <a:r>
              <a:rPr lang="en-US" dirty="0" smtClean="0"/>
              <a:t>is </a:t>
            </a:r>
            <a:r>
              <a:rPr lang="en-US" dirty="0"/>
              <a:t>a linear ordering of all its vertices such that if G contains </a:t>
            </a:r>
            <a:r>
              <a:rPr lang="en-US" dirty="0" smtClean="0"/>
              <a:t>an edge (</a:t>
            </a:r>
            <a:r>
              <a:rPr lang="en-US" dirty="0" err="1" smtClean="0"/>
              <a:t>u,v</a:t>
            </a:r>
            <a:r>
              <a:rPr lang="en-US" dirty="0" smtClean="0"/>
              <a:t>), </a:t>
            </a:r>
            <a:r>
              <a:rPr lang="en-US" dirty="0"/>
              <a:t>then u appears before </a:t>
            </a:r>
            <a:r>
              <a:rPr lang="en-US" dirty="0" smtClean="0"/>
              <a:t>v </a:t>
            </a:r>
            <a:r>
              <a:rPr lang="en-US" dirty="0"/>
              <a:t>in the ordering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ordering </a:t>
            </a:r>
            <a:r>
              <a:rPr lang="en-US" dirty="0"/>
              <a:t>of its vertices along a horizontal line so that all directed edges go </a:t>
            </a:r>
            <a:r>
              <a:rPr lang="en-US" dirty="0" smtClean="0"/>
              <a:t>from left </a:t>
            </a:r>
            <a:r>
              <a:rPr lang="en-US" dirty="0"/>
              <a:t>to right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a different kind of sort than we have done in the past.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9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 of Cardiovascular Disease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47750"/>
            <a:ext cx="6400800" cy="3476445"/>
          </a:xfrm>
        </p:spPr>
      </p:pic>
      <p:sp>
        <p:nvSpPr>
          <p:cNvPr id="5" name="TextBox 4"/>
          <p:cNvSpPr txBox="1"/>
          <p:nvPr/>
        </p:nvSpPr>
        <p:spPr>
          <a:xfrm>
            <a:off x="609600" y="3943350"/>
            <a:ext cx="473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dag can be used to indicate causality.</a:t>
            </a:r>
          </a:p>
          <a:p>
            <a:r>
              <a:rPr lang="en-US" dirty="0" smtClean="0"/>
              <a:t>Useful in social sciences, epidemiology, etc.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834" y="4688937"/>
            <a:ext cx="793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http://www.omicsonline.org/using-directed-acyclic-graphs-for-investigating-causal-paths-for-cardiovascular-disease-2155-6180.1000182.php?aid=20947</a:t>
            </a:r>
          </a:p>
        </p:txBody>
      </p:sp>
    </p:spTree>
    <p:extLst>
      <p:ext uri="{BB962C8B-B14F-4D97-AF65-F5344CB8AC3E}">
        <p14:creationId xmlns:p14="http://schemas.microsoft.com/office/powerpoint/2010/main" val="267413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 of course prerequisites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1055089"/>
            <a:ext cx="5562600" cy="3333393"/>
          </a:xfrm>
        </p:spPr>
      </p:pic>
      <p:sp>
        <p:nvSpPr>
          <p:cNvPr id="5" name="TextBox 4"/>
          <p:cNvSpPr txBox="1"/>
          <p:nvPr/>
        </p:nvSpPr>
        <p:spPr>
          <a:xfrm>
            <a:off x="344685" y="4433956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Dags</a:t>
            </a:r>
            <a:r>
              <a:rPr lang="en-US" dirty="0" smtClean="0"/>
              <a:t> are used in scheduling, when one thing must happen before another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685" y="4705350"/>
            <a:ext cx="774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https://www.cs.northwestern.edu/academics/courses/311/html/graphs.html</a:t>
            </a:r>
          </a:p>
        </p:txBody>
      </p:sp>
    </p:spTree>
    <p:extLst>
      <p:ext uri="{BB962C8B-B14F-4D97-AF65-F5344CB8AC3E}">
        <p14:creationId xmlns:p14="http://schemas.microsoft.com/office/powerpoint/2010/main" val="99872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 of making pancakes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"/>
          <a:stretch/>
        </p:blipFill>
        <p:spPr>
          <a:xfrm>
            <a:off x="1371600" y="1111192"/>
            <a:ext cx="6312716" cy="3657600"/>
          </a:xfrm>
        </p:spPr>
      </p:pic>
      <p:sp>
        <p:nvSpPr>
          <p:cNvPr id="5" name="TextBox 4"/>
          <p:cNvSpPr txBox="1"/>
          <p:nvPr/>
        </p:nvSpPr>
        <p:spPr>
          <a:xfrm>
            <a:off x="762000" y="4412218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Dags</a:t>
            </a:r>
            <a:r>
              <a:rPr lang="en-US" dirty="0" smtClean="0"/>
              <a:t> can model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77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4" t="26812" r="14009" b="2061"/>
          <a:stretch/>
        </p:blipFill>
        <p:spPr bwMode="auto">
          <a:xfrm>
            <a:off x="685800" y="1123950"/>
            <a:ext cx="6705600" cy="375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43800" y="1428750"/>
            <a:ext cx="129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directed edge (</a:t>
            </a:r>
            <a:r>
              <a:rPr lang="en-US" dirty="0" err="1" smtClean="0"/>
              <a:t>u,v</a:t>
            </a:r>
            <a:r>
              <a:rPr lang="en-US" dirty="0" smtClean="0"/>
              <a:t>) indicates that item u must be put on before item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15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3" t="15123" r="2563" b="7813"/>
          <a:stretch/>
        </p:blipFill>
        <p:spPr bwMode="auto">
          <a:xfrm>
            <a:off x="1143000" y="285749"/>
            <a:ext cx="6934200" cy="482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395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time complexity?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3" t="70534" r="3185" b="8362"/>
          <a:stretch/>
        </p:blipFill>
        <p:spPr bwMode="auto">
          <a:xfrm>
            <a:off x="304800" y="1123950"/>
            <a:ext cx="8126084" cy="161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137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DFS to detect a dag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directed graph G is acyclic if and only if a depth-first search of G yields no back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46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8" t="42187" r="4558" b="3225"/>
          <a:stretch/>
        </p:blipFill>
        <p:spPr bwMode="auto">
          <a:xfrm>
            <a:off x="4038600" y="1962150"/>
            <a:ext cx="422813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73355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ordering of vertices produced by a topological sort?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9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G </a:t>
            </a:r>
            <a:r>
              <a:rPr lang="en-US" dirty="0" smtClean="0"/>
              <a:t>= (V,E), </a:t>
            </a:r>
            <a:r>
              <a:rPr lang="en-US" dirty="0"/>
              <a:t>directed or undirected.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</a:t>
            </a:r>
            <a:r>
              <a:rPr lang="en-US" dirty="0"/>
              <a:t>source vertex </a:t>
            </a:r>
            <a:r>
              <a:rPr lang="en-US" dirty="0" smtClean="0"/>
              <a:t>is given</a:t>
            </a:r>
            <a:r>
              <a:rPr lang="en-US" dirty="0"/>
              <a:t>!</a:t>
            </a:r>
          </a:p>
          <a:p>
            <a:r>
              <a:rPr lang="en-US" dirty="0"/>
              <a:t>Output: </a:t>
            </a:r>
            <a:r>
              <a:rPr lang="en-US" b="1" dirty="0"/>
              <a:t>2 timestamps </a:t>
            </a:r>
            <a:r>
              <a:rPr lang="en-US" dirty="0"/>
              <a:t>on each vertex:</a:t>
            </a:r>
          </a:p>
          <a:p>
            <a:pPr lvl="1"/>
            <a:r>
              <a:rPr lang="en-US" dirty="0" err="1" smtClean="0"/>
              <a:t>v.d</a:t>
            </a:r>
            <a:r>
              <a:rPr lang="en-US" dirty="0" smtClean="0"/>
              <a:t> </a:t>
            </a:r>
            <a:r>
              <a:rPr lang="en-US" b="1" dirty="0"/>
              <a:t>discovery time</a:t>
            </a:r>
          </a:p>
          <a:p>
            <a:pPr lvl="1"/>
            <a:r>
              <a:rPr lang="en-US" dirty="0" err="1" smtClean="0"/>
              <a:t>v.f</a:t>
            </a:r>
            <a:r>
              <a:rPr lang="en-US" dirty="0" smtClean="0"/>
              <a:t> </a:t>
            </a:r>
            <a:r>
              <a:rPr lang="en-US" b="1" dirty="0"/>
              <a:t>finishing time</a:t>
            </a:r>
          </a:p>
          <a:p>
            <a:r>
              <a:rPr lang="en-US" dirty="0"/>
              <a:t>These will be useful for other algorithms later on.</a:t>
            </a:r>
          </a:p>
          <a:p>
            <a:r>
              <a:rPr lang="en-US" dirty="0"/>
              <a:t>Can also compute </a:t>
            </a:r>
            <a:r>
              <a:rPr lang="en-US" dirty="0" smtClean="0"/>
              <a:t>v.</a:t>
            </a:r>
            <a:r>
              <a:rPr lang="el-GR" dirty="0" smtClean="0"/>
              <a:t>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an algorithm that determines whether or not a given undirected graph </a:t>
            </a:r>
            <a:r>
              <a:rPr lang="en-US" dirty="0" smtClean="0"/>
              <a:t>contains </a:t>
            </a:r>
            <a:r>
              <a:rPr lang="en-US" dirty="0"/>
              <a:t>a cycle. Your algorithm should run in </a:t>
            </a:r>
            <a:r>
              <a:rPr lang="en-US" dirty="0" smtClean="0"/>
              <a:t>O(V) time</a:t>
            </a:r>
            <a:r>
              <a:rPr lang="en-US" dirty="0"/>
              <a:t>, </a:t>
            </a:r>
            <a:r>
              <a:rPr lang="en-US" dirty="0" smtClean="0"/>
              <a:t>independent of |E|.</a:t>
            </a:r>
          </a:p>
          <a:p>
            <a:r>
              <a:rPr lang="en-US" dirty="0"/>
              <a:t>Another way to perform topological sorting on a directed acyclic graph </a:t>
            </a:r>
            <a:r>
              <a:rPr lang="en-US" dirty="0" smtClean="0"/>
              <a:t>is </a:t>
            </a:r>
            <a:r>
              <a:rPr lang="en-US" dirty="0"/>
              <a:t>to repeatedly find a vertex of in-degree 0, output it, and remove it </a:t>
            </a:r>
            <a:r>
              <a:rPr lang="en-US" dirty="0" smtClean="0"/>
              <a:t>and all </a:t>
            </a:r>
            <a:r>
              <a:rPr lang="en-US" dirty="0"/>
              <a:t>of its outgoing edges from the graph. Explain how to implement this idea </a:t>
            </a:r>
            <a:r>
              <a:rPr lang="en-US" dirty="0" smtClean="0"/>
              <a:t>so that </a:t>
            </a:r>
            <a:r>
              <a:rPr lang="en-US" dirty="0"/>
              <a:t>it runs in time </a:t>
            </a:r>
            <a:r>
              <a:rPr lang="en-US" dirty="0" smtClean="0"/>
              <a:t>O(V+E). </a:t>
            </a:r>
            <a:r>
              <a:rPr lang="en-US" dirty="0"/>
              <a:t>What happens to this algorithm if G has cycles?</a:t>
            </a:r>
          </a:p>
        </p:txBody>
      </p:sp>
    </p:spTree>
    <p:extLst>
      <p:ext uri="{BB962C8B-B14F-4D97-AF65-F5344CB8AC3E}">
        <p14:creationId xmlns:p14="http://schemas.microsoft.com/office/powerpoint/2010/main" val="732163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strongly connected component of a </a:t>
            </a:r>
            <a:r>
              <a:rPr lang="en-US" dirty="0" smtClean="0"/>
              <a:t>directed graph </a:t>
            </a:r>
            <a:r>
              <a:rPr lang="en-US" dirty="0"/>
              <a:t>G </a:t>
            </a:r>
            <a:r>
              <a:rPr lang="en-US" dirty="0" smtClean="0"/>
              <a:t>= (V,E) </a:t>
            </a:r>
            <a:r>
              <a:rPr lang="en-US" dirty="0"/>
              <a:t>is a maximal set of vertices C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V </a:t>
            </a:r>
            <a:r>
              <a:rPr lang="en-US" dirty="0"/>
              <a:t>such that for every </a:t>
            </a:r>
            <a:r>
              <a:rPr lang="en-US" dirty="0" smtClean="0"/>
              <a:t>pair of </a:t>
            </a:r>
            <a:r>
              <a:rPr lang="en-US" dirty="0"/>
              <a:t>vertices u and </a:t>
            </a:r>
            <a:r>
              <a:rPr lang="en-US" dirty="0" smtClean="0"/>
              <a:t>v </a:t>
            </a:r>
            <a:r>
              <a:rPr lang="en-US" dirty="0"/>
              <a:t>in C, we have both </a:t>
            </a:r>
            <a:r>
              <a:rPr lang="en-US" dirty="0" err="1" smtClean="0"/>
              <a:t>u</a:t>
            </a:r>
            <a:r>
              <a:rPr lang="en-US" dirty="0" err="1" smtClean="0">
                <a:latin typeface="Cambria Math"/>
                <a:ea typeface="Cambria Math"/>
              </a:rPr>
              <a:t>↝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v</a:t>
            </a:r>
            <a:r>
              <a:rPr lang="en-US" dirty="0" err="1" smtClean="0">
                <a:latin typeface="Cambria Math"/>
                <a:ea typeface="Cambria Math"/>
              </a:rPr>
              <a:t>↝</a:t>
            </a:r>
            <a:r>
              <a:rPr lang="en-US" dirty="0" err="1" smtClean="0"/>
              <a:t>u</a:t>
            </a:r>
            <a:r>
              <a:rPr lang="en-US" dirty="0"/>
              <a:t>; that is, vertices u and </a:t>
            </a:r>
            <a:r>
              <a:rPr lang="en-US" dirty="0" smtClean="0"/>
              <a:t>v are </a:t>
            </a:r>
            <a:r>
              <a:rPr lang="en-US" dirty="0"/>
              <a:t>reachable from each other. </a:t>
            </a:r>
          </a:p>
        </p:txBody>
      </p:sp>
    </p:spTree>
    <p:extLst>
      <p:ext uri="{BB962C8B-B14F-4D97-AF65-F5344CB8AC3E}">
        <p14:creationId xmlns:p14="http://schemas.microsoft.com/office/powerpoint/2010/main" val="828779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1" t="20765" r="14331" b="28721"/>
          <a:stretch/>
        </p:blipFill>
        <p:spPr bwMode="auto">
          <a:xfrm>
            <a:off x="58723" y="1123950"/>
            <a:ext cx="5058562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7" t="72695" r="17500" b="7527"/>
          <a:stretch/>
        </p:blipFill>
        <p:spPr bwMode="auto">
          <a:xfrm>
            <a:off x="5562600" y="2190750"/>
            <a:ext cx="3491218" cy="143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39008" y="361379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28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baseline="30000" dirty="0"/>
              <a:t>SCC</a:t>
            </a:r>
            <a:r>
              <a:rPr lang="en-US" dirty="0"/>
              <a:t> </a:t>
            </a:r>
            <a:r>
              <a:rPr lang="en-US" dirty="0" smtClean="0"/>
              <a:t>= (V</a:t>
            </a:r>
            <a:r>
              <a:rPr lang="en-US" baseline="30000" dirty="0" smtClean="0"/>
              <a:t>SCC</a:t>
            </a:r>
            <a:r>
              <a:rPr lang="en-US" dirty="0" smtClean="0"/>
              <a:t>,E</a:t>
            </a:r>
            <a:r>
              <a:rPr lang="en-US" baseline="30000" dirty="0" smtClean="0"/>
              <a:t>SCC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V</a:t>
            </a:r>
            <a:r>
              <a:rPr lang="en-US" baseline="30000" dirty="0" smtClean="0"/>
              <a:t>SCC</a:t>
            </a:r>
            <a:r>
              <a:rPr lang="en-US" dirty="0" smtClean="0"/>
              <a:t> </a:t>
            </a:r>
            <a:r>
              <a:rPr lang="en-US" dirty="0"/>
              <a:t>has one vertex for each SCC in G.</a:t>
            </a:r>
          </a:p>
          <a:p>
            <a:r>
              <a:rPr lang="en-US" dirty="0"/>
              <a:t>E</a:t>
            </a:r>
            <a:r>
              <a:rPr lang="en-US" baseline="30000" dirty="0"/>
              <a:t>SCC</a:t>
            </a:r>
            <a:r>
              <a:rPr lang="en-US" dirty="0"/>
              <a:t> has an edge if there’s an edge between the </a:t>
            </a:r>
            <a:r>
              <a:rPr lang="en-US" dirty="0" smtClean="0"/>
              <a:t>corresponding </a:t>
            </a:r>
            <a:r>
              <a:rPr lang="en-US" dirty="0"/>
              <a:t>SCC’s in G</a:t>
            </a:r>
            <a:r>
              <a:rPr lang="en-US" dirty="0" smtClean="0"/>
              <a:t>.</a:t>
            </a:r>
          </a:p>
          <a:p>
            <a:r>
              <a:rPr lang="en-US" dirty="0"/>
              <a:t>G</a:t>
            </a:r>
            <a:r>
              <a:rPr lang="en-US" baseline="30000" dirty="0"/>
              <a:t>SCC</a:t>
            </a:r>
            <a:r>
              <a:rPr lang="en-US" dirty="0" smtClean="0"/>
              <a:t> is a dag.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7" t="72695" r="17500" b="7527"/>
          <a:stretch/>
        </p:blipFill>
        <p:spPr bwMode="auto">
          <a:xfrm>
            <a:off x="5257800" y="3181350"/>
            <a:ext cx="3491218" cy="143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63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baseline="30000" dirty="0" smtClean="0"/>
              <a:t>T</a:t>
            </a:r>
            <a:r>
              <a:rPr lang="en-US" dirty="0" smtClean="0"/>
              <a:t> is the </a:t>
            </a:r>
            <a:r>
              <a:rPr lang="en-US" dirty="0"/>
              <a:t>transpose of G.</a:t>
            </a:r>
          </a:p>
          <a:p>
            <a:r>
              <a:rPr lang="en-US" dirty="0" smtClean="0"/>
              <a:t>G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is G with all edges reversed.</a:t>
            </a:r>
          </a:p>
          <a:p>
            <a:r>
              <a:rPr lang="en-US" dirty="0"/>
              <a:t>Can create G</a:t>
            </a:r>
            <a:r>
              <a:rPr lang="en-US" baseline="30000" dirty="0"/>
              <a:t>T</a:t>
            </a:r>
            <a:r>
              <a:rPr lang="en-US" dirty="0"/>
              <a:t> in </a:t>
            </a:r>
            <a:r>
              <a:rPr lang="el-GR" dirty="0" smtClean="0"/>
              <a:t>Θ</a:t>
            </a:r>
            <a:r>
              <a:rPr lang="en-US" dirty="0" smtClean="0"/>
              <a:t>(V+E) </a:t>
            </a:r>
            <a:r>
              <a:rPr lang="en-US" dirty="0"/>
              <a:t>time if using adjacency lists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Do G and G</a:t>
            </a:r>
            <a:r>
              <a:rPr lang="en-US" baseline="30000" dirty="0" smtClean="0"/>
              <a:t>T</a:t>
            </a:r>
            <a:r>
              <a:rPr lang="en-US" dirty="0" smtClean="0"/>
              <a:t> have the same strongly connected components?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87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1181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 Strongly Connected Components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2" t="41270" r="13523" b="31896"/>
          <a:stretch/>
        </p:blipFill>
        <p:spPr bwMode="auto">
          <a:xfrm>
            <a:off x="304800" y="1733550"/>
            <a:ext cx="7094230" cy="195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58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that vertices are considered in order of decreasing finishing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55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the number of strongly connected components of a graph change if a </a:t>
            </a:r>
            <a:r>
              <a:rPr lang="en-US" dirty="0" smtClean="0"/>
              <a:t>new edge </a:t>
            </a:r>
            <a:r>
              <a:rPr lang="en-US" dirty="0"/>
              <a:t>is added?</a:t>
            </a:r>
          </a:p>
        </p:txBody>
      </p:sp>
    </p:spTree>
    <p:extLst>
      <p:ext uri="{BB962C8B-B14F-4D97-AF65-F5344CB8AC3E}">
        <p14:creationId xmlns:p14="http://schemas.microsoft.com/office/powerpoint/2010/main" val="80462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methodically explore every edge.</a:t>
            </a:r>
          </a:p>
          <a:p>
            <a:pPr lvl="1"/>
            <a:r>
              <a:rPr lang="en-US" dirty="0"/>
              <a:t>Start over from different vertices as necessary.</a:t>
            </a:r>
          </a:p>
          <a:p>
            <a:r>
              <a:rPr lang="en-US" dirty="0"/>
              <a:t>As soon as we discover a vertex, explore from it.</a:t>
            </a:r>
          </a:p>
          <a:p>
            <a:pPr lvl="1"/>
            <a:r>
              <a:rPr lang="en-US" dirty="0"/>
              <a:t>Unlike BFS, which puts a vertex on a queue so that we explore from it later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DFS may repeat from multiple source nodes</a:t>
            </a:r>
          </a:p>
          <a:p>
            <a:pPr lvl="1"/>
            <a:r>
              <a:rPr lang="en-US" dirty="0" smtClean="0"/>
              <a:t>Unlike BFS, result is a forest of DFS trees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7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DFS progresses, every vertex has a color:</a:t>
            </a:r>
          </a:p>
          <a:p>
            <a:pPr lvl="1"/>
            <a:r>
              <a:rPr lang="en-US" dirty="0"/>
              <a:t>WHITE </a:t>
            </a:r>
            <a:r>
              <a:rPr lang="en-US" dirty="0" smtClean="0"/>
              <a:t>= </a:t>
            </a:r>
            <a:r>
              <a:rPr lang="en-US" dirty="0"/>
              <a:t>undiscovered</a:t>
            </a:r>
          </a:p>
          <a:p>
            <a:pPr lvl="1"/>
            <a:r>
              <a:rPr lang="en-US" dirty="0"/>
              <a:t>GRAY </a:t>
            </a:r>
            <a:r>
              <a:rPr lang="en-US" dirty="0" smtClean="0"/>
              <a:t>= </a:t>
            </a:r>
            <a:r>
              <a:rPr lang="en-US" dirty="0"/>
              <a:t>discovered, but not finished (not done exploring from it)</a:t>
            </a:r>
          </a:p>
          <a:p>
            <a:pPr lvl="1"/>
            <a:r>
              <a:rPr lang="en-US" dirty="0"/>
              <a:t>BLACK </a:t>
            </a:r>
            <a:r>
              <a:rPr lang="en-US" dirty="0" smtClean="0"/>
              <a:t>= finished </a:t>
            </a:r>
            <a:r>
              <a:rPr lang="en-US" dirty="0"/>
              <a:t>(have found everything reachable from it)</a:t>
            </a:r>
          </a:p>
          <a:p>
            <a:r>
              <a:rPr lang="en-US" dirty="0"/>
              <a:t>Discovery and finishing times:</a:t>
            </a:r>
          </a:p>
          <a:p>
            <a:pPr lvl="1"/>
            <a:r>
              <a:rPr lang="en-US" dirty="0"/>
              <a:t>Unique integers from 1 to </a:t>
            </a:r>
            <a:r>
              <a:rPr lang="en-US" dirty="0" smtClean="0"/>
              <a:t>2|V|</a:t>
            </a:r>
            <a:endParaRPr lang="en-US" dirty="0"/>
          </a:p>
          <a:p>
            <a:pPr lvl="1"/>
            <a:r>
              <a:rPr lang="en-US" dirty="0"/>
              <a:t>For all </a:t>
            </a:r>
            <a:r>
              <a:rPr lang="en-US" dirty="0" smtClean="0"/>
              <a:t>v, </a:t>
            </a:r>
            <a:r>
              <a:rPr lang="en-US" dirty="0" err="1" smtClean="0"/>
              <a:t>v.d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v.f</a:t>
            </a:r>
            <a:endParaRPr lang="en-US" dirty="0"/>
          </a:p>
          <a:p>
            <a:r>
              <a:rPr lang="en-US" dirty="0"/>
              <a:t>In other words, 1 </a:t>
            </a:r>
            <a:r>
              <a:rPr lang="en-US" dirty="0" smtClean="0"/>
              <a:t>≤ </a:t>
            </a:r>
            <a:r>
              <a:rPr lang="en-US" dirty="0" err="1" smtClean="0"/>
              <a:t>v.d</a:t>
            </a:r>
            <a:r>
              <a:rPr lang="en-US" dirty="0" smtClean="0"/>
              <a:t> &lt; </a:t>
            </a:r>
            <a:r>
              <a:rPr lang="en-US" dirty="0" err="1" smtClean="0"/>
              <a:t>v.f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2|V|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2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DFS, recursive version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6" t="27023" r="8019" b="12116"/>
          <a:stretch/>
        </p:blipFill>
        <p:spPr bwMode="auto">
          <a:xfrm>
            <a:off x="838200" y="1047750"/>
            <a:ext cx="553437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43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6" t="21901" r="4428" b="9862"/>
          <a:stretch/>
        </p:blipFill>
        <p:spPr bwMode="auto">
          <a:xfrm>
            <a:off x="2514600" y="361950"/>
            <a:ext cx="6530606" cy="458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41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procedure DFS-VISIT </a:t>
            </a:r>
            <a:r>
              <a:rPr lang="en-US" dirty="0" smtClean="0"/>
              <a:t>is called </a:t>
            </a:r>
            <a:r>
              <a:rPr lang="en-US" dirty="0"/>
              <a:t>exactly once for each vertex </a:t>
            </a:r>
            <a:r>
              <a:rPr lang="en-US" dirty="0" smtClean="0"/>
              <a:t>v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dirty="0"/>
              <a:t>V , since the vertex u on which </a:t>
            </a:r>
            <a:r>
              <a:rPr lang="en-US" dirty="0" smtClean="0"/>
              <a:t>DFS-VISIT is </a:t>
            </a:r>
            <a:r>
              <a:rPr lang="en-US" dirty="0"/>
              <a:t>invoked must be white and the first thing DFS-VISIT does is paint vertex u gray.</a:t>
            </a:r>
          </a:p>
          <a:p>
            <a:r>
              <a:rPr lang="en-US" dirty="0"/>
              <a:t>During an execution of </a:t>
            </a:r>
            <a:r>
              <a:rPr lang="en-US" dirty="0" smtClean="0"/>
              <a:t>DFS-VISIT, </a:t>
            </a:r>
            <a:r>
              <a:rPr lang="en-US" dirty="0"/>
              <a:t>the loop on lines 4–7 executes </a:t>
            </a:r>
            <a:r>
              <a:rPr lang="en-US" i="1" dirty="0" err="1" smtClean="0"/>
              <a:t>Adj</a:t>
            </a:r>
            <a:r>
              <a:rPr lang="en-US" dirty="0" smtClean="0"/>
              <a:t>[E] times = </a:t>
            </a:r>
            <a:r>
              <a:rPr lang="el-GR" dirty="0" smtClean="0"/>
              <a:t>Θ</a:t>
            </a:r>
            <a:r>
              <a:rPr lang="en-US" dirty="0" smtClean="0"/>
              <a:t>(E).  </a:t>
            </a:r>
          </a:p>
          <a:p>
            <a:r>
              <a:rPr lang="en-US" dirty="0" smtClean="0"/>
              <a:t>The </a:t>
            </a:r>
            <a:r>
              <a:rPr lang="en-US" dirty="0"/>
              <a:t>running time </a:t>
            </a:r>
            <a:r>
              <a:rPr lang="en-US" dirty="0" smtClean="0"/>
              <a:t>of DFS </a:t>
            </a:r>
            <a:r>
              <a:rPr lang="en-US" dirty="0"/>
              <a:t>is therefore </a:t>
            </a:r>
            <a:r>
              <a:rPr lang="el-GR" dirty="0" smtClean="0"/>
              <a:t>Θ</a:t>
            </a:r>
            <a:r>
              <a:rPr lang="en-US" dirty="0" smtClean="0"/>
              <a:t>(V + E)</a:t>
            </a:r>
          </a:p>
          <a:p>
            <a:r>
              <a:rPr lang="en-US" dirty="0" smtClean="0"/>
              <a:t>Notice that BFS was O(V + E) because it was not certain that every vertex would be visited.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3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Discovery and finishing times have a </a:t>
            </a:r>
            <a:r>
              <a:rPr lang="en-US" i="1" dirty="0" smtClean="0"/>
              <a:t>parenthesis</a:t>
            </a:r>
            <a:r>
              <a:rPr lang="en-US" dirty="0" smtClean="0"/>
              <a:t> structure</a:t>
            </a:r>
          </a:p>
          <a:p>
            <a:r>
              <a:rPr lang="en-US" dirty="0"/>
              <a:t>If we represent the discovery of vertex u </a:t>
            </a:r>
            <a:r>
              <a:rPr lang="en-US" dirty="0" smtClean="0"/>
              <a:t>with a </a:t>
            </a:r>
            <a:r>
              <a:rPr lang="en-US" dirty="0"/>
              <a:t>left parenthesis </a:t>
            </a:r>
            <a:r>
              <a:rPr lang="en-US" dirty="0" smtClean="0"/>
              <a:t>“(u</a:t>
            </a:r>
            <a:r>
              <a:rPr lang="en-US" dirty="0"/>
              <a:t>” and represent its finishing by a right parenthesis “</a:t>
            </a:r>
            <a:r>
              <a:rPr lang="en-US" dirty="0" smtClean="0"/>
              <a:t>u)”, then the </a:t>
            </a:r>
            <a:r>
              <a:rPr lang="en-US" dirty="0"/>
              <a:t>history of discoveries and </a:t>
            </a:r>
            <a:r>
              <a:rPr lang="en-US" dirty="0" err="1"/>
              <a:t>finishings</a:t>
            </a:r>
            <a:r>
              <a:rPr lang="en-US" dirty="0"/>
              <a:t> makes a well-formed expression in </a:t>
            </a:r>
            <a:r>
              <a:rPr lang="en-US" dirty="0" smtClean="0"/>
              <a:t>the sense </a:t>
            </a:r>
            <a:r>
              <a:rPr lang="en-US" dirty="0"/>
              <a:t>that the parentheses are properly nested.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7233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485</TotalTime>
  <Words>1474</Words>
  <Application>Microsoft Office PowerPoint</Application>
  <PresentationFormat>On-screen Show (16:9)</PresentationFormat>
  <Paragraphs>147</Paragraphs>
  <Slides>37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DFS and topological sort</vt:lpstr>
      <vt:lpstr>Depth first search</vt:lpstr>
      <vt:lpstr>Depth first search</vt:lpstr>
      <vt:lpstr>Depth first search</vt:lpstr>
      <vt:lpstr>Depth first search</vt:lpstr>
      <vt:lpstr>DFS, recursive version</vt:lpstr>
      <vt:lpstr>DFS</vt:lpstr>
      <vt:lpstr>Time complexity</vt:lpstr>
      <vt:lpstr>Properties of DFS</vt:lpstr>
      <vt:lpstr>Parenthesis Structure</vt:lpstr>
      <vt:lpstr>Nesting of descendants</vt:lpstr>
      <vt:lpstr>White path theorem</vt:lpstr>
      <vt:lpstr>Classification of edges</vt:lpstr>
      <vt:lpstr>Classification of edges</vt:lpstr>
      <vt:lpstr>Classification of edges</vt:lpstr>
      <vt:lpstr>Interview Questions</vt:lpstr>
      <vt:lpstr>Solution</vt:lpstr>
      <vt:lpstr>Interview Questions</vt:lpstr>
      <vt:lpstr>Interview Questions</vt:lpstr>
      <vt:lpstr>Interview Questions</vt:lpstr>
      <vt:lpstr>Topological Sort</vt:lpstr>
      <vt:lpstr>Dag of Cardiovascular Disease</vt:lpstr>
      <vt:lpstr>Dag of course prerequisites</vt:lpstr>
      <vt:lpstr>Dag of making pancakes</vt:lpstr>
      <vt:lpstr>Topological Sort</vt:lpstr>
      <vt:lpstr> </vt:lpstr>
      <vt:lpstr>Topological Sort</vt:lpstr>
      <vt:lpstr>Using DFS to detect a dag</vt:lpstr>
      <vt:lpstr>Interview Questions</vt:lpstr>
      <vt:lpstr>Interview Questions</vt:lpstr>
      <vt:lpstr>Strongly Connected Components</vt:lpstr>
      <vt:lpstr>Strongly Connected Components</vt:lpstr>
      <vt:lpstr>Component Graph</vt:lpstr>
      <vt:lpstr>Transpose of a directed graph</vt:lpstr>
      <vt:lpstr>Compute Strongly Connected Components</vt:lpstr>
      <vt:lpstr>Why does it work?</vt:lpstr>
      <vt:lpstr>Interview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54</cp:revision>
  <dcterms:created xsi:type="dcterms:W3CDTF">2015-12-30T17:08:34Z</dcterms:created>
  <dcterms:modified xsi:type="dcterms:W3CDTF">2016-02-10T19:56:10Z</dcterms:modified>
</cp:coreProperties>
</file>