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0"/>
  </p:notesMasterIdLst>
  <p:sldIdLst>
    <p:sldId id="256" r:id="rId2"/>
    <p:sldId id="284" r:id="rId3"/>
    <p:sldId id="286" r:id="rId4"/>
    <p:sldId id="28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57" r:id="rId13"/>
    <p:sldId id="258" r:id="rId14"/>
    <p:sldId id="283" r:id="rId15"/>
    <p:sldId id="259" r:id="rId16"/>
    <p:sldId id="260" r:id="rId17"/>
    <p:sldId id="261" r:id="rId18"/>
    <p:sldId id="262" r:id="rId19"/>
    <p:sldId id="263" r:id="rId20"/>
    <p:sldId id="264" r:id="rId21"/>
    <p:sldId id="266" r:id="rId22"/>
    <p:sldId id="265" r:id="rId23"/>
    <p:sldId id="267" r:id="rId24"/>
    <p:sldId id="268" r:id="rId25"/>
    <p:sldId id="269" r:id="rId26"/>
    <p:sldId id="270" r:id="rId27"/>
    <p:sldId id="271" r:id="rId28"/>
    <p:sldId id="272" r:id="rId29"/>
    <p:sldId id="294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2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02" autoAdjust="0"/>
  </p:normalViewPr>
  <p:slideViewPr>
    <p:cSldViewPr>
      <p:cViewPr varScale="1">
        <p:scale>
          <a:sx n="98" d="100"/>
          <a:sy n="98" d="100"/>
        </p:scale>
        <p:origin x="-576" y="-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0F3CF-B480-45DE-87C6-A04918C6D36C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D3B43-5C4F-4E27-AE06-6DC7E717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8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for</a:t>
            </a:r>
            <a:r>
              <a:rPr lang="en-US" baseline="0" dirty="0" smtClean="0"/>
              <a:t> loops, time complexity = </a:t>
            </a:r>
            <a:r>
              <a:rPr lang="el-GR" baseline="0" dirty="0" smtClean="0"/>
              <a:t>θ</a:t>
            </a:r>
            <a:r>
              <a:rPr lang="en-US" baseline="0" dirty="0" smtClean="0"/>
              <a:t>(n</a:t>
            </a:r>
            <a:r>
              <a:rPr lang="en-US" baseline="30000" dirty="0" smtClean="0"/>
              <a:t>2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D3B43-5C4F-4E27-AE06-6DC7E7174B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8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call to PRINT-CUT-ROD-SOLUTION(p, 8) calls EXTENDED-BOTTOM-UPCUT-ROD to compute the above r and s tables. Then it prints 2, sets n to 6,</a:t>
            </a:r>
          </a:p>
          <a:p>
            <a:r>
              <a:rPr lang="en-US" dirty="0" smtClean="0"/>
              <a:t>prints 6, and finishes (because n becomes 0).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D3B43-5C4F-4E27-AE06-6DC7E7174B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82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D3B43-5C4F-4E27-AE06-6DC7E7174B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2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D3B43-5C4F-4E27-AE06-6DC7E7174B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C6E6D94-0392-49F7-971C-0A3DD5DF0398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CS340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 Cutting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93520"/>
              </p:ext>
            </p:extLst>
          </p:nvPr>
        </p:nvGraphicFramePr>
        <p:xfrm>
          <a:off x="4191000" y="361950"/>
          <a:ext cx="4648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04800"/>
                <a:gridCol w="381000"/>
                <a:gridCol w="457200"/>
                <a:gridCol w="381000"/>
                <a:gridCol w="381000"/>
                <a:gridCol w="381000"/>
                <a:gridCol w="381000"/>
                <a:gridCol w="4572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 </a:t>
                      </a:r>
                      <a:r>
                        <a:rPr lang="en-US" sz="1400" dirty="0" err="1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 p</a:t>
                      </a:r>
                      <a:r>
                        <a:rPr lang="en-US" sz="1400" baseline="-25000" dirty="0" smtClean="0"/>
                        <a:t>i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Revenue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</a:t>
                      </a:r>
                      <a:r>
                        <a:rPr lang="en-US" sz="1400" baseline="-25000" dirty="0" err="1" smtClean="0"/>
                        <a:t>i</a:t>
                      </a:r>
                      <a:endParaRPr lang="en-US" sz="14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/>
                        <a:t>Cuts 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</a:t>
                      </a:r>
                      <a:r>
                        <a:rPr lang="en-US" sz="1400" baseline="-25000" dirty="0" err="1" smtClean="0"/>
                        <a:t>i</a:t>
                      </a:r>
                      <a:endParaRPr lang="en-US" sz="14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4" t="27290" r="15425" b="28980"/>
          <a:stretch/>
        </p:blipFill>
        <p:spPr bwMode="auto">
          <a:xfrm>
            <a:off x="457200" y="2495550"/>
            <a:ext cx="6019800" cy="24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9" t="37485" r="34440" b="41086"/>
          <a:stretch/>
        </p:blipFill>
        <p:spPr bwMode="auto">
          <a:xfrm>
            <a:off x="4451334" y="2571750"/>
            <a:ext cx="4202809" cy="125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203835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 optimal choices (locations of cuts) in addition to optimal revenues.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4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Show, by means of a counterexample, that the following “greedy” strategy </a:t>
            </a:r>
            <a:r>
              <a:rPr lang="en-US" dirty="0" smtClean="0"/>
              <a:t>does not </a:t>
            </a:r>
            <a:r>
              <a:rPr lang="en-US" dirty="0"/>
              <a:t>always determine an optimal way to cut rods. </a:t>
            </a:r>
            <a:endParaRPr lang="en-US" dirty="0" smtClean="0"/>
          </a:p>
          <a:p>
            <a:pPr lvl="1"/>
            <a:r>
              <a:rPr lang="en-US" dirty="0" smtClean="0"/>
              <a:t>Define </a:t>
            </a:r>
            <a:r>
              <a:rPr lang="en-US" dirty="0"/>
              <a:t>the density of a </a:t>
            </a:r>
            <a:r>
              <a:rPr lang="en-US" dirty="0" smtClean="0"/>
              <a:t>rod of </a:t>
            </a:r>
            <a:r>
              <a:rPr lang="en-US" dirty="0"/>
              <a:t>length </a:t>
            </a:r>
            <a:r>
              <a:rPr lang="en-US" dirty="0" err="1"/>
              <a:t>i</a:t>
            </a:r>
            <a:r>
              <a:rPr lang="en-US" dirty="0"/>
              <a:t> to be </a:t>
            </a:r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/</a:t>
            </a:r>
            <a:r>
              <a:rPr lang="en-US" dirty="0" err="1" smtClean="0"/>
              <a:t>i</a:t>
            </a:r>
            <a:r>
              <a:rPr lang="en-US" dirty="0" smtClean="0"/>
              <a:t>, that </a:t>
            </a:r>
            <a:r>
              <a:rPr lang="en-US" dirty="0"/>
              <a:t>is, its value per inch.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greedy strategy for a </a:t>
            </a:r>
            <a:r>
              <a:rPr lang="en-US" dirty="0" smtClean="0"/>
              <a:t>rod of </a:t>
            </a:r>
            <a:r>
              <a:rPr lang="en-US" dirty="0"/>
              <a:t>length n cuts off a first piece of length </a:t>
            </a:r>
            <a:r>
              <a:rPr lang="en-US" dirty="0" err="1"/>
              <a:t>i</a:t>
            </a:r>
            <a:r>
              <a:rPr lang="en-US" dirty="0"/>
              <a:t>, where 1 ≤ </a:t>
            </a:r>
            <a:r>
              <a:rPr lang="en-US" dirty="0" err="1"/>
              <a:t>i</a:t>
            </a:r>
            <a:r>
              <a:rPr lang="en-US" dirty="0"/>
              <a:t> ≤ n, having </a:t>
            </a:r>
            <a:r>
              <a:rPr lang="en-US" dirty="0" smtClean="0"/>
              <a:t>maximum density</a:t>
            </a:r>
            <a:r>
              <a:rPr lang="en-US" dirty="0"/>
              <a:t>. It then continues by applying the greedy strategy to the </a:t>
            </a:r>
            <a:r>
              <a:rPr lang="en-US" dirty="0" smtClean="0"/>
              <a:t>remaining piece </a:t>
            </a:r>
            <a:r>
              <a:rPr lang="en-US" dirty="0"/>
              <a:t>of length n −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 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have n items {1, 2,…, n}</a:t>
            </a:r>
          </a:p>
          <a:p>
            <a:r>
              <a:rPr lang="en-US" dirty="0" smtClean="0"/>
              <a:t>Each item has a weight {w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… 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n</a:t>
            </a:r>
            <a:r>
              <a:rPr lang="en-US" dirty="0" smtClean="0"/>
              <a:t>} </a:t>
            </a:r>
          </a:p>
          <a:p>
            <a:r>
              <a:rPr lang="en-US" dirty="0" smtClean="0"/>
              <a:t>You want add as many items as possible, without exceeding a maximum weight, 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Production Scheduling</a:t>
            </a:r>
            <a:endParaRPr lang="en-US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assembly line </a:t>
            </a:r>
            <a:r>
              <a:rPr lang="en-US" dirty="0" smtClean="0"/>
              <a:t>is </a:t>
            </a:r>
            <a:r>
              <a:rPr lang="en-US" dirty="0"/>
              <a:t>available </a:t>
            </a:r>
            <a:r>
              <a:rPr lang="en-US" dirty="0" smtClean="0"/>
              <a:t>for W minutes</a:t>
            </a:r>
          </a:p>
          <a:p>
            <a:pPr lvl="1"/>
            <a:r>
              <a:rPr lang="en-US" dirty="0" smtClean="0"/>
              <a:t>You want to schedule jobs to maximize utilization of the line</a:t>
            </a:r>
            <a:endParaRPr lang="en-US" dirty="0"/>
          </a:p>
          <a:p>
            <a:r>
              <a:rPr lang="en-US" dirty="0"/>
              <a:t>Filling a knapsack with the </a:t>
            </a:r>
            <a:r>
              <a:rPr lang="en-US" dirty="0" smtClean="0"/>
              <a:t>maximum </a:t>
            </a:r>
            <a:r>
              <a:rPr lang="en-US" dirty="0"/>
              <a:t>possible </a:t>
            </a:r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Carry as many books as possible to school</a:t>
            </a:r>
          </a:p>
          <a:p>
            <a:pPr lvl="1"/>
            <a:r>
              <a:rPr lang="en-US" dirty="0" smtClean="0"/>
              <a:t>Don't overload it the knapsack or it will break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C:\Users\John\AppData\Local\Microsoft\Windows\INetCache\IE\S6IYZPJO\120px-Knapsack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79618"/>
            <a:ext cx="2438400" cy="21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9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this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Items = {2, 1, 13, 4, 2, 8, 1}</a:t>
            </a:r>
          </a:p>
          <a:p>
            <a:r>
              <a:rPr lang="en-US" dirty="0" smtClean="0"/>
              <a:t>Total weight = 11</a:t>
            </a:r>
          </a:p>
          <a:p>
            <a:endParaRPr lang="en-US" dirty="0"/>
          </a:p>
          <a:p>
            <a:r>
              <a:rPr lang="en-US" dirty="0" smtClean="0"/>
              <a:t>Optimal solution(s)?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92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a greedy solution?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Bag will hold W weight, there are 3 items</a:t>
            </a:r>
          </a:p>
          <a:p>
            <a:r>
              <a:rPr lang="en-US" dirty="0" smtClean="0"/>
              <a:t>Sort by weight, largest to smallest…</a:t>
            </a:r>
          </a:p>
          <a:p>
            <a:pPr lvl="1"/>
            <a:r>
              <a:rPr lang="en-US" dirty="0" smtClean="0"/>
              <a:t>W/2 + 1, W/2, W2</a:t>
            </a:r>
          </a:p>
          <a:p>
            <a:pPr lvl="1"/>
            <a:endParaRPr lang="en-US" dirty="0"/>
          </a:p>
          <a:p>
            <a:r>
              <a:rPr lang="en-US" dirty="0" smtClean="0"/>
              <a:t>Sort by weight, smallest to largest</a:t>
            </a:r>
          </a:p>
          <a:p>
            <a:pPr lvl="1"/>
            <a:r>
              <a:rPr lang="en-US" dirty="0" smtClean="0"/>
              <a:t>1, W/2, W/2</a:t>
            </a:r>
          </a:p>
          <a:p>
            <a:pPr lvl="1"/>
            <a:endParaRPr lang="en-US" dirty="0"/>
          </a:p>
          <a:p>
            <a:r>
              <a:rPr lang="en-US" dirty="0" smtClean="0"/>
              <a:t>What is the greedy solution?</a:t>
            </a:r>
          </a:p>
          <a:p>
            <a:r>
              <a:rPr lang="en-US" dirty="0" smtClean="0"/>
              <a:t>What is the optimal solution?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properties does an optimal solution have?</a:t>
            </a:r>
          </a:p>
          <a:p>
            <a:pPr lvl="1"/>
            <a:r>
              <a:rPr lang="en-US" dirty="0" smtClean="0"/>
              <a:t>How many items are in the optimal solution?</a:t>
            </a:r>
          </a:p>
          <a:p>
            <a:pPr lvl="1"/>
            <a:r>
              <a:rPr lang="en-US" dirty="0" smtClean="0"/>
              <a:t>What total weight does the optimal solution have?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1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Solution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Imagine the optimal solution consists of a subset of the available items, S</a:t>
            </a:r>
          </a:p>
          <a:p>
            <a:r>
              <a:rPr lang="en-US" dirty="0" smtClean="0"/>
              <a:t>Before we add the last item, the optimal set (so far) is S'</a:t>
            </a:r>
          </a:p>
          <a:p>
            <a:r>
              <a:rPr lang="en-US" dirty="0" smtClean="0"/>
              <a:t>What do we know about the optimal set before the last item was added?</a:t>
            </a:r>
          </a:p>
          <a:p>
            <a:pPr lvl="1"/>
            <a:r>
              <a:rPr lang="en-US" dirty="0" smtClean="0"/>
              <a:t>W(S') &lt; W(S) &lt;= 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Solution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wasn't item x added?</a:t>
            </a:r>
          </a:p>
          <a:p>
            <a:pPr lvl="1"/>
            <a:r>
              <a:rPr lang="en-US" dirty="0" smtClean="0"/>
              <a:t>It would have gone over the weight limit</a:t>
            </a:r>
          </a:p>
          <a:p>
            <a:pPr lvl="2"/>
            <a:r>
              <a:rPr lang="en-US" dirty="0" smtClean="0"/>
              <a:t>W(S') + W(x) &gt; W</a:t>
            </a:r>
          </a:p>
          <a:p>
            <a:pPr lvl="1"/>
            <a:r>
              <a:rPr lang="en-US" dirty="0" smtClean="0"/>
              <a:t>It wasn't optimal</a:t>
            </a:r>
          </a:p>
          <a:p>
            <a:pPr lvl="2"/>
            <a:r>
              <a:rPr lang="en-US" dirty="0" smtClean="0"/>
              <a:t>W(S') + W(x) &lt; W(S') + the last item added (=W(S))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4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first step, the first item is added to the knapsack</a:t>
            </a:r>
          </a:p>
          <a:p>
            <a:r>
              <a:rPr lang="en-US" dirty="0" smtClean="0"/>
              <a:t>At each successive step, either</a:t>
            </a:r>
          </a:p>
          <a:p>
            <a:pPr lvl="1"/>
            <a:r>
              <a:rPr lang="en-US" dirty="0" smtClean="0"/>
              <a:t>The next item is added to the knapsack</a:t>
            </a:r>
          </a:p>
          <a:p>
            <a:pPr lvl="1"/>
            <a:r>
              <a:rPr lang="en-US" dirty="0" smtClean="0"/>
              <a:t>The next item is not added to the knapsack</a:t>
            </a:r>
          </a:p>
          <a:p>
            <a:r>
              <a:rPr lang="en-US" dirty="0" smtClean="0"/>
              <a:t>One of these choices will lead to the optimal solution</a:t>
            </a:r>
          </a:p>
          <a:p>
            <a:pPr lvl="1"/>
            <a:r>
              <a:rPr lang="en-US" dirty="0" smtClean="0"/>
              <a:t>It doesn't matter which if we calculate them all</a:t>
            </a:r>
          </a:p>
          <a:p>
            <a:r>
              <a:rPr lang="en-US" dirty="0" smtClean="0"/>
              <a:t>There are N items that can be added. Max weight is W</a:t>
            </a:r>
          </a:p>
          <a:p>
            <a:pPr lvl="1"/>
            <a:r>
              <a:rPr lang="en-US" dirty="0" smtClean="0"/>
              <a:t>How many distinct problems are there?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2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 Cutting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cut steel rods into pieces in order to maximize the revenue you can get?</a:t>
            </a:r>
          </a:p>
          <a:p>
            <a:pPr lvl="1"/>
            <a:r>
              <a:rPr lang="en-US" dirty="0"/>
              <a:t>Each cut is free. Rod lengths are always an integral number of inches.</a:t>
            </a:r>
          </a:p>
          <a:p>
            <a:pPr lvl="1"/>
            <a:r>
              <a:rPr lang="en-US" dirty="0"/>
              <a:t>Input: A length n and table of prices p</a:t>
            </a:r>
            <a:r>
              <a:rPr lang="en-US" baseline="-25000" dirty="0"/>
              <a:t>i</a:t>
            </a:r>
            <a:r>
              <a:rPr lang="en-US" dirty="0"/>
              <a:t> , 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= 1, 2, … , </a:t>
            </a:r>
            <a:r>
              <a:rPr lang="en-US" dirty="0"/>
              <a:t>n.</a:t>
            </a:r>
          </a:p>
          <a:p>
            <a:pPr lvl="1"/>
            <a:r>
              <a:rPr lang="en-US" dirty="0"/>
              <a:t>Output: The maximum revenue obtainable for rods whose lengths sum to n, </a:t>
            </a:r>
            <a:r>
              <a:rPr lang="en-US" dirty="0" smtClean="0"/>
              <a:t>computed as </a:t>
            </a:r>
            <a:r>
              <a:rPr lang="en-US" dirty="0"/>
              <a:t>the sum of the prices for the individual rods.</a:t>
            </a:r>
          </a:p>
        </p:txBody>
      </p:sp>
    </p:spTree>
    <p:extLst>
      <p:ext uri="{BB962C8B-B14F-4D97-AF65-F5344CB8AC3E}">
        <p14:creationId xmlns:p14="http://schemas.microsoft.com/office/powerpoint/2010/main" val="1527251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actually only n </a:t>
            </a:r>
            <a:r>
              <a:rPr lang="en-US" dirty="0" smtClean="0"/>
              <a:t>x </a:t>
            </a:r>
            <a:r>
              <a:rPr lang="en-US" dirty="0"/>
              <a:t>W distinct </a:t>
            </a:r>
            <a:r>
              <a:rPr lang="en-US" dirty="0" err="1"/>
              <a:t>subproblems</a:t>
            </a:r>
            <a:r>
              <a:rPr lang="en-US" dirty="0"/>
              <a:t> to consider!</a:t>
            </a:r>
          </a:p>
          <a:p>
            <a:r>
              <a:rPr lang="en-US" dirty="0"/>
              <a:t>Hence: Create an n x W matrix</a:t>
            </a:r>
          </a:p>
          <a:p>
            <a:r>
              <a:rPr lang="en-US" dirty="0"/>
              <a:t>Each entry corresponds to the OPT total value for the first </a:t>
            </a:r>
            <a:r>
              <a:rPr lang="en-US" dirty="0" err="1"/>
              <a:t>i</a:t>
            </a:r>
            <a:r>
              <a:rPr lang="en-US" dirty="0"/>
              <a:t> items subject to a total weight of </a:t>
            </a:r>
            <a:r>
              <a:rPr lang="en-US" dirty="0" smtClean="0"/>
              <a:t>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 smtClean="0"/>
              <a:t>= </a:t>
            </a:r>
            <a:r>
              <a:rPr lang="en-US" dirty="0"/>
              <a:t>{2,3,4}</a:t>
            </a:r>
          </a:p>
          <a:p>
            <a:r>
              <a:rPr lang="en-US" dirty="0"/>
              <a:t>W = </a:t>
            </a:r>
            <a:r>
              <a:rPr lang="en-US" dirty="0" smtClean="0"/>
              <a:t>6</a:t>
            </a:r>
          </a:p>
          <a:p>
            <a:endParaRPr lang="en-US" dirty="0"/>
          </a:p>
          <a:p>
            <a:r>
              <a:rPr lang="en-US" dirty="0" smtClean="0"/>
              <a:t>What is the optimal solution?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37666"/>
              </p:ext>
            </p:extLst>
          </p:nvPr>
        </p:nvGraphicFramePr>
        <p:xfrm>
          <a:off x="457200" y="1200150"/>
          <a:ext cx="6477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625"/>
                <a:gridCol w="809625"/>
                <a:gridCol w="809625"/>
                <a:gridCol w="809625"/>
                <a:gridCol w="809625"/>
                <a:gridCol w="809625"/>
                <a:gridCol w="809625"/>
                <a:gridCol w="8096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56235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 </a:t>
            </a:r>
            <a:r>
              <a:rPr lang="en-US" dirty="0" err="1" smtClean="0"/>
              <a:t>w</a:t>
            </a:r>
            <a:r>
              <a:rPr lang="en-US" baseline="-25000" dirty="0" err="1"/>
              <a:t>i</a:t>
            </a:r>
            <a:r>
              <a:rPr lang="en-US" dirty="0" smtClean="0"/>
              <a:t> = {2,3,4}</a:t>
            </a:r>
          </a:p>
          <a:p>
            <a:r>
              <a:rPr lang="en-US" dirty="0" smtClean="0"/>
              <a:t>N = 3</a:t>
            </a:r>
          </a:p>
          <a:p>
            <a:r>
              <a:rPr lang="en-US" dirty="0" smtClean="0"/>
              <a:t>W = 6</a:t>
            </a:r>
            <a:endParaRPr lang="en-US" dirty="0"/>
          </a:p>
        </p:txBody>
      </p:sp>
      <p:cxnSp>
        <p:nvCxnSpPr>
          <p:cNvPr id="10" name="Curved Connector 9"/>
          <p:cNvCxnSpPr>
            <a:stCxn id="4" idx="3"/>
          </p:cNvCxnSpPr>
          <p:nvPr/>
        </p:nvCxnSpPr>
        <p:spPr>
          <a:xfrm>
            <a:off x="6934200" y="2127250"/>
            <a:ext cx="1219201" cy="1758264"/>
          </a:xfrm>
          <a:prstGeom prst="curvedConnector2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5800" y="3245882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row represents:</a:t>
            </a:r>
          </a:p>
          <a:p>
            <a:r>
              <a:rPr lang="en-US" dirty="0" smtClean="0"/>
              <a:t>The better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optimum so far (from the row below) = OPT(i-1,w)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optimum so far + the next item =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+ OPT(i-1, w-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9936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i</a:t>
            </a:r>
            <a:endParaRPr lang="en-US" dirty="0" smtClean="0"/>
          </a:p>
          <a:p>
            <a:pPr algn="r"/>
            <a:r>
              <a:rPr lang="en-US" dirty="0" smtClean="0"/>
              <a:t>i-1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10400" y="287655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76207" y="30612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33600" y="3061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w-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endParaRPr lang="en-US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051896" y="219075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424286" y="2190750"/>
            <a:ext cx="1505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2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218617"/>
              </p:ext>
            </p:extLst>
          </p:nvPr>
        </p:nvGraphicFramePr>
        <p:xfrm>
          <a:off x="457200" y="1200150"/>
          <a:ext cx="6477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625"/>
                <a:gridCol w="809625"/>
                <a:gridCol w="809625"/>
                <a:gridCol w="809625"/>
                <a:gridCol w="809625"/>
                <a:gridCol w="809625"/>
                <a:gridCol w="809625"/>
                <a:gridCol w="8096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56235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 smtClean="0"/>
              <a:t> = {2,3,4}</a:t>
            </a:r>
          </a:p>
          <a:p>
            <a:r>
              <a:rPr lang="en-US" dirty="0" smtClean="0"/>
              <a:t>N = 3</a:t>
            </a:r>
          </a:p>
          <a:p>
            <a:r>
              <a:rPr lang="en-US" dirty="0" smtClean="0"/>
              <a:t>W = 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9936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i</a:t>
            </a:r>
            <a:endParaRPr lang="en-US" dirty="0" smtClean="0"/>
          </a:p>
          <a:p>
            <a:pPr algn="r"/>
            <a:r>
              <a:rPr lang="en-US" dirty="0" smtClean="0"/>
              <a:t>i-1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10400" y="287655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76207" y="30612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133600" y="3061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w-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endParaRPr lang="en-US" baseline="-250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86000" y="2214116"/>
            <a:ext cx="1505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62200" y="219075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447800" y="2190750"/>
            <a:ext cx="1505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058804" y="2164461"/>
            <a:ext cx="1505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14055" y="2127250"/>
            <a:ext cx="1505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724400" y="2160345"/>
            <a:ext cx="1505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365948" y="1841296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200400" y="182245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24000" y="1822450"/>
            <a:ext cx="2267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328034" y="1822450"/>
            <a:ext cx="2267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52055" y="1855545"/>
            <a:ext cx="2267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944035" y="1841296"/>
            <a:ext cx="2267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65948" y="135255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201649" y="137753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966521" y="1410021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587707" y="1441146"/>
            <a:ext cx="3051683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638800" y="1410021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152055" y="1411166"/>
            <a:ext cx="3051683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86790" y="3567646"/>
            <a:ext cx="609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cell = OPT(</a:t>
            </a:r>
            <a:r>
              <a:rPr lang="en-US" dirty="0" err="1" smtClean="0"/>
              <a:t>i,w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w&lt;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then OPT(</a:t>
            </a:r>
            <a:r>
              <a:rPr lang="en-US" dirty="0" err="1" smtClean="0"/>
              <a:t>i,w</a:t>
            </a:r>
            <a:r>
              <a:rPr lang="en-US" dirty="0" smtClean="0"/>
              <a:t>) = OPT(i-1,w)</a:t>
            </a:r>
          </a:p>
          <a:p>
            <a:r>
              <a:rPr lang="en-US" dirty="0" smtClean="0"/>
              <a:t>else OPT(</a:t>
            </a:r>
            <a:r>
              <a:rPr lang="en-US" dirty="0" err="1" smtClean="0"/>
              <a:t>i,w</a:t>
            </a:r>
            <a:r>
              <a:rPr lang="en-US" dirty="0" smtClean="0"/>
              <a:t>) = MAX(OPT(i-1,w),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+ OPT(i-1, w-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791200" y="448568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467600" y="4485680"/>
            <a:ext cx="228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81800" y="394335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16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604680"/>
              </p:ext>
            </p:extLst>
          </p:nvPr>
        </p:nvGraphicFramePr>
        <p:xfrm>
          <a:off x="432150" y="2266950"/>
          <a:ext cx="6477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625"/>
                <a:gridCol w="809625"/>
                <a:gridCol w="809625"/>
                <a:gridCol w="809625"/>
                <a:gridCol w="809625"/>
                <a:gridCol w="809625"/>
                <a:gridCol w="809625"/>
                <a:gridCol w="8096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 (3)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 (2)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 (1)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 (2)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7173" y="120015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Items = {2,1,2,3}</a:t>
            </a:r>
          </a:p>
          <a:p>
            <a:r>
              <a:rPr lang="en-US" dirty="0" smtClean="0"/>
              <a:t>N = 4</a:t>
            </a:r>
          </a:p>
          <a:p>
            <a:r>
              <a:rPr lang="en-US" dirty="0" smtClean="0"/>
              <a:t>W = 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10400" y="417195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024" y="3028950"/>
            <a:ext cx="31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5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is the complexity of each computation? </a:t>
            </a:r>
          </a:p>
          <a:p>
            <a:r>
              <a:rPr lang="en-US" dirty="0" smtClean="0"/>
              <a:t>How many computations? (</a:t>
            </a:r>
            <a:r>
              <a:rPr lang="en-US" dirty="0" err="1" smtClean="0"/>
              <a:t>nxW</a:t>
            </a:r>
            <a:r>
              <a:rPr lang="en-US" dirty="0" smtClean="0"/>
              <a:t>)</a:t>
            </a:r>
          </a:p>
          <a:p>
            <a:r>
              <a:rPr lang="en-US" dirty="0" smtClean="0"/>
              <a:t>Is this polynomial time, based on the size of the input?</a:t>
            </a:r>
          </a:p>
          <a:p>
            <a:pPr lvl="1"/>
            <a:r>
              <a:rPr lang="en-US" dirty="0" smtClean="0"/>
              <a:t>What is the size of the input?</a:t>
            </a:r>
          </a:p>
          <a:p>
            <a:pPr lvl="1"/>
            <a:r>
              <a:rPr lang="en-US" dirty="0" smtClean="0"/>
              <a:t>What happens if W is large?</a:t>
            </a:r>
          </a:p>
          <a:p>
            <a:r>
              <a:rPr lang="en-US" dirty="0" smtClean="0"/>
              <a:t>W is not the representation of W</a:t>
            </a:r>
          </a:p>
          <a:p>
            <a:pPr lvl="1"/>
            <a:r>
              <a:rPr lang="en-US" dirty="0" smtClean="0"/>
              <a:t>W depends on how many bits are used to encode it</a:t>
            </a:r>
          </a:p>
          <a:p>
            <a:pPr lvl="1"/>
            <a:r>
              <a:rPr lang="en-US" dirty="0" smtClean="0"/>
              <a:t>Think about a binary representation of W requiring 2</a:t>
            </a:r>
            <a:r>
              <a:rPr lang="en-US" baseline="30000" dirty="0" smtClean="0"/>
              <a:t>k</a:t>
            </a:r>
            <a:r>
              <a:rPr lang="en-US" dirty="0" smtClean="0"/>
              <a:t> bits</a:t>
            </a:r>
          </a:p>
          <a:p>
            <a:pPr lvl="1"/>
            <a:r>
              <a:rPr lang="en-US" dirty="0" smtClean="0"/>
              <a:t>If we double W, the input size increases by 1 bit, but running </a:t>
            </a:r>
            <a:r>
              <a:rPr lang="en-US" smtClean="0"/>
              <a:t>time doubles</a:t>
            </a:r>
            <a:endParaRPr lang="en-US" dirty="0" smtClean="0"/>
          </a:p>
          <a:p>
            <a:pPr lvl="1"/>
            <a:r>
              <a:rPr lang="en-US" dirty="0" smtClean="0"/>
              <a:t>Running time is exponential in k  = O(n2</a:t>
            </a:r>
            <a:r>
              <a:rPr lang="en-US" baseline="30000" dirty="0" smtClean="0"/>
              <a:t>k</a:t>
            </a:r>
            <a:r>
              <a:rPr lang="en-US" dirty="0" smtClean="0"/>
              <a:t>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674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like subset sum, but each item has a value in addition to a weight.</a:t>
            </a:r>
          </a:p>
          <a:p>
            <a:r>
              <a:rPr lang="en-US" dirty="0" smtClean="0"/>
              <a:t>Value vector {v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 … 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n</a:t>
            </a:r>
            <a:r>
              <a:rPr lang="en-US" dirty="0" smtClean="0"/>
              <a:t>}</a:t>
            </a:r>
          </a:p>
          <a:p>
            <a:r>
              <a:rPr lang="en-US" dirty="0" smtClean="0"/>
              <a:t>We want to maximize </a:t>
            </a:r>
            <a:r>
              <a:rPr lang="en-US" i="1" dirty="0" smtClean="0"/>
              <a:t>value</a:t>
            </a:r>
            <a:r>
              <a:rPr lang="en-US" dirty="0" smtClean="0"/>
              <a:t>, while not exceeding maximum weight.  Some items might be proportionately more valuable than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Knapsack Problem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200150"/>
            <a:ext cx="822960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cell = OPT(</a:t>
            </a:r>
            <a:r>
              <a:rPr lang="en-US" dirty="0" err="1" smtClean="0"/>
              <a:t>i,w</a:t>
            </a:r>
            <a:r>
              <a:rPr lang="en-US" dirty="0" smtClean="0"/>
              <a:t>)</a:t>
            </a:r>
          </a:p>
          <a:p>
            <a:r>
              <a:rPr lang="en-US" dirty="0" smtClean="0"/>
              <a:t>if w&lt;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then OPT(</a:t>
            </a:r>
            <a:r>
              <a:rPr lang="en-US" dirty="0" err="1" smtClean="0"/>
              <a:t>i,w</a:t>
            </a:r>
            <a:r>
              <a:rPr lang="en-US" dirty="0" smtClean="0"/>
              <a:t>) = OPT(i-1,w)</a:t>
            </a:r>
          </a:p>
          <a:p>
            <a:r>
              <a:rPr lang="en-US" dirty="0" smtClean="0"/>
              <a:t>else OPT(</a:t>
            </a:r>
            <a:r>
              <a:rPr lang="en-US" dirty="0" err="1" smtClean="0"/>
              <a:t>i,w</a:t>
            </a:r>
            <a:r>
              <a:rPr lang="en-US" dirty="0" smtClean="0"/>
              <a:t>) = MAX(OPT(i-1,w), v</a:t>
            </a:r>
            <a:r>
              <a:rPr lang="en-US" baseline="-25000" dirty="0" smtClean="0"/>
              <a:t>i</a:t>
            </a:r>
            <a:r>
              <a:rPr lang="en-US" dirty="0" smtClean="0"/>
              <a:t> + OPT(i-1, w-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i</a:t>
            </a:r>
            <a:r>
              <a:rPr lang="en-US" dirty="0" smtClean="0"/>
              <a:t> 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257550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What's different?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1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Knapsack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3243"/>
              </p:ext>
            </p:extLst>
          </p:nvPr>
        </p:nvGraphicFramePr>
        <p:xfrm>
          <a:off x="397173" y="2647950"/>
          <a:ext cx="6477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625"/>
                <a:gridCol w="809625"/>
                <a:gridCol w="809625"/>
                <a:gridCol w="809625"/>
                <a:gridCol w="809625"/>
                <a:gridCol w="809625"/>
                <a:gridCol w="809625"/>
                <a:gridCol w="8096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7173" y="1163532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Weights = {2,1, 2, 3}</a:t>
            </a:r>
          </a:p>
          <a:p>
            <a:r>
              <a:rPr lang="en-US" dirty="0" smtClean="0"/>
              <a:t>Values = {4, 5, 1, 2}</a:t>
            </a:r>
          </a:p>
          <a:p>
            <a:r>
              <a:rPr lang="en-US" dirty="0" smtClean="0"/>
              <a:t>N = 4</a:t>
            </a:r>
          </a:p>
          <a:p>
            <a:r>
              <a:rPr lang="en-US" dirty="0" smtClean="0"/>
              <a:t>W = 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34200" y="447675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3790950"/>
            <a:ext cx="31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1" t="63341" r="24244" b="7091"/>
          <a:stretch/>
        </p:blipFill>
        <p:spPr bwMode="auto">
          <a:xfrm>
            <a:off x="838199" y="1352550"/>
            <a:ext cx="580234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3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 Cutting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of prices: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Can </a:t>
            </a:r>
            <a:r>
              <a:rPr lang="en-US" dirty="0"/>
              <a:t>cut up a rod in </a:t>
            </a:r>
            <a:r>
              <a:rPr lang="en-US" dirty="0" smtClean="0"/>
              <a:t>2</a:t>
            </a:r>
            <a:r>
              <a:rPr lang="en-US" baseline="30000" dirty="0" smtClean="0"/>
              <a:t>n-1</a:t>
            </a:r>
            <a:r>
              <a:rPr lang="en-US" dirty="0" smtClean="0"/>
              <a:t> </a:t>
            </a:r>
            <a:r>
              <a:rPr lang="en-US" dirty="0"/>
              <a:t>different ways, because can choose to cut or not cut </a:t>
            </a:r>
            <a:r>
              <a:rPr lang="en-US" dirty="0" smtClean="0"/>
              <a:t>after each </a:t>
            </a:r>
            <a:r>
              <a:rPr lang="en-US" dirty="0"/>
              <a:t>of the first n </a:t>
            </a:r>
            <a:r>
              <a:rPr lang="en-US" dirty="0" smtClean="0"/>
              <a:t>- </a:t>
            </a:r>
            <a:r>
              <a:rPr lang="en-US" dirty="0"/>
              <a:t>1 inches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56230"/>
              </p:ext>
            </p:extLst>
          </p:nvPr>
        </p:nvGraphicFramePr>
        <p:xfrm>
          <a:off x="1828800" y="1885950"/>
          <a:ext cx="44957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  <a:gridCol w="457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 </a:t>
                      </a:r>
                      <a:r>
                        <a:rPr lang="en-US" sz="1400" dirty="0" err="1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 p</a:t>
                      </a:r>
                      <a:r>
                        <a:rPr lang="en-US" sz="1400" baseline="-25000" dirty="0" smtClean="0"/>
                        <a:t>i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56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Problem: Given two strings S and T, what is the optimal “alignment” between them?</a:t>
            </a:r>
          </a:p>
          <a:p>
            <a:pPr lvl="1"/>
            <a:r>
              <a:rPr lang="en-US" dirty="0"/>
              <a:t>Minimum number of changes made to transform S into T, respecting order of characters</a:t>
            </a:r>
          </a:p>
          <a:p>
            <a:r>
              <a:rPr lang="en-US" dirty="0"/>
              <a:t>Motivation and Applications:</a:t>
            </a:r>
          </a:p>
          <a:p>
            <a:pPr lvl="1"/>
            <a:r>
              <a:rPr lang="en-US" dirty="0"/>
              <a:t>Spell checker</a:t>
            </a:r>
          </a:p>
          <a:p>
            <a:pPr lvl="1"/>
            <a:r>
              <a:rPr lang="en-US" dirty="0"/>
              <a:t>Genetic similarity computation: DNA seq. align.</a:t>
            </a:r>
          </a:p>
          <a:p>
            <a:pPr lvl="2"/>
            <a:r>
              <a:rPr lang="en-US" dirty="0"/>
              <a:t>“changes” from S to T model mutation events</a:t>
            </a:r>
          </a:p>
          <a:p>
            <a:r>
              <a:rPr lang="en-US" dirty="0"/>
              <a:t>Simplest form: Longest Common Subsequence</a:t>
            </a:r>
          </a:p>
          <a:p>
            <a:pPr lvl="1"/>
            <a:r>
              <a:rPr lang="en-US" dirty="0"/>
              <a:t>Match, Insertion, or Deletion (no substitutions)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7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O_CURR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NCE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OCCURR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NCE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How do the 2 words align?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A gap must be added to </a:t>
            </a:r>
            <a:r>
              <a:rPr lang="en-US" dirty="0" err="1" smtClean="0">
                <a:cs typeface="Consolas" panose="020B0609020204030204" pitchFamily="49" charset="0"/>
              </a:rPr>
              <a:t>ocurrance</a:t>
            </a:r>
            <a:endParaRPr lang="en-US" dirty="0" smtClean="0"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An A must be replaced by an E</a:t>
            </a:r>
          </a:p>
          <a:p>
            <a:pPr lvl="1"/>
            <a:endParaRPr lang="en-US" dirty="0">
              <a:cs typeface="Consolas" panose="020B0609020204030204" pitchFamily="49" charset="0"/>
            </a:endParaRPr>
          </a:p>
          <a:p>
            <a:endParaRPr lang="en-US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Alignment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  <a:cs typeface="Consolas" panose="020B0609020204030204" pitchFamily="49" charset="0"/>
              </a:rPr>
              <a:t>How about this?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O_CURR_ANCE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OCCURRE_NCE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Which is better?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One gap and one mismatch</a:t>
            </a:r>
          </a:p>
          <a:p>
            <a:pPr lvl="1"/>
            <a:r>
              <a:rPr lang="en-US" dirty="0" smtClean="0">
                <a:cs typeface="Consolas" panose="020B0609020204030204" pitchFamily="49" charset="0"/>
              </a:rPr>
              <a:t>Three gaps and no mismatches</a:t>
            </a:r>
            <a:endParaRPr lang="en-US" dirty="0">
              <a:cs typeface="Consolas" panose="020B0609020204030204" pitchFamily="49" charset="0"/>
            </a:endParaRPr>
          </a:p>
          <a:p>
            <a:endParaRPr lang="en-US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8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get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Need to compute the measure we are trying to optimize</a:t>
            </a:r>
          </a:p>
          <a:p>
            <a:pPr lvl="1"/>
            <a:r>
              <a:rPr lang="en-US" sz="2600" dirty="0"/>
              <a:t>Two general and equivalent formulations:</a:t>
            </a:r>
          </a:p>
          <a:p>
            <a:pPr lvl="2"/>
            <a:r>
              <a:rPr lang="en-US" sz="2600" dirty="0"/>
              <a:t>MINIMIZE the “changes” (insertions and deletions)</a:t>
            </a:r>
          </a:p>
          <a:p>
            <a:pPr lvl="3"/>
            <a:r>
              <a:rPr lang="en-US" sz="2600" dirty="0"/>
              <a:t>Later the changes will also involve substitutions</a:t>
            </a:r>
          </a:p>
          <a:p>
            <a:pPr lvl="2"/>
            <a:r>
              <a:rPr lang="en-US" sz="2600" dirty="0"/>
              <a:t>MAXIMIZE the “matches”</a:t>
            </a:r>
          </a:p>
          <a:p>
            <a:r>
              <a:rPr lang="en-US" sz="2600" dirty="0"/>
              <a:t>Many problems presented in “optimization” frameworks</a:t>
            </a:r>
          </a:p>
          <a:p>
            <a:r>
              <a:rPr lang="en-US" sz="2600" dirty="0"/>
              <a:t>To speak more generally:</a:t>
            </a:r>
          </a:p>
          <a:p>
            <a:pPr lvl="1"/>
            <a:r>
              <a:rPr lang="en-US" sz="3200" b="1" dirty="0"/>
              <a:t>MINIMIZE PENALTIES (COSTS)</a:t>
            </a:r>
          </a:p>
          <a:p>
            <a:pPr lvl="1"/>
            <a:r>
              <a:rPr lang="en-US" sz="3200" b="1" dirty="0"/>
              <a:t>MAXIMIZE REWARDS</a:t>
            </a:r>
          </a:p>
        </p:txBody>
      </p:sp>
    </p:spTree>
    <p:extLst>
      <p:ext uri="{BB962C8B-B14F-4D97-AF65-F5344CB8AC3E}">
        <p14:creationId xmlns:p14="http://schemas.microsoft.com/office/powerpoint/2010/main" val="28079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Sequence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mismatches are far likelier than others!</a:t>
            </a:r>
          </a:p>
          <a:p>
            <a:pPr lvl="1"/>
            <a:r>
              <a:rPr lang="en-US" dirty="0" smtClean="0"/>
              <a:t>In English: (</a:t>
            </a:r>
            <a:r>
              <a:rPr lang="en-US" dirty="0" err="1" smtClean="0"/>
              <a:t>c,k</a:t>
            </a:r>
            <a:r>
              <a:rPr lang="en-US" dirty="0" smtClean="0"/>
              <a:t>), (</a:t>
            </a:r>
            <a:r>
              <a:rPr lang="en-US" dirty="0" err="1" smtClean="0"/>
              <a:t>a,e</a:t>
            </a:r>
            <a:r>
              <a:rPr lang="en-US" dirty="0" smtClean="0"/>
              <a:t>), (</a:t>
            </a:r>
            <a:r>
              <a:rPr lang="en-US" dirty="0" err="1" smtClean="0"/>
              <a:t>e,i</a:t>
            </a:r>
            <a:r>
              <a:rPr lang="en-US" dirty="0" smtClean="0"/>
              <a:t>), (</a:t>
            </a:r>
            <a:r>
              <a:rPr lang="en-US" dirty="0" err="1"/>
              <a:t>i</a:t>
            </a:r>
            <a:r>
              <a:rPr lang="en-US" dirty="0" err="1" smtClean="0"/>
              <a:t>,y</a:t>
            </a:r>
            <a:r>
              <a:rPr lang="en-US" dirty="0" smtClean="0"/>
              <a:t>), (</a:t>
            </a:r>
            <a:r>
              <a:rPr lang="en-US" dirty="0" err="1" smtClean="0"/>
              <a:t>q,k</a:t>
            </a:r>
            <a:r>
              <a:rPr lang="en-US" dirty="0" smtClean="0"/>
              <a:t>),(</a:t>
            </a:r>
            <a:r>
              <a:rPr lang="en-US" dirty="0" err="1" smtClean="0"/>
              <a:t>u,a</a:t>
            </a:r>
            <a:r>
              <a:rPr lang="en-US" dirty="0" smtClean="0"/>
              <a:t>),(</a:t>
            </a:r>
            <a:r>
              <a:rPr lang="en-US" dirty="0" err="1" smtClean="0"/>
              <a:t>s,c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Unlikely substitutions: (</a:t>
            </a:r>
            <a:r>
              <a:rPr lang="en-US" dirty="0" err="1" smtClean="0"/>
              <a:t>a,t</a:t>
            </a:r>
            <a:r>
              <a:rPr lang="en-US" dirty="0" smtClean="0"/>
              <a:t>), (</a:t>
            </a:r>
            <a:r>
              <a:rPr lang="en-US" dirty="0" err="1" smtClean="0"/>
              <a:t>k,r</a:t>
            </a:r>
            <a:r>
              <a:rPr lang="en-US" dirty="0" smtClean="0"/>
              <a:t>),(</a:t>
            </a:r>
            <a:r>
              <a:rPr lang="en-US" dirty="0" err="1" smtClean="0"/>
              <a:t>p,x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The commonality between SELECT and SALEKT is not restricted to SLET</a:t>
            </a:r>
          </a:p>
          <a:p>
            <a:pPr lvl="2"/>
            <a:r>
              <a:rPr lang="en-US" dirty="0" smtClean="0"/>
              <a:t>That would make them as similar with each other as they are with “SLEET”!</a:t>
            </a:r>
          </a:p>
          <a:p>
            <a:pPr lvl="1"/>
            <a:r>
              <a:rPr lang="en-US" dirty="0" smtClean="0"/>
              <a:t>For DNA and protein sequences the relative likelihoods are of critical importance!</a:t>
            </a:r>
          </a:p>
        </p:txBody>
      </p:sp>
    </p:spTree>
    <p:extLst>
      <p:ext uri="{BB962C8B-B14F-4D97-AF65-F5344CB8AC3E}">
        <p14:creationId xmlns:p14="http://schemas.microsoft.com/office/powerpoint/2010/main" val="39841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Gap and Mismatch Penalties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</a:t>
            </a:r>
            <a:r>
              <a:rPr lang="en-US" dirty="0" smtClean="0"/>
              <a:t> is a gap penalty. </a:t>
            </a:r>
          </a:p>
          <a:p>
            <a:pPr lvl="1"/>
            <a:r>
              <a:rPr lang="en-US" dirty="0" smtClean="0"/>
              <a:t>Each gap we insert incurs </a:t>
            </a:r>
            <a:r>
              <a:rPr lang="el-GR" dirty="0" smtClean="0"/>
              <a:t>δ</a:t>
            </a:r>
            <a:r>
              <a:rPr lang="en-US" dirty="0" smtClean="0"/>
              <a:t> cost</a:t>
            </a:r>
          </a:p>
          <a:p>
            <a:pPr lvl="1"/>
            <a:r>
              <a:rPr lang="el-GR" dirty="0" smtClean="0"/>
              <a:t>δ</a:t>
            </a:r>
            <a:r>
              <a:rPr lang="en-US" dirty="0" smtClean="0"/>
              <a:t> &gt; 0</a:t>
            </a:r>
          </a:p>
          <a:p>
            <a:r>
              <a:rPr lang="en-US" dirty="0" smtClean="0"/>
              <a:t>α is a mismatch cost</a:t>
            </a:r>
          </a:p>
          <a:p>
            <a:pPr lvl="1"/>
            <a:r>
              <a:rPr lang="en-US" dirty="0" smtClean="0"/>
              <a:t>For each pair of letters </a:t>
            </a:r>
            <a:r>
              <a:rPr lang="en-US" dirty="0" err="1" smtClean="0"/>
              <a:t>p,q</a:t>
            </a:r>
            <a:r>
              <a:rPr lang="en-US" dirty="0" smtClean="0"/>
              <a:t>, there is a cost α</a:t>
            </a:r>
            <a:r>
              <a:rPr lang="en-US" baseline="-25000" dirty="0" err="1" smtClean="0"/>
              <a:t>p,q</a:t>
            </a:r>
            <a:r>
              <a:rPr lang="en-US" dirty="0" smtClean="0"/>
              <a:t> for lining up letters that do not match.</a:t>
            </a:r>
          </a:p>
          <a:p>
            <a:pPr lvl="1"/>
            <a:r>
              <a:rPr lang="en-US" dirty="0" smtClean="0"/>
              <a:t>In general, α</a:t>
            </a:r>
            <a:r>
              <a:rPr lang="en-US" baseline="-25000" dirty="0" err="1" smtClean="0"/>
              <a:t>p,p</a:t>
            </a:r>
            <a:r>
              <a:rPr lang="en-US" dirty="0" smtClean="0"/>
              <a:t> = 0.  No cost to exact matches. </a:t>
            </a:r>
          </a:p>
          <a:p>
            <a:pPr lvl="1"/>
            <a:endParaRPr lang="en-US" dirty="0"/>
          </a:p>
          <a:p>
            <a:r>
              <a:rPr lang="el-GR" dirty="0" smtClean="0"/>
              <a:t>δ</a:t>
            </a:r>
            <a:r>
              <a:rPr lang="en-US" dirty="0" smtClean="0"/>
              <a:t> and α are external parameters that must be determined.</a:t>
            </a:r>
          </a:p>
        </p:txBody>
      </p:sp>
    </p:spTree>
    <p:extLst>
      <p:ext uri="{BB962C8B-B14F-4D97-AF65-F5344CB8AC3E}">
        <p14:creationId xmlns:p14="http://schemas.microsoft.com/office/powerpoint/2010/main" val="208906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Alignment is Preferred?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O_CURR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NCE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OCCURR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NCE</a:t>
            </a:r>
          </a:p>
          <a:p>
            <a:pPr marL="0" indent="0">
              <a:buNone/>
            </a:pPr>
            <a:r>
              <a:rPr lang="en-US" dirty="0">
                <a:cs typeface="Consolas" panose="020B0609020204030204" pitchFamily="49" charset="0"/>
              </a:rPr>
              <a:t>VS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O_CURR_ANCE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OCCURRE_NCE</a:t>
            </a:r>
          </a:p>
          <a:p>
            <a:endParaRPr lang="en-US" dirty="0"/>
          </a:p>
          <a:p>
            <a:r>
              <a:rPr lang="en-US" dirty="0" smtClean="0">
                <a:cs typeface="Consolas" panose="020B0609020204030204" pitchFamily="49" charset="0"/>
              </a:rPr>
              <a:t>Which is better?</a:t>
            </a:r>
          </a:p>
          <a:p>
            <a:r>
              <a:rPr lang="en-US" dirty="0" smtClean="0">
                <a:cs typeface="Consolas" panose="020B0609020204030204" pitchFamily="49" charset="0"/>
              </a:rPr>
              <a:t>The first is better if </a:t>
            </a:r>
            <a:r>
              <a:rPr lang="el-GR" dirty="0" smtClean="0"/>
              <a:t>δ</a:t>
            </a:r>
            <a:r>
              <a:rPr lang="en-US" dirty="0" smtClean="0"/>
              <a:t> + α</a:t>
            </a:r>
            <a:r>
              <a:rPr lang="en-US" baseline="-25000" dirty="0" smtClean="0"/>
              <a:t>ae</a:t>
            </a:r>
            <a:r>
              <a:rPr lang="en-US" dirty="0" smtClean="0"/>
              <a:t> &lt; 3</a:t>
            </a:r>
            <a:r>
              <a:rPr lang="el-GR" dirty="0" smtClean="0"/>
              <a:t>δ</a:t>
            </a:r>
            <a:endParaRPr lang="en-US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Alignment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an optimal alignment </a:t>
            </a:r>
            <a:r>
              <a:rPr lang="en-US" dirty="0" smtClean="0"/>
              <a:t>M of 2 strings X and Y, </a:t>
            </a:r>
            <a:r>
              <a:rPr lang="en-US" dirty="0"/>
              <a:t>at least one of the following is true: 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m, n) ∊ </a:t>
            </a:r>
            <a:r>
              <a:rPr lang="en-US" dirty="0" smtClean="0"/>
              <a:t>M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mth</a:t>
            </a:r>
            <a:r>
              <a:rPr lang="en-US" dirty="0"/>
              <a:t> position of X is not </a:t>
            </a:r>
            <a:r>
              <a:rPr lang="en-US" dirty="0" smtClean="0"/>
              <a:t>matched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nth position of Y is not </a:t>
            </a:r>
            <a:r>
              <a:rPr lang="en-US" dirty="0" smtClean="0"/>
              <a:t>matched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opt(</a:t>
            </a:r>
            <a:r>
              <a:rPr lang="en-US" dirty="0" err="1"/>
              <a:t>i</a:t>
            </a:r>
            <a:r>
              <a:rPr lang="en-US" dirty="0"/>
              <a:t>, j) = </a:t>
            </a:r>
            <a:r>
              <a:rPr lang="en-US" dirty="0" smtClean="0"/>
              <a:t>min[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		α</a:t>
            </a:r>
            <a:r>
              <a:rPr lang="en-US" baseline="-25000" dirty="0" smtClean="0"/>
              <a:t>xi </a:t>
            </a:r>
            <a:r>
              <a:rPr lang="en-US" baseline="-25000" dirty="0" err="1" smtClean="0"/>
              <a:t>yj</a:t>
            </a:r>
            <a:r>
              <a:rPr lang="en-US" dirty="0" smtClean="0"/>
              <a:t> </a:t>
            </a:r>
            <a:r>
              <a:rPr lang="en-US" dirty="0"/>
              <a:t>+ opt(</a:t>
            </a:r>
            <a:r>
              <a:rPr lang="en-US" dirty="0" err="1"/>
              <a:t>i</a:t>
            </a:r>
            <a:r>
              <a:rPr lang="en-US" dirty="0"/>
              <a:t> - 1, j - 1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	</a:t>
            </a:r>
            <a:r>
              <a:rPr lang="el-GR" dirty="0" smtClean="0"/>
              <a:t>δ</a:t>
            </a:r>
            <a:r>
              <a:rPr lang="en-US" dirty="0" smtClean="0"/>
              <a:t> </a:t>
            </a:r>
            <a:r>
              <a:rPr lang="en-US" dirty="0"/>
              <a:t>+ opt(</a:t>
            </a:r>
            <a:r>
              <a:rPr lang="en-US" dirty="0" err="1"/>
              <a:t>i</a:t>
            </a:r>
            <a:r>
              <a:rPr lang="en-US" dirty="0"/>
              <a:t> - 1</a:t>
            </a:r>
            <a:r>
              <a:rPr lang="en-US" dirty="0" smtClean="0"/>
              <a:t>, j)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	</a:t>
            </a:r>
            <a:r>
              <a:rPr lang="el-GR" dirty="0" smtClean="0"/>
              <a:t>δ</a:t>
            </a:r>
            <a:r>
              <a:rPr lang="en-US" dirty="0" smtClean="0"/>
              <a:t> </a:t>
            </a:r>
            <a:r>
              <a:rPr lang="en-US" dirty="0"/>
              <a:t>+ opt(</a:t>
            </a:r>
            <a:r>
              <a:rPr lang="en-US" dirty="0" err="1"/>
              <a:t>i</a:t>
            </a:r>
            <a:r>
              <a:rPr lang="en-US" dirty="0"/>
              <a:t>, j - 1</a:t>
            </a:r>
            <a:r>
              <a:rPr lang="en-US" dirty="0" smtClean="0"/>
              <a:t>)</a:t>
            </a:r>
          </a:p>
          <a:p>
            <a:pPr marL="27432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]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724400" y="3409950"/>
            <a:ext cx="3048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38600" y="394335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048593" y="409575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29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666244"/>
              </p:ext>
            </p:extLst>
          </p:nvPr>
        </p:nvGraphicFramePr>
        <p:xfrm>
          <a:off x="882356" y="1200151"/>
          <a:ext cx="4310286" cy="252374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18381"/>
                <a:gridCol w="718381"/>
                <a:gridCol w="718381"/>
                <a:gridCol w="718381"/>
                <a:gridCol w="718381"/>
                <a:gridCol w="718381"/>
              </a:tblGrid>
              <a:tr h="371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</a:tr>
              <a:tr h="371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</a:tr>
              <a:tr h="371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</a:tr>
              <a:tr h="371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</a:tr>
              <a:tr h="371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8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/>
                </a:tc>
              </a:tr>
              <a:tr h="3714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N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94" marR="61494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2600" y="1581149"/>
            <a:ext cx="3242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 indent="0">
              <a:buNone/>
            </a:pPr>
            <a:r>
              <a:rPr lang="en-US" dirty="0" smtClean="0"/>
              <a:t>α vowel/vowel = 1</a:t>
            </a:r>
          </a:p>
          <a:p>
            <a:pPr marL="274320" lvl="1"/>
            <a:r>
              <a:rPr lang="en-US" dirty="0"/>
              <a:t>α </a:t>
            </a:r>
            <a:r>
              <a:rPr lang="en-US" dirty="0" smtClean="0"/>
              <a:t>consonant/consonant </a:t>
            </a:r>
            <a:r>
              <a:rPr lang="en-US" dirty="0"/>
              <a:t>= 1</a:t>
            </a:r>
          </a:p>
          <a:p>
            <a:pPr marL="274320" lvl="1"/>
            <a:r>
              <a:rPr lang="en-US" dirty="0"/>
              <a:t>α </a:t>
            </a:r>
            <a:r>
              <a:rPr lang="en-US" dirty="0" smtClean="0"/>
              <a:t>vowel/consonant </a:t>
            </a:r>
            <a:r>
              <a:rPr lang="en-US" dirty="0"/>
              <a:t>= </a:t>
            </a:r>
            <a:r>
              <a:rPr lang="en-US" dirty="0" smtClean="0"/>
              <a:t>3</a:t>
            </a:r>
            <a:endParaRPr lang="en-US" dirty="0"/>
          </a:p>
          <a:p>
            <a:pPr marL="274320" lvl="1" indent="0">
              <a:buNone/>
            </a:pPr>
            <a:r>
              <a:rPr lang="el-GR" dirty="0" smtClean="0"/>
              <a:t>δ</a:t>
            </a:r>
            <a:r>
              <a:rPr lang="en-US" dirty="0" smtClean="0"/>
              <a:t> = 2 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33600" y="2753684"/>
            <a:ext cx="3048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05100" y="305442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68708" y="2753684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976203" y="226695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63711" y="1800313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68708" y="1390649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29000" y="3074411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52275" y="3074411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05100" y="274962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37679" y="2749624"/>
            <a:ext cx="3048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52275" y="2749624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667000" y="226695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783174" y="2343150"/>
            <a:ext cx="3048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429000" y="234315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229100" y="2343150"/>
            <a:ext cx="3048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5603" y="3955018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b="1" dirty="0" smtClean="0"/>
              <a:t>MEAN</a:t>
            </a:r>
            <a:r>
              <a:rPr lang="en-US" dirty="0" smtClean="0"/>
              <a:t>  and</a:t>
            </a:r>
          </a:p>
          <a:p>
            <a:r>
              <a:rPr lang="en-US" b="1" dirty="0" smtClean="0"/>
              <a:t>NAME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2667000" y="1800313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783174" y="1876513"/>
            <a:ext cx="3048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05200" y="1902433"/>
            <a:ext cx="3048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57207" y="1902433"/>
            <a:ext cx="3048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133600" y="1462789"/>
            <a:ext cx="3048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352800" y="1424689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517692" y="1500889"/>
            <a:ext cx="3048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152275" y="1427856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77000" y="3955018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MEAN_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N_AME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7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 Cutting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Table of prices:  </a:t>
            </a:r>
          </a:p>
          <a:p>
            <a:r>
              <a:rPr lang="en-US" dirty="0" smtClean="0"/>
              <a:t>Here </a:t>
            </a:r>
            <a:r>
              <a:rPr lang="en-US" dirty="0"/>
              <a:t>are all 8 ways to cut a rod of length 4, with the costs from the 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many ways are repeats of other ways?</a:t>
            </a:r>
          </a:p>
          <a:p>
            <a:r>
              <a:rPr lang="en-US" dirty="0" smtClean="0"/>
              <a:t>Which way of cutting gives the most revenue?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9" t="41512" r="12740" b="32795"/>
          <a:stretch/>
        </p:blipFill>
        <p:spPr bwMode="auto">
          <a:xfrm>
            <a:off x="1600199" y="2571750"/>
            <a:ext cx="5970891" cy="123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62257"/>
              </p:ext>
            </p:extLst>
          </p:nvPr>
        </p:nvGraphicFramePr>
        <p:xfrm>
          <a:off x="3505200" y="895350"/>
          <a:ext cx="44957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381000"/>
                <a:gridCol w="457200"/>
                <a:gridCol w="457200"/>
                <a:gridCol w="457200"/>
                <a:gridCol w="457200"/>
                <a:gridCol w="457200"/>
                <a:gridCol w="457200"/>
                <a:gridCol w="457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 </a:t>
                      </a:r>
                      <a:r>
                        <a:rPr lang="en-US" sz="1400" dirty="0" err="1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 p</a:t>
                      </a:r>
                      <a:r>
                        <a:rPr lang="en-US" sz="1400" baseline="-25000" dirty="0" smtClean="0"/>
                        <a:t>i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08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 Cutting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4350"/>
            <a:ext cx="44989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0" t="14708" r="15319" b="36263"/>
          <a:stretch/>
        </p:blipFill>
        <p:spPr bwMode="auto">
          <a:xfrm>
            <a:off x="609599" y="1263650"/>
            <a:ext cx="8101693" cy="366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65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 Cutting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solve the original problem, solve problems on smaller sizes.  It is recursive in nature.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4350"/>
            <a:ext cx="44989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5" t="17951" r="13228" b="44800"/>
          <a:stretch/>
        </p:blipFill>
        <p:spPr bwMode="auto">
          <a:xfrm>
            <a:off x="443593" y="1284422"/>
            <a:ext cx="8271545" cy="278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7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 Cutting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Dynamic-programming solution</a:t>
            </a:r>
          </a:p>
          <a:p>
            <a:r>
              <a:rPr lang="en-US" dirty="0"/>
              <a:t>Instead of solving the same </a:t>
            </a:r>
            <a:r>
              <a:rPr lang="en-US" dirty="0" err="1"/>
              <a:t>subproblems</a:t>
            </a:r>
            <a:r>
              <a:rPr lang="en-US" dirty="0"/>
              <a:t> repeatedly, arrange to solve each </a:t>
            </a:r>
            <a:r>
              <a:rPr lang="en-US" dirty="0" err="1" smtClean="0"/>
              <a:t>subproblem</a:t>
            </a:r>
            <a:r>
              <a:rPr lang="en-US" dirty="0" smtClean="0"/>
              <a:t> just </a:t>
            </a:r>
            <a:r>
              <a:rPr lang="en-US" dirty="0"/>
              <a:t>once.</a:t>
            </a:r>
          </a:p>
          <a:p>
            <a:r>
              <a:rPr lang="en-US" dirty="0"/>
              <a:t>Save the solution to a </a:t>
            </a:r>
            <a:r>
              <a:rPr lang="en-US" dirty="0" err="1"/>
              <a:t>subproblem</a:t>
            </a:r>
            <a:r>
              <a:rPr lang="en-US" dirty="0"/>
              <a:t> in a table, and refer back to the table </a:t>
            </a:r>
            <a:r>
              <a:rPr lang="en-US" dirty="0" smtClean="0"/>
              <a:t>whenever we </a:t>
            </a:r>
            <a:r>
              <a:rPr lang="en-US" dirty="0"/>
              <a:t>revisit the </a:t>
            </a:r>
            <a:r>
              <a:rPr lang="en-US" dirty="0" err="1"/>
              <a:t>subproblem</a:t>
            </a:r>
            <a:r>
              <a:rPr lang="en-US" dirty="0"/>
              <a:t>.</a:t>
            </a:r>
          </a:p>
          <a:p>
            <a:r>
              <a:rPr lang="en-US" dirty="0"/>
              <a:t>“Store, don’t </a:t>
            </a:r>
            <a:r>
              <a:rPr lang="en-US" dirty="0" err="1"/>
              <a:t>recompute</a:t>
            </a:r>
            <a:r>
              <a:rPr lang="en-US" dirty="0"/>
              <a:t>”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time-memory </a:t>
            </a:r>
            <a:r>
              <a:rPr lang="en-US" dirty="0"/>
              <a:t>trade-off.</a:t>
            </a:r>
          </a:p>
          <a:p>
            <a:r>
              <a:rPr lang="en-US" dirty="0"/>
              <a:t>Can turn an exponential-time solution into a polynomial-time solution.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4350"/>
            <a:ext cx="44989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81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 Cutting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Bottom-up</a:t>
            </a:r>
          </a:p>
          <a:p>
            <a:r>
              <a:rPr lang="en-US" dirty="0"/>
              <a:t>Sort the </a:t>
            </a:r>
            <a:r>
              <a:rPr lang="en-US" dirty="0" err="1"/>
              <a:t>subproblems</a:t>
            </a:r>
            <a:r>
              <a:rPr lang="en-US" dirty="0"/>
              <a:t> by size and solve the smaller ones first. That way, </a:t>
            </a:r>
            <a:r>
              <a:rPr lang="en-US" dirty="0" smtClean="0"/>
              <a:t>when solving </a:t>
            </a:r>
            <a:r>
              <a:rPr lang="en-US" dirty="0"/>
              <a:t>a </a:t>
            </a:r>
            <a:r>
              <a:rPr lang="en-US" dirty="0" err="1"/>
              <a:t>subproblem</a:t>
            </a:r>
            <a:r>
              <a:rPr lang="en-US" dirty="0"/>
              <a:t>, have already solved the smaller </a:t>
            </a:r>
            <a:r>
              <a:rPr lang="en-US" dirty="0" err="1"/>
              <a:t>subproblems</a:t>
            </a:r>
            <a:r>
              <a:rPr lang="en-US" dirty="0"/>
              <a:t> we need.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4350"/>
            <a:ext cx="44989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24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Rod Cutting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is the time complexity?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0" t="29732" r="41420" b="32795"/>
          <a:stretch/>
        </p:blipFill>
        <p:spPr bwMode="auto">
          <a:xfrm>
            <a:off x="533400" y="1123950"/>
            <a:ext cx="4353887" cy="280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75073"/>
              </p:ext>
            </p:extLst>
          </p:nvPr>
        </p:nvGraphicFramePr>
        <p:xfrm>
          <a:off x="4191000" y="590550"/>
          <a:ext cx="4648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04800"/>
                <a:gridCol w="381000"/>
                <a:gridCol w="457200"/>
                <a:gridCol w="381000"/>
                <a:gridCol w="381000"/>
                <a:gridCol w="381000"/>
                <a:gridCol w="381000"/>
                <a:gridCol w="457200"/>
                <a:gridCol w="38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Length </a:t>
                      </a:r>
                      <a:r>
                        <a:rPr lang="en-US" sz="1400" dirty="0" err="1" smtClean="0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Price p</a:t>
                      </a:r>
                      <a:r>
                        <a:rPr lang="en-US" sz="1400" baseline="-25000" dirty="0" smtClean="0"/>
                        <a:t>i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Revenue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r</a:t>
                      </a:r>
                      <a:r>
                        <a:rPr lang="en-US" sz="1400" baseline="-25000" dirty="0" err="1" smtClean="0"/>
                        <a:t>i</a:t>
                      </a:r>
                      <a:endParaRPr lang="en-US" sz="14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201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720</TotalTime>
  <Words>1914</Words>
  <Application>Microsoft Office PowerPoint</Application>
  <PresentationFormat>On-screen Show (16:9)</PresentationFormat>
  <Paragraphs>512</Paragraphs>
  <Slides>38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Clarity</vt:lpstr>
      <vt:lpstr>dynamic programming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Interview Questions</vt:lpstr>
      <vt:lpstr>Subset Sum</vt:lpstr>
      <vt:lpstr>Real life examples</vt:lpstr>
      <vt:lpstr>How to solve this problem</vt:lpstr>
      <vt:lpstr>How about a greedy solution?</vt:lpstr>
      <vt:lpstr>Optimal Solution</vt:lpstr>
      <vt:lpstr>Optimal Solution </vt:lpstr>
      <vt:lpstr>Optimal Solution </vt:lpstr>
      <vt:lpstr>Optimal Solution</vt:lpstr>
      <vt:lpstr>Optimal Solution</vt:lpstr>
      <vt:lpstr>An example</vt:lpstr>
      <vt:lpstr>An example</vt:lpstr>
      <vt:lpstr>An example</vt:lpstr>
      <vt:lpstr>Another example</vt:lpstr>
      <vt:lpstr>What is the complexity</vt:lpstr>
      <vt:lpstr>The Knapsack Problem</vt:lpstr>
      <vt:lpstr>The Knapsack Problem</vt:lpstr>
      <vt:lpstr>The Knapsack Problem</vt:lpstr>
      <vt:lpstr>Interview Questions</vt:lpstr>
      <vt:lpstr>Sequence Alignment</vt:lpstr>
      <vt:lpstr>Sequence Alignment</vt:lpstr>
      <vt:lpstr>Sequence Alignment</vt:lpstr>
      <vt:lpstr>How do we get there?</vt:lpstr>
      <vt:lpstr>General Sequence Alignment</vt:lpstr>
      <vt:lpstr>Gap and Mismatch Penalties</vt:lpstr>
      <vt:lpstr>Which Alignment is Preferred?</vt:lpstr>
      <vt:lpstr>Optimal Alignment Truth</vt:lpstr>
      <vt:lpstr>An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John</dc:creator>
  <cp:lastModifiedBy>John</cp:lastModifiedBy>
  <cp:revision>70</cp:revision>
  <dcterms:created xsi:type="dcterms:W3CDTF">2015-10-25T23:44:26Z</dcterms:created>
  <dcterms:modified xsi:type="dcterms:W3CDTF">2016-03-07T16:41:53Z</dcterms:modified>
</cp:coreProperties>
</file>