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9" r:id="rId3"/>
    <p:sldId id="276" r:id="rId4"/>
    <p:sldId id="271" r:id="rId5"/>
    <p:sldId id="256" r:id="rId6"/>
    <p:sldId id="269" r:id="rId7"/>
    <p:sldId id="270" r:id="rId8"/>
    <p:sldId id="257" r:id="rId9"/>
    <p:sldId id="274" r:id="rId10"/>
    <p:sldId id="275" r:id="rId11"/>
    <p:sldId id="261" r:id="rId12"/>
    <p:sldId id="260" r:id="rId13"/>
    <p:sldId id="277" r:id="rId14"/>
    <p:sldId id="272" r:id="rId15"/>
    <p:sldId id="264" r:id="rId16"/>
    <p:sldId id="266" r:id="rId17"/>
    <p:sldId id="267" r:id="rId18"/>
    <p:sldId id="268" r:id="rId19"/>
    <p:sldId id="278" r:id="rId20"/>
    <p:sldId id="279" r:id="rId21"/>
    <p:sldId id="262"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0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3BA2540B-A018-47B7-9347-A0387F60CB1C}" type="datetimeFigureOut">
              <a:rPr lang="de-DE" smtClean="0"/>
              <a:t>16.05.2022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2717778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BA2540B-A018-47B7-9347-A0387F60CB1C}" type="datetimeFigureOut">
              <a:rPr lang="de-DE" smtClean="0"/>
              <a:t>16.05.2022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4130973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BA2540B-A018-47B7-9347-A0387F60CB1C}" type="datetimeFigureOut">
              <a:rPr lang="de-DE" smtClean="0"/>
              <a:t>16.05.2022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1381780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BA2540B-A018-47B7-9347-A0387F60CB1C}" type="datetimeFigureOut">
              <a:rPr lang="de-DE" smtClean="0"/>
              <a:t>16.05.2022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80953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3BA2540B-A018-47B7-9347-A0387F60CB1C}" type="datetimeFigureOut">
              <a:rPr lang="de-DE" smtClean="0"/>
              <a:t>16.05.2022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223610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3BA2540B-A018-47B7-9347-A0387F60CB1C}" type="datetimeFigureOut">
              <a:rPr lang="de-DE" smtClean="0"/>
              <a:t>16.05.2022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83126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3BA2540B-A018-47B7-9347-A0387F60CB1C}" type="datetimeFigureOut">
              <a:rPr lang="de-DE" smtClean="0"/>
              <a:t>16.05.2022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164147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3BA2540B-A018-47B7-9347-A0387F60CB1C}" type="datetimeFigureOut">
              <a:rPr lang="de-DE" smtClean="0"/>
              <a:t>16.05.2022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154400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BA2540B-A018-47B7-9347-A0387F60CB1C}" type="datetimeFigureOut">
              <a:rPr lang="de-DE" smtClean="0"/>
              <a:t>16.05.2022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209183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3BA2540B-A018-47B7-9347-A0387F60CB1C}" type="datetimeFigureOut">
              <a:rPr lang="de-DE" smtClean="0"/>
              <a:t>16.05.2022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119064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3BA2540B-A018-47B7-9347-A0387F60CB1C}" type="datetimeFigureOut">
              <a:rPr lang="de-DE" smtClean="0"/>
              <a:t>16.05.2022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76811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2540B-A018-47B7-9347-A0387F60CB1C}" type="datetimeFigureOut">
              <a:rPr lang="de-DE" smtClean="0"/>
              <a:t>16.05.2022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44FB4-4498-486E-852C-A5F1D5D7B595}" type="slidenum">
              <a:rPr lang="de-DE" smtClean="0"/>
              <a:t>‹Nr.›</a:t>
            </a:fld>
            <a:endParaRPr lang="de-DE"/>
          </a:p>
        </p:txBody>
      </p:sp>
    </p:spTree>
    <p:extLst>
      <p:ext uri="{BB962C8B-B14F-4D97-AF65-F5344CB8AC3E}">
        <p14:creationId xmlns:p14="http://schemas.microsoft.com/office/powerpoint/2010/main" val="2407219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6" name="Rechteck 5"/>
          <p:cNvSpPr/>
          <p:nvPr/>
        </p:nvSpPr>
        <p:spPr>
          <a:xfrm>
            <a:off x="1489933" y="6393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031838" y="3134464"/>
            <a:ext cx="8128323" cy="589072"/>
          </a:xfrm>
          <a:prstGeom prst="rect">
            <a:avLst/>
          </a:prstGeom>
          <a:noFill/>
        </p:spPr>
        <p:txBody>
          <a:bodyPr wrap="square" rtlCol="0">
            <a:spAutoFit/>
          </a:bodyPr>
          <a:lstStyle/>
          <a:p>
            <a:pPr algn="ctr">
              <a:lnSpc>
                <a:spcPct val="150000"/>
              </a:lnSpc>
            </a:pPr>
            <a:r>
              <a:rPr lang="de-DE" sz="2400" dirty="0" smtClean="0">
                <a:solidFill>
                  <a:schemeClr val="bg1"/>
                </a:solidFill>
              </a:rPr>
              <a:t>Gleich geht es weiter…</a:t>
            </a:r>
            <a:endParaRPr lang="de-DE" sz="2400" dirty="0">
              <a:solidFill>
                <a:schemeClr val="bg1"/>
              </a:solidFill>
            </a:endParaRPr>
          </a:p>
        </p:txBody>
      </p:sp>
    </p:spTree>
    <p:extLst>
      <p:ext uri="{BB962C8B-B14F-4D97-AF65-F5344CB8AC3E}">
        <p14:creationId xmlns:p14="http://schemas.microsoft.com/office/powerpoint/2010/main" val="1702240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6" name="Rechteck 15"/>
          <p:cNvSpPr/>
          <p:nvPr/>
        </p:nvSpPr>
        <p:spPr>
          <a:xfrm>
            <a:off x="739011" y="15386"/>
            <a:ext cx="10709329" cy="6842614"/>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hteck 30"/>
          <p:cNvSpPr/>
          <p:nvPr/>
        </p:nvSpPr>
        <p:spPr>
          <a:xfrm>
            <a:off x="1007390" y="844658"/>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 name="Gruppieren 5"/>
          <p:cNvGrpSpPr/>
          <p:nvPr/>
        </p:nvGrpSpPr>
        <p:grpSpPr>
          <a:xfrm>
            <a:off x="1468293" y="406694"/>
            <a:ext cx="9419265" cy="5574791"/>
            <a:chOff x="1464589" y="406694"/>
            <a:chExt cx="9212135" cy="5676212"/>
          </a:xfrm>
        </p:grpSpPr>
        <p:sp>
          <p:nvSpPr>
            <p:cNvPr id="13" name="Rechteck 12"/>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3"/>
            <p:cNvGrpSpPr/>
            <p:nvPr/>
          </p:nvGrpSpPr>
          <p:grpSpPr>
            <a:xfrm>
              <a:off x="1692215" y="406694"/>
              <a:ext cx="8575143" cy="5243155"/>
              <a:chOff x="1692215" y="406694"/>
              <a:chExt cx="8575143" cy="5243155"/>
            </a:xfrm>
          </p:grpSpPr>
          <p:grpSp>
            <p:nvGrpSpPr>
              <p:cNvPr id="2" name="Gruppieren 1"/>
              <p:cNvGrpSpPr/>
              <p:nvPr/>
            </p:nvGrpSpPr>
            <p:grpSpPr>
              <a:xfrm>
                <a:off x="1692215" y="3188104"/>
                <a:ext cx="8575143" cy="2461745"/>
                <a:chOff x="1696796" y="2447303"/>
                <a:chExt cx="8575143" cy="2461745"/>
              </a:xfrm>
            </p:grpSpPr>
            <p:pic>
              <p:nvPicPr>
                <p:cNvPr id="25" name="Grafik 24"/>
                <p:cNvPicPr>
                  <a:picLocks noChangeAspect="1"/>
                </p:cNvPicPr>
                <p:nvPr/>
              </p:nvPicPr>
              <p:blipFill rotWithShape="1">
                <a:blip r:embed="rId2"/>
                <a:srcRect l="16208" t="46444" r="55636" b="39332"/>
                <a:stretch/>
              </p:blipFill>
              <p:spPr>
                <a:xfrm>
                  <a:off x="1696796" y="3321774"/>
                  <a:ext cx="8575143" cy="1587274"/>
                </a:xfrm>
                <a:prstGeom prst="rect">
                  <a:avLst/>
                </a:prstGeom>
              </p:spPr>
            </p:pic>
            <p:cxnSp>
              <p:nvCxnSpPr>
                <p:cNvPr id="9" name="Gerade Verbindung mit Pfeil 8"/>
                <p:cNvCxnSpPr/>
                <p:nvPr/>
              </p:nvCxnSpPr>
              <p:spPr>
                <a:xfrm flipH="1">
                  <a:off x="2617374" y="2447303"/>
                  <a:ext cx="3510915" cy="1049387"/>
                </a:xfrm>
                <a:prstGeom prst="straightConnector1">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Textfeld 9"/>
              <p:cNvSpPr txBox="1"/>
              <p:nvPr/>
            </p:nvSpPr>
            <p:spPr>
              <a:xfrm>
                <a:off x="2139035" y="406694"/>
                <a:ext cx="8128323" cy="2914395"/>
              </a:xfrm>
              <a:prstGeom prst="rect">
                <a:avLst/>
              </a:prstGeom>
              <a:noFill/>
            </p:spPr>
            <p:txBody>
              <a:bodyPr wrap="square" rtlCol="0">
                <a:spAutoFit/>
              </a:bodyPr>
              <a:lstStyle/>
              <a:p>
                <a:pPr algn="ctr">
                  <a:lnSpc>
                    <a:spcPct val="150000"/>
                  </a:lnSpc>
                </a:pPr>
                <a:r>
                  <a:rPr lang="de-DE" sz="2000" dirty="0" smtClean="0">
                    <a:solidFill>
                      <a:schemeClr val="bg1"/>
                    </a:solidFill>
                  </a:rPr>
                  <a:t>Das bedeutet, wenn ein Druckreiz UNTERHALB Ihrer Schmerschwelle ist, positionieren Sie den Cursor ganz LINKS auf der Skala.</a:t>
                </a:r>
              </a:p>
              <a:p>
                <a:pPr algn="ctr">
                  <a:lnSpc>
                    <a:spcPct val="150000"/>
                  </a:lnSpc>
                </a:pPr>
                <a:endParaRPr lang="de-DE" sz="2000" dirty="0">
                  <a:solidFill>
                    <a:schemeClr val="bg1"/>
                  </a:solidFill>
                </a:endParaRPr>
              </a:p>
              <a:p>
                <a:pPr algn="ctr">
                  <a:lnSpc>
                    <a:spcPct val="150000"/>
                  </a:lnSpc>
                </a:pPr>
                <a:endParaRPr lang="de-DE" sz="2000" dirty="0">
                  <a:solidFill>
                    <a:schemeClr val="bg1"/>
                  </a:solidFill>
                </a:endParaRPr>
              </a:p>
              <a:p>
                <a:pPr algn="ctr">
                  <a:lnSpc>
                    <a:spcPct val="150000"/>
                  </a:lnSpc>
                </a:pPr>
                <a:r>
                  <a:rPr lang="de-DE" sz="2000" dirty="0" smtClean="0">
                    <a:solidFill>
                      <a:schemeClr val="bg1"/>
                    </a:solidFill>
                  </a:rPr>
                  <a:t>Sobald ein Druckreiz </a:t>
                </a:r>
                <a:r>
                  <a:rPr lang="de-DE" sz="2000" dirty="0" smtClean="0">
                    <a:solidFill>
                      <a:srgbClr val="FF0000"/>
                    </a:solidFill>
                  </a:rPr>
                  <a:t>SCHMERZHAFT</a:t>
                </a:r>
                <a:r>
                  <a:rPr lang="de-DE" sz="2000" dirty="0" smtClean="0">
                    <a:solidFill>
                      <a:schemeClr val="bg1"/>
                    </a:solidFill>
                  </a:rPr>
                  <a:t> ist, nutzen Sie bitte die gesamte Skala aus, um den Schmerz einzuordnen.</a:t>
                </a:r>
              </a:p>
            </p:txBody>
          </p:sp>
        </p:grpSp>
      </p:grpSp>
      <p:sp>
        <p:nvSpPr>
          <p:cNvPr id="12" name="Rechteck 11"/>
          <p:cNvSpPr/>
          <p:nvPr/>
        </p:nvSpPr>
        <p:spPr>
          <a:xfrm>
            <a:off x="2502976" y="4240519"/>
            <a:ext cx="4463512" cy="27122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Grafik 14"/>
          <p:cNvPicPr>
            <a:picLocks noChangeAspect="1"/>
          </p:cNvPicPr>
          <p:nvPr/>
        </p:nvPicPr>
        <p:blipFill rotWithShape="1">
          <a:blip r:embed="rId3"/>
          <a:srcRect l="10805" t="50756" r="51123" b="36210"/>
          <a:stretch/>
        </p:blipFill>
        <p:spPr>
          <a:xfrm>
            <a:off x="1668914" y="5747975"/>
            <a:ext cx="8849524" cy="1110025"/>
          </a:xfrm>
          <a:prstGeom prst="rect">
            <a:avLst/>
          </a:prstGeom>
        </p:spPr>
      </p:pic>
      <p:sp>
        <p:nvSpPr>
          <p:cNvPr id="17" name="Textfeld 16"/>
          <p:cNvSpPr txBox="1"/>
          <p:nvPr/>
        </p:nvSpPr>
        <p:spPr>
          <a:xfrm>
            <a:off x="7858760" y="4557620"/>
            <a:ext cx="2978258" cy="830997"/>
          </a:xfrm>
          <a:prstGeom prst="rect">
            <a:avLst/>
          </a:prstGeom>
          <a:solidFill>
            <a:srgbClr val="464646"/>
          </a:solidFill>
        </p:spPr>
        <p:txBody>
          <a:bodyPr wrap="square" rtlCol="0">
            <a:spAutoFit/>
          </a:bodyPr>
          <a:lstStyle/>
          <a:p>
            <a:pPr algn="ctr"/>
            <a:r>
              <a:rPr lang="de-DE" sz="2400" dirty="0">
                <a:solidFill>
                  <a:schemeClr val="bg1"/>
                </a:solidFill>
              </a:rPr>
              <a:t>k</a:t>
            </a:r>
            <a:r>
              <a:rPr lang="de-DE" sz="2400" dirty="0" smtClean="0">
                <a:solidFill>
                  <a:schemeClr val="bg1"/>
                </a:solidFill>
              </a:rPr>
              <a:t>aum aushaltbarer</a:t>
            </a:r>
          </a:p>
          <a:p>
            <a:pPr algn="ctr"/>
            <a:r>
              <a:rPr lang="de-DE" sz="2400" dirty="0" smtClean="0">
                <a:solidFill>
                  <a:schemeClr val="bg1"/>
                </a:solidFill>
              </a:rPr>
              <a:t>Schmerz</a:t>
            </a:r>
            <a:endParaRPr lang="de-DE" sz="2400" dirty="0">
              <a:solidFill>
                <a:schemeClr val="bg1"/>
              </a:solidFill>
            </a:endParaRPr>
          </a:p>
        </p:txBody>
      </p:sp>
      <p:cxnSp>
        <p:nvCxnSpPr>
          <p:cNvPr id="18" name="Gerade Verbindung mit Pfeil 17"/>
          <p:cNvCxnSpPr/>
          <p:nvPr/>
        </p:nvCxnSpPr>
        <p:spPr>
          <a:xfrm>
            <a:off x="6375469" y="3151932"/>
            <a:ext cx="2652294" cy="946356"/>
          </a:xfrm>
          <a:prstGeom prst="straightConnector1">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a:xfrm>
            <a:off x="4060556" y="4169044"/>
            <a:ext cx="61993" cy="388576"/>
          </a:xfrm>
          <a:prstGeom prst="rect">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p:cNvSpPr/>
          <p:nvPr/>
        </p:nvSpPr>
        <p:spPr>
          <a:xfrm>
            <a:off x="5715525" y="4169044"/>
            <a:ext cx="61993" cy="388576"/>
          </a:xfrm>
          <a:prstGeom prst="rect">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p:cNvSpPr txBox="1"/>
          <p:nvPr/>
        </p:nvSpPr>
        <p:spPr>
          <a:xfrm>
            <a:off x="1766806" y="4565908"/>
            <a:ext cx="1970547" cy="830997"/>
          </a:xfrm>
          <a:prstGeom prst="rect">
            <a:avLst/>
          </a:prstGeom>
          <a:solidFill>
            <a:srgbClr val="464646"/>
          </a:solidFill>
        </p:spPr>
        <p:txBody>
          <a:bodyPr wrap="square" rtlCol="0">
            <a:spAutoFit/>
          </a:bodyPr>
          <a:lstStyle/>
          <a:p>
            <a:pPr algn="ctr"/>
            <a:r>
              <a:rPr lang="de-DE" sz="2400" dirty="0">
                <a:solidFill>
                  <a:schemeClr val="bg1"/>
                </a:solidFill>
              </a:rPr>
              <a:t>m</a:t>
            </a:r>
            <a:r>
              <a:rPr lang="de-DE" sz="2400" dirty="0" smtClean="0">
                <a:solidFill>
                  <a:schemeClr val="bg1"/>
                </a:solidFill>
              </a:rPr>
              <a:t>inimaler</a:t>
            </a:r>
          </a:p>
          <a:p>
            <a:pPr algn="ctr"/>
            <a:r>
              <a:rPr lang="de-DE" sz="2400" dirty="0" smtClean="0">
                <a:solidFill>
                  <a:schemeClr val="bg1"/>
                </a:solidFill>
              </a:rPr>
              <a:t>Schmerz</a:t>
            </a:r>
            <a:endParaRPr lang="de-DE" sz="2400" dirty="0">
              <a:solidFill>
                <a:schemeClr val="bg1"/>
              </a:solidFill>
            </a:endParaRPr>
          </a:p>
        </p:txBody>
      </p:sp>
    </p:spTree>
    <p:extLst>
      <p:ext uri="{BB962C8B-B14F-4D97-AF65-F5344CB8AC3E}">
        <p14:creationId xmlns:p14="http://schemas.microsoft.com/office/powerpoint/2010/main" val="3942618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Exercise</a:t>
            </a:r>
            <a:endParaRPr lang="de-DE" dirty="0"/>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312251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324" name="Rechteck 323"/>
          <p:cNvSpPr/>
          <p:nvPr/>
        </p:nvSpPr>
        <p:spPr>
          <a:xfrm>
            <a:off x="0" y="379708"/>
            <a:ext cx="12344399" cy="647829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1830522" y="825016"/>
            <a:ext cx="8589743" cy="1015663"/>
          </a:xfrm>
          <a:prstGeom prst="rect">
            <a:avLst/>
          </a:prstGeom>
        </p:spPr>
        <p:txBody>
          <a:bodyPr wrap="square">
            <a:spAutoFit/>
          </a:bodyPr>
          <a:lstStyle/>
          <a:p>
            <a:pPr algn="ctr">
              <a:lnSpc>
                <a:spcPct val="150000"/>
              </a:lnSpc>
            </a:pPr>
            <a:r>
              <a:rPr lang="de-DE" sz="2000" dirty="0" smtClean="0">
                <a:solidFill>
                  <a:schemeClr val="bg1"/>
                </a:solidFill>
              </a:rPr>
              <a:t>Sie werden in </a:t>
            </a:r>
            <a:r>
              <a:rPr lang="de-DE" sz="2000" dirty="0">
                <a:solidFill>
                  <a:schemeClr val="bg1"/>
                </a:solidFill>
              </a:rPr>
              <a:t>4</a:t>
            </a:r>
            <a:r>
              <a:rPr lang="de-DE" sz="2000" dirty="0" smtClean="0">
                <a:solidFill>
                  <a:schemeClr val="bg1"/>
                </a:solidFill>
              </a:rPr>
              <a:t> </a:t>
            </a:r>
            <a:r>
              <a:rPr lang="de-DE" sz="2000" dirty="0" smtClean="0">
                <a:solidFill>
                  <a:schemeClr val="bg1"/>
                </a:solidFill>
              </a:rPr>
              <a:t>Blöcken von </a:t>
            </a:r>
            <a:r>
              <a:rPr lang="de-DE" sz="2000" dirty="0" smtClean="0">
                <a:solidFill>
                  <a:schemeClr val="bg1"/>
                </a:solidFill>
              </a:rPr>
              <a:t>10 </a:t>
            </a:r>
            <a:r>
              <a:rPr lang="de-DE" sz="2000" dirty="0" smtClean="0">
                <a:solidFill>
                  <a:schemeClr val="bg1"/>
                </a:solidFill>
              </a:rPr>
              <a:t>Minuten Fahrrad fahren.</a:t>
            </a:r>
          </a:p>
          <a:p>
            <a:pPr algn="ctr">
              <a:lnSpc>
                <a:spcPct val="150000"/>
              </a:lnSpc>
            </a:pPr>
            <a:r>
              <a:rPr lang="de-DE" sz="2000" dirty="0" smtClean="0">
                <a:solidFill>
                  <a:schemeClr val="bg1"/>
                </a:solidFill>
              </a:rPr>
              <a:t>Anschließend bekommen Sie die kalibrierten Druckreize über die Manschette. </a:t>
            </a:r>
            <a:endParaRPr lang="de-DE" sz="2000" dirty="0">
              <a:solidFill>
                <a:schemeClr val="bg1"/>
              </a:solidFill>
            </a:endParaRPr>
          </a:p>
        </p:txBody>
      </p:sp>
      <p:grpSp>
        <p:nvGrpSpPr>
          <p:cNvPr id="11" name="Gruppieren 10"/>
          <p:cNvGrpSpPr/>
          <p:nvPr/>
        </p:nvGrpSpPr>
        <p:grpSpPr>
          <a:xfrm>
            <a:off x="208589" y="1926859"/>
            <a:ext cx="11983411" cy="3079442"/>
            <a:chOff x="208589" y="1926859"/>
            <a:chExt cx="11983411" cy="3079442"/>
          </a:xfrm>
        </p:grpSpPr>
        <p:sp>
          <p:nvSpPr>
            <p:cNvPr id="75" name="Rechteck 74"/>
            <p:cNvSpPr/>
            <p:nvPr/>
          </p:nvSpPr>
          <p:spPr>
            <a:xfrm>
              <a:off x="11668766" y="323238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Ellipse 76"/>
            <p:cNvSpPr/>
            <p:nvPr/>
          </p:nvSpPr>
          <p:spPr>
            <a:xfrm>
              <a:off x="10536721" y="3912512"/>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Ellipse 77"/>
            <p:cNvSpPr/>
            <p:nvPr/>
          </p:nvSpPr>
          <p:spPr>
            <a:xfrm>
              <a:off x="11024854" y="3907041"/>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9" name="Gerader Verbinder 78"/>
            <p:cNvCxnSpPr>
              <a:endCxn id="78" idx="2"/>
            </p:cNvCxnSpPr>
            <p:nvPr/>
          </p:nvCxnSpPr>
          <p:spPr>
            <a:xfrm flipV="1">
              <a:off x="10700195" y="4068337"/>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80" name="Gerader Verbinder 79"/>
            <p:cNvCxnSpPr/>
            <p:nvPr/>
          </p:nvCxnSpPr>
          <p:spPr>
            <a:xfrm>
              <a:off x="11024854" y="3686691"/>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82" name="Gerader Verbinder 81"/>
            <p:cNvCxnSpPr/>
            <p:nvPr/>
          </p:nvCxnSpPr>
          <p:spPr>
            <a:xfrm flipH="1">
              <a:off x="10958320" y="3630480"/>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83" name="Ellipse 82"/>
            <p:cNvSpPr/>
            <p:nvPr/>
          </p:nvSpPr>
          <p:spPr>
            <a:xfrm>
              <a:off x="10783316" y="3732857"/>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5" name="Textfeld 84"/>
            <p:cNvSpPr txBox="1"/>
            <p:nvPr/>
          </p:nvSpPr>
          <p:spPr>
            <a:xfrm>
              <a:off x="10445787" y="463696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86" name="Rechteck 85"/>
            <p:cNvSpPr/>
            <p:nvPr/>
          </p:nvSpPr>
          <p:spPr>
            <a:xfrm>
              <a:off x="10459802" y="324843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Rechteck 86"/>
            <p:cNvSpPr/>
            <p:nvPr/>
          </p:nvSpPr>
          <p:spPr>
            <a:xfrm>
              <a:off x="10459845"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Textfeld 87"/>
            <p:cNvSpPr txBox="1"/>
            <p:nvPr/>
          </p:nvSpPr>
          <p:spPr>
            <a:xfrm>
              <a:off x="10536721" y="2003301"/>
              <a:ext cx="1064260" cy="369332"/>
            </a:xfrm>
            <a:prstGeom prst="rect">
              <a:avLst/>
            </a:prstGeom>
            <a:noFill/>
          </p:spPr>
          <p:txBody>
            <a:bodyPr wrap="square" rtlCol="0">
              <a:spAutoFit/>
            </a:bodyPr>
            <a:lstStyle/>
            <a:p>
              <a:r>
                <a:rPr lang="de-DE" dirty="0" smtClean="0">
                  <a:solidFill>
                    <a:schemeClr val="bg1"/>
                  </a:solidFill>
                </a:rPr>
                <a:t>Block 6</a:t>
              </a:r>
              <a:endParaRPr lang="de-DE" dirty="0">
                <a:solidFill>
                  <a:schemeClr val="bg1"/>
                </a:solidFill>
              </a:endParaRPr>
            </a:p>
          </p:txBody>
        </p:sp>
        <p:grpSp>
          <p:nvGrpSpPr>
            <p:cNvPr id="6" name="Gruppieren 5"/>
            <p:cNvGrpSpPr/>
            <p:nvPr/>
          </p:nvGrpSpPr>
          <p:grpSpPr>
            <a:xfrm>
              <a:off x="208589" y="1926859"/>
              <a:ext cx="11983411" cy="3024992"/>
              <a:chOff x="208589" y="1926859"/>
              <a:chExt cx="11983411" cy="3024992"/>
            </a:xfrm>
          </p:grpSpPr>
          <p:grpSp>
            <p:nvGrpSpPr>
              <p:cNvPr id="144" name="Gruppieren 143"/>
              <p:cNvGrpSpPr/>
              <p:nvPr/>
            </p:nvGrpSpPr>
            <p:grpSpPr>
              <a:xfrm>
                <a:off x="208589" y="1948851"/>
                <a:ext cx="11983411" cy="3003000"/>
                <a:chOff x="208589" y="1948851"/>
                <a:chExt cx="11983411" cy="3003000"/>
              </a:xfrm>
            </p:grpSpPr>
            <p:grpSp>
              <p:nvGrpSpPr>
                <p:cNvPr id="71" name="Gruppieren 70"/>
                <p:cNvGrpSpPr/>
                <p:nvPr/>
              </p:nvGrpSpPr>
              <p:grpSpPr>
                <a:xfrm>
                  <a:off x="208589" y="2486283"/>
                  <a:ext cx="11983411" cy="2465568"/>
                  <a:chOff x="208589" y="2486283"/>
                  <a:chExt cx="11983411"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208589" y="4545793"/>
                    <a:ext cx="11983411" cy="3629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46" name="Gruppieren 45"/>
                  <p:cNvGrpSpPr/>
                  <p:nvPr/>
                </p:nvGrpSpPr>
                <p:grpSpPr>
                  <a:xfrm>
                    <a:off x="8601604" y="3576030"/>
                    <a:ext cx="815082" cy="604623"/>
                    <a:chOff x="2491998" y="2031897"/>
                    <a:chExt cx="574733" cy="428457"/>
                  </a:xfrm>
                  <a:solidFill>
                    <a:schemeClr val="bg1"/>
                  </a:solidFill>
                </p:grpSpPr>
                <p:grpSp>
                  <p:nvGrpSpPr>
                    <p:cNvPr id="47" name="Gruppieren 46"/>
                    <p:cNvGrpSpPr/>
                    <p:nvPr/>
                  </p:nvGrpSpPr>
                  <p:grpSpPr>
                    <a:xfrm>
                      <a:off x="2491998" y="2031897"/>
                      <a:ext cx="574733" cy="428457"/>
                      <a:chOff x="2491998" y="2031897"/>
                      <a:chExt cx="574733" cy="428457"/>
                    </a:xfrm>
                    <a:grpFill/>
                  </p:grpSpPr>
                  <p:sp>
                    <p:nvSpPr>
                      <p:cNvPr id="49" name="Ellipse 4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r Verbinder 50"/>
                      <p:cNvCxnSpPr>
                        <a:endCxn id="5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2" name="Gerader Verbinder 5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3" name="Gerader Verbinder 5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4" name="Gerader Verbinder 5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5" name="Gerader Verbinder 5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48" name="Ellipse 4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Gewitterblitz 57"/>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Gewitterblitz 58"/>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3" name="Textfeld 62"/>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Rechteck 68"/>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2345184" y="1948851"/>
                  <a:ext cx="7276683" cy="369332"/>
                  <a:chOff x="2345184" y="1948851"/>
                  <a:chExt cx="7276683"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sp>
                <p:nvSpPr>
                  <p:cNvPr id="142" name="Textfeld 14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5</a:t>
                    </a:r>
                    <a:endParaRPr lang="de-DE" dirty="0">
                      <a:solidFill>
                        <a:schemeClr val="bg1"/>
                      </a:solidFill>
                    </a:endParaRPr>
                  </a:p>
                </p:txBody>
              </p:sp>
            </p:grpSp>
          </p:grpSp>
          <p:sp>
            <p:nvSpPr>
              <p:cNvPr id="89" name="Rechteck 88"/>
              <p:cNvSpPr/>
              <p:nvPr/>
            </p:nvSpPr>
            <p:spPr>
              <a:xfrm>
                <a:off x="1577169" y="3194444"/>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358498" y="3836070"/>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846631" y="3830599"/>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2" name="Gerader Verbinder 91"/>
              <p:cNvCxnSpPr>
                <a:endCxn id="91" idx="2"/>
              </p:cNvCxnSpPr>
              <p:nvPr/>
            </p:nvCxnSpPr>
            <p:spPr>
              <a:xfrm flipV="1">
                <a:off x="521972" y="3991895"/>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3" name="Gerader Verbinder 92"/>
              <p:cNvCxnSpPr/>
              <p:nvPr/>
            </p:nvCxnSpPr>
            <p:spPr>
              <a:xfrm>
                <a:off x="846631" y="3610249"/>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4" name="Gerader Verbinder 93"/>
              <p:cNvCxnSpPr/>
              <p:nvPr/>
            </p:nvCxnSpPr>
            <p:spPr>
              <a:xfrm flipH="1" flipV="1">
                <a:off x="637824" y="3670311"/>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5" name="Gerader Verbinder 94"/>
              <p:cNvCxnSpPr/>
              <p:nvPr/>
            </p:nvCxnSpPr>
            <p:spPr>
              <a:xfrm flipH="1">
                <a:off x="780097" y="3554038"/>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96" name="Ellipse 95"/>
              <p:cNvSpPr/>
              <p:nvPr/>
            </p:nvSpPr>
            <p:spPr>
              <a:xfrm>
                <a:off x="605093" y="3656415"/>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7" name="Gewitterblitz 96"/>
              <p:cNvSpPr/>
              <p:nvPr/>
            </p:nvSpPr>
            <p:spPr>
              <a:xfrm>
                <a:off x="1643414" y="2586175"/>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Textfeld 97"/>
              <p:cNvSpPr txBox="1"/>
              <p:nvPr/>
            </p:nvSpPr>
            <p:spPr>
              <a:xfrm>
                <a:off x="267564" y="4560527"/>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99" name="Rechteck 98"/>
              <p:cNvSpPr/>
              <p:nvPr/>
            </p:nvSpPr>
            <p:spPr>
              <a:xfrm>
                <a:off x="281579" y="32366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p:cNvSpPr/>
              <p:nvPr/>
            </p:nvSpPr>
            <p:spPr>
              <a:xfrm>
                <a:off x="281622" y="2502391"/>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Textfeld 100"/>
              <p:cNvSpPr txBox="1"/>
              <p:nvPr/>
            </p:nvSpPr>
            <p:spPr>
              <a:xfrm>
                <a:off x="358498" y="1926859"/>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grpSp>
        <p:cxnSp>
          <p:nvCxnSpPr>
            <p:cNvPr id="81" name="Gerader Verbinder 80"/>
            <p:cNvCxnSpPr/>
            <p:nvPr/>
          </p:nvCxnSpPr>
          <p:spPr>
            <a:xfrm flipH="1" flipV="1">
              <a:off x="10816047" y="3746753"/>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84" name="Gewitterblitz 83"/>
            <p:cNvSpPr/>
            <p:nvPr/>
          </p:nvSpPr>
          <p:spPr>
            <a:xfrm>
              <a:off x="11821637" y="266261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237882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324" name="Rechteck 323"/>
          <p:cNvSpPr/>
          <p:nvPr/>
        </p:nvSpPr>
        <p:spPr>
          <a:xfrm>
            <a:off x="0" y="379708"/>
            <a:ext cx="12344399" cy="647829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1830522" y="825016"/>
            <a:ext cx="8589743" cy="967957"/>
          </a:xfrm>
          <a:prstGeom prst="rect">
            <a:avLst/>
          </a:prstGeom>
        </p:spPr>
        <p:txBody>
          <a:bodyPr wrap="square">
            <a:spAutoFit/>
          </a:bodyPr>
          <a:lstStyle/>
          <a:p>
            <a:pPr algn="ctr">
              <a:lnSpc>
                <a:spcPct val="150000"/>
              </a:lnSpc>
            </a:pPr>
            <a:r>
              <a:rPr lang="de-DE" sz="2000" dirty="0">
                <a:solidFill>
                  <a:schemeClr val="bg1"/>
                </a:solidFill>
              </a:rPr>
              <a:t>Die Intensität des Fahrradfahrens ist entweder hoch oder niedrig (zufällig). Vor jedem Block wird Ihnen angezeigt, bei welcher Intensität Sie fahren sollen.</a:t>
            </a:r>
          </a:p>
        </p:txBody>
      </p:sp>
      <p:grpSp>
        <p:nvGrpSpPr>
          <p:cNvPr id="11" name="Gruppieren 10"/>
          <p:cNvGrpSpPr/>
          <p:nvPr/>
        </p:nvGrpSpPr>
        <p:grpSpPr>
          <a:xfrm>
            <a:off x="208589" y="1926859"/>
            <a:ext cx="11983411" cy="3079442"/>
            <a:chOff x="208589" y="1926859"/>
            <a:chExt cx="11983411" cy="3079442"/>
          </a:xfrm>
        </p:grpSpPr>
        <p:sp>
          <p:nvSpPr>
            <p:cNvPr id="75" name="Rechteck 74"/>
            <p:cNvSpPr/>
            <p:nvPr/>
          </p:nvSpPr>
          <p:spPr>
            <a:xfrm>
              <a:off x="11668766" y="323238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Ellipse 76"/>
            <p:cNvSpPr/>
            <p:nvPr/>
          </p:nvSpPr>
          <p:spPr>
            <a:xfrm>
              <a:off x="10536721" y="3912512"/>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Ellipse 77"/>
            <p:cNvSpPr/>
            <p:nvPr/>
          </p:nvSpPr>
          <p:spPr>
            <a:xfrm>
              <a:off x="11024854" y="3907041"/>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9" name="Gerader Verbinder 78"/>
            <p:cNvCxnSpPr>
              <a:endCxn id="78" idx="2"/>
            </p:cNvCxnSpPr>
            <p:nvPr/>
          </p:nvCxnSpPr>
          <p:spPr>
            <a:xfrm flipV="1">
              <a:off x="10700195" y="4068337"/>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80" name="Gerader Verbinder 79"/>
            <p:cNvCxnSpPr/>
            <p:nvPr/>
          </p:nvCxnSpPr>
          <p:spPr>
            <a:xfrm>
              <a:off x="11024854" y="3686691"/>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82" name="Gerader Verbinder 81"/>
            <p:cNvCxnSpPr/>
            <p:nvPr/>
          </p:nvCxnSpPr>
          <p:spPr>
            <a:xfrm flipH="1">
              <a:off x="10958320" y="3630480"/>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83" name="Ellipse 82"/>
            <p:cNvSpPr/>
            <p:nvPr/>
          </p:nvSpPr>
          <p:spPr>
            <a:xfrm>
              <a:off x="10783316" y="3732857"/>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5" name="Textfeld 84"/>
            <p:cNvSpPr txBox="1"/>
            <p:nvPr/>
          </p:nvSpPr>
          <p:spPr>
            <a:xfrm>
              <a:off x="10445787" y="463696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86" name="Rechteck 85"/>
            <p:cNvSpPr/>
            <p:nvPr/>
          </p:nvSpPr>
          <p:spPr>
            <a:xfrm>
              <a:off x="10459802" y="324843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Rechteck 86"/>
            <p:cNvSpPr/>
            <p:nvPr/>
          </p:nvSpPr>
          <p:spPr>
            <a:xfrm>
              <a:off x="10459845"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Textfeld 87"/>
            <p:cNvSpPr txBox="1"/>
            <p:nvPr/>
          </p:nvSpPr>
          <p:spPr>
            <a:xfrm>
              <a:off x="10536721" y="2003301"/>
              <a:ext cx="1064260" cy="369332"/>
            </a:xfrm>
            <a:prstGeom prst="rect">
              <a:avLst/>
            </a:prstGeom>
            <a:noFill/>
          </p:spPr>
          <p:txBody>
            <a:bodyPr wrap="square" rtlCol="0">
              <a:spAutoFit/>
            </a:bodyPr>
            <a:lstStyle/>
            <a:p>
              <a:r>
                <a:rPr lang="de-DE" dirty="0" smtClean="0">
                  <a:solidFill>
                    <a:schemeClr val="bg1"/>
                  </a:solidFill>
                </a:rPr>
                <a:t>Block 6</a:t>
              </a:r>
              <a:endParaRPr lang="de-DE" dirty="0">
                <a:solidFill>
                  <a:schemeClr val="bg1"/>
                </a:solidFill>
              </a:endParaRPr>
            </a:p>
          </p:txBody>
        </p:sp>
        <p:grpSp>
          <p:nvGrpSpPr>
            <p:cNvPr id="6" name="Gruppieren 5"/>
            <p:cNvGrpSpPr/>
            <p:nvPr/>
          </p:nvGrpSpPr>
          <p:grpSpPr>
            <a:xfrm>
              <a:off x="208589" y="1926859"/>
              <a:ext cx="11983411" cy="3024992"/>
              <a:chOff x="208589" y="1926859"/>
              <a:chExt cx="11983411" cy="3024992"/>
            </a:xfrm>
          </p:grpSpPr>
          <p:grpSp>
            <p:nvGrpSpPr>
              <p:cNvPr id="144" name="Gruppieren 143"/>
              <p:cNvGrpSpPr/>
              <p:nvPr/>
            </p:nvGrpSpPr>
            <p:grpSpPr>
              <a:xfrm>
                <a:off x="208589" y="1948851"/>
                <a:ext cx="11983411" cy="3003000"/>
                <a:chOff x="208589" y="1948851"/>
                <a:chExt cx="11983411" cy="3003000"/>
              </a:xfrm>
            </p:grpSpPr>
            <p:grpSp>
              <p:nvGrpSpPr>
                <p:cNvPr id="71" name="Gruppieren 70"/>
                <p:cNvGrpSpPr/>
                <p:nvPr/>
              </p:nvGrpSpPr>
              <p:grpSpPr>
                <a:xfrm>
                  <a:off x="208589" y="2486283"/>
                  <a:ext cx="11983411" cy="2465568"/>
                  <a:chOff x="208589" y="2486283"/>
                  <a:chExt cx="11983411"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208589" y="4545793"/>
                    <a:ext cx="11983411" cy="3629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46" name="Gruppieren 45"/>
                  <p:cNvGrpSpPr/>
                  <p:nvPr/>
                </p:nvGrpSpPr>
                <p:grpSpPr>
                  <a:xfrm>
                    <a:off x="8601604" y="3576030"/>
                    <a:ext cx="815082" cy="604623"/>
                    <a:chOff x="2491998" y="2031897"/>
                    <a:chExt cx="574733" cy="428457"/>
                  </a:xfrm>
                  <a:solidFill>
                    <a:schemeClr val="bg1"/>
                  </a:solidFill>
                </p:grpSpPr>
                <p:grpSp>
                  <p:nvGrpSpPr>
                    <p:cNvPr id="47" name="Gruppieren 46"/>
                    <p:cNvGrpSpPr/>
                    <p:nvPr/>
                  </p:nvGrpSpPr>
                  <p:grpSpPr>
                    <a:xfrm>
                      <a:off x="2491998" y="2031897"/>
                      <a:ext cx="574733" cy="428457"/>
                      <a:chOff x="2491998" y="2031897"/>
                      <a:chExt cx="574733" cy="428457"/>
                    </a:xfrm>
                    <a:grpFill/>
                  </p:grpSpPr>
                  <p:sp>
                    <p:nvSpPr>
                      <p:cNvPr id="49" name="Ellipse 4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r Verbinder 50"/>
                      <p:cNvCxnSpPr>
                        <a:endCxn id="5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2" name="Gerader Verbinder 5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3" name="Gerader Verbinder 5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4" name="Gerader Verbinder 5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5" name="Gerader Verbinder 5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48" name="Ellipse 4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Gewitterblitz 57"/>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Gewitterblitz 58"/>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3" name="Textfeld 62"/>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Rechteck 68"/>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2345184" y="1948851"/>
                  <a:ext cx="7276683" cy="369332"/>
                  <a:chOff x="2345184" y="1948851"/>
                  <a:chExt cx="7276683"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sp>
                <p:nvSpPr>
                  <p:cNvPr id="142" name="Textfeld 14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5</a:t>
                    </a:r>
                    <a:endParaRPr lang="de-DE" dirty="0">
                      <a:solidFill>
                        <a:schemeClr val="bg1"/>
                      </a:solidFill>
                    </a:endParaRPr>
                  </a:p>
                </p:txBody>
              </p:sp>
            </p:grpSp>
          </p:grpSp>
          <p:sp>
            <p:nvSpPr>
              <p:cNvPr id="89" name="Rechteck 88"/>
              <p:cNvSpPr/>
              <p:nvPr/>
            </p:nvSpPr>
            <p:spPr>
              <a:xfrm>
                <a:off x="1577169" y="3194444"/>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358498" y="3836070"/>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846631" y="3830599"/>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2" name="Gerader Verbinder 91"/>
              <p:cNvCxnSpPr>
                <a:endCxn id="91" idx="2"/>
              </p:cNvCxnSpPr>
              <p:nvPr/>
            </p:nvCxnSpPr>
            <p:spPr>
              <a:xfrm flipV="1">
                <a:off x="521972" y="3991895"/>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3" name="Gerader Verbinder 92"/>
              <p:cNvCxnSpPr/>
              <p:nvPr/>
            </p:nvCxnSpPr>
            <p:spPr>
              <a:xfrm>
                <a:off x="846631" y="3610249"/>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4" name="Gerader Verbinder 93"/>
              <p:cNvCxnSpPr/>
              <p:nvPr/>
            </p:nvCxnSpPr>
            <p:spPr>
              <a:xfrm flipH="1" flipV="1">
                <a:off x="637824" y="3670311"/>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5" name="Gerader Verbinder 94"/>
              <p:cNvCxnSpPr/>
              <p:nvPr/>
            </p:nvCxnSpPr>
            <p:spPr>
              <a:xfrm flipH="1">
                <a:off x="780097" y="3554038"/>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96" name="Ellipse 95"/>
              <p:cNvSpPr/>
              <p:nvPr/>
            </p:nvSpPr>
            <p:spPr>
              <a:xfrm>
                <a:off x="605093" y="3656415"/>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7" name="Gewitterblitz 96"/>
              <p:cNvSpPr/>
              <p:nvPr/>
            </p:nvSpPr>
            <p:spPr>
              <a:xfrm>
                <a:off x="1643414" y="2586175"/>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Textfeld 97"/>
              <p:cNvSpPr txBox="1"/>
              <p:nvPr/>
            </p:nvSpPr>
            <p:spPr>
              <a:xfrm>
                <a:off x="267564" y="4560527"/>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99" name="Rechteck 98"/>
              <p:cNvSpPr/>
              <p:nvPr/>
            </p:nvSpPr>
            <p:spPr>
              <a:xfrm>
                <a:off x="281579" y="32366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p:cNvSpPr/>
              <p:nvPr/>
            </p:nvSpPr>
            <p:spPr>
              <a:xfrm>
                <a:off x="281622" y="2502391"/>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Textfeld 100"/>
              <p:cNvSpPr txBox="1"/>
              <p:nvPr/>
            </p:nvSpPr>
            <p:spPr>
              <a:xfrm>
                <a:off x="358498" y="1926859"/>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grpSp>
        <p:cxnSp>
          <p:nvCxnSpPr>
            <p:cNvPr id="81" name="Gerader Verbinder 80"/>
            <p:cNvCxnSpPr/>
            <p:nvPr/>
          </p:nvCxnSpPr>
          <p:spPr>
            <a:xfrm flipH="1" flipV="1">
              <a:off x="10816047" y="3746753"/>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84" name="Gewitterblitz 83"/>
            <p:cNvSpPr/>
            <p:nvPr/>
          </p:nvSpPr>
          <p:spPr>
            <a:xfrm>
              <a:off x="11821637" y="266261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02" name="Rechteck 101"/>
          <p:cNvSpPr/>
          <p:nvPr/>
        </p:nvSpPr>
        <p:spPr>
          <a:xfrm>
            <a:off x="2146300" y="1812776"/>
            <a:ext cx="10111939" cy="3193525"/>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18903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grpSp>
        <p:nvGrpSpPr>
          <p:cNvPr id="144" name="Gruppieren 143"/>
          <p:cNvGrpSpPr/>
          <p:nvPr/>
        </p:nvGrpSpPr>
        <p:grpSpPr>
          <a:xfrm>
            <a:off x="1464589" y="379709"/>
            <a:ext cx="9212135" cy="5703198"/>
            <a:chOff x="1464589" y="379709"/>
            <a:chExt cx="9212135" cy="5703198"/>
          </a:xfrm>
        </p:grpSpPr>
        <p:grpSp>
          <p:nvGrpSpPr>
            <p:cNvPr id="73" name="Gruppieren 72"/>
            <p:cNvGrpSpPr/>
            <p:nvPr/>
          </p:nvGrpSpPr>
          <p:grpSpPr>
            <a:xfrm>
              <a:off x="1464589" y="379709"/>
              <a:ext cx="9212135" cy="5703198"/>
              <a:chOff x="1464589" y="379709"/>
              <a:chExt cx="9212135" cy="5703198"/>
            </a:xfrm>
          </p:grpSpPr>
          <p:sp>
            <p:nvSpPr>
              <p:cNvPr id="72" name="Rechteck 71"/>
              <p:cNvSpPr/>
              <p:nvPr/>
            </p:nvSpPr>
            <p:spPr>
              <a:xfrm>
                <a:off x="1464589" y="379709"/>
                <a:ext cx="9212135" cy="5703198"/>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1" name="Gruppieren 70"/>
              <p:cNvGrpSpPr/>
              <p:nvPr/>
            </p:nvGrpSpPr>
            <p:grpSpPr>
              <a:xfrm>
                <a:off x="1564261" y="2486283"/>
                <a:ext cx="8809710" cy="2465568"/>
                <a:chOff x="1564261" y="2486283"/>
                <a:chExt cx="8809710"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46" name="Gruppieren 45"/>
                <p:cNvGrpSpPr/>
                <p:nvPr/>
              </p:nvGrpSpPr>
              <p:grpSpPr>
                <a:xfrm>
                  <a:off x="8601604" y="3576030"/>
                  <a:ext cx="815082" cy="604623"/>
                  <a:chOff x="2491998" y="2031897"/>
                  <a:chExt cx="574733" cy="428457"/>
                </a:xfrm>
                <a:solidFill>
                  <a:schemeClr val="bg1"/>
                </a:solidFill>
              </p:grpSpPr>
              <p:grpSp>
                <p:nvGrpSpPr>
                  <p:cNvPr id="47" name="Gruppieren 46"/>
                  <p:cNvGrpSpPr/>
                  <p:nvPr/>
                </p:nvGrpSpPr>
                <p:grpSpPr>
                  <a:xfrm>
                    <a:off x="2491998" y="2031897"/>
                    <a:ext cx="574733" cy="428457"/>
                    <a:chOff x="2491998" y="2031897"/>
                    <a:chExt cx="574733" cy="428457"/>
                  </a:xfrm>
                  <a:grpFill/>
                </p:grpSpPr>
                <p:sp>
                  <p:nvSpPr>
                    <p:cNvPr id="49" name="Ellipse 4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r Verbinder 50"/>
                    <p:cNvCxnSpPr>
                      <a:endCxn id="5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2" name="Gerader Verbinder 5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3" name="Gerader Verbinder 5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4" name="Gerader Verbinder 5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5" name="Gerader Verbinder 5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48" name="Ellipse 4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Gewitterblitz 57"/>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Gewitterblitz 58"/>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3" name="Textfeld 62"/>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Rechteck 68"/>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143" name="Gruppieren 142"/>
            <p:cNvGrpSpPr/>
            <p:nvPr/>
          </p:nvGrpSpPr>
          <p:grpSpPr>
            <a:xfrm>
              <a:off x="2345184" y="1948851"/>
              <a:ext cx="7276683" cy="369332"/>
              <a:chOff x="2345184" y="1948851"/>
              <a:chExt cx="7276683"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142" name="Textfeld 14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1830522" y="825016"/>
            <a:ext cx="8589743" cy="967957"/>
          </a:xfrm>
          <a:prstGeom prst="rect">
            <a:avLst/>
          </a:prstGeom>
        </p:spPr>
        <p:txBody>
          <a:bodyPr wrap="square">
            <a:spAutoFit/>
          </a:bodyPr>
          <a:lstStyle/>
          <a:p>
            <a:pPr algn="ctr">
              <a:lnSpc>
                <a:spcPct val="150000"/>
              </a:lnSpc>
            </a:pPr>
            <a:r>
              <a:rPr lang="de-DE" sz="2000" dirty="0">
                <a:solidFill>
                  <a:schemeClr val="bg1"/>
                </a:solidFill>
              </a:rPr>
              <a:t>Die Intensität des Fahrradfahrens ist entweder hoch oder niedrig (zufällig). Vor jedem Block wird Ihnen angezeigt, bei welcher Intensität Sie fahren sollen.</a:t>
            </a:r>
          </a:p>
        </p:txBody>
      </p:sp>
      <p:sp>
        <p:nvSpPr>
          <p:cNvPr id="75" name="Rechteck 74"/>
          <p:cNvSpPr/>
          <p:nvPr/>
        </p:nvSpPr>
        <p:spPr>
          <a:xfrm>
            <a:off x="4280777" y="1812776"/>
            <a:ext cx="6289301" cy="3408595"/>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61670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79" name="Rechteck 78"/>
          <p:cNvSpPr/>
          <p:nvPr/>
        </p:nvSpPr>
        <p:spPr>
          <a:xfrm>
            <a:off x="1239865" y="532109"/>
            <a:ext cx="9589260" cy="5550797"/>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Rechteck 77"/>
          <p:cNvSpPr/>
          <p:nvPr/>
        </p:nvSpPr>
        <p:spPr>
          <a:xfrm>
            <a:off x="1616989" y="532109"/>
            <a:ext cx="9212135" cy="5703198"/>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Rechteck 76"/>
          <p:cNvSpPr/>
          <p:nvPr/>
        </p:nvSpPr>
        <p:spPr>
          <a:xfrm>
            <a:off x="1464589" y="379709"/>
            <a:ext cx="9212135" cy="5703198"/>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8" name="Rechteck 147"/>
          <p:cNvSpPr/>
          <p:nvPr/>
        </p:nvSpPr>
        <p:spPr>
          <a:xfrm>
            <a:off x="1087465" y="503695"/>
            <a:ext cx="9589260" cy="543012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16" name="Gruppieren 215"/>
          <p:cNvGrpSpPr/>
          <p:nvPr/>
        </p:nvGrpSpPr>
        <p:grpSpPr>
          <a:xfrm>
            <a:off x="1564261" y="1948851"/>
            <a:ext cx="8809710" cy="3003000"/>
            <a:chOff x="1564261" y="1948851"/>
            <a:chExt cx="8809710" cy="3003000"/>
          </a:xfrm>
        </p:grpSpPr>
        <p:grpSp>
          <p:nvGrpSpPr>
            <p:cNvPr id="224" name="Gruppieren 223"/>
            <p:cNvGrpSpPr/>
            <p:nvPr/>
          </p:nvGrpSpPr>
          <p:grpSpPr>
            <a:xfrm>
              <a:off x="1564261" y="2486283"/>
              <a:ext cx="8809710" cy="2465568"/>
              <a:chOff x="1564261" y="2486283"/>
              <a:chExt cx="8809710" cy="2465568"/>
            </a:xfrm>
          </p:grpSpPr>
          <p:sp>
            <p:nvSpPr>
              <p:cNvPr id="225" name="Rechteck 224"/>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Rechteck 225"/>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Rechteck 226"/>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Rechteck 22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9" name="Gerader Verbinder 228"/>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30" name="Rechteck 22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1" name="Gruppieren 230"/>
              <p:cNvGrpSpPr/>
              <p:nvPr/>
            </p:nvGrpSpPr>
            <p:grpSpPr>
              <a:xfrm>
                <a:off x="2345184" y="3576030"/>
                <a:ext cx="815082" cy="604623"/>
                <a:chOff x="2491998" y="2031897"/>
                <a:chExt cx="574733" cy="428457"/>
              </a:xfrm>
              <a:solidFill>
                <a:schemeClr val="bg1"/>
              </a:solidFill>
            </p:grpSpPr>
            <p:grpSp>
              <p:nvGrpSpPr>
                <p:cNvPr id="277" name="Gruppieren 276"/>
                <p:cNvGrpSpPr/>
                <p:nvPr/>
              </p:nvGrpSpPr>
              <p:grpSpPr>
                <a:xfrm>
                  <a:off x="2491998" y="2031897"/>
                  <a:ext cx="574733" cy="428457"/>
                  <a:chOff x="2491998" y="2031897"/>
                  <a:chExt cx="574733" cy="428457"/>
                </a:xfrm>
                <a:grpFill/>
              </p:grpSpPr>
              <p:sp>
                <p:nvSpPr>
                  <p:cNvPr id="279" name="Ellipse 27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1" name="Gerader Verbinder 280"/>
                  <p:cNvCxnSpPr>
                    <a:endCxn id="28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2" name="Gerader Verbinder 28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3" name="Gerader Verbinder 28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4" name="Gerader Verbinder 28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5" name="Gerader Verbinder 28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78" name="Ellipse 27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2" name="Gruppieren 231"/>
              <p:cNvGrpSpPr/>
              <p:nvPr/>
            </p:nvGrpSpPr>
            <p:grpSpPr>
              <a:xfrm>
                <a:off x="6516130" y="3576030"/>
                <a:ext cx="815082" cy="604623"/>
                <a:chOff x="2491998" y="2031897"/>
                <a:chExt cx="574733" cy="428457"/>
              </a:xfrm>
              <a:solidFill>
                <a:schemeClr val="bg1"/>
              </a:solidFill>
            </p:grpSpPr>
            <p:grpSp>
              <p:nvGrpSpPr>
                <p:cNvPr id="268" name="Gruppieren 267"/>
                <p:cNvGrpSpPr/>
                <p:nvPr/>
              </p:nvGrpSpPr>
              <p:grpSpPr>
                <a:xfrm>
                  <a:off x="2491998" y="2031897"/>
                  <a:ext cx="574733" cy="428457"/>
                  <a:chOff x="2491998" y="2031897"/>
                  <a:chExt cx="574733" cy="428457"/>
                </a:xfrm>
                <a:grpFill/>
              </p:grpSpPr>
              <p:sp>
                <p:nvSpPr>
                  <p:cNvPr id="270" name="Ellipse 269"/>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a:endCxn id="271"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3" name="Gerader Verbinder 272"/>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4" name="Gerader Verbinder 273"/>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5" name="Gerader Verbinder 274"/>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6" name="Gerader Verbinder 275"/>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9" name="Ellipse 268"/>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3" name="Gruppieren 232"/>
              <p:cNvGrpSpPr/>
              <p:nvPr/>
            </p:nvGrpSpPr>
            <p:grpSpPr>
              <a:xfrm>
                <a:off x="4430657" y="3576030"/>
                <a:ext cx="815082" cy="604623"/>
                <a:chOff x="2491998" y="2031897"/>
                <a:chExt cx="574733" cy="428457"/>
              </a:xfrm>
              <a:solidFill>
                <a:schemeClr val="bg1"/>
              </a:solidFill>
            </p:grpSpPr>
            <p:grpSp>
              <p:nvGrpSpPr>
                <p:cNvPr id="259" name="Gruppieren 258"/>
                <p:cNvGrpSpPr/>
                <p:nvPr/>
              </p:nvGrpSpPr>
              <p:grpSpPr>
                <a:xfrm>
                  <a:off x="2491998" y="2031897"/>
                  <a:ext cx="574733" cy="428457"/>
                  <a:chOff x="2491998" y="2031897"/>
                  <a:chExt cx="574733" cy="428457"/>
                </a:xfrm>
                <a:grpFill/>
              </p:grpSpPr>
              <p:sp>
                <p:nvSpPr>
                  <p:cNvPr id="261" name="Ellipse 260"/>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2" name="Ellipse 261"/>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a:endCxn id="262"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4" name="Gerader Verbinder 263"/>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5" name="Gerader Verbinder 264"/>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6" name="Gerader Verbinder 265"/>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7" name="Gerader Verbinder 266"/>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0" name="Ellipse 259"/>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4" name="Gruppieren 233"/>
              <p:cNvGrpSpPr/>
              <p:nvPr/>
            </p:nvGrpSpPr>
            <p:grpSpPr>
              <a:xfrm>
                <a:off x="8601604" y="3576030"/>
                <a:ext cx="815082" cy="604623"/>
                <a:chOff x="2491998" y="2031897"/>
                <a:chExt cx="574733" cy="428457"/>
              </a:xfrm>
              <a:solidFill>
                <a:schemeClr val="bg1"/>
              </a:solidFill>
            </p:grpSpPr>
            <p:grpSp>
              <p:nvGrpSpPr>
                <p:cNvPr id="250" name="Gruppieren 249"/>
                <p:cNvGrpSpPr/>
                <p:nvPr/>
              </p:nvGrpSpPr>
              <p:grpSpPr>
                <a:xfrm>
                  <a:off x="2491998" y="2031897"/>
                  <a:ext cx="574733" cy="428457"/>
                  <a:chOff x="2491998" y="2031897"/>
                  <a:chExt cx="574733" cy="428457"/>
                </a:xfrm>
                <a:grpFill/>
              </p:grpSpPr>
              <p:sp>
                <p:nvSpPr>
                  <p:cNvPr id="252" name="Ellipse 251"/>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3" name="Ellipse 252"/>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a:endCxn id="253"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5" name="Gerader Verbinder 254"/>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6" name="Gerader Verbinder 255"/>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7" name="Gerader Verbinder 256"/>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8" name="Gerader Verbinder 257"/>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51" name="Ellipse 250"/>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35" name="Gewitterblitz 234"/>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6" name="Gewitterblitz 235"/>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7" name="Gewitterblitz 236"/>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8" name="Gewitterblitz 237"/>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Textfeld 238"/>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0" name="Textfeld 239"/>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1" name="Textfeld 240"/>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2" name="Textfeld 241"/>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3" name="Rechteck 242"/>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4" name="Rechteck 243"/>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Rechteck 244"/>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6" name="Rechteck 245"/>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7" name="Rechteck 246"/>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8" name="Rechteck 247"/>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9" name="Rechteck 248"/>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8" name="Gruppieren 217"/>
            <p:cNvGrpSpPr/>
            <p:nvPr/>
          </p:nvGrpSpPr>
          <p:grpSpPr>
            <a:xfrm>
              <a:off x="2345184" y="1948851"/>
              <a:ext cx="7276683" cy="369332"/>
              <a:chOff x="2345184" y="1948851"/>
              <a:chExt cx="7276683" cy="369332"/>
            </a:xfrm>
          </p:grpSpPr>
          <p:sp>
            <p:nvSpPr>
              <p:cNvPr id="219" name="Textfeld 21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220" name="Textfeld 21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221" name="Textfeld 22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222" name="Textfeld 22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138" name="Rechteck 137"/>
          <p:cNvSpPr/>
          <p:nvPr/>
        </p:nvSpPr>
        <p:spPr>
          <a:xfrm>
            <a:off x="4235427" y="1564286"/>
            <a:ext cx="6716648"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7" name="Grafik 146"/>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3" name="Textfeld 2"/>
          <p:cNvSpPr txBox="1"/>
          <p:nvPr/>
        </p:nvSpPr>
        <p:spPr>
          <a:xfrm>
            <a:off x="1699083" y="615920"/>
            <a:ext cx="8461079" cy="1015663"/>
          </a:xfrm>
          <a:prstGeom prst="rect">
            <a:avLst/>
          </a:prstGeom>
          <a:noFill/>
        </p:spPr>
        <p:txBody>
          <a:bodyPr wrap="square" rtlCol="0">
            <a:spAutoFit/>
          </a:bodyPr>
          <a:lstStyle/>
          <a:p>
            <a:pPr algn="ctr">
              <a:lnSpc>
                <a:spcPct val="150000"/>
              </a:lnSpc>
            </a:pPr>
            <a:r>
              <a:rPr lang="de-DE" sz="2000" dirty="0" smtClean="0">
                <a:solidFill>
                  <a:schemeClr val="bg1"/>
                </a:solidFill>
              </a:rPr>
              <a:t>Die Intensität des Fahrradfahrens ist entweder hoch oder niedrig (zufällig). Vor jedem Block wird Ihnen angezeigt, bei welcher Intensität Sie fahren sollen.</a:t>
            </a:r>
            <a:endParaRPr lang="de-DE" sz="2000" dirty="0">
              <a:solidFill>
                <a:schemeClr val="bg1"/>
              </a:solidFill>
            </a:endParaRPr>
          </a:p>
        </p:txBody>
      </p:sp>
    </p:spTree>
    <p:extLst>
      <p:ext uri="{BB962C8B-B14F-4D97-AF65-F5344CB8AC3E}">
        <p14:creationId xmlns:p14="http://schemas.microsoft.com/office/powerpoint/2010/main" val="41615668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2" name="Textfeld 1"/>
          <p:cNvSpPr txBox="1"/>
          <p:nvPr/>
        </p:nvSpPr>
        <p:spPr>
          <a:xfrm>
            <a:off x="3696346" y="728421"/>
            <a:ext cx="4545540" cy="369332"/>
          </a:xfrm>
          <a:prstGeom prst="rect">
            <a:avLst/>
          </a:prstGeom>
          <a:noFill/>
        </p:spPr>
        <p:txBody>
          <a:bodyPr wrap="none" rtlCol="0">
            <a:spAutoFit/>
          </a:bodyPr>
          <a:lstStyle/>
          <a:p>
            <a:r>
              <a:rPr lang="de-DE" dirty="0" smtClean="0">
                <a:solidFill>
                  <a:schemeClr val="bg1"/>
                </a:solidFill>
              </a:rPr>
              <a:t>Versuchsaufbau Fahrradfahren und </a:t>
            </a:r>
            <a:r>
              <a:rPr lang="de-DE" dirty="0" err="1" smtClean="0">
                <a:solidFill>
                  <a:schemeClr val="bg1"/>
                </a:solidFill>
              </a:rPr>
              <a:t>Pain</a:t>
            </a:r>
            <a:r>
              <a:rPr lang="de-DE" dirty="0" smtClean="0">
                <a:solidFill>
                  <a:schemeClr val="bg1"/>
                </a:solidFill>
              </a:rPr>
              <a:t> </a:t>
            </a:r>
            <a:r>
              <a:rPr lang="de-DE" dirty="0" err="1" smtClean="0">
                <a:solidFill>
                  <a:schemeClr val="bg1"/>
                </a:solidFill>
              </a:rPr>
              <a:t>Ratigs</a:t>
            </a:r>
            <a:endParaRPr lang="de-DE" dirty="0">
              <a:solidFill>
                <a:schemeClr val="bg1"/>
              </a:solidFill>
            </a:endParaRPr>
          </a:p>
        </p:txBody>
      </p:sp>
      <p:grpSp>
        <p:nvGrpSpPr>
          <p:cNvPr id="216" name="Gruppieren 215"/>
          <p:cNvGrpSpPr/>
          <p:nvPr/>
        </p:nvGrpSpPr>
        <p:grpSpPr>
          <a:xfrm>
            <a:off x="1284753" y="1564287"/>
            <a:ext cx="9368725" cy="3905573"/>
            <a:chOff x="1284753" y="1564287"/>
            <a:chExt cx="9368725" cy="3905573"/>
          </a:xfrm>
        </p:grpSpPr>
        <p:grpSp>
          <p:nvGrpSpPr>
            <p:cNvPr id="217" name="Gruppieren 216"/>
            <p:cNvGrpSpPr/>
            <p:nvPr/>
          </p:nvGrpSpPr>
          <p:grpSpPr>
            <a:xfrm>
              <a:off x="1284753" y="1564287"/>
              <a:ext cx="9368725" cy="3905573"/>
              <a:chOff x="1284753" y="1564287"/>
              <a:chExt cx="9368725" cy="3905573"/>
            </a:xfrm>
          </p:grpSpPr>
          <p:sp>
            <p:nvSpPr>
              <p:cNvPr id="223" name="Rechteck 222"/>
              <p:cNvSpPr/>
              <p:nvPr/>
            </p:nvSpPr>
            <p:spPr>
              <a:xfrm>
                <a:off x="1284753" y="1564287"/>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24" name="Gruppieren 223"/>
              <p:cNvGrpSpPr/>
              <p:nvPr/>
            </p:nvGrpSpPr>
            <p:grpSpPr>
              <a:xfrm>
                <a:off x="1564261" y="2486283"/>
                <a:ext cx="8809710" cy="2465568"/>
                <a:chOff x="1564261" y="2486283"/>
                <a:chExt cx="8809710" cy="2465568"/>
              </a:xfrm>
            </p:grpSpPr>
            <p:sp>
              <p:nvSpPr>
                <p:cNvPr id="225" name="Rechteck 224"/>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Rechteck 225"/>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Rechteck 226"/>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Rechteck 22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9" name="Gerader Verbinder 228"/>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30" name="Rechteck 22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1" name="Gruppieren 230"/>
                <p:cNvGrpSpPr/>
                <p:nvPr/>
              </p:nvGrpSpPr>
              <p:grpSpPr>
                <a:xfrm>
                  <a:off x="2345184" y="3576030"/>
                  <a:ext cx="815082" cy="604623"/>
                  <a:chOff x="2491998" y="2031897"/>
                  <a:chExt cx="574733" cy="428457"/>
                </a:xfrm>
                <a:solidFill>
                  <a:schemeClr val="bg1"/>
                </a:solidFill>
              </p:grpSpPr>
              <p:grpSp>
                <p:nvGrpSpPr>
                  <p:cNvPr id="277" name="Gruppieren 276"/>
                  <p:cNvGrpSpPr/>
                  <p:nvPr/>
                </p:nvGrpSpPr>
                <p:grpSpPr>
                  <a:xfrm>
                    <a:off x="2491998" y="2031897"/>
                    <a:ext cx="574733" cy="428457"/>
                    <a:chOff x="2491998" y="2031897"/>
                    <a:chExt cx="574733" cy="428457"/>
                  </a:xfrm>
                  <a:grpFill/>
                </p:grpSpPr>
                <p:sp>
                  <p:nvSpPr>
                    <p:cNvPr id="279" name="Ellipse 27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1" name="Gerader Verbinder 280"/>
                    <p:cNvCxnSpPr>
                      <a:endCxn id="28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2" name="Gerader Verbinder 28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3" name="Gerader Verbinder 28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4" name="Gerader Verbinder 28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5" name="Gerader Verbinder 28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78" name="Ellipse 27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2" name="Gruppieren 231"/>
                <p:cNvGrpSpPr/>
                <p:nvPr/>
              </p:nvGrpSpPr>
              <p:grpSpPr>
                <a:xfrm>
                  <a:off x="6516130" y="3576030"/>
                  <a:ext cx="815082" cy="604623"/>
                  <a:chOff x="2491998" y="2031897"/>
                  <a:chExt cx="574733" cy="428457"/>
                </a:xfrm>
                <a:solidFill>
                  <a:schemeClr val="bg1"/>
                </a:solidFill>
              </p:grpSpPr>
              <p:grpSp>
                <p:nvGrpSpPr>
                  <p:cNvPr id="268" name="Gruppieren 267"/>
                  <p:cNvGrpSpPr/>
                  <p:nvPr/>
                </p:nvGrpSpPr>
                <p:grpSpPr>
                  <a:xfrm>
                    <a:off x="2491998" y="2031897"/>
                    <a:ext cx="574733" cy="428457"/>
                    <a:chOff x="2491998" y="2031897"/>
                    <a:chExt cx="574733" cy="428457"/>
                  </a:xfrm>
                  <a:grpFill/>
                </p:grpSpPr>
                <p:sp>
                  <p:nvSpPr>
                    <p:cNvPr id="270" name="Ellipse 269"/>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a:endCxn id="271"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3" name="Gerader Verbinder 272"/>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4" name="Gerader Verbinder 273"/>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5" name="Gerader Verbinder 274"/>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6" name="Gerader Verbinder 275"/>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9" name="Ellipse 268"/>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3" name="Gruppieren 232"/>
                <p:cNvGrpSpPr/>
                <p:nvPr/>
              </p:nvGrpSpPr>
              <p:grpSpPr>
                <a:xfrm>
                  <a:off x="4430657" y="3576030"/>
                  <a:ext cx="815082" cy="604623"/>
                  <a:chOff x="2491998" y="2031897"/>
                  <a:chExt cx="574733" cy="428457"/>
                </a:xfrm>
                <a:solidFill>
                  <a:schemeClr val="bg1"/>
                </a:solidFill>
              </p:grpSpPr>
              <p:grpSp>
                <p:nvGrpSpPr>
                  <p:cNvPr id="259" name="Gruppieren 258"/>
                  <p:cNvGrpSpPr/>
                  <p:nvPr/>
                </p:nvGrpSpPr>
                <p:grpSpPr>
                  <a:xfrm>
                    <a:off x="2491998" y="2031897"/>
                    <a:ext cx="574733" cy="428457"/>
                    <a:chOff x="2491998" y="2031897"/>
                    <a:chExt cx="574733" cy="428457"/>
                  </a:xfrm>
                  <a:grpFill/>
                </p:grpSpPr>
                <p:sp>
                  <p:nvSpPr>
                    <p:cNvPr id="261" name="Ellipse 260"/>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2" name="Ellipse 261"/>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a:endCxn id="262"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4" name="Gerader Verbinder 263"/>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5" name="Gerader Verbinder 264"/>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6" name="Gerader Verbinder 265"/>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7" name="Gerader Verbinder 266"/>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0" name="Ellipse 259"/>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4" name="Gruppieren 233"/>
                <p:cNvGrpSpPr/>
                <p:nvPr/>
              </p:nvGrpSpPr>
              <p:grpSpPr>
                <a:xfrm>
                  <a:off x="8601604" y="3576030"/>
                  <a:ext cx="815082" cy="604623"/>
                  <a:chOff x="2491998" y="2031897"/>
                  <a:chExt cx="574733" cy="428457"/>
                </a:xfrm>
                <a:solidFill>
                  <a:schemeClr val="bg1"/>
                </a:solidFill>
              </p:grpSpPr>
              <p:grpSp>
                <p:nvGrpSpPr>
                  <p:cNvPr id="250" name="Gruppieren 249"/>
                  <p:cNvGrpSpPr/>
                  <p:nvPr/>
                </p:nvGrpSpPr>
                <p:grpSpPr>
                  <a:xfrm>
                    <a:off x="2491998" y="2031897"/>
                    <a:ext cx="574733" cy="428457"/>
                    <a:chOff x="2491998" y="2031897"/>
                    <a:chExt cx="574733" cy="428457"/>
                  </a:xfrm>
                  <a:grpFill/>
                </p:grpSpPr>
                <p:sp>
                  <p:nvSpPr>
                    <p:cNvPr id="252" name="Ellipse 251"/>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3" name="Ellipse 252"/>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a:endCxn id="253"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5" name="Gerader Verbinder 254"/>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6" name="Gerader Verbinder 255"/>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7" name="Gerader Verbinder 256"/>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8" name="Gerader Verbinder 257"/>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51" name="Ellipse 250"/>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35" name="Gewitterblitz 234"/>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6" name="Gewitterblitz 235"/>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7" name="Gewitterblitz 236"/>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8" name="Gewitterblitz 237"/>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Textfeld 238"/>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0" name="Textfeld 239"/>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1" name="Textfeld 240"/>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2" name="Textfeld 241"/>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3" name="Rechteck 242"/>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4" name="Rechteck 243"/>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Rechteck 244"/>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6" name="Rechteck 245"/>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7" name="Rechteck 246"/>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8" name="Rechteck 247"/>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9" name="Rechteck 248"/>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218" name="Gruppieren 217"/>
            <p:cNvGrpSpPr/>
            <p:nvPr/>
          </p:nvGrpSpPr>
          <p:grpSpPr>
            <a:xfrm>
              <a:off x="2345184" y="1948851"/>
              <a:ext cx="7276683" cy="369332"/>
              <a:chOff x="2345184" y="1948851"/>
              <a:chExt cx="7276683" cy="369332"/>
            </a:xfrm>
          </p:grpSpPr>
          <p:sp>
            <p:nvSpPr>
              <p:cNvPr id="219" name="Textfeld 21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220" name="Textfeld 21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221" name="Textfeld 22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222" name="Textfeld 22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138" name="Rechteck 137"/>
          <p:cNvSpPr/>
          <p:nvPr/>
        </p:nvSpPr>
        <p:spPr>
          <a:xfrm>
            <a:off x="6267193" y="1564286"/>
            <a:ext cx="4684882"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Rechteck 73"/>
          <p:cNvSpPr/>
          <p:nvPr/>
        </p:nvSpPr>
        <p:spPr>
          <a:xfrm>
            <a:off x="1403078" y="1564286"/>
            <a:ext cx="2705616"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99891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2" name="Textfeld 1"/>
          <p:cNvSpPr txBox="1"/>
          <p:nvPr/>
        </p:nvSpPr>
        <p:spPr>
          <a:xfrm>
            <a:off x="3696346" y="728421"/>
            <a:ext cx="4545540" cy="369332"/>
          </a:xfrm>
          <a:prstGeom prst="rect">
            <a:avLst/>
          </a:prstGeom>
          <a:noFill/>
        </p:spPr>
        <p:txBody>
          <a:bodyPr wrap="none" rtlCol="0">
            <a:spAutoFit/>
          </a:bodyPr>
          <a:lstStyle/>
          <a:p>
            <a:r>
              <a:rPr lang="de-DE" dirty="0" smtClean="0">
                <a:solidFill>
                  <a:schemeClr val="bg1"/>
                </a:solidFill>
              </a:rPr>
              <a:t>Versuchsaufbau Fahrradfahren und </a:t>
            </a:r>
            <a:r>
              <a:rPr lang="de-DE" dirty="0" err="1" smtClean="0">
                <a:solidFill>
                  <a:schemeClr val="bg1"/>
                </a:solidFill>
              </a:rPr>
              <a:t>Pain</a:t>
            </a:r>
            <a:r>
              <a:rPr lang="de-DE" dirty="0" smtClean="0">
                <a:solidFill>
                  <a:schemeClr val="bg1"/>
                </a:solidFill>
              </a:rPr>
              <a:t> </a:t>
            </a:r>
            <a:r>
              <a:rPr lang="de-DE" dirty="0" err="1" smtClean="0">
                <a:solidFill>
                  <a:schemeClr val="bg1"/>
                </a:solidFill>
              </a:rPr>
              <a:t>Ratigs</a:t>
            </a:r>
            <a:endParaRPr lang="de-DE" dirty="0">
              <a:solidFill>
                <a:schemeClr val="bg1"/>
              </a:solidFill>
            </a:endParaRPr>
          </a:p>
        </p:txBody>
      </p:sp>
      <p:grpSp>
        <p:nvGrpSpPr>
          <p:cNvPr id="216" name="Gruppieren 215"/>
          <p:cNvGrpSpPr/>
          <p:nvPr/>
        </p:nvGrpSpPr>
        <p:grpSpPr>
          <a:xfrm>
            <a:off x="1284753" y="1564287"/>
            <a:ext cx="9368725" cy="3905573"/>
            <a:chOff x="1284753" y="1564287"/>
            <a:chExt cx="9368725" cy="3905573"/>
          </a:xfrm>
        </p:grpSpPr>
        <p:grpSp>
          <p:nvGrpSpPr>
            <p:cNvPr id="217" name="Gruppieren 216"/>
            <p:cNvGrpSpPr/>
            <p:nvPr/>
          </p:nvGrpSpPr>
          <p:grpSpPr>
            <a:xfrm>
              <a:off x="1284753" y="1564287"/>
              <a:ext cx="9368725" cy="3905573"/>
              <a:chOff x="1284753" y="1564287"/>
              <a:chExt cx="9368725" cy="3905573"/>
            </a:xfrm>
          </p:grpSpPr>
          <p:sp>
            <p:nvSpPr>
              <p:cNvPr id="223" name="Rechteck 222"/>
              <p:cNvSpPr/>
              <p:nvPr/>
            </p:nvSpPr>
            <p:spPr>
              <a:xfrm>
                <a:off x="1284753" y="1564287"/>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24" name="Gruppieren 223"/>
              <p:cNvGrpSpPr/>
              <p:nvPr/>
            </p:nvGrpSpPr>
            <p:grpSpPr>
              <a:xfrm>
                <a:off x="1564261" y="2486283"/>
                <a:ext cx="8809710" cy="2465568"/>
                <a:chOff x="1564261" y="2486283"/>
                <a:chExt cx="8809710" cy="2465568"/>
              </a:xfrm>
            </p:grpSpPr>
            <p:sp>
              <p:nvSpPr>
                <p:cNvPr id="225" name="Rechteck 224"/>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Rechteck 225"/>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Rechteck 226"/>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Rechteck 22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9" name="Gerader Verbinder 228"/>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30" name="Rechteck 22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1" name="Gruppieren 230"/>
                <p:cNvGrpSpPr/>
                <p:nvPr/>
              </p:nvGrpSpPr>
              <p:grpSpPr>
                <a:xfrm>
                  <a:off x="2345184" y="3576030"/>
                  <a:ext cx="815082" cy="604623"/>
                  <a:chOff x="2491998" y="2031897"/>
                  <a:chExt cx="574733" cy="428457"/>
                </a:xfrm>
                <a:solidFill>
                  <a:schemeClr val="bg1"/>
                </a:solidFill>
              </p:grpSpPr>
              <p:grpSp>
                <p:nvGrpSpPr>
                  <p:cNvPr id="277" name="Gruppieren 276"/>
                  <p:cNvGrpSpPr/>
                  <p:nvPr/>
                </p:nvGrpSpPr>
                <p:grpSpPr>
                  <a:xfrm>
                    <a:off x="2491998" y="2031897"/>
                    <a:ext cx="574733" cy="428457"/>
                    <a:chOff x="2491998" y="2031897"/>
                    <a:chExt cx="574733" cy="428457"/>
                  </a:xfrm>
                  <a:grpFill/>
                </p:grpSpPr>
                <p:sp>
                  <p:nvSpPr>
                    <p:cNvPr id="279" name="Ellipse 27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1" name="Gerader Verbinder 280"/>
                    <p:cNvCxnSpPr>
                      <a:endCxn id="28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2" name="Gerader Verbinder 28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3" name="Gerader Verbinder 28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4" name="Gerader Verbinder 28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5" name="Gerader Verbinder 28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78" name="Ellipse 27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2" name="Gruppieren 231"/>
                <p:cNvGrpSpPr/>
                <p:nvPr/>
              </p:nvGrpSpPr>
              <p:grpSpPr>
                <a:xfrm>
                  <a:off x="6516130" y="3576030"/>
                  <a:ext cx="815082" cy="604623"/>
                  <a:chOff x="2491998" y="2031897"/>
                  <a:chExt cx="574733" cy="428457"/>
                </a:xfrm>
                <a:solidFill>
                  <a:schemeClr val="bg1"/>
                </a:solidFill>
              </p:grpSpPr>
              <p:grpSp>
                <p:nvGrpSpPr>
                  <p:cNvPr id="268" name="Gruppieren 267"/>
                  <p:cNvGrpSpPr/>
                  <p:nvPr/>
                </p:nvGrpSpPr>
                <p:grpSpPr>
                  <a:xfrm>
                    <a:off x="2491998" y="2031897"/>
                    <a:ext cx="574733" cy="428457"/>
                    <a:chOff x="2491998" y="2031897"/>
                    <a:chExt cx="574733" cy="428457"/>
                  </a:xfrm>
                  <a:grpFill/>
                </p:grpSpPr>
                <p:sp>
                  <p:nvSpPr>
                    <p:cNvPr id="270" name="Ellipse 269"/>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a:endCxn id="271"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3" name="Gerader Verbinder 272"/>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4" name="Gerader Verbinder 273"/>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5" name="Gerader Verbinder 274"/>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6" name="Gerader Verbinder 275"/>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9" name="Ellipse 268"/>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3" name="Gruppieren 232"/>
                <p:cNvGrpSpPr/>
                <p:nvPr/>
              </p:nvGrpSpPr>
              <p:grpSpPr>
                <a:xfrm>
                  <a:off x="4430657" y="3576030"/>
                  <a:ext cx="815082" cy="604623"/>
                  <a:chOff x="2491998" y="2031897"/>
                  <a:chExt cx="574733" cy="428457"/>
                </a:xfrm>
                <a:solidFill>
                  <a:schemeClr val="bg1"/>
                </a:solidFill>
              </p:grpSpPr>
              <p:grpSp>
                <p:nvGrpSpPr>
                  <p:cNvPr id="259" name="Gruppieren 258"/>
                  <p:cNvGrpSpPr/>
                  <p:nvPr/>
                </p:nvGrpSpPr>
                <p:grpSpPr>
                  <a:xfrm>
                    <a:off x="2491998" y="2031897"/>
                    <a:ext cx="574733" cy="428457"/>
                    <a:chOff x="2491998" y="2031897"/>
                    <a:chExt cx="574733" cy="428457"/>
                  </a:xfrm>
                  <a:grpFill/>
                </p:grpSpPr>
                <p:sp>
                  <p:nvSpPr>
                    <p:cNvPr id="261" name="Ellipse 260"/>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2" name="Ellipse 261"/>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a:endCxn id="262"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4" name="Gerader Verbinder 263"/>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5" name="Gerader Verbinder 264"/>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6" name="Gerader Verbinder 265"/>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7" name="Gerader Verbinder 266"/>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0" name="Ellipse 259"/>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4" name="Gruppieren 233"/>
                <p:cNvGrpSpPr/>
                <p:nvPr/>
              </p:nvGrpSpPr>
              <p:grpSpPr>
                <a:xfrm>
                  <a:off x="8601604" y="3576030"/>
                  <a:ext cx="815082" cy="604623"/>
                  <a:chOff x="2491998" y="2031897"/>
                  <a:chExt cx="574733" cy="428457"/>
                </a:xfrm>
                <a:solidFill>
                  <a:schemeClr val="bg1"/>
                </a:solidFill>
              </p:grpSpPr>
              <p:grpSp>
                <p:nvGrpSpPr>
                  <p:cNvPr id="250" name="Gruppieren 249"/>
                  <p:cNvGrpSpPr/>
                  <p:nvPr/>
                </p:nvGrpSpPr>
                <p:grpSpPr>
                  <a:xfrm>
                    <a:off x="2491998" y="2031897"/>
                    <a:ext cx="574733" cy="428457"/>
                    <a:chOff x="2491998" y="2031897"/>
                    <a:chExt cx="574733" cy="428457"/>
                  </a:xfrm>
                  <a:grpFill/>
                </p:grpSpPr>
                <p:sp>
                  <p:nvSpPr>
                    <p:cNvPr id="252" name="Ellipse 251"/>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3" name="Ellipse 252"/>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a:endCxn id="253"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5" name="Gerader Verbinder 254"/>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6" name="Gerader Verbinder 255"/>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7" name="Gerader Verbinder 256"/>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8" name="Gerader Verbinder 257"/>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51" name="Ellipse 250"/>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35" name="Gewitterblitz 234"/>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6" name="Gewitterblitz 235"/>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7" name="Gewitterblitz 236"/>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8" name="Gewitterblitz 237"/>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Textfeld 238"/>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0" name="Textfeld 239"/>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1" name="Textfeld 240"/>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2" name="Textfeld 241"/>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3" name="Rechteck 242"/>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4" name="Rechteck 243"/>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Rechteck 244"/>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6" name="Rechteck 245"/>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7" name="Rechteck 246"/>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8" name="Rechteck 247"/>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9" name="Rechteck 248"/>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218" name="Gruppieren 217"/>
            <p:cNvGrpSpPr/>
            <p:nvPr/>
          </p:nvGrpSpPr>
          <p:grpSpPr>
            <a:xfrm>
              <a:off x="2345184" y="1948851"/>
              <a:ext cx="7276683" cy="369332"/>
              <a:chOff x="2345184" y="1948851"/>
              <a:chExt cx="7276683" cy="369332"/>
            </a:xfrm>
          </p:grpSpPr>
          <p:sp>
            <p:nvSpPr>
              <p:cNvPr id="219" name="Textfeld 21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220" name="Textfeld 21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221" name="Textfeld 22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222" name="Textfeld 22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138" name="Rechteck 137"/>
          <p:cNvSpPr/>
          <p:nvPr/>
        </p:nvSpPr>
        <p:spPr>
          <a:xfrm>
            <a:off x="8400739" y="1564286"/>
            <a:ext cx="2551335"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Rechteck 73"/>
          <p:cNvSpPr/>
          <p:nvPr/>
        </p:nvSpPr>
        <p:spPr>
          <a:xfrm>
            <a:off x="1403077" y="1564286"/>
            <a:ext cx="4819991"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48508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2" name="Textfeld 1"/>
          <p:cNvSpPr txBox="1"/>
          <p:nvPr/>
        </p:nvSpPr>
        <p:spPr>
          <a:xfrm>
            <a:off x="3696346" y="728421"/>
            <a:ext cx="4545540" cy="369332"/>
          </a:xfrm>
          <a:prstGeom prst="rect">
            <a:avLst/>
          </a:prstGeom>
          <a:noFill/>
        </p:spPr>
        <p:txBody>
          <a:bodyPr wrap="none" rtlCol="0">
            <a:spAutoFit/>
          </a:bodyPr>
          <a:lstStyle/>
          <a:p>
            <a:r>
              <a:rPr lang="de-DE" dirty="0" smtClean="0">
                <a:solidFill>
                  <a:schemeClr val="bg1"/>
                </a:solidFill>
              </a:rPr>
              <a:t>Versuchsaufbau Fahrradfahren und </a:t>
            </a:r>
            <a:r>
              <a:rPr lang="de-DE" dirty="0" err="1" smtClean="0">
                <a:solidFill>
                  <a:schemeClr val="bg1"/>
                </a:solidFill>
              </a:rPr>
              <a:t>Pain</a:t>
            </a:r>
            <a:r>
              <a:rPr lang="de-DE" dirty="0" smtClean="0">
                <a:solidFill>
                  <a:schemeClr val="bg1"/>
                </a:solidFill>
              </a:rPr>
              <a:t> </a:t>
            </a:r>
            <a:r>
              <a:rPr lang="de-DE" dirty="0" err="1" smtClean="0">
                <a:solidFill>
                  <a:schemeClr val="bg1"/>
                </a:solidFill>
              </a:rPr>
              <a:t>Ratigs</a:t>
            </a:r>
            <a:endParaRPr lang="de-DE" dirty="0">
              <a:solidFill>
                <a:schemeClr val="bg1"/>
              </a:solidFill>
            </a:endParaRPr>
          </a:p>
        </p:txBody>
      </p:sp>
      <p:grpSp>
        <p:nvGrpSpPr>
          <p:cNvPr id="216" name="Gruppieren 215"/>
          <p:cNvGrpSpPr/>
          <p:nvPr/>
        </p:nvGrpSpPr>
        <p:grpSpPr>
          <a:xfrm>
            <a:off x="1284753" y="1564287"/>
            <a:ext cx="9368725" cy="3905573"/>
            <a:chOff x="1284753" y="1564287"/>
            <a:chExt cx="9368725" cy="3905573"/>
          </a:xfrm>
        </p:grpSpPr>
        <p:grpSp>
          <p:nvGrpSpPr>
            <p:cNvPr id="217" name="Gruppieren 216"/>
            <p:cNvGrpSpPr/>
            <p:nvPr/>
          </p:nvGrpSpPr>
          <p:grpSpPr>
            <a:xfrm>
              <a:off x="1284753" y="1564287"/>
              <a:ext cx="9368725" cy="3905573"/>
              <a:chOff x="1284753" y="1564287"/>
              <a:chExt cx="9368725" cy="3905573"/>
            </a:xfrm>
          </p:grpSpPr>
          <p:sp>
            <p:nvSpPr>
              <p:cNvPr id="223" name="Rechteck 222"/>
              <p:cNvSpPr/>
              <p:nvPr/>
            </p:nvSpPr>
            <p:spPr>
              <a:xfrm>
                <a:off x="1284753" y="1564287"/>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24" name="Gruppieren 223"/>
              <p:cNvGrpSpPr/>
              <p:nvPr/>
            </p:nvGrpSpPr>
            <p:grpSpPr>
              <a:xfrm>
                <a:off x="1564261" y="2486283"/>
                <a:ext cx="8809710" cy="2465568"/>
                <a:chOff x="1564261" y="2486283"/>
                <a:chExt cx="8809710" cy="2465568"/>
              </a:xfrm>
            </p:grpSpPr>
            <p:sp>
              <p:nvSpPr>
                <p:cNvPr id="225" name="Rechteck 224"/>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Rechteck 225"/>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Rechteck 226"/>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Rechteck 22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9" name="Gerader Verbinder 228"/>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30" name="Rechteck 22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1" name="Gruppieren 230"/>
                <p:cNvGrpSpPr/>
                <p:nvPr/>
              </p:nvGrpSpPr>
              <p:grpSpPr>
                <a:xfrm>
                  <a:off x="2345184" y="3576030"/>
                  <a:ext cx="815082" cy="604623"/>
                  <a:chOff x="2491998" y="2031897"/>
                  <a:chExt cx="574733" cy="428457"/>
                </a:xfrm>
                <a:solidFill>
                  <a:schemeClr val="bg1"/>
                </a:solidFill>
              </p:grpSpPr>
              <p:grpSp>
                <p:nvGrpSpPr>
                  <p:cNvPr id="277" name="Gruppieren 276"/>
                  <p:cNvGrpSpPr/>
                  <p:nvPr/>
                </p:nvGrpSpPr>
                <p:grpSpPr>
                  <a:xfrm>
                    <a:off x="2491998" y="2031897"/>
                    <a:ext cx="574733" cy="428457"/>
                    <a:chOff x="2491998" y="2031897"/>
                    <a:chExt cx="574733" cy="428457"/>
                  </a:xfrm>
                  <a:grpFill/>
                </p:grpSpPr>
                <p:sp>
                  <p:nvSpPr>
                    <p:cNvPr id="279" name="Ellipse 27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1" name="Gerader Verbinder 280"/>
                    <p:cNvCxnSpPr>
                      <a:endCxn id="28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2" name="Gerader Verbinder 28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3" name="Gerader Verbinder 28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4" name="Gerader Verbinder 28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5" name="Gerader Verbinder 28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78" name="Ellipse 27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2" name="Gruppieren 231"/>
                <p:cNvGrpSpPr/>
                <p:nvPr/>
              </p:nvGrpSpPr>
              <p:grpSpPr>
                <a:xfrm>
                  <a:off x="6516130" y="3576030"/>
                  <a:ext cx="815082" cy="604623"/>
                  <a:chOff x="2491998" y="2031897"/>
                  <a:chExt cx="574733" cy="428457"/>
                </a:xfrm>
                <a:solidFill>
                  <a:schemeClr val="bg1"/>
                </a:solidFill>
              </p:grpSpPr>
              <p:grpSp>
                <p:nvGrpSpPr>
                  <p:cNvPr id="268" name="Gruppieren 267"/>
                  <p:cNvGrpSpPr/>
                  <p:nvPr/>
                </p:nvGrpSpPr>
                <p:grpSpPr>
                  <a:xfrm>
                    <a:off x="2491998" y="2031897"/>
                    <a:ext cx="574733" cy="428457"/>
                    <a:chOff x="2491998" y="2031897"/>
                    <a:chExt cx="574733" cy="428457"/>
                  </a:xfrm>
                  <a:grpFill/>
                </p:grpSpPr>
                <p:sp>
                  <p:nvSpPr>
                    <p:cNvPr id="270" name="Ellipse 269"/>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a:endCxn id="271"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3" name="Gerader Verbinder 272"/>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4" name="Gerader Verbinder 273"/>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5" name="Gerader Verbinder 274"/>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6" name="Gerader Verbinder 275"/>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9" name="Ellipse 268"/>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3" name="Gruppieren 232"/>
                <p:cNvGrpSpPr/>
                <p:nvPr/>
              </p:nvGrpSpPr>
              <p:grpSpPr>
                <a:xfrm>
                  <a:off x="4430657" y="3576030"/>
                  <a:ext cx="815082" cy="604623"/>
                  <a:chOff x="2491998" y="2031897"/>
                  <a:chExt cx="574733" cy="428457"/>
                </a:xfrm>
                <a:solidFill>
                  <a:schemeClr val="bg1"/>
                </a:solidFill>
              </p:grpSpPr>
              <p:grpSp>
                <p:nvGrpSpPr>
                  <p:cNvPr id="259" name="Gruppieren 258"/>
                  <p:cNvGrpSpPr/>
                  <p:nvPr/>
                </p:nvGrpSpPr>
                <p:grpSpPr>
                  <a:xfrm>
                    <a:off x="2491998" y="2031897"/>
                    <a:ext cx="574733" cy="428457"/>
                    <a:chOff x="2491998" y="2031897"/>
                    <a:chExt cx="574733" cy="428457"/>
                  </a:xfrm>
                  <a:grpFill/>
                </p:grpSpPr>
                <p:sp>
                  <p:nvSpPr>
                    <p:cNvPr id="261" name="Ellipse 260"/>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2" name="Ellipse 261"/>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a:endCxn id="262"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4" name="Gerader Verbinder 263"/>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5" name="Gerader Verbinder 264"/>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6" name="Gerader Verbinder 265"/>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7" name="Gerader Verbinder 266"/>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0" name="Ellipse 259"/>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4" name="Gruppieren 233"/>
                <p:cNvGrpSpPr/>
                <p:nvPr/>
              </p:nvGrpSpPr>
              <p:grpSpPr>
                <a:xfrm>
                  <a:off x="8601604" y="3576030"/>
                  <a:ext cx="815082" cy="604623"/>
                  <a:chOff x="2491998" y="2031897"/>
                  <a:chExt cx="574733" cy="428457"/>
                </a:xfrm>
                <a:solidFill>
                  <a:schemeClr val="bg1"/>
                </a:solidFill>
              </p:grpSpPr>
              <p:grpSp>
                <p:nvGrpSpPr>
                  <p:cNvPr id="250" name="Gruppieren 249"/>
                  <p:cNvGrpSpPr/>
                  <p:nvPr/>
                </p:nvGrpSpPr>
                <p:grpSpPr>
                  <a:xfrm>
                    <a:off x="2491998" y="2031897"/>
                    <a:ext cx="574733" cy="428457"/>
                    <a:chOff x="2491998" y="2031897"/>
                    <a:chExt cx="574733" cy="428457"/>
                  </a:xfrm>
                  <a:grpFill/>
                </p:grpSpPr>
                <p:sp>
                  <p:nvSpPr>
                    <p:cNvPr id="252" name="Ellipse 251"/>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3" name="Ellipse 252"/>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a:endCxn id="253"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5" name="Gerader Verbinder 254"/>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6" name="Gerader Verbinder 255"/>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7" name="Gerader Verbinder 256"/>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8" name="Gerader Verbinder 257"/>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51" name="Ellipse 250"/>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35" name="Gewitterblitz 234"/>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6" name="Gewitterblitz 235"/>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7" name="Gewitterblitz 236"/>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8" name="Gewitterblitz 237"/>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Textfeld 238"/>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0" name="Textfeld 239"/>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1" name="Textfeld 240"/>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2" name="Textfeld 241"/>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3" name="Rechteck 242"/>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4" name="Rechteck 243"/>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Rechteck 244"/>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6" name="Rechteck 245"/>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7" name="Rechteck 246"/>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8" name="Rechteck 247"/>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9" name="Rechteck 248"/>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218" name="Gruppieren 217"/>
            <p:cNvGrpSpPr/>
            <p:nvPr/>
          </p:nvGrpSpPr>
          <p:grpSpPr>
            <a:xfrm>
              <a:off x="2345184" y="1948851"/>
              <a:ext cx="7276683" cy="369332"/>
              <a:chOff x="2345184" y="1948851"/>
              <a:chExt cx="7276683" cy="369332"/>
            </a:xfrm>
          </p:grpSpPr>
          <p:sp>
            <p:nvSpPr>
              <p:cNvPr id="219" name="Textfeld 21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220" name="Textfeld 21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221" name="Textfeld 22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222" name="Textfeld 22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138" name="Rechteck 137"/>
          <p:cNvSpPr/>
          <p:nvPr/>
        </p:nvSpPr>
        <p:spPr>
          <a:xfrm>
            <a:off x="10665316" y="1564286"/>
            <a:ext cx="286758"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Rechteck 73"/>
          <p:cNvSpPr/>
          <p:nvPr/>
        </p:nvSpPr>
        <p:spPr>
          <a:xfrm>
            <a:off x="1403077" y="1564286"/>
            <a:ext cx="7004493"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52438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324" name="Rechteck 323"/>
          <p:cNvSpPr/>
          <p:nvPr/>
        </p:nvSpPr>
        <p:spPr>
          <a:xfrm>
            <a:off x="0" y="379708"/>
            <a:ext cx="12344399" cy="647829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835572" y="796720"/>
            <a:ext cx="11175124" cy="1015663"/>
          </a:xfrm>
          <a:prstGeom prst="rect">
            <a:avLst/>
          </a:prstGeom>
        </p:spPr>
        <p:txBody>
          <a:bodyPr wrap="square">
            <a:spAutoFit/>
          </a:bodyPr>
          <a:lstStyle/>
          <a:p>
            <a:pPr algn="ctr">
              <a:lnSpc>
                <a:spcPct val="150000"/>
              </a:lnSpc>
            </a:pPr>
            <a:r>
              <a:rPr lang="de-DE" sz="2000" dirty="0" smtClean="0">
                <a:solidFill>
                  <a:schemeClr val="bg1"/>
                </a:solidFill>
              </a:rPr>
              <a:t>Sie werden in </a:t>
            </a:r>
            <a:r>
              <a:rPr lang="de-DE" sz="2000" dirty="0">
                <a:solidFill>
                  <a:schemeClr val="bg1"/>
                </a:solidFill>
              </a:rPr>
              <a:t>4</a:t>
            </a:r>
            <a:r>
              <a:rPr lang="de-DE" sz="2000" dirty="0" smtClean="0">
                <a:solidFill>
                  <a:schemeClr val="bg1"/>
                </a:solidFill>
              </a:rPr>
              <a:t> </a:t>
            </a:r>
            <a:r>
              <a:rPr lang="de-DE" sz="2000" dirty="0" smtClean="0">
                <a:solidFill>
                  <a:schemeClr val="bg1"/>
                </a:solidFill>
              </a:rPr>
              <a:t>Blöcken von </a:t>
            </a:r>
            <a:r>
              <a:rPr lang="de-DE" sz="2000" dirty="0" smtClean="0">
                <a:solidFill>
                  <a:schemeClr val="bg1"/>
                </a:solidFill>
              </a:rPr>
              <a:t>10 </a:t>
            </a:r>
            <a:r>
              <a:rPr lang="de-DE" sz="2000" dirty="0" smtClean="0">
                <a:solidFill>
                  <a:schemeClr val="bg1"/>
                </a:solidFill>
              </a:rPr>
              <a:t>Minuten Fahrrad fahren.</a:t>
            </a:r>
          </a:p>
          <a:p>
            <a:pPr algn="ctr">
              <a:lnSpc>
                <a:spcPct val="150000"/>
              </a:lnSpc>
            </a:pPr>
            <a:r>
              <a:rPr lang="de-DE" sz="2000" dirty="0" smtClean="0">
                <a:solidFill>
                  <a:schemeClr val="bg1"/>
                </a:solidFill>
              </a:rPr>
              <a:t>Anschließend bekommen Sie die kalibrierten </a:t>
            </a:r>
            <a:r>
              <a:rPr lang="de-DE" sz="2000" dirty="0" smtClean="0">
                <a:solidFill>
                  <a:schemeClr val="bg1"/>
                </a:solidFill>
              </a:rPr>
              <a:t>Reize abwechselnd </a:t>
            </a:r>
            <a:r>
              <a:rPr lang="de-DE" sz="2000" dirty="0" smtClean="0">
                <a:solidFill>
                  <a:schemeClr val="bg1"/>
                </a:solidFill>
              </a:rPr>
              <a:t>über die </a:t>
            </a:r>
            <a:r>
              <a:rPr lang="de-DE" sz="2000" dirty="0" smtClean="0">
                <a:solidFill>
                  <a:schemeClr val="bg1"/>
                </a:solidFill>
              </a:rPr>
              <a:t>Manschette und </a:t>
            </a:r>
            <a:r>
              <a:rPr lang="de-DE" sz="2000" dirty="0" err="1" smtClean="0">
                <a:solidFill>
                  <a:schemeClr val="bg1"/>
                </a:solidFill>
              </a:rPr>
              <a:t>Thermode</a:t>
            </a:r>
            <a:r>
              <a:rPr lang="de-DE" sz="2000" dirty="0" smtClean="0">
                <a:solidFill>
                  <a:schemeClr val="bg1"/>
                </a:solidFill>
              </a:rPr>
              <a:t>. </a:t>
            </a:r>
            <a:endParaRPr lang="de-DE" sz="2000" dirty="0">
              <a:solidFill>
                <a:schemeClr val="bg1"/>
              </a:solidFill>
            </a:endParaRPr>
          </a:p>
        </p:txBody>
      </p:sp>
      <p:grpSp>
        <p:nvGrpSpPr>
          <p:cNvPr id="6" name="Gruppieren 5"/>
          <p:cNvGrpSpPr/>
          <p:nvPr/>
        </p:nvGrpSpPr>
        <p:grpSpPr>
          <a:xfrm>
            <a:off x="2402130" y="1973959"/>
            <a:ext cx="7425607" cy="3024992"/>
            <a:chOff x="208589" y="1926859"/>
            <a:chExt cx="7425607" cy="3024992"/>
          </a:xfrm>
        </p:grpSpPr>
        <p:grpSp>
          <p:nvGrpSpPr>
            <p:cNvPr id="144" name="Gruppieren 143"/>
            <p:cNvGrpSpPr/>
            <p:nvPr/>
          </p:nvGrpSpPr>
          <p:grpSpPr>
            <a:xfrm>
              <a:off x="208589" y="1948851"/>
              <a:ext cx="7425607" cy="3003000"/>
              <a:chOff x="208589" y="1948851"/>
              <a:chExt cx="7425607" cy="3003000"/>
            </a:xfrm>
          </p:grpSpPr>
          <p:grpSp>
            <p:nvGrpSpPr>
              <p:cNvPr id="71" name="Gruppieren 70"/>
              <p:cNvGrpSpPr/>
              <p:nvPr/>
            </p:nvGrpSpPr>
            <p:grpSpPr>
              <a:xfrm>
                <a:off x="208589" y="2486283"/>
                <a:ext cx="7425607" cy="2465568"/>
                <a:chOff x="208589" y="2486283"/>
                <a:chExt cx="7425607"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208589" y="4545793"/>
                  <a:ext cx="7425607" cy="207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10 </a:t>
                  </a:r>
                  <a:r>
                    <a:rPr lang="de-DE" dirty="0" smtClean="0">
                      <a:solidFill>
                        <a:schemeClr val="bg1"/>
                      </a:solidFill>
                    </a:rPr>
                    <a:t>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10 </a:t>
                  </a:r>
                  <a:r>
                    <a:rPr lang="de-DE" dirty="0" smtClean="0">
                      <a:solidFill>
                        <a:schemeClr val="bg1"/>
                      </a:solidFill>
                    </a:rPr>
                    <a:t>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10 </a:t>
                  </a:r>
                  <a:r>
                    <a:rPr lang="de-DE" dirty="0" smtClean="0">
                      <a:solidFill>
                        <a:schemeClr val="bg1"/>
                      </a:solidFill>
                    </a:rPr>
                    <a:t>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2345184" y="1948851"/>
                <a:ext cx="5205876" cy="369332"/>
                <a:chOff x="2345184" y="1948851"/>
                <a:chExt cx="5205876"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89" name="Rechteck 88"/>
            <p:cNvSpPr/>
            <p:nvPr/>
          </p:nvSpPr>
          <p:spPr>
            <a:xfrm>
              <a:off x="1577169" y="3194444"/>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358498" y="3836070"/>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846631" y="3830599"/>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2" name="Gerader Verbinder 91"/>
            <p:cNvCxnSpPr>
              <a:endCxn id="91" idx="2"/>
            </p:cNvCxnSpPr>
            <p:nvPr/>
          </p:nvCxnSpPr>
          <p:spPr>
            <a:xfrm flipV="1">
              <a:off x="521972" y="3991895"/>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3" name="Gerader Verbinder 92"/>
            <p:cNvCxnSpPr/>
            <p:nvPr/>
          </p:nvCxnSpPr>
          <p:spPr>
            <a:xfrm>
              <a:off x="846631" y="3610249"/>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4" name="Gerader Verbinder 93"/>
            <p:cNvCxnSpPr/>
            <p:nvPr/>
          </p:nvCxnSpPr>
          <p:spPr>
            <a:xfrm flipH="1" flipV="1">
              <a:off x="637824" y="3670311"/>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5" name="Gerader Verbinder 94"/>
            <p:cNvCxnSpPr/>
            <p:nvPr/>
          </p:nvCxnSpPr>
          <p:spPr>
            <a:xfrm flipH="1">
              <a:off x="780097" y="3554038"/>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96" name="Ellipse 95"/>
            <p:cNvSpPr/>
            <p:nvPr/>
          </p:nvSpPr>
          <p:spPr>
            <a:xfrm>
              <a:off x="605093" y="3656415"/>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7" name="Gewitterblitz 96"/>
            <p:cNvSpPr/>
            <p:nvPr/>
          </p:nvSpPr>
          <p:spPr>
            <a:xfrm>
              <a:off x="1643414" y="2586175"/>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Textfeld 97"/>
            <p:cNvSpPr txBox="1"/>
            <p:nvPr/>
          </p:nvSpPr>
          <p:spPr>
            <a:xfrm>
              <a:off x="267564" y="4560527"/>
              <a:ext cx="1064260" cy="369332"/>
            </a:xfrm>
            <a:prstGeom prst="rect">
              <a:avLst/>
            </a:prstGeom>
            <a:noFill/>
          </p:spPr>
          <p:txBody>
            <a:bodyPr wrap="square" rtlCol="0">
              <a:spAutoFit/>
            </a:bodyPr>
            <a:lstStyle/>
            <a:p>
              <a:r>
                <a:rPr lang="de-DE" dirty="0" smtClean="0">
                  <a:solidFill>
                    <a:schemeClr val="bg1"/>
                  </a:solidFill>
                </a:rPr>
                <a:t>10 </a:t>
              </a:r>
              <a:r>
                <a:rPr lang="de-DE" dirty="0" smtClean="0">
                  <a:solidFill>
                    <a:schemeClr val="bg1"/>
                  </a:solidFill>
                </a:rPr>
                <a:t>min</a:t>
              </a:r>
              <a:endParaRPr lang="de-DE" dirty="0">
                <a:solidFill>
                  <a:schemeClr val="bg1"/>
                </a:solidFill>
              </a:endParaRPr>
            </a:p>
          </p:txBody>
        </p:sp>
        <p:sp>
          <p:nvSpPr>
            <p:cNvPr id="99" name="Rechteck 98"/>
            <p:cNvSpPr/>
            <p:nvPr/>
          </p:nvSpPr>
          <p:spPr>
            <a:xfrm>
              <a:off x="281579" y="32366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p:cNvSpPr/>
            <p:nvPr/>
          </p:nvSpPr>
          <p:spPr>
            <a:xfrm>
              <a:off x="281622" y="2486625"/>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Textfeld 100"/>
            <p:cNvSpPr txBox="1"/>
            <p:nvPr/>
          </p:nvSpPr>
          <p:spPr>
            <a:xfrm>
              <a:off x="358498" y="1926859"/>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grpSp>
    </p:spTree>
    <p:extLst>
      <p:ext uri="{BB962C8B-B14F-4D97-AF65-F5344CB8AC3E}">
        <p14:creationId xmlns:p14="http://schemas.microsoft.com/office/powerpoint/2010/main" val="613555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1489933"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3"/>
          <p:cNvPicPr>
            <a:picLocks noChangeAspect="1"/>
          </p:cNvPicPr>
          <p:nvPr/>
        </p:nvPicPr>
        <p:blipFill rotWithShape="1">
          <a:blip r:embed="rId2"/>
          <a:srcRect l="10805" t="50756" r="51123" b="36210"/>
          <a:stretch/>
        </p:blipFill>
        <p:spPr>
          <a:xfrm>
            <a:off x="1690172" y="4972881"/>
            <a:ext cx="8849524" cy="1110025"/>
          </a:xfrm>
          <a:prstGeom prst="rect">
            <a:avLst/>
          </a:prstGeom>
        </p:spPr>
      </p:pic>
      <p:pic>
        <p:nvPicPr>
          <p:cNvPr id="5" name="Grafik 4"/>
          <p:cNvPicPr>
            <a:picLocks noChangeAspect="1"/>
          </p:cNvPicPr>
          <p:nvPr/>
        </p:nvPicPr>
        <p:blipFill rotWithShape="1">
          <a:blip r:embed="rId3"/>
          <a:srcRect l="11313" t="31352" r="52839" b="38811"/>
          <a:stretch/>
        </p:blipFill>
        <p:spPr>
          <a:xfrm>
            <a:off x="2722776" y="1805552"/>
            <a:ext cx="6366980" cy="1941703"/>
          </a:xfrm>
          <a:prstGeom prst="rect">
            <a:avLst/>
          </a:prstGeom>
        </p:spPr>
      </p:pic>
    </p:spTree>
    <p:extLst>
      <p:ext uri="{BB962C8B-B14F-4D97-AF65-F5344CB8AC3E}">
        <p14:creationId xmlns:p14="http://schemas.microsoft.com/office/powerpoint/2010/main" val="4000954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324" name="Rechteck 323"/>
          <p:cNvSpPr/>
          <p:nvPr/>
        </p:nvSpPr>
        <p:spPr>
          <a:xfrm>
            <a:off x="0" y="379708"/>
            <a:ext cx="12344399" cy="647829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835572" y="796720"/>
            <a:ext cx="11175124" cy="967957"/>
          </a:xfrm>
          <a:prstGeom prst="rect">
            <a:avLst/>
          </a:prstGeom>
        </p:spPr>
        <p:txBody>
          <a:bodyPr wrap="square">
            <a:spAutoFit/>
          </a:bodyPr>
          <a:lstStyle/>
          <a:p>
            <a:pPr algn="ctr">
              <a:lnSpc>
                <a:spcPct val="150000"/>
              </a:lnSpc>
            </a:pPr>
            <a:r>
              <a:rPr lang="de-DE" sz="2000" dirty="0">
                <a:solidFill>
                  <a:schemeClr val="bg1"/>
                </a:solidFill>
              </a:rPr>
              <a:t>Die Intensität des Fahrradfahrens ist entweder hoch oder niedrig (zufällig). Vor jedem Block wird Ihnen angezeigt, bei welcher Intensität Sie fahren sollen.</a:t>
            </a:r>
            <a:endParaRPr lang="de-DE" sz="2000" dirty="0">
              <a:solidFill>
                <a:schemeClr val="bg1"/>
              </a:solidFill>
            </a:endParaRPr>
          </a:p>
        </p:txBody>
      </p:sp>
      <p:grpSp>
        <p:nvGrpSpPr>
          <p:cNvPr id="6" name="Gruppieren 5"/>
          <p:cNvGrpSpPr/>
          <p:nvPr/>
        </p:nvGrpSpPr>
        <p:grpSpPr>
          <a:xfrm>
            <a:off x="2402130" y="1973959"/>
            <a:ext cx="7425607" cy="3024992"/>
            <a:chOff x="208589" y="1926859"/>
            <a:chExt cx="7425607" cy="3024992"/>
          </a:xfrm>
        </p:grpSpPr>
        <p:grpSp>
          <p:nvGrpSpPr>
            <p:cNvPr id="144" name="Gruppieren 143"/>
            <p:cNvGrpSpPr/>
            <p:nvPr/>
          </p:nvGrpSpPr>
          <p:grpSpPr>
            <a:xfrm>
              <a:off x="208589" y="1948851"/>
              <a:ext cx="7425607" cy="3003000"/>
              <a:chOff x="208589" y="1948851"/>
              <a:chExt cx="7425607" cy="3003000"/>
            </a:xfrm>
          </p:grpSpPr>
          <p:grpSp>
            <p:nvGrpSpPr>
              <p:cNvPr id="71" name="Gruppieren 70"/>
              <p:cNvGrpSpPr/>
              <p:nvPr/>
            </p:nvGrpSpPr>
            <p:grpSpPr>
              <a:xfrm>
                <a:off x="208589" y="2486283"/>
                <a:ext cx="7425607" cy="2465568"/>
                <a:chOff x="208589" y="2486283"/>
                <a:chExt cx="7425607"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208589" y="4545793"/>
                  <a:ext cx="7425607" cy="207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10 </a:t>
                  </a:r>
                  <a:r>
                    <a:rPr lang="de-DE" dirty="0" smtClean="0">
                      <a:solidFill>
                        <a:schemeClr val="bg1"/>
                      </a:solidFill>
                    </a:rPr>
                    <a:t>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10 </a:t>
                  </a:r>
                  <a:r>
                    <a:rPr lang="de-DE" dirty="0" smtClean="0">
                      <a:solidFill>
                        <a:schemeClr val="bg1"/>
                      </a:solidFill>
                    </a:rPr>
                    <a:t>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10 </a:t>
                  </a:r>
                  <a:r>
                    <a:rPr lang="de-DE" dirty="0" smtClean="0">
                      <a:solidFill>
                        <a:schemeClr val="bg1"/>
                      </a:solidFill>
                    </a:rPr>
                    <a:t>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2345184" y="1948851"/>
                <a:ext cx="5205876" cy="369332"/>
                <a:chOff x="2345184" y="1948851"/>
                <a:chExt cx="5205876"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89" name="Rechteck 88"/>
            <p:cNvSpPr/>
            <p:nvPr/>
          </p:nvSpPr>
          <p:spPr>
            <a:xfrm>
              <a:off x="1577169" y="3194444"/>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358498" y="3836070"/>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846631" y="3830599"/>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2" name="Gerader Verbinder 91"/>
            <p:cNvCxnSpPr>
              <a:endCxn id="91" idx="2"/>
            </p:cNvCxnSpPr>
            <p:nvPr/>
          </p:nvCxnSpPr>
          <p:spPr>
            <a:xfrm flipV="1">
              <a:off x="521972" y="3991895"/>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3" name="Gerader Verbinder 92"/>
            <p:cNvCxnSpPr/>
            <p:nvPr/>
          </p:nvCxnSpPr>
          <p:spPr>
            <a:xfrm>
              <a:off x="846631" y="3610249"/>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4" name="Gerader Verbinder 93"/>
            <p:cNvCxnSpPr/>
            <p:nvPr/>
          </p:nvCxnSpPr>
          <p:spPr>
            <a:xfrm flipH="1" flipV="1">
              <a:off x="637824" y="3670311"/>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5" name="Gerader Verbinder 94"/>
            <p:cNvCxnSpPr/>
            <p:nvPr/>
          </p:nvCxnSpPr>
          <p:spPr>
            <a:xfrm flipH="1">
              <a:off x="780097" y="3554038"/>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96" name="Ellipse 95"/>
            <p:cNvSpPr/>
            <p:nvPr/>
          </p:nvSpPr>
          <p:spPr>
            <a:xfrm>
              <a:off x="605093" y="3656415"/>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7" name="Gewitterblitz 96"/>
            <p:cNvSpPr/>
            <p:nvPr/>
          </p:nvSpPr>
          <p:spPr>
            <a:xfrm>
              <a:off x="1643414" y="2586175"/>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Textfeld 97"/>
            <p:cNvSpPr txBox="1"/>
            <p:nvPr/>
          </p:nvSpPr>
          <p:spPr>
            <a:xfrm>
              <a:off x="267564" y="4560527"/>
              <a:ext cx="1064260" cy="369332"/>
            </a:xfrm>
            <a:prstGeom prst="rect">
              <a:avLst/>
            </a:prstGeom>
            <a:noFill/>
          </p:spPr>
          <p:txBody>
            <a:bodyPr wrap="square" rtlCol="0">
              <a:spAutoFit/>
            </a:bodyPr>
            <a:lstStyle/>
            <a:p>
              <a:r>
                <a:rPr lang="de-DE" dirty="0" smtClean="0">
                  <a:solidFill>
                    <a:schemeClr val="bg1"/>
                  </a:solidFill>
                </a:rPr>
                <a:t>10 </a:t>
              </a:r>
              <a:r>
                <a:rPr lang="de-DE" dirty="0" smtClean="0">
                  <a:solidFill>
                    <a:schemeClr val="bg1"/>
                  </a:solidFill>
                </a:rPr>
                <a:t>min</a:t>
              </a:r>
              <a:endParaRPr lang="de-DE" dirty="0">
                <a:solidFill>
                  <a:schemeClr val="bg1"/>
                </a:solidFill>
              </a:endParaRPr>
            </a:p>
          </p:txBody>
        </p:sp>
        <p:sp>
          <p:nvSpPr>
            <p:cNvPr id="99" name="Rechteck 98"/>
            <p:cNvSpPr/>
            <p:nvPr/>
          </p:nvSpPr>
          <p:spPr>
            <a:xfrm>
              <a:off x="281579" y="32366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p:cNvSpPr/>
            <p:nvPr/>
          </p:nvSpPr>
          <p:spPr>
            <a:xfrm>
              <a:off x="281622" y="2486625"/>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Textfeld 100"/>
            <p:cNvSpPr txBox="1"/>
            <p:nvPr/>
          </p:nvSpPr>
          <p:spPr>
            <a:xfrm>
              <a:off x="358498" y="1926859"/>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grpSp>
      <p:sp>
        <p:nvSpPr>
          <p:cNvPr id="69" name="Rechteck 68"/>
          <p:cNvSpPr/>
          <p:nvPr/>
        </p:nvSpPr>
        <p:spPr>
          <a:xfrm>
            <a:off x="4369420" y="1782747"/>
            <a:ext cx="6716648" cy="3388344"/>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24162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cxnSp>
        <p:nvCxnSpPr>
          <p:cNvPr id="7" name="Gerade Verbindung mit Pfeil 6"/>
          <p:cNvCxnSpPr/>
          <p:nvPr/>
        </p:nvCxnSpPr>
        <p:spPr>
          <a:xfrm flipV="1">
            <a:off x="4893267" y="2944032"/>
            <a:ext cx="1600200" cy="9525"/>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rotWithShape="1">
          <a:blip r:embed="rId2"/>
          <a:srcRect l="16272" t="46791" r="55699" b="38985"/>
          <a:stretch/>
        </p:blipFill>
        <p:spPr>
          <a:xfrm>
            <a:off x="1462327" y="3463871"/>
            <a:ext cx="9014525" cy="1676172"/>
          </a:xfrm>
          <a:prstGeom prst="rect">
            <a:avLst/>
          </a:prstGeom>
        </p:spPr>
      </p:pic>
    </p:spTree>
    <p:extLst>
      <p:ext uri="{BB962C8B-B14F-4D97-AF65-F5344CB8AC3E}">
        <p14:creationId xmlns:p14="http://schemas.microsoft.com/office/powerpoint/2010/main" val="2300613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037" y="633984"/>
            <a:ext cx="9229344" cy="5590032"/>
          </a:xfrm>
          <a:prstGeom prst="rect">
            <a:avLst/>
          </a:prstGeom>
        </p:spPr>
      </p:pic>
      <p:sp>
        <p:nvSpPr>
          <p:cNvPr id="4" name="Rechteck 3"/>
          <p:cNvSpPr/>
          <p:nvPr/>
        </p:nvSpPr>
        <p:spPr>
          <a:xfrm>
            <a:off x="3833091" y="5301673"/>
            <a:ext cx="4525818" cy="720436"/>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7395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VAS Training</a:t>
            </a:r>
            <a:endParaRPr lang="de-DE" dirty="0"/>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3479130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6" name="Rechteck 5"/>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p:cNvCxnSpPr/>
          <p:nvPr/>
        </p:nvCxnSpPr>
        <p:spPr>
          <a:xfrm flipV="1">
            <a:off x="4856813" y="3091266"/>
            <a:ext cx="1600200" cy="9525"/>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rotWithShape="1">
          <a:blip r:embed="rId2"/>
          <a:srcRect l="16272" t="46791" r="55699" b="38985"/>
          <a:stretch/>
        </p:blipFill>
        <p:spPr>
          <a:xfrm>
            <a:off x="1516572" y="3212951"/>
            <a:ext cx="9014525" cy="1676172"/>
          </a:xfrm>
          <a:prstGeom prst="rect">
            <a:avLst/>
          </a:prstGeom>
        </p:spPr>
      </p:pic>
      <p:sp>
        <p:nvSpPr>
          <p:cNvPr id="5" name="Textfeld 4"/>
          <p:cNvSpPr txBox="1"/>
          <p:nvPr/>
        </p:nvSpPr>
        <p:spPr>
          <a:xfrm>
            <a:off x="2101581" y="1470341"/>
            <a:ext cx="8128323" cy="1200329"/>
          </a:xfrm>
          <a:prstGeom prst="rect">
            <a:avLst/>
          </a:prstGeom>
          <a:noFill/>
        </p:spPr>
        <p:txBody>
          <a:bodyPr wrap="square" rtlCol="0">
            <a:spAutoFit/>
          </a:bodyPr>
          <a:lstStyle/>
          <a:p>
            <a:pPr algn="ctr">
              <a:lnSpc>
                <a:spcPct val="150000"/>
              </a:lnSpc>
            </a:pPr>
            <a:r>
              <a:rPr lang="de-DE" sz="2400" dirty="0" smtClean="0">
                <a:solidFill>
                  <a:schemeClr val="bg1"/>
                </a:solidFill>
              </a:rPr>
              <a:t>Sie werden nach jedem Druckstimulus gefragt, wie SCHMERZHAFT der Druck war, ….</a:t>
            </a:r>
            <a:endParaRPr lang="de-DE" sz="2400" dirty="0">
              <a:solidFill>
                <a:schemeClr val="bg1"/>
              </a:solidFill>
            </a:endParaRPr>
          </a:p>
        </p:txBody>
      </p:sp>
      <p:sp>
        <p:nvSpPr>
          <p:cNvPr id="8" name="Textfeld 7"/>
          <p:cNvSpPr txBox="1"/>
          <p:nvPr/>
        </p:nvSpPr>
        <p:spPr>
          <a:xfrm>
            <a:off x="1464589" y="3790229"/>
            <a:ext cx="1970547" cy="830997"/>
          </a:xfrm>
          <a:prstGeom prst="rect">
            <a:avLst/>
          </a:prstGeom>
          <a:solidFill>
            <a:srgbClr val="464646"/>
          </a:solidFill>
        </p:spPr>
        <p:txBody>
          <a:bodyPr wrap="square" rtlCol="0">
            <a:spAutoFit/>
          </a:bodyPr>
          <a:lstStyle/>
          <a:p>
            <a:pPr algn="ctr"/>
            <a:r>
              <a:rPr lang="de-DE" sz="2400" dirty="0">
                <a:solidFill>
                  <a:schemeClr val="bg1"/>
                </a:solidFill>
              </a:rPr>
              <a:t>m</a:t>
            </a:r>
            <a:r>
              <a:rPr lang="de-DE" sz="2400" dirty="0" smtClean="0">
                <a:solidFill>
                  <a:schemeClr val="bg1"/>
                </a:solidFill>
              </a:rPr>
              <a:t>inimaler</a:t>
            </a:r>
          </a:p>
          <a:p>
            <a:pPr algn="ctr"/>
            <a:r>
              <a:rPr lang="de-DE" sz="2400" dirty="0" smtClean="0">
                <a:solidFill>
                  <a:schemeClr val="bg1"/>
                </a:solidFill>
              </a:rPr>
              <a:t>Schmerz</a:t>
            </a:r>
            <a:endParaRPr lang="de-DE" sz="2400" dirty="0">
              <a:solidFill>
                <a:schemeClr val="bg1"/>
              </a:solidFill>
            </a:endParaRPr>
          </a:p>
        </p:txBody>
      </p:sp>
      <p:sp>
        <p:nvSpPr>
          <p:cNvPr id="10" name="Textfeld 9"/>
          <p:cNvSpPr txBox="1"/>
          <p:nvPr/>
        </p:nvSpPr>
        <p:spPr>
          <a:xfrm>
            <a:off x="7698466" y="3790229"/>
            <a:ext cx="2978258" cy="830997"/>
          </a:xfrm>
          <a:prstGeom prst="rect">
            <a:avLst/>
          </a:prstGeom>
          <a:solidFill>
            <a:srgbClr val="464646"/>
          </a:solidFill>
        </p:spPr>
        <p:txBody>
          <a:bodyPr wrap="square" rtlCol="0">
            <a:spAutoFit/>
          </a:bodyPr>
          <a:lstStyle/>
          <a:p>
            <a:pPr algn="ctr"/>
            <a:r>
              <a:rPr lang="de-DE" sz="2400" dirty="0">
                <a:solidFill>
                  <a:schemeClr val="bg1"/>
                </a:solidFill>
              </a:rPr>
              <a:t>k</a:t>
            </a:r>
            <a:r>
              <a:rPr lang="de-DE" sz="2400" dirty="0" smtClean="0">
                <a:solidFill>
                  <a:schemeClr val="bg1"/>
                </a:solidFill>
              </a:rPr>
              <a:t>aum aushaltbarer</a:t>
            </a:r>
          </a:p>
          <a:p>
            <a:pPr algn="ctr"/>
            <a:r>
              <a:rPr lang="de-DE" sz="2400" dirty="0" smtClean="0">
                <a:solidFill>
                  <a:schemeClr val="bg1"/>
                </a:solidFill>
              </a:rPr>
              <a:t>Schmerz</a:t>
            </a:r>
            <a:endParaRPr lang="de-DE" sz="2400" dirty="0">
              <a:solidFill>
                <a:schemeClr val="bg1"/>
              </a:solidFill>
            </a:endParaRPr>
          </a:p>
        </p:txBody>
      </p:sp>
      <p:pic>
        <p:nvPicPr>
          <p:cNvPr id="11" name="Grafik 10"/>
          <p:cNvPicPr>
            <a:picLocks noChangeAspect="1"/>
          </p:cNvPicPr>
          <p:nvPr/>
        </p:nvPicPr>
        <p:blipFill rotWithShape="1">
          <a:blip r:embed="rId3"/>
          <a:srcRect l="10805" t="50756" r="51123" b="36210"/>
          <a:stretch/>
        </p:blipFill>
        <p:spPr>
          <a:xfrm>
            <a:off x="1690172" y="4972881"/>
            <a:ext cx="8849524" cy="1110025"/>
          </a:xfrm>
          <a:prstGeom prst="rect">
            <a:avLst/>
          </a:prstGeom>
        </p:spPr>
      </p:pic>
    </p:spTree>
    <p:extLst>
      <p:ext uri="{BB962C8B-B14F-4D97-AF65-F5344CB8AC3E}">
        <p14:creationId xmlns:p14="http://schemas.microsoft.com/office/powerpoint/2010/main" val="3060829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3" name="Rechteck 12"/>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829159" y="503695"/>
            <a:ext cx="10292511"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p:cNvCxnSpPr/>
          <p:nvPr/>
        </p:nvCxnSpPr>
        <p:spPr>
          <a:xfrm flipV="1">
            <a:off x="4856813" y="3091266"/>
            <a:ext cx="1600200" cy="9525"/>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rotWithShape="1">
          <a:blip r:embed="rId2"/>
          <a:srcRect l="16272" t="46791" r="55699" b="38985"/>
          <a:stretch/>
        </p:blipFill>
        <p:spPr>
          <a:xfrm>
            <a:off x="1516572" y="3212951"/>
            <a:ext cx="9014525" cy="1676172"/>
          </a:xfrm>
          <a:prstGeom prst="rect">
            <a:avLst/>
          </a:prstGeom>
        </p:spPr>
      </p:pic>
      <p:sp>
        <p:nvSpPr>
          <p:cNvPr id="5" name="Textfeld 4"/>
          <p:cNvSpPr txBox="1"/>
          <p:nvPr/>
        </p:nvSpPr>
        <p:spPr>
          <a:xfrm>
            <a:off x="2101581" y="1470341"/>
            <a:ext cx="8128323" cy="646331"/>
          </a:xfrm>
          <a:prstGeom prst="rect">
            <a:avLst/>
          </a:prstGeom>
          <a:noFill/>
        </p:spPr>
        <p:txBody>
          <a:bodyPr wrap="square" rtlCol="0">
            <a:spAutoFit/>
          </a:bodyPr>
          <a:lstStyle/>
          <a:p>
            <a:pPr algn="ctr">
              <a:lnSpc>
                <a:spcPct val="150000"/>
              </a:lnSpc>
            </a:pPr>
            <a:r>
              <a:rPr lang="de-DE" sz="2400" dirty="0" smtClean="0">
                <a:solidFill>
                  <a:schemeClr val="bg1"/>
                </a:solidFill>
              </a:rPr>
              <a:t>… wie UNANGENEHM der Druck war ….</a:t>
            </a:r>
            <a:endParaRPr lang="de-DE" sz="2400" dirty="0">
              <a:solidFill>
                <a:schemeClr val="bg1"/>
              </a:solidFill>
            </a:endParaRPr>
          </a:p>
        </p:txBody>
      </p:sp>
      <p:sp>
        <p:nvSpPr>
          <p:cNvPr id="6" name="Textfeld 5"/>
          <p:cNvSpPr txBox="1"/>
          <p:nvPr/>
        </p:nvSpPr>
        <p:spPr>
          <a:xfrm>
            <a:off x="1464589" y="3790229"/>
            <a:ext cx="1970547" cy="830997"/>
          </a:xfrm>
          <a:prstGeom prst="rect">
            <a:avLst/>
          </a:prstGeom>
          <a:solidFill>
            <a:srgbClr val="464646"/>
          </a:solidFill>
        </p:spPr>
        <p:txBody>
          <a:bodyPr wrap="square" rtlCol="0">
            <a:spAutoFit/>
          </a:bodyPr>
          <a:lstStyle/>
          <a:p>
            <a:pPr algn="ctr"/>
            <a:r>
              <a:rPr lang="de-DE" sz="2400" dirty="0" smtClean="0">
                <a:solidFill>
                  <a:schemeClr val="bg1"/>
                </a:solidFill>
              </a:rPr>
              <a:t>gar nicht</a:t>
            </a:r>
          </a:p>
          <a:p>
            <a:pPr algn="ctr"/>
            <a:r>
              <a:rPr lang="de-DE" sz="2400" dirty="0" smtClean="0">
                <a:solidFill>
                  <a:schemeClr val="bg1"/>
                </a:solidFill>
              </a:rPr>
              <a:t>unangenehm</a:t>
            </a:r>
            <a:endParaRPr lang="de-DE" sz="2400" dirty="0">
              <a:solidFill>
                <a:schemeClr val="bg1"/>
              </a:solidFill>
            </a:endParaRPr>
          </a:p>
        </p:txBody>
      </p:sp>
      <p:sp>
        <p:nvSpPr>
          <p:cNvPr id="8" name="Textfeld 7"/>
          <p:cNvSpPr txBox="1"/>
          <p:nvPr/>
        </p:nvSpPr>
        <p:spPr>
          <a:xfrm>
            <a:off x="8059119" y="3793657"/>
            <a:ext cx="2355742" cy="830997"/>
          </a:xfrm>
          <a:prstGeom prst="rect">
            <a:avLst/>
          </a:prstGeom>
          <a:solidFill>
            <a:srgbClr val="464646"/>
          </a:solidFill>
        </p:spPr>
        <p:txBody>
          <a:bodyPr wrap="square" rtlCol="0">
            <a:spAutoFit/>
          </a:bodyPr>
          <a:lstStyle/>
          <a:p>
            <a:pPr algn="ctr"/>
            <a:r>
              <a:rPr lang="de-DE" sz="2400" dirty="0" smtClean="0">
                <a:solidFill>
                  <a:schemeClr val="bg1"/>
                </a:solidFill>
              </a:rPr>
              <a:t>extrem </a:t>
            </a:r>
          </a:p>
          <a:p>
            <a:pPr algn="ctr"/>
            <a:r>
              <a:rPr lang="de-DE" sz="2400" dirty="0" smtClean="0">
                <a:solidFill>
                  <a:schemeClr val="bg1"/>
                </a:solidFill>
              </a:rPr>
              <a:t>unangenehm</a:t>
            </a:r>
            <a:endParaRPr lang="de-DE" sz="2400" dirty="0">
              <a:solidFill>
                <a:schemeClr val="bg1"/>
              </a:solidFill>
            </a:endParaRPr>
          </a:p>
        </p:txBody>
      </p:sp>
      <p:pic>
        <p:nvPicPr>
          <p:cNvPr id="12" name="Grafik 11"/>
          <p:cNvPicPr>
            <a:picLocks noChangeAspect="1"/>
          </p:cNvPicPr>
          <p:nvPr/>
        </p:nvPicPr>
        <p:blipFill rotWithShape="1">
          <a:blip r:embed="rId3"/>
          <a:srcRect l="10805" t="50756" r="51123" b="36210"/>
          <a:stretch/>
        </p:blipFill>
        <p:spPr>
          <a:xfrm>
            <a:off x="1690172" y="4972881"/>
            <a:ext cx="8849524" cy="1110025"/>
          </a:xfrm>
          <a:prstGeom prst="rect">
            <a:avLst/>
          </a:prstGeom>
        </p:spPr>
      </p:pic>
    </p:spTree>
    <p:extLst>
      <p:ext uri="{BB962C8B-B14F-4D97-AF65-F5344CB8AC3E}">
        <p14:creationId xmlns:p14="http://schemas.microsoft.com/office/powerpoint/2010/main" val="2042743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0" name="Rechteck 9"/>
          <p:cNvSpPr/>
          <p:nvPr/>
        </p:nvSpPr>
        <p:spPr>
          <a:xfrm>
            <a:off x="829159" y="503695"/>
            <a:ext cx="10292511"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p:cNvCxnSpPr/>
          <p:nvPr/>
        </p:nvCxnSpPr>
        <p:spPr>
          <a:xfrm flipV="1">
            <a:off x="4856813" y="3091266"/>
            <a:ext cx="1600200" cy="9525"/>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rotWithShape="1">
          <a:blip r:embed="rId2"/>
          <a:srcRect l="16272" t="46791" r="55699" b="38985"/>
          <a:stretch/>
        </p:blipFill>
        <p:spPr>
          <a:xfrm>
            <a:off x="1516572" y="3212951"/>
            <a:ext cx="9014525" cy="1676172"/>
          </a:xfrm>
          <a:prstGeom prst="rect">
            <a:avLst/>
          </a:prstGeom>
        </p:spPr>
      </p:pic>
      <p:sp>
        <p:nvSpPr>
          <p:cNvPr id="5" name="Textfeld 4"/>
          <p:cNvSpPr txBox="1"/>
          <p:nvPr/>
        </p:nvSpPr>
        <p:spPr>
          <a:xfrm>
            <a:off x="2101581" y="1470341"/>
            <a:ext cx="8128323" cy="589072"/>
          </a:xfrm>
          <a:prstGeom prst="rect">
            <a:avLst/>
          </a:prstGeom>
          <a:noFill/>
        </p:spPr>
        <p:txBody>
          <a:bodyPr wrap="square" rtlCol="0">
            <a:spAutoFit/>
          </a:bodyPr>
          <a:lstStyle/>
          <a:p>
            <a:pPr algn="ctr">
              <a:lnSpc>
                <a:spcPct val="150000"/>
              </a:lnSpc>
            </a:pPr>
            <a:r>
              <a:rPr lang="de-DE" sz="2400" dirty="0" smtClean="0">
                <a:solidFill>
                  <a:schemeClr val="bg1"/>
                </a:solidFill>
              </a:rPr>
              <a:t>… und wie DEUTLICH Sie den Druck wahrgenommen haben.</a:t>
            </a:r>
            <a:endParaRPr lang="de-DE" sz="2400" dirty="0">
              <a:solidFill>
                <a:schemeClr val="bg1"/>
              </a:solidFill>
            </a:endParaRPr>
          </a:p>
        </p:txBody>
      </p:sp>
      <p:sp>
        <p:nvSpPr>
          <p:cNvPr id="6" name="Textfeld 5"/>
          <p:cNvSpPr txBox="1"/>
          <p:nvPr/>
        </p:nvSpPr>
        <p:spPr>
          <a:xfrm>
            <a:off x="1170121" y="3785906"/>
            <a:ext cx="2286001" cy="830997"/>
          </a:xfrm>
          <a:prstGeom prst="rect">
            <a:avLst/>
          </a:prstGeom>
          <a:solidFill>
            <a:srgbClr val="464646"/>
          </a:solidFill>
        </p:spPr>
        <p:txBody>
          <a:bodyPr wrap="square" rtlCol="0">
            <a:spAutoFit/>
          </a:bodyPr>
          <a:lstStyle/>
          <a:p>
            <a:pPr algn="ctr"/>
            <a:r>
              <a:rPr lang="de-DE" sz="2400" dirty="0" smtClean="0">
                <a:solidFill>
                  <a:schemeClr val="bg1"/>
                </a:solidFill>
              </a:rPr>
              <a:t>gar nicht</a:t>
            </a:r>
          </a:p>
          <a:p>
            <a:pPr algn="ctr"/>
            <a:r>
              <a:rPr lang="de-DE" sz="2400" dirty="0" smtClean="0">
                <a:solidFill>
                  <a:schemeClr val="bg1"/>
                </a:solidFill>
              </a:rPr>
              <a:t>deutlich</a:t>
            </a:r>
            <a:endParaRPr lang="de-DE" sz="2400" dirty="0">
              <a:solidFill>
                <a:schemeClr val="bg1"/>
              </a:solidFill>
            </a:endParaRPr>
          </a:p>
        </p:txBody>
      </p:sp>
      <p:sp>
        <p:nvSpPr>
          <p:cNvPr id="8" name="Textfeld 7"/>
          <p:cNvSpPr txBox="1"/>
          <p:nvPr/>
        </p:nvSpPr>
        <p:spPr>
          <a:xfrm>
            <a:off x="7494044" y="3803119"/>
            <a:ext cx="3627626" cy="830997"/>
          </a:xfrm>
          <a:prstGeom prst="rect">
            <a:avLst/>
          </a:prstGeom>
          <a:solidFill>
            <a:srgbClr val="464646"/>
          </a:solidFill>
        </p:spPr>
        <p:txBody>
          <a:bodyPr wrap="square" rtlCol="0">
            <a:spAutoFit/>
          </a:bodyPr>
          <a:lstStyle/>
          <a:p>
            <a:pPr algn="ctr"/>
            <a:r>
              <a:rPr lang="de-DE" sz="2400" dirty="0" smtClean="0">
                <a:solidFill>
                  <a:schemeClr val="bg1"/>
                </a:solidFill>
              </a:rPr>
              <a:t>extrem</a:t>
            </a:r>
          </a:p>
          <a:p>
            <a:pPr algn="ctr"/>
            <a:r>
              <a:rPr lang="de-DE" sz="2400" dirty="0" smtClean="0">
                <a:solidFill>
                  <a:schemeClr val="bg1"/>
                </a:solidFill>
              </a:rPr>
              <a:t>deutlich</a:t>
            </a:r>
            <a:endParaRPr lang="de-DE" sz="2400" dirty="0">
              <a:solidFill>
                <a:schemeClr val="bg1"/>
              </a:solidFill>
            </a:endParaRPr>
          </a:p>
        </p:txBody>
      </p:sp>
      <p:pic>
        <p:nvPicPr>
          <p:cNvPr id="11" name="Grafik 10"/>
          <p:cNvPicPr>
            <a:picLocks noChangeAspect="1"/>
          </p:cNvPicPr>
          <p:nvPr/>
        </p:nvPicPr>
        <p:blipFill rotWithShape="1">
          <a:blip r:embed="rId3"/>
          <a:srcRect l="10805" t="50756" r="51123" b="36210"/>
          <a:stretch/>
        </p:blipFill>
        <p:spPr>
          <a:xfrm>
            <a:off x="1690172" y="4972881"/>
            <a:ext cx="8849524" cy="1110025"/>
          </a:xfrm>
          <a:prstGeom prst="rect">
            <a:avLst/>
          </a:prstGeom>
        </p:spPr>
      </p:pic>
    </p:spTree>
    <p:extLst>
      <p:ext uri="{BB962C8B-B14F-4D97-AF65-F5344CB8AC3E}">
        <p14:creationId xmlns:p14="http://schemas.microsoft.com/office/powerpoint/2010/main" val="3096569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6" name="Rechteck 15"/>
          <p:cNvSpPr/>
          <p:nvPr/>
        </p:nvSpPr>
        <p:spPr>
          <a:xfrm>
            <a:off x="739011" y="15386"/>
            <a:ext cx="10709329" cy="6842614"/>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hteck 30"/>
          <p:cNvSpPr/>
          <p:nvPr/>
        </p:nvSpPr>
        <p:spPr>
          <a:xfrm>
            <a:off x="1007390" y="844658"/>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 name="Gruppieren 5"/>
          <p:cNvGrpSpPr/>
          <p:nvPr/>
        </p:nvGrpSpPr>
        <p:grpSpPr>
          <a:xfrm>
            <a:off x="1468293" y="406694"/>
            <a:ext cx="9419265" cy="5574791"/>
            <a:chOff x="1464589" y="406694"/>
            <a:chExt cx="9212135" cy="5676212"/>
          </a:xfrm>
        </p:grpSpPr>
        <p:sp>
          <p:nvSpPr>
            <p:cNvPr id="13" name="Rechteck 12"/>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3"/>
            <p:cNvGrpSpPr/>
            <p:nvPr/>
          </p:nvGrpSpPr>
          <p:grpSpPr>
            <a:xfrm>
              <a:off x="1692215" y="406694"/>
              <a:ext cx="8575143" cy="5243155"/>
              <a:chOff x="1692215" y="406694"/>
              <a:chExt cx="8575143" cy="5243155"/>
            </a:xfrm>
          </p:grpSpPr>
          <p:grpSp>
            <p:nvGrpSpPr>
              <p:cNvPr id="2" name="Gruppieren 1"/>
              <p:cNvGrpSpPr/>
              <p:nvPr/>
            </p:nvGrpSpPr>
            <p:grpSpPr>
              <a:xfrm>
                <a:off x="1692215" y="3166283"/>
                <a:ext cx="8575143" cy="2483566"/>
                <a:chOff x="1696796" y="2425482"/>
                <a:chExt cx="8575143" cy="2483566"/>
              </a:xfrm>
            </p:grpSpPr>
            <p:pic>
              <p:nvPicPr>
                <p:cNvPr id="25" name="Grafik 24"/>
                <p:cNvPicPr>
                  <a:picLocks noChangeAspect="1"/>
                </p:cNvPicPr>
                <p:nvPr/>
              </p:nvPicPr>
              <p:blipFill rotWithShape="1">
                <a:blip r:embed="rId2"/>
                <a:srcRect l="16208" t="46444" r="55636" b="39332"/>
                <a:stretch/>
              </p:blipFill>
              <p:spPr>
                <a:xfrm>
                  <a:off x="1696796" y="3321774"/>
                  <a:ext cx="8575143" cy="1587274"/>
                </a:xfrm>
                <a:prstGeom prst="rect">
                  <a:avLst/>
                </a:prstGeom>
              </p:spPr>
            </p:pic>
            <p:cxnSp>
              <p:nvCxnSpPr>
                <p:cNvPr id="9" name="Gerade Verbindung mit Pfeil 8"/>
                <p:cNvCxnSpPr/>
                <p:nvPr/>
              </p:nvCxnSpPr>
              <p:spPr>
                <a:xfrm flipH="1">
                  <a:off x="2594782" y="2425482"/>
                  <a:ext cx="2938115" cy="1158001"/>
                </a:xfrm>
                <a:prstGeom prst="straightConnector1">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Textfeld 9"/>
              <p:cNvSpPr txBox="1"/>
              <p:nvPr/>
            </p:nvSpPr>
            <p:spPr>
              <a:xfrm>
                <a:off x="2139035" y="406694"/>
                <a:ext cx="8128323" cy="1974268"/>
              </a:xfrm>
              <a:prstGeom prst="rect">
                <a:avLst/>
              </a:prstGeom>
              <a:noFill/>
            </p:spPr>
            <p:txBody>
              <a:bodyPr wrap="square" rtlCol="0">
                <a:spAutoFit/>
              </a:bodyPr>
              <a:lstStyle/>
              <a:p>
                <a:pPr algn="ctr">
                  <a:lnSpc>
                    <a:spcPct val="150000"/>
                  </a:lnSpc>
                </a:pPr>
                <a:r>
                  <a:rPr lang="de-DE" sz="2000" dirty="0" smtClean="0">
                    <a:solidFill>
                      <a:schemeClr val="bg1"/>
                    </a:solidFill>
                  </a:rPr>
                  <a:t>Es ist sehr wichtig, dass Sie bedenken, dass die Skala von „minimaler Schmerz“ bis „kaum aushaltbarer Schmerz“ geht. Der minimale Schmerz entspricht dabei Ihrer Schmerzschwelle, also dem Punkt, ab dem der Druckreiz schmerzhaft wird. Sie können also die gesamte Skala nutzen!</a:t>
                </a:r>
                <a:endParaRPr lang="de-DE" sz="2000" dirty="0">
                  <a:solidFill>
                    <a:schemeClr val="bg1"/>
                  </a:solidFill>
                </a:endParaRPr>
              </a:p>
            </p:txBody>
          </p:sp>
        </p:grpSp>
        <p:sp>
          <p:nvSpPr>
            <p:cNvPr id="5" name="Textfeld 4"/>
            <p:cNvSpPr txBox="1"/>
            <p:nvPr/>
          </p:nvSpPr>
          <p:spPr>
            <a:xfrm>
              <a:off x="5595174" y="2641385"/>
              <a:ext cx="1313482" cy="830997"/>
            </a:xfrm>
            <a:prstGeom prst="rect">
              <a:avLst/>
            </a:prstGeom>
            <a:noFill/>
          </p:spPr>
          <p:txBody>
            <a:bodyPr wrap="square" rtlCol="0">
              <a:spAutoFit/>
            </a:bodyPr>
            <a:lstStyle/>
            <a:p>
              <a:r>
                <a:rPr lang="de-DE" sz="2400" dirty="0" smtClean="0">
                  <a:solidFill>
                    <a:schemeClr val="bg1"/>
                  </a:solidFill>
                </a:rPr>
                <a:t>Schmerzschwelle</a:t>
              </a:r>
              <a:endParaRPr lang="de-DE" sz="2400" dirty="0">
                <a:solidFill>
                  <a:schemeClr val="bg1"/>
                </a:solidFill>
              </a:endParaRPr>
            </a:p>
          </p:txBody>
        </p:sp>
      </p:grpSp>
      <p:pic>
        <p:nvPicPr>
          <p:cNvPr id="15" name="Grafik 14"/>
          <p:cNvPicPr>
            <a:picLocks noChangeAspect="1"/>
          </p:cNvPicPr>
          <p:nvPr/>
        </p:nvPicPr>
        <p:blipFill rotWithShape="1">
          <a:blip r:embed="rId3"/>
          <a:srcRect l="10805" t="50756" r="51123" b="36210"/>
          <a:stretch/>
        </p:blipFill>
        <p:spPr>
          <a:xfrm>
            <a:off x="1668914" y="5747975"/>
            <a:ext cx="8849524" cy="1110025"/>
          </a:xfrm>
          <a:prstGeom prst="rect">
            <a:avLst/>
          </a:prstGeom>
        </p:spPr>
      </p:pic>
      <p:sp>
        <p:nvSpPr>
          <p:cNvPr id="8" name="Textfeld 7"/>
          <p:cNvSpPr txBox="1"/>
          <p:nvPr/>
        </p:nvSpPr>
        <p:spPr>
          <a:xfrm>
            <a:off x="3953488" y="3162411"/>
            <a:ext cx="1069383" cy="523220"/>
          </a:xfrm>
          <a:prstGeom prst="rect">
            <a:avLst/>
          </a:prstGeom>
          <a:noFill/>
        </p:spPr>
        <p:txBody>
          <a:bodyPr wrap="square" rtlCol="0">
            <a:spAutoFit/>
          </a:bodyPr>
          <a:lstStyle/>
          <a:p>
            <a:r>
              <a:rPr lang="de-DE" sz="2800" dirty="0" smtClean="0">
                <a:solidFill>
                  <a:schemeClr val="bg1"/>
                </a:solidFill>
              </a:rPr>
              <a:t>=</a:t>
            </a:r>
            <a:endParaRPr lang="de-DE" sz="2800" dirty="0">
              <a:solidFill>
                <a:schemeClr val="bg1"/>
              </a:solidFill>
            </a:endParaRPr>
          </a:p>
        </p:txBody>
      </p:sp>
      <p:sp>
        <p:nvSpPr>
          <p:cNvPr id="20" name="Textfeld 19"/>
          <p:cNvSpPr txBox="1"/>
          <p:nvPr/>
        </p:nvSpPr>
        <p:spPr>
          <a:xfrm>
            <a:off x="7909300" y="4526541"/>
            <a:ext cx="2978258" cy="830997"/>
          </a:xfrm>
          <a:prstGeom prst="rect">
            <a:avLst/>
          </a:prstGeom>
          <a:solidFill>
            <a:srgbClr val="464646"/>
          </a:solidFill>
        </p:spPr>
        <p:txBody>
          <a:bodyPr wrap="square" rtlCol="0">
            <a:spAutoFit/>
          </a:bodyPr>
          <a:lstStyle/>
          <a:p>
            <a:pPr algn="ctr"/>
            <a:r>
              <a:rPr lang="de-DE" sz="2400" dirty="0">
                <a:solidFill>
                  <a:schemeClr val="bg1"/>
                </a:solidFill>
              </a:rPr>
              <a:t>k</a:t>
            </a:r>
            <a:r>
              <a:rPr lang="de-DE" sz="2400" dirty="0" smtClean="0">
                <a:solidFill>
                  <a:schemeClr val="bg1"/>
                </a:solidFill>
              </a:rPr>
              <a:t>aum aushaltbarer</a:t>
            </a:r>
          </a:p>
          <a:p>
            <a:pPr algn="ctr"/>
            <a:r>
              <a:rPr lang="de-DE" sz="2400" dirty="0" smtClean="0">
                <a:solidFill>
                  <a:schemeClr val="bg1"/>
                </a:solidFill>
              </a:rPr>
              <a:t>Schmerz</a:t>
            </a:r>
            <a:endParaRPr lang="de-DE" sz="2400" dirty="0">
              <a:solidFill>
                <a:schemeClr val="bg1"/>
              </a:solidFill>
            </a:endParaRPr>
          </a:p>
        </p:txBody>
      </p:sp>
      <p:sp>
        <p:nvSpPr>
          <p:cNvPr id="22" name="Textfeld 21"/>
          <p:cNvSpPr txBox="1"/>
          <p:nvPr/>
        </p:nvSpPr>
        <p:spPr>
          <a:xfrm>
            <a:off x="1766806" y="4565908"/>
            <a:ext cx="1970547" cy="830997"/>
          </a:xfrm>
          <a:prstGeom prst="rect">
            <a:avLst/>
          </a:prstGeom>
          <a:solidFill>
            <a:srgbClr val="464646"/>
          </a:solidFill>
        </p:spPr>
        <p:txBody>
          <a:bodyPr wrap="square" rtlCol="0">
            <a:spAutoFit/>
          </a:bodyPr>
          <a:lstStyle/>
          <a:p>
            <a:pPr algn="ctr"/>
            <a:r>
              <a:rPr lang="de-DE" sz="2400" dirty="0">
                <a:solidFill>
                  <a:schemeClr val="bg1"/>
                </a:solidFill>
              </a:rPr>
              <a:t>m</a:t>
            </a:r>
            <a:r>
              <a:rPr lang="de-DE" sz="2400" dirty="0" smtClean="0">
                <a:solidFill>
                  <a:schemeClr val="bg1"/>
                </a:solidFill>
              </a:rPr>
              <a:t>inimaler</a:t>
            </a:r>
          </a:p>
          <a:p>
            <a:pPr algn="ctr"/>
            <a:r>
              <a:rPr lang="de-DE" sz="2400" dirty="0" smtClean="0">
                <a:solidFill>
                  <a:schemeClr val="bg1"/>
                </a:solidFill>
              </a:rPr>
              <a:t>Schmerz</a:t>
            </a:r>
            <a:endParaRPr lang="de-DE" sz="2400" dirty="0">
              <a:solidFill>
                <a:schemeClr val="bg1"/>
              </a:solidFill>
            </a:endParaRPr>
          </a:p>
        </p:txBody>
      </p:sp>
    </p:spTree>
    <p:extLst>
      <p:ext uri="{BB962C8B-B14F-4D97-AF65-F5344CB8AC3E}">
        <p14:creationId xmlns:p14="http://schemas.microsoft.com/office/powerpoint/2010/main" val="3371260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6" name="Rechteck 15"/>
          <p:cNvSpPr/>
          <p:nvPr/>
        </p:nvSpPr>
        <p:spPr>
          <a:xfrm>
            <a:off x="739011" y="15386"/>
            <a:ext cx="10709329" cy="6842614"/>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hteck 30"/>
          <p:cNvSpPr/>
          <p:nvPr/>
        </p:nvSpPr>
        <p:spPr>
          <a:xfrm>
            <a:off x="1007390" y="844658"/>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 name="Gruppieren 5"/>
          <p:cNvGrpSpPr/>
          <p:nvPr/>
        </p:nvGrpSpPr>
        <p:grpSpPr>
          <a:xfrm>
            <a:off x="1468293" y="406694"/>
            <a:ext cx="9419265" cy="5574791"/>
            <a:chOff x="1464589" y="406694"/>
            <a:chExt cx="9212135" cy="5676212"/>
          </a:xfrm>
        </p:grpSpPr>
        <p:sp>
          <p:nvSpPr>
            <p:cNvPr id="13" name="Rechteck 12"/>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3"/>
            <p:cNvGrpSpPr/>
            <p:nvPr/>
          </p:nvGrpSpPr>
          <p:grpSpPr>
            <a:xfrm>
              <a:off x="1692215" y="406694"/>
              <a:ext cx="8575143" cy="5243155"/>
              <a:chOff x="1692215" y="406694"/>
              <a:chExt cx="8575143" cy="5243155"/>
            </a:xfrm>
          </p:grpSpPr>
          <p:grpSp>
            <p:nvGrpSpPr>
              <p:cNvPr id="2" name="Gruppieren 1"/>
              <p:cNvGrpSpPr/>
              <p:nvPr/>
            </p:nvGrpSpPr>
            <p:grpSpPr>
              <a:xfrm>
                <a:off x="1692215" y="1610078"/>
                <a:ext cx="8575143" cy="4039771"/>
                <a:chOff x="1696796" y="869277"/>
                <a:chExt cx="8575143" cy="4039771"/>
              </a:xfrm>
            </p:grpSpPr>
            <p:pic>
              <p:nvPicPr>
                <p:cNvPr id="25" name="Grafik 24"/>
                <p:cNvPicPr>
                  <a:picLocks noChangeAspect="1"/>
                </p:cNvPicPr>
                <p:nvPr/>
              </p:nvPicPr>
              <p:blipFill rotWithShape="1">
                <a:blip r:embed="rId2"/>
                <a:srcRect l="16208" t="46444" r="55636" b="39332"/>
                <a:stretch/>
              </p:blipFill>
              <p:spPr>
                <a:xfrm>
                  <a:off x="1696796" y="3321774"/>
                  <a:ext cx="8575143" cy="1587274"/>
                </a:xfrm>
                <a:prstGeom prst="rect">
                  <a:avLst/>
                </a:prstGeom>
              </p:spPr>
            </p:pic>
            <p:cxnSp>
              <p:nvCxnSpPr>
                <p:cNvPr id="9" name="Gerade Verbindung mit Pfeil 8"/>
                <p:cNvCxnSpPr/>
                <p:nvPr/>
              </p:nvCxnSpPr>
              <p:spPr>
                <a:xfrm flipH="1">
                  <a:off x="2594784" y="869277"/>
                  <a:ext cx="3480453" cy="2714206"/>
                </a:xfrm>
                <a:prstGeom prst="straightConnector1">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Textfeld 9"/>
              <p:cNvSpPr txBox="1"/>
              <p:nvPr/>
            </p:nvSpPr>
            <p:spPr>
              <a:xfrm>
                <a:off x="2139035" y="406694"/>
                <a:ext cx="8128323" cy="1974268"/>
              </a:xfrm>
              <a:prstGeom prst="rect">
                <a:avLst/>
              </a:prstGeom>
              <a:noFill/>
            </p:spPr>
            <p:txBody>
              <a:bodyPr wrap="square" rtlCol="0">
                <a:spAutoFit/>
              </a:bodyPr>
              <a:lstStyle/>
              <a:p>
                <a:pPr algn="ctr">
                  <a:lnSpc>
                    <a:spcPct val="150000"/>
                  </a:lnSpc>
                </a:pPr>
                <a:r>
                  <a:rPr lang="de-DE" sz="2000" dirty="0">
                    <a:solidFill>
                      <a:schemeClr val="bg1"/>
                    </a:solidFill>
                  </a:rPr>
                  <a:t>Das bedeutet, wenn ein Druckreiz UNTERHALB Ihrer Schmerschwelle ist, positionieren Sie den Cursor ganz LINKS auf der Skala.</a:t>
                </a:r>
              </a:p>
              <a:p>
                <a:pPr algn="ctr">
                  <a:lnSpc>
                    <a:spcPct val="150000"/>
                  </a:lnSpc>
                </a:pPr>
                <a:endParaRPr lang="de-DE" sz="2000" dirty="0">
                  <a:solidFill>
                    <a:schemeClr val="bg1"/>
                  </a:solidFill>
                </a:endParaRPr>
              </a:p>
              <a:p>
                <a:pPr algn="ctr">
                  <a:lnSpc>
                    <a:spcPct val="150000"/>
                  </a:lnSpc>
                </a:pPr>
                <a:endParaRPr lang="de-DE" sz="2000" dirty="0">
                  <a:solidFill>
                    <a:schemeClr val="bg1"/>
                  </a:solidFill>
                </a:endParaRPr>
              </a:p>
            </p:txBody>
          </p:sp>
        </p:grpSp>
      </p:grpSp>
      <p:pic>
        <p:nvPicPr>
          <p:cNvPr id="15" name="Grafik 14"/>
          <p:cNvPicPr>
            <a:picLocks noChangeAspect="1"/>
          </p:cNvPicPr>
          <p:nvPr/>
        </p:nvPicPr>
        <p:blipFill rotWithShape="1">
          <a:blip r:embed="rId3"/>
          <a:srcRect l="10805" t="50756" r="51123" b="36210"/>
          <a:stretch/>
        </p:blipFill>
        <p:spPr>
          <a:xfrm>
            <a:off x="1668914" y="5747975"/>
            <a:ext cx="8849524" cy="1110025"/>
          </a:xfrm>
          <a:prstGeom prst="rect">
            <a:avLst/>
          </a:prstGeom>
        </p:spPr>
      </p:pic>
      <p:sp>
        <p:nvSpPr>
          <p:cNvPr id="17" name="Textfeld 16"/>
          <p:cNvSpPr txBox="1"/>
          <p:nvPr/>
        </p:nvSpPr>
        <p:spPr>
          <a:xfrm>
            <a:off x="7858760" y="4557620"/>
            <a:ext cx="2978258" cy="830997"/>
          </a:xfrm>
          <a:prstGeom prst="rect">
            <a:avLst/>
          </a:prstGeom>
          <a:solidFill>
            <a:srgbClr val="464646"/>
          </a:solidFill>
        </p:spPr>
        <p:txBody>
          <a:bodyPr wrap="square" rtlCol="0">
            <a:spAutoFit/>
          </a:bodyPr>
          <a:lstStyle/>
          <a:p>
            <a:pPr algn="ctr"/>
            <a:r>
              <a:rPr lang="de-DE" sz="2400" dirty="0">
                <a:solidFill>
                  <a:schemeClr val="bg1"/>
                </a:solidFill>
              </a:rPr>
              <a:t>k</a:t>
            </a:r>
            <a:r>
              <a:rPr lang="de-DE" sz="2400" dirty="0" smtClean="0">
                <a:solidFill>
                  <a:schemeClr val="bg1"/>
                </a:solidFill>
              </a:rPr>
              <a:t>aum aushaltbarer</a:t>
            </a:r>
          </a:p>
          <a:p>
            <a:pPr algn="ctr"/>
            <a:r>
              <a:rPr lang="de-DE" sz="2400" dirty="0" smtClean="0">
                <a:solidFill>
                  <a:schemeClr val="bg1"/>
                </a:solidFill>
              </a:rPr>
              <a:t>Schmerz</a:t>
            </a:r>
            <a:endParaRPr lang="de-DE" sz="2400" dirty="0">
              <a:solidFill>
                <a:schemeClr val="bg1"/>
              </a:solidFill>
            </a:endParaRPr>
          </a:p>
        </p:txBody>
      </p:sp>
      <p:sp>
        <p:nvSpPr>
          <p:cNvPr id="19" name="Textfeld 18"/>
          <p:cNvSpPr txBox="1"/>
          <p:nvPr/>
        </p:nvSpPr>
        <p:spPr>
          <a:xfrm>
            <a:off x="1766806" y="4565908"/>
            <a:ext cx="1970547" cy="830997"/>
          </a:xfrm>
          <a:prstGeom prst="rect">
            <a:avLst/>
          </a:prstGeom>
          <a:solidFill>
            <a:srgbClr val="464646"/>
          </a:solidFill>
        </p:spPr>
        <p:txBody>
          <a:bodyPr wrap="square" rtlCol="0">
            <a:spAutoFit/>
          </a:bodyPr>
          <a:lstStyle/>
          <a:p>
            <a:pPr algn="ctr"/>
            <a:r>
              <a:rPr lang="de-DE" sz="2400" dirty="0">
                <a:solidFill>
                  <a:schemeClr val="bg1"/>
                </a:solidFill>
              </a:rPr>
              <a:t>m</a:t>
            </a:r>
            <a:r>
              <a:rPr lang="de-DE" sz="2400" dirty="0" smtClean="0">
                <a:solidFill>
                  <a:schemeClr val="bg1"/>
                </a:solidFill>
              </a:rPr>
              <a:t>inimaler</a:t>
            </a:r>
          </a:p>
          <a:p>
            <a:pPr algn="ctr"/>
            <a:r>
              <a:rPr lang="de-DE" sz="2400" dirty="0" smtClean="0">
                <a:solidFill>
                  <a:schemeClr val="bg1"/>
                </a:solidFill>
              </a:rPr>
              <a:t>Schmerz</a:t>
            </a:r>
            <a:endParaRPr lang="de-DE" sz="2400" dirty="0">
              <a:solidFill>
                <a:schemeClr val="bg1"/>
              </a:solidFill>
            </a:endParaRPr>
          </a:p>
        </p:txBody>
      </p:sp>
    </p:spTree>
    <p:extLst>
      <p:ext uri="{BB962C8B-B14F-4D97-AF65-F5344CB8AC3E}">
        <p14:creationId xmlns:p14="http://schemas.microsoft.com/office/powerpoint/2010/main" val="3929497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508</Words>
  <Application>Microsoft Office PowerPoint</Application>
  <PresentationFormat>Breitbild</PresentationFormat>
  <Paragraphs>129</Paragraphs>
  <Slides>21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21</vt:i4>
      </vt:variant>
    </vt:vector>
  </HeadingPairs>
  <TitlesOfParts>
    <vt:vector size="25" baseType="lpstr">
      <vt:lpstr>Arial</vt:lpstr>
      <vt:lpstr>Calibri</vt:lpstr>
      <vt:lpstr>Calibri Light</vt:lpstr>
      <vt:lpstr>Office Theme</vt:lpstr>
      <vt:lpstr>PowerPoint-Präsentation</vt:lpstr>
      <vt:lpstr>PowerPoint-Präsentation</vt:lpstr>
      <vt:lpstr>PowerPoint-Präsentation</vt:lpstr>
      <vt:lpstr>VAS Training</vt:lpstr>
      <vt:lpstr>PowerPoint-Präsentation</vt:lpstr>
      <vt:lpstr>PowerPoint-Präsentation</vt:lpstr>
      <vt:lpstr>PowerPoint-Präsentation</vt:lpstr>
      <vt:lpstr>PowerPoint-Präsentation</vt:lpstr>
      <vt:lpstr>PowerPoint-Präsentation</vt:lpstr>
      <vt:lpstr>PowerPoint-Präsentation</vt:lpstr>
      <vt:lpstr>Exercise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nold</cp:lastModifiedBy>
  <cp:revision>36</cp:revision>
  <dcterms:created xsi:type="dcterms:W3CDTF">2021-11-09T12:32:54Z</dcterms:created>
  <dcterms:modified xsi:type="dcterms:W3CDTF">2022-05-16T09:06:20Z</dcterms:modified>
</cp:coreProperties>
</file>