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76" r:id="rId4"/>
    <p:sldId id="283" r:id="rId5"/>
    <p:sldId id="256" r:id="rId6"/>
    <p:sldId id="282" r:id="rId7"/>
    <p:sldId id="271" r:id="rId8"/>
    <p:sldId id="281" r:id="rId9"/>
    <p:sldId id="269" r:id="rId10"/>
    <p:sldId id="270" r:id="rId11"/>
    <p:sldId id="257" r:id="rId12"/>
    <p:sldId id="274" r:id="rId13"/>
    <p:sldId id="275" r:id="rId14"/>
    <p:sldId id="261" r:id="rId15"/>
    <p:sldId id="260" r:id="rId16"/>
    <p:sldId id="277" r:id="rId17"/>
    <p:sldId id="272" r:id="rId18"/>
    <p:sldId id="264" r:id="rId19"/>
    <p:sldId id="266" r:id="rId20"/>
    <p:sldId id="267" r:id="rId21"/>
    <p:sldId id="268" r:id="rId22"/>
    <p:sldId id="278" r:id="rId23"/>
    <p:sldId id="279" r:id="rId24"/>
    <p:sldId id="26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7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78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1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6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4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83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1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540B-A018-47B7-9347-A0387F60CB1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1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89933" y="6393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031838" y="3134464"/>
            <a:ext cx="812832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Gleich geht es weiter…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829159" y="503695"/>
            <a:ext cx="10292511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856813" y="3091266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516572" y="3212951"/>
            <a:ext cx="9014525" cy="16761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01581" y="1470341"/>
            <a:ext cx="812832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… und wie DEUTLICH Sie den Druck wahrgenommen haben.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0121" y="3785906"/>
            <a:ext cx="2286001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gar nicht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deutlich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494044" y="3803119"/>
            <a:ext cx="3627626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extrem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deutlich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39011" y="15386"/>
            <a:ext cx="10709329" cy="6842614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07390" y="844658"/>
            <a:ext cx="9368725" cy="390557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468293" y="406694"/>
            <a:ext cx="9419265" cy="5574791"/>
            <a:chOff x="1464589" y="406694"/>
            <a:chExt cx="9212135" cy="5676212"/>
          </a:xfrm>
        </p:grpSpPr>
        <p:sp>
          <p:nvSpPr>
            <p:cNvPr id="13" name="Rechteck 12"/>
            <p:cNvSpPr/>
            <p:nvPr/>
          </p:nvSpPr>
          <p:spPr>
            <a:xfrm>
              <a:off x="1464589" y="503695"/>
              <a:ext cx="9212135" cy="5579211"/>
            </a:xfrm>
            <a:prstGeom prst="rect">
              <a:avLst/>
            </a:prstGeom>
            <a:solidFill>
              <a:srgbClr val="464646"/>
            </a:solidFill>
            <a:ln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1692215" y="406694"/>
              <a:ext cx="8575143" cy="5243155"/>
              <a:chOff x="1692215" y="406694"/>
              <a:chExt cx="8575143" cy="5243155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692215" y="3166283"/>
                <a:ext cx="8575143" cy="2483566"/>
                <a:chOff x="1696796" y="2425482"/>
                <a:chExt cx="8575143" cy="2483566"/>
              </a:xfrm>
            </p:grpSpPr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208" t="46444" r="55636" b="39332"/>
                <a:stretch/>
              </p:blipFill>
              <p:spPr>
                <a:xfrm>
                  <a:off x="1696796" y="3321774"/>
                  <a:ext cx="8575143" cy="1587274"/>
                </a:xfrm>
                <a:prstGeom prst="rect">
                  <a:avLst/>
                </a:prstGeom>
              </p:spPr>
            </p:pic>
            <p:cxnSp>
              <p:nvCxnSpPr>
                <p:cNvPr id="9" name="Gerade Verbindung mit Pfeil 8"/>
                <p:cNvCxnSpPr/>
                <p:nvPr/>
              </p:nvCxnSpPr>
              <p:spPr>
                <a:xfrm flipH="1">
                  <a:off x="2594782" y="2425482"/>
                  <a:ext cx="2938115" cy="1158001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feld 9"/>
              <p:cNvSpPr txBox="1"/>
              <p:nvPr/>
            </p:nvSpPr>
            <p:spPr>
              <a:xfrm>
                <a:off x="2139035" y="406694"/>
                <a:ext cx="8128323" cy="1727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400" dirty="0" smtClean="0">
                    <a:solidFill>
                      <a:schemeClr val="bg1"/>
                    </a:solidFill>
                  </a:rPr>
                  <a:t>Der </a:t>
                </a:r>
                <a:r>
                  <a:rPr lang="de-DE" sz="2400" dirty="0" smtClean="0">
                    <a:solidFill>
                      <a:schemeClr val="bg1"/>
                    </a:solidFill>
                  </a:rPr>
                  <a:t>minimale Schmerz entspricht dabei Ihrer Schmerzschwelle, also dem Punkt, ab dem der Reiz schmerzhaft wird. Sie können also die gesamte Skala nutzen!</a:t>
                </a: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5595174" y="2641385"/>
              <a:ext cx="1313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bg1"/>
                  </a:solidFill>
                </a:rPr>
                <a:t>Schmerzschwelle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47975"/>
            <a:ext cx="8849524" cy="11100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3488" y="3162411"/>
            <a:ext cx="106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=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909300" y="4526541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766806" y="4565908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39011" y="15386"/>
            <a:ext cx="10709329" cy="6842614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07390" y="844658"/>
            <a:ext cx="9368725" cy="390557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468293" y="406694"/>
            <a:ext cx="9419265" cy="5574791"/>
            <a:chOff x="1464589" y="406694"/>
            <a:chExt cx="9212135" cy="5676212"/>
          </a:xfrm>
        </p:grpSpPr>
        <p:sp>
          <p:nvSpPr>
            <p:cNvPr id="13" name="Rechteck 12"/>
            <p:cNvSpPr/>
            <p:nvPr/>
          </p:nvSpPr>
          <p:spPr>
            <a:xfrm>
              <a:off x="1464589" y="503695"/>
              <a:ext cx="9212135" cy="5579211"/>
            </a:xfrm>
            <a:prstGeom prst="rect">
              <a:avLst/>
            </a:prstGeom>
            <a:solidFill>
              <a:srgbClr val="464646"/>
            </a:solidFill>
            <a:ln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1692215" y="406694"/>
              <a:ext cx="8575143" cy="5243155"/>
              <a:chOff x="1692215" y="406694"/>
              <a:chExt cx="8575143" cy="5243155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692215" y="1610078"/>
                <a:ext cx="8575143" cy="4039771"/>
                <a:chOff x="1696796" y="869277"/>
                <a:chExt cx="8575143" cy="4039771"/>
              </a:xfrm>
            </p:grpSpPr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208" t="46444" r="55636" b="39332"/>
                <a:stretch/>
              </p:blipFill>
              <p:spPr>
                <a:xfrm>
                  <a:off x="1696796" y="3321774"/>
                  <a:ext cx="8575143" cy="1587274"/>
                </a:xfrm>
                <a:prstGeom prst="rect">
                  <a:avLst/>
                </a:prstGeom>
              </p:spPr>
            </p:pic>
            <p:cxnSp>
              <p:nvCxnSpPr>
                <p:cNvPr id="9" name="Gerade Verbindung mit Pfeil 8"/>
                <p:cNvCxnSpPr/>
                <p:nvPr/>
              </p:nvCxnSpPr>
              <p:spPr>
                <a:xfrm flipH="1">
                  <a:off x="2594784" y="869277"/>
                  <a:ext cx="3480453" cy="271420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feld 9"/>
              <p:cNvSpPr txBox="1"/>
              <p:nvPr/>
            </p:nvSpPr>
            <p:spPr>
              <a:xfrm>
                <a:off x="2139035" y="406694"/>
                <a:ext cx="8128323" cy="2162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400" dirty="0">
                    <a:solidFill>
                      <a:schemeClr val="bg1"/>
                    </a:solidFill>
                  </a:rPr>
                  <a:t>Das bedeutet, wenn ein </a:t>
                </a:r>
                <a:r>
                  <a:rPr lang="de-DE" sz="2400" dirty="0" smtClean="0">
                    <a:solidFill>
                      <a:schemeClr val="bg1"/>
                    </a:solidFill>
                  </a:rPr>
                  <a:t>Reiz </a:t>
                </a:r>
                <a:r>
                  <a:rPr lang="de-DE" sz="2400" dirty="0">
                    <a:solidFill>
                      <a:schemeClr val="bg1"/>
                    </a:solidFill>
                  </a:rPr>
                  <a:t>UNTERHALB Ihrer Schmerschwelle ist, positionieren Sie den Cursor ganz LINKS auf der Skala.</a:t>
                </a:r>
              </a:p>
              <a:p>
                <a:pPr algn="ctr">
                  <a:lnSpc>
                    <a:spcPct val="150000"/>
                  </a:lnSpc>
                </a:pPr>
                <a:endParaRPr lang="de-DE" sz="20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47975"/>
            <a:ext cx="8849524" cy="1110025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766806" y="4565908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909300" y="4526541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39011" y="15386"/>
            <a:ext cx="10709329" cy="6842614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07390" y="844658"/>
            <a:ext cx="9368725" cy="390557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468293" y="406694"/>
            <a:ext cx="9419265" cy="5574791"/>
            <a:chOff x="1464589" y="406694"/>
            <a:chExt cx="9212135" cy="5676212"/>
          </a:xfrm>
        </p:grpSpPr>
        <p:sp>
          <p:nvSpPr>
            <p:cNvPr id="13" name="Rechteck 12"/>
            <p:cNvSpPr/>
            <p:nvPr/>
          </p:nvSpPr>
          <p:spPr>
            <a:xfrm>
              <a:off x="1464589" y="503695"/>
              <a:ext cx="9212135" cy="5579211"/>
            </a:xfrm>
            <a:prstGeom prst="rect">
              <a:avLst/>
            </a:prstGeom>
            <a:solidFill>
              <a:srgbClr val="464646"/>
            </a:solidFill>
            <a:ln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1692215" y="406694"/>
              <a:ext cx="8575143" cy="5243155"/>
              <a:chOff x="1692215" y="406694"/>
              <a:chExt cx="8575143" cy="5243155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692215" y="1870725"/>
                <a:ext cx="8575143" cy="3779124"/>
                <a:chOff x="1696796" y="1129924"/>
                <a:chExt cx="8575143" cy="3779124"/>
              </a:xfrm>
            </p:grpSpPr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208" t="46444" r="55636" b="39332"/>
                <a:stretch/>
              </p:blipFill>
              <p:spPr>
                <a:xfrm>
                  <a:off x="1696796" y="3321774"/>
                  <a:ext cx="8575143" cy="1587274"/>
                </a:xfrm>
                <a:prstGeom prst="rect">
                  <a:avLst/>
                </a:prstGeom>
              </p:spPr>
            </p:pic>
            <p:cxnSp>
              <p:nvCxnSpPr>
                <p:cNvPr id="9" name="Gerade Verbindung mit Pfeil 8"/>
                <p:cNvCxnSpPr/>
                <p:nvPr/>
              </p:nvCxnSpPr>
              <p:spPr>
                <a:xfrm flipH="1">
                  <a:off x="2617374" y="1129924"/>
                  <a:ext cx="3236400" cy="2366765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feld 9"/>
              <p:cNvSpPr txBox="1"/>
              <p:nvPr/>
            </p:nvSpPr>
            <p:spPr>
              <a:xfrm>
                <a:off x="2139035" y="406694"/>
                <a:ext cx="8128323" cy="116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400" dirty="0" smtClean="0">
                    <a:solidFill>
                      <a:schemeClr val="bg1"/>
                    </a:solidFill>
                  </a:rPr>
                  <a:t>Sobald </a:t>
                </a:r>
                <a:r>
                  <a:rPr lang="de-DE" sz="2400" dirty="0" smtClean="0">
                    <a:solidFill>
                      <a:schemeClr val="bg1"/>
                    </a:solidFill>
                  </a:rPr>
                  <a:t>ein Reiz </a:t>
                </a:r>
                <a:r>
                  <a:rPr lang="de-DE" sz="2400" dirty="0" smtClean="0">
                    <a:solidFill>
                      <a:srgbClr val="FF0000"/>
                    </a:solidFill>
                  </a:rPr>
                  <a:t>SCHMERZHAFT</a:t>
                </a:r>
                <a:r>
                  <a:rPr lang="de-DE" sz="2400" dirty="0" smtClean="0">
                    <a:solidFill>
                      <a:schemeClr val="bg1"/>
                    </a:solidFill>
                  </a:rPr>
                  <a:t> ist, nutzen Sie bitte die gesamte Skala aus, um den Schmerz einzuordnen.</a:t>
                </a:r>
              </a:p>
            </p:txBody>
          </p:sp>
        </p:grpSp>
      </p:grpSp>
      <p:sp>
        <p:nvSpPr>
          <p:cNvPr id="12" name="Rechteck 11"/>
          <p:cNvSpPr/>
          <p:nvPr/>
        </p:nvSpPr>
        <p:spPr>
          <a:xfrm>
            <a:off x="2502976" y="4240519"/>
            <a:ext cx="4463512" cy="2712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47975"/>
            <a:ext cx="8849524" cy="1110025"/>
          </a:xfrm>
          <a:prstGeom prst="rect">
            <a:avLst/>
          </a:prstGeom>
        </p:spPr>
      </p:pic>
      <p:cxnSp>
        <p:nvCxnSpPr>
          <p:cNvPr id="18" name="Gerade Verbindung mit Pfeil 17"/>
          <p:cNvCxnSpPr/>
          <p:nvPr/>
        </p:nvCxnSpPr>
        <p:spPr>
          <a:xfrm>
            <a:off x="6243145" y="1789386"/>
            <a:ext cx="2784618" cy="2308902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0556" y="4169044"/>
            <a:ext cx="61993" cy="3885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715525" y="4169044"/>
            <a:ext cx="61993" cy="3885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766806" y="4565908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09300" y="4526541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51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1830522" y="825016"/>
            <a:ext cx="8589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Sie werden in </a:t>
            </a:r>
            <a:r>
              <a:rPr lang="de-DE" sz="2000" dirty="0">
                <a:solidFill>
                  <a:schemeClr val="bg1"/>
                </a:solidFill>
              </a:rPr>
              <a:t>4</a:t>
            </a:r>
            <a:r>
              <a:rPr lang="de-DE" sz="2000" dirty="0" smtClean="0">
                <a:solidFill>
                  <a:schemeClr val="bg1"/>
                </a:solidFill>
              </a:rPr>
              <a:t> Blöcken von 10 Minuten Fahrrad fahren.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Anschließend bekommen Sie die kalibrierten Druckreize über die Manschette. 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208589" y="1926859"/>
            <a:ext cx="11983411" cy="3079442"/>
            <a:chOff x="208589" y="1926859"/>
            <a:chExt cx="11983411" cy="3079442"/>
          </a:xfrm>
        </p:grpSpPr>
        <p:sp>
          <p:nvSpPr>
            <p:cNvPr id="75" name="Rechteck 74"/>
            <p:cNvSpPr/>
            <p:nvPr/>
          </p:nvSpPr>
          <p:spPr>
            <a:xfrm>
              <a:off x="11668766" y="3232386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0536721" y="3912512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1024854" y="3907041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/>
            <p:cNvCxnSpPr>
              <a:endCxn id="78" idx="2"/>
            </p:cNvCxnSpPr>
            <p:nvPr/>
          </p:nvCxnSpPr>
          <p:spPr>
            <a:xfrm flipV="1">
              <a:off x="10700195" y="4068337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11024854" y="3686691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/>
            <p:nvPr/>
          </p:nvCxnSpPr>
          <p:spPr>
            <a:xfrm flipH="1">
              <a:off x="10958320" y="3630480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10783316" y="3732857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45787" y="463696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5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459802" y="3248439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10459845" y="2486283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536721" y="2003301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08589" y="1926859"/>
              <a:ext cx="11983411" cy="3024992"/>
              <a:chOff x="208589" y="1926859"/>
              <a:chExt cx="11983411" cy="3024992"/>
            </a:xfrm>
          </p:grpSpPr>
          <p:grpSp>
            <p:nvGrpSpPr>
              <p:cNvPr id="144" name="Gruppieren 143"/>
              <p:cNvGrpSpPr/>
              <p:nvPr/>
            </p:nvGrpSpPr>
            <p:grpSpPr>
              <a:xfrm>
                <a:off x="208589" y="1948851"/>
                <a:ext cx="11983411" cy="3003000"/>
                <a:chOff x="208589" y="1948851"/>
                <a:chExt cx="11983411" cy="3003000"/>
              </a:xfrm>
            </p:grpSpPr>
            <p:grpSp>
              <p:nvGrpSpPr>
                <p:cNvPr id="71" name="Gruppieren 70"/>
                <p:cNvGrpSpPr/>
                <p:nvPr/>
              </p:nvGrpSpPr>
              <p:grpSpPr>
                <a:xfrm>
                  <a:off x="208589" y="2486283"/>
                  <a:ext cx="11983411" cy="2465568"/>
                  <a:chOff x="208589" y="2486283"/>
                  <a:chExt cx="11983411" cy="2465568"/>
                </a:xfrm>
              </p:grpSpPr>
              <p:sp>
                <p:nvSpPr>
                  <p:cNvPr id="13" name="Rechteck 12"/>
                  <p:cNvSpPr/>
                  <p:nvPr/>
                </p:nvSpPr>
                <p:spPr>
                  <a:xfrm>
                    <a:off x="565093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7777066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9794520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" name="Rechteck 7"/>
                  <p:cNvSpPr/>
                  <p:nvPr/>
                </p:nvSpPr>
                <p:spPr>
                  <a:xfrm>
                    <a:off x="356385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" name="Gerader Verbinder 3"/>
                  <p:cNvCxnSpPr/>
                  <p:nvPr/>
                </p:nvCxnSpPr>
                <p:spPr>
                  <a:xfrm>
                    <a:off x="208589" y="4545793"/>
                    <a:ext cx="11983411" cy="36291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hteck 9"/>
                  <p:cNvSpPr/>
                  <p:nvPr/>
                </p:nvSpPr>
                <p:spPr>
                  <a:xfrm>
                    <a:off x="4341330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234518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17" name="Gruppieren 1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19" name="Ellipse 1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0" name="Ellipse 1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21" name="Gerader Verbinder 20"/>
                      <p:cNvCxnSpPr>
                        <a:endCxn id="2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Gerader Verbinder 2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Gerader Verbinder 2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Gerader Verbinder 2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Gerader Verbinder 2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6516130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27" name="Gruppieren 2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29" name="Ellipse 2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31" name="Gerader Verbinder 30"/>
                      <p:cNvCxnSpPr>
                        <a:endCxn id="3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r Verbinder 3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r Verbinder 3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r Verbinder 3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Gerader Verbinder 3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Ellipse 2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6" name="Gruppieren 35"/>
                  <p:cNvGrpSpPr/>
                  <p:nvPr/>
                </p:nvGrpSpPr>
                <p:grpSpPr>
                  <a:xfrm>
                    <a:off x="4430657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37" name="Gruppieren 3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39" name="Ellipse 3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41" name="Gerader Verbinder 40"/>
                      <p:cNvCxnSpPr>
                        <a:endCxn id="4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Gerader Verbinder 4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Gerader Verbinder 4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Gerader Verbinder 4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Gerader Verbinder 4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" name="Ellipse 3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" name="Gruppieren 45"/>
                  <p:cNvGrpSpPr/>
                  <p:nvPr/>
                </p:nvGrpSpPr>
                <p:grpSpPr>
                  <a:xfrm>
                    <a:off x="860160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47" name="Gruppieren 4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49" name="Ellipse 4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51" name="Gerader Verbinder 50"/>
                      <p:cNvCxnSpPr>
                        <a:endCxn id="5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Gerader Verbinder 5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Gerader Verbinder 5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Gerader Verbinder 5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Gerader Verbinder 5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" name="Ellipse 4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6" name="Gewitterblitz 55"/>
                  <p:cNvSpPr/>
                  <p:nvPr/>
                </p:nvSpPr>
                <p:spPr>
                  <a:xfrm>
                    <a:off x="363010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Gewitterblitz 56"/>
                  <p:cNvSpPr/>
                  <p:nvPr/>
                </p:nvSpPr>
                <p:spPr>
                  <a:xfrm>
                    <a:off x="562225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Gewitterblitz 57"/>
                  <p:cNvSpPr/>
                  <p:nvPr/>
                </p:nvSpPr>
                <p:spPr>
                  <a:xfrm>
                    <a:off x="773220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" name="Gewitterblitz 58"/>
                  <p:cNvSpPr/>
                  <p:nvPr/>
                </p:nvSpPr>
                <p:spPr>
                  <a:xfrm>
                    <a:off x="979353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2254250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412093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6569936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8727778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Rechteck 63"/>
                  <p:cNvSpPr/>
                  <p:nvPr/>
                </p:nvSpPr>
                <p:spPr>
                  <a:xfrm>
                    <a:off x="4341373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Rechteck 64"/>
                  <p:cNvSpPr/>
                  <p:nvPr/>
                </p:nvSpPr>
                <p:spPr>
                  <a:xfrm>
                    <a:off x="2268265" y="3240169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Rechteck 65"/>
                  <p:cNvSpPr/>
                  <p:nvPr/>
                </p:nvSpPr>
                <p:spPr>
                  <a:xfrm>
                    <a:off x="2268308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7" name="Rechteck 66"/>
                  <p:cNvSpPr/>
                  <p:nvPr/>
                </p:nvSpPr>
                <p:spPr>
                  <a:xfrm>
                    <a:off x="6443864" y="3210157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Rechteck 67"/>
                  <p:cNvSpPr/>
                  <p:nvPr/>
                </p:nvSpPr>
                <p:spPr>
                  <a:xfrm>
                    <a:off x="6443907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" name="Rechteck 68"/>
                  <p:cNvSpPr/>
                  <p:nvPr/>
                </p:nvSpPr>
                <p:spPr>
                  <a:xfrm>
                    <a:off x="8501868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Rechteck 69"/>
                  <p:cNvSpPr/>
                  <p:nvPr/>
                </p:nvSpPr>
                <p:spPr>
                  <a:xfrm>
                    <a:off x="8504509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3" name="Gruppieren 142"/>
                <p:cNvGrpSpPr/>
                <p:nvPr/>
              </p:nvGrpSpPr>
              <p:grpSpPr>
                <a:xfrm>
                  <a:off x="2345184" y="1948851"/>
                  <a:ext cx="7276683" cy="369332"/>
                  <a:chOff x="2345184" y="1948851"/>
                  <a:chExt cx="7276683" cy="369332"/>
                </a:xfrm>
              </p:grpSpPr>
              <p:sp>
                <p:nvSpPr>
                  <p:cNvPr id="139" name="Textfeld 138"/>
                  <p:cNvSpPr txBox="1"/>
                  <p:nvPr/>
                </p:nvSpPr>
                <p:spPr>
                  <a:xfrm>
                    <a:off x="2345184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2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0" name="Textfeld 139"/>
                  <p:cNvSpPr txBox="1"/>
                  <p:nvPr/>
                </p:nvSpPr>
                <p:spPr>
                  <a:xfrm>
                    <a:off x="4415992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3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1" name="Textfeld 140"/>
                  <p:cNvSpPr txBox="1"/>
                  <p:nvPr/>
                </p:nvSpPr>
                <p:spPr>
                  <a:xfrm>
                    <a:off x="6486800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4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2" name="Textfeld 141"/>
                  <p:cNvSpPr txBox="1"/>
                  <p:nvPr/>
                </p:nvSpPr>
                <p:spPr>
                  <a:xfrm>
                    <a:off x="8557607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5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89" name="Rechteck 88"/>
              <p:cNvSpPr/>
              <p:nvPr/>
            </p:nvSpPr>
            <p:spPr>
              <a:xfrm>
                <a:off x="1577169" y="3194444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358498" y="3836070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846631" y="3830599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2" name="Gerader Verbinder 91"/>
              <p:cNvCxnSpPr>
                <a:endCxn id="91" idx="2"/>
              </p:cNvCxnSpPr>
              <p:nvPr/>
            </p:nvCxnSpPr>
            <p:spPr>
              <a:xfrm flipV="1">
                <a:off x="521972" y="3991895"/>
                <a:ext cx="324660" cy="1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/>
              <p:nvPr/>
            </p:nvCxnSpPr>
            <p:spPr>
              <a:xfrm>
                <a:off x="846631" y="3610249"/>
                <a:ext cx="163474" cy="355586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/>
              <p:cNvCxnSpPr/>
              <p:nvPr/>
            </p:nvCxnSpPr>
            <p:spPr>
              <a:xfrm flipH="1" flipV="1">
                <a:off x="637824" y="3670311"/>
                <a:ext cx="122245" cy="32158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/>
              <p:cNvCxnSpPr/>
              <p:nvPr/>
            </p:nvCxnSpPr>
            <p:spPr>
              <a:xfrm flipH="1">
                <a:off x="780097" y="3554038"/>
                <a:ext cx="133069" cy="13439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Ellipse 95"/>
              <p:cNvSpPr/>
              <p:nvPr/>
            </p:nvSpPr>
            <p:spPr>
              <a:xfrm>
                <a:off x="605093" y="3656415"/>
                <a:ext cx="96668" cy="6451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Gewitterblitz 96"/>
              <p:cNvSpPr/>
              <p:nvPr/>
            </p:nvSpPr>
            <p:spPr>
              <a:xfrm>
                <a:off x="1643414" y="2586175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267564" y="4560527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81579" y="32366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81622" y="2502391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Textfeld 100"/>
              <p:cNvSpPr txBox="1"/>
              <p:nvPr/>
            </p:nvSpPr>
            <p:spPr>
              <a:xfrm>
                <a:off x="358498" y="192685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1" name="Gerader Verbinder 80"/>
            <p:cNvCxnSpPr/>
            <p:nvPr/>
          </p:nvCxnSpPr>
          <p:spPr>
            <a:xfrm flipH="1" flipV="1">
              <a:off x="10816047" y="3746753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Gewitterblitz 83"/>
            <p:cNvSpPr/>
            <p:nvPr/>
          </p:nvSpPr>
          <p:spPr>
            <a:xfrm>
              <a:off x="11821637" y="2662617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378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1830522" y="825016"/>
            <a:ext cx="8589743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208589" y="1926859"/>
            <a:ext cx="11983411" cy="3079442"/>
            <a:chOff x="208589" y="1926859"/>
            <a:chExt cx="11983411" cy="3079442"/>
          </a:xfrm>
        </p:grpSpPr>
        <p:sp>
          <p:nvSpPr>
            <p:cNvPr id="75" name="Rechteck 74"/>
            <p:cNvSpPr/>
            <p:nvPr/>
          </p:nvSpPr>
          <p:spPr>
            <a:xfrm>
              <a:off x="11668766" y="3232386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0536721" y="3912512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1024854" y="3907041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/>
            <p:cNvCxnSpPr>
              <a:endCxn id="78" idx="2"/>
            </p:cNvCxnSpPr>
            <p:nvPr/>
          </p:nvCxnSpPr>
          <p:spPr>
            <a:xfrm flipV="1">
              <a:off x="10700195" y="4068337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11024854" y="3686691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/>
            <p:nvPr/>
          </p:nvCxnSpPr>
          <p:spPr>
            <a:xfrm flipH="1">
              <a:off x="10958320" y="3630480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10783316" y="3732857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45787" y="463696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5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459802" y="3248439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10459845" y="2486283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536721" y="2003301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08589" y="1926859"/>
              <a:ext cx="11983411" cy="3024992"/>
              <a:chOff x="208589" y="1926859"/>
              <a:chExt cx="11983411" cy="3024992"/>
            </a:xfrm>
          </p:grpSpPr>
          <p:grpSp>
            <p:nvGrpSpPr>
              <p:cNvPr id="144" name="Gruppieren 143"/>
              <p:cNvGrpSpPr/>
              <p:nvPr/>
            </p:nvGrpSpPr>
            <p:grpSpPr>
              <a:xfrm>
                <a:off x="208589" y="1948851"/>
                <a:ext cx="11983411" cy="3003000"/>
                <a:chOff x="208589" y="1948851"/>
                <a:chExt cx="11983411" cy="3003000"/>
              </a:xfrm>
            </p:grpSpPr>
            <p:grpSp>
              <p:nvGrpSpPr>
                <p:cNvPr id="71" name="Gruppieren 70"/>
                <p:cNvGrpSpPr/>
                <p:nvPr/>
              </p:nvGrpSpPr>
              <p:grpSpPr>
                <a:xfrm>
                  <a:off x="208589" y="2486283"/>
                  <a:ext cx="11983411" cy="2465568"/>
                  <a:chOff x="208589" y="2486283"/>
                  <a:chExt cx="11983411" cy="2465568"/>
                </a:xfrm>
              </p:grpSpPr>
              <p:sp>
                <p:nvSpPr>
                  <p:cNvPr id="13" name="Rechteck 12"/>
                  <p:cNvSpPr/>
                  <p:nvPr/>
                </p:nvSpPr>
                <p:spPr>
                  <a:xfrm>
                    <a:off x="565093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7777066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9794520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" name="Rechteck 7"/>
                  <p:cNvSpPr/>
                  <p:nvPr/>
                </p:nvSpPr>
                <p:spPr>
                  <a:xfrm>
                    <a:off x="356385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" name="Gerader Verbinder 3"/>
                  <p:cNvCxnSpPr/>
                  <p:nvPr/>
                </p:nvCxnSpPr>
                <p:spPr>
                  <a:xfrm>
                    <a:off x="208589" y="4545793"/>
                    <a:ext cx="11983411" cy="36291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hteck 9"/>
                  <p:cNvSpPr/>
                  <p:nvPr/>
                </p:nvSpPr>
                <p:spPr>
                  <a:xfrm>
                    <a:off x="4341330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234518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17" name="Gruppieren 1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19" name="Ellipse 1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0" name="Ellipse 1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21" name="Gerader Verbinder 20"/>
                      <p:cNvCxnSpPr>
                        <a:endCxn id="2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Gerader Verbinder 2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Gerader Verbinder 2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Gerader Verbinder 2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Gerader Verbinder 2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6516130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27" name="Gruppieren 2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29" name="Ellipse 2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31" name="Gerader Verbinder 30"/>
                      <p:cNvCxnSpPr>
                        <a:endCxn id="3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r Verbinder 3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r Verbinder 3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r Verbinder 3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Gerader Verbinder 3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Ellipse 2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6" name="Gruppieren 35"/>
                  <p:cNvGrpSpPr/>
                  <p:nvPr/>
                </p:nvGrpSpPr>
                <p:grpSpPr>
                  <a:xfrm>
                    <a:off x="4430657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37" name="Gruppieren 3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39" name="Ellipse 3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41" name="Gerader Verbinder 40"/>
                      <p:cNvCxnSpPr>
                        <a:endCxn id="4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Gerader Verbinder 4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Gerader Verbinder 4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Gerader Verbinder 4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Gerader Verbinder 4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" name="Ellipse 3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" name="Gruppieren 45"/>
                  <p:cNvGrpSpPr/>
                  <p:nvPr/>
                </p:nvGrpSpPr>
                <p:grpSpPr>
                  <a:xfrm>
                    <a:off x="860160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47" name="Gruppieren 4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49" name="Ellipse 4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51" name="Gerader Verbinder 50"/>
                      <p:cNvCxnSpPr>
                        <a:endCxn id="5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Gerader Verbinder 5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Gerader Verbinder 5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Gerader Verbinder 5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Gerader Verbinder 5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" name="Ellipse 4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6" name="Gewitterblitz 55"/>
                  <p:cNvSpPr/>
                  <p:nvPr/>
                </p:nvSpPr>
                <p:spPr>
                  <a:xfrm>
                    <a:off x="363010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Gewitterblitz 56"/>
                  <p:cNvSpPr/>
                  <p:nvPr/>
                </p:nvSpPr>
                <p:spPr>
                  <a:xfrm>
                    <a:off x="562225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Gewitterblitz 57"/>
                  <p:cNvSpPr/>
                  <p:nvPr/>
                </p:nvSpPr>
                <p:spPr>
                  <a:xfrm>
                    <a:off x="773220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" name="Gewitterblitz 58"/>
                  <p:cNvSpPr/>
                  <p:nvPr/>
                </p:nvSpPr>
                <p:spPr>
                  <a:xfrm>
                    <a:off x="979353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2254250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412093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6569936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8727778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Rechteck 63"/>
                  <p:cNvSpPr/>
                  <p:nvPr/>
                </p:nvSpPr>
                <p:spPr>
                  <a:xfrm>
                    <a:off x="4341373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Rechteck 64"/>
                  <p:cNvSpPr/>
                  <p:nvPr/>
                </p:nvSpPr>
                <p:spPr>
                  <a:xfrm>
                    <a:off x="2268265" y="3240169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Rechteck 65"/>
                  <p:cNvSpPr/>
                  <p:nvPr/>
                </p:nvSpPr>
                <p:spPr>
                  <a:xfrm>
                    <a:off x="2268308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7" name="Rechteck 66"/>
                  <p:cNvSpPr/>
                  <p:nvPr/>
                </p:nvSpPr>
                <p:spPr>
                  <a:xfrm>
                    <a:off x="6443864" y="3210157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Rechteck 67"/>
                  <p:cNvSpPr/>
                  <p:nvPr/>
                </p:nvSpPr>
                <p:spPr>
                  <a:xfrm>
                    <a:off x="6443907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" name="Rechteck 68"/>
                  <p:cNvSpPr/>
                  <p:nvPr/>
                </p:nvSpPr>
                <p:spPr>
                  <a:xfrm>
                    <a:off x="8501868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Rechteck 69"/>
                  <p:cNvSpPr/>
                  <p:nvPr/>
                </p:nvSpPr>
                <p:spPr>
                  <a:xfrm>
                    <a:off x="8504509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3" name="Gruppieren 142"/>
                <p:cNvGrpSpPr/>
                <p:nvPr/>
              </p:nvGrpSpPr>
              <p:grpSpPr>
                <a:xfrm>
                  <a:off x="2345184" y="1948851"/>
                  <a:ext cx="7276683" cy="369332"/>
                  <a:chOff x="2345184" y="1948851"/>
                  <a:chExt cx="7276683" cy="369332"/>
                </a:xfrm>
              </p:grpSpPr>
              <p:sp>
                <p:nvSpPr>
                  <p:cNvPr id="139" name="Textfeld 138"/>
                  <p:cNvSpPr txBox="1"/>
                  <p:nvPr/>
                </p:nvSpPr>
                <p:spPr>
                  <a:xfrm>
                    <a:off x="2345184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2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0" name="Textfeld 139"/>
                  <p:cNvSpPr txBox="1"/>
                  <p:nvPr/>
                </p:nvSpPr>
                <p:spPr>
                  <a:xfrm>
                    <a:off x="4415992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3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1" name="Textfeld 140"/>
                  <p:cNvSpPr txBox="1"/>
                  <p:nvPr/>
                </p:nvSpPr>
                <p:spPr>
                  <a:xfrm>
                    <a:off x="6486800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4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2" name="Textfeld 141"/>
                  <p:cNvSpPr txBox="1"/>
                  <p:nvPr/>
                </p:nvSpPr>
                <p:spPr>
                  <a:xfrm>
                    <a:off x="8557607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5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89" name="Rechteck 88"/>
              <p:cNvSpPr/>
              <p:nvPr/>
            </p:nvSpPr>
            <p:spPr>
              <a:xfrm>
                <a:off x="1577169" y="3194444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358498" y="3836070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846631" y="3830599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2" name="Gerader Verbinder 91"/>
              <p:cNvCxnSpPr>
                <a:endCxn id="91" idx="2"/>
              </p:cNvCxnSpPr>
              <p:nvPr/>
            </p:nvCxnSpPr>
            <p:spPr>
              <a:xfrm flipV="1">
                <a:off x="521972" y="3991895"/>
                <a:ext cx="324660" cy="1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/>
              <p:nvPr/>
            </p:nvCxnSpPr>
            <p:spPr>
              <a:xfrm>
                <a:off x="846631" y="3610249"/>
                <a:ext cx="163474" cy="355586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/>
              <p:cNvCxnSpPr/>
              <p:nvPr/>
            </p:nvCxnSpPr>
            <p:spPr>
              <a:xfrm flipH="1" flipV="1">
                <a:off x="637824" y="3670311"/>
                <a:ext cx="122245" cy="32158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/>
              <p:cNvCxnSpPr/>
              <p:nvPr/>
            </p:nvCxnSpPr>
            <p:spPr>
              <a:xfrm flipH="1">
                <a:off x="780097" y="3554038"/>
                <a:ext cx="133069" cy="13439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Ellipse 95"/>
              <p:cNvSpPr/>
              <p:nvPr/>
            </p:nvSpPr>
            <p:spPr>
              <a:xfrm>
                <a:off x="605093" y="3656415"/>
                <a:ext cx="96668" cy="6451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Gewitterblitz 96"/>
              <p:cNvSpPr/>
              <p:nvPr/>
            </p:nvSpPr>
            <p:spPr>
              <a:xfrm>
                <a:off x="1643414" y="2586175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267564" y="4560527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81579" y="32366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81622" y="2502391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Textfeld 100"/>
              <p:cNvSpPr txBox="1"/>
              <p:nvPr/>
            </p:nvSpPr>
            <p:spPr>
              <a:xfrm>
                <a:off x="358498" y="192685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1" name="Gerader Verbinder 80"/>
            <p:cNvCxnSpPr/>
            <p:nvPr/>
          </p:nvCxnSpPr>
          <p:spPr>
            <a:xfrm flipH="1" flipV="1">
              <a:off x="10816047" y="3746753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Gewitterblitz 83"/>
            <p:cNvSpPr/>
            <p:nvPr/>
          </p:nvSpPr>
          <p:spPr>
            <a:xfrm>
              <a:off x="11821637" y="2662617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Rechteck 101"/>
          <p:cNvSpPr/>
          <p:nvPr/>
        </p:nvSpPr>
        <p:spPr>
          <a:xfrm>
            <a:off x="2146300" y="1812776"/>
            <a:ext cx="10111939" cy="3193525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9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uppieren 143"/>
          <p:cNvGrpSpPr/>
          <p:nvPr/>
        </p:nvGrpSpPr>
        <p:grpSpPr>
          <a:xfrm>
            <a:off x="1464589" y="379709"/>
            <a:ext cx="9212135" cy="5703198"/>
            <a:chOff x="1464589" y="379709"/>
            <a:chExt cx="9212135" cy="5703198"/>
          </a:xfrm>
        </p:grpSpPr>
        <p:grpSp>
          <p:nvGrpSpPr>
            <p:cNvPr id="73" name="Gruppieren 72"/>
            <p:cNvGrpSpPr/>
            <p:nvPr/>
          </p:nvGrpSpPr>
          <p:grpSpPr>
            <a:xfrm>
              <a:off x="1464589" y="379709"/>
              <a:ext cx="9212135" cy="5703198"/>
              <a:chOff x="1464589" y="379709"/>
              <a:chExt cx="9212135" cy="5703198"/>
            </a:xfrm>
          </p:grpSpPr>
          <p:sp>
            <p:nvSpPr>
              <p:cNvPr id="72" name="Rechteck 71"/>
              <p:cNvSpPr/>
              <p:nvPr/>
            </p:nvSpPr>
            <p:spPr>
              <a:xfrm>
                <a:off x="1464589" y="379709"/>
                <a:ext cx="9212135" cy="5703198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1" name="Gruppieren 70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" name="Gerader Verbinder 3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" name="Gruppieren 15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19" name="Ellipse 1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>
                      <a:endCxn id="2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Gerader Verbinder 2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rader Verbinder 2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r Verbinder 2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r Verbinder 2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lipse 1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" name="Gruppieren 25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1" name="Gerader Verbinder 30"/>
                    <p:cNvCxnSpPr>
                      <a:endCxn id="3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r Verbinder 3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r Verbinder 3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r Verbinder 3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Gerader Verbinder 3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Ellipse 2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37" name="Gruppieren 3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Ellipse 3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1" name="Gerader Verbinder 40"/>
                    <p:cNvCxnSpPr>
                      <a:endCxn id="4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Gerader Verbinder 4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Ellipse 3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6" name="Gruppieren 45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47" name="Gruppieren 4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49" name="Ellipse 4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Ellipse 4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51" name="Gerader Verbinder 50"/>
                    <p:cNvCxnSpPr>
                      <a:endCxn id="5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Gerader Verbinder 5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Gerader Verbinder 5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Gerader Verbinder 5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r Verbinder 5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Ellipse 4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6" name="Gewitterblitz 55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ewitterblitz 56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Gewitterblitz 57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Gewitterblitz 58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Textfeld 62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Rechteck 64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Rechteck 69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43" name="Gruppieren 142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139" name="Textfeld 13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feld 13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feld 14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1830522" y="825016"/>
            <a:ext cx="8589743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</a:p>
        </p:txBody>
      </p:sp>
      <p:sp>
        <p:nvSpPr>
          <p:cNvPr id="75" name="Rechteck 74"/>
          <p:cNvSpPr/>
          <p:nvPr/>
        </p:nvSpPr>
        <p:spPr>
          <a:xfrm>
            <a:off x="4280777" y="1812776"/>
            <a:ext cx="6289301" cy="3408595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6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239865" y="532109"/>
            <a:ext cx="9589260" cy="5550797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1616989" y="532109"/>
            <a:ext cx="9212135" cy="5703198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1464589" y="379709"/>
            <a:ext cx="9212135" cy="5703198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1087465" y="503695"/>
            <a:ext cx="9589260" cy="543012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6" name="Gruppieren 215"/>
          <p:cNvGrpSpPr/>
          <p:nvPr/>
        </p:nvGrpSpPr>
        <p:grpSpPr>
          <a:xfrm>
            <a:off x="1564261" y="1948851"/>
            <a:ext cx="8809710" cy="3003000"/>
            <a:chOff x="1564261" y="1948851"/>
            <a:chExt cx="8809710" cy="3003000"/>
          </a:xfrm>
        </p:grpSpPr>
        <p:grpSp>
          <p:nvGrpSpPr>
            <p:cNvPr id="224" name="Gruppieren 223"/>
            <p:cNvGrpSpPr/>
            <p:nvPr/>
          </p:nvGrpSpPr>
          <p:grpSpPr>
            <a:xfrm>
              <a:off x="1564261" y="2486283"/>
              <a:ext cx="8809710" cy="2465568"/>
              <a:chOff x="1564261" y="2486283"/>
              <a:chExt cx="8809710" cy="2465568"/>
            </a:xfrm>
          </p:grpSpPr>
          <p:sp>
            <p:nvSpPr>
              <p:cNvPr id="225" name="Rechteck 224"/>
              <p:cNvSpPr/>
              <p:nvPr/>
            </p:nvSpPr>
            <p:spPr>
              <a:xfrm>
                <a:off x="5650935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7777066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Rechteck 226"/>
              <p:cNvSpPr/>
              <p:nvPr/>
            </p:nvSpPr>
            <p:spPr>
              <a:xfrm>
                <a:off x="9794520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Rechteck 227"/>
              <p:cNvSpPr/>
              <p:nvPr/>
            </p:nvSpPr>
            <p:spPr>
              <a:xfrm>
                <a:off x="3563855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9" name="Gerader Verbinder 228"/>
              <p:cNvCxnSpPr/>
              <p:nvPr/>
            </p:nvCxnSpPr>
            <p:spPr>
              <a:xfrm flipV="1">
                <a:off x="1564261" y="4546600"/>
                <a:ext cx="8809710" cy="1603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hteck 229"/>
              <p:cNvSpPr/>
              <p:nvPr/>
            </p:nvSpPr>
            <p:spPr>
              <a:xfrm>
                <a:off x="4341330" y="32321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1" name="Gruppieren 230"/>
              <p:cNvGrpSpPr/>
              <p:nvPr/>
            </p:nvGrpSpPr>
            <p:grpSpPr>
              <a:xfrm>
                <a:off x="2345184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77" name="Gruppieren 276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79" name="Ellipse 278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0" name="Ellipse 279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81" name="Gerader Verbinder 280"/>
                  <p:cNvCxnSpPr>
                    <a:endCxn id="280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Gerader Verbinder 281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Gerader Verbinder 282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Gerader Verbinder 283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Gerader Verbinder 284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8" name="Ellipse 277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6516130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68" name="Gruppieren 267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70" name="Ellipse 269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1" name="Ellipse 270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72" name="Gerader Verbinder 271"/>
                  <p:cNvCxnSpPr>
                    <a:endCxn id="271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Gerader Verbinder 272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Gerader Verbinder 273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Gerader Verbinder 274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Gerader Verbinder 275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9" name="Ellipse 268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3" name="Gruppieren 232"/>
              <p:cNvGrpSpPr/>
              <p:nvPr/>
            </p:nvGrpSpPr>
            <p:grpSpPr>
              <a:xfrm>
                <a:off x="4430657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59" name="Gruppieren 258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61" name="Ellipse 260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2" name="Ellipse 261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63" name="Gerader Verbinder 262"/>
                  <p:cNvCxnSpPr>
                    <a:endCxn id="262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Gerader Verbinder 263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Gerader Verbinder 264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Gerader Verbinder 265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Gerader Verbinder 266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Ellipse 259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4" name="Gruppieren 233"/>
              <p:cNvGrpSpPr/>
              <p:nvPr/>
            </p:nvGrpSpPr>
            <p:grpSpPr>
              <a:xfrm>
                <a:off x="8601604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50" name="Gruppieren 249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52" name="Ellipse 251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3" name="Ellipse 252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54" name="Gerader Verbinder 253"/>
                  <p:cNvCxnSpPr>
                    <a:endCxn id="253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Gerader Verbinder 254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Gerader Verbinder 255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Gerader Verbinder 256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Gerader Verbinder 257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1" name="Ellipse 250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5" name="Gewitterblitz 234"/>
              <p:cNvSpPr/>
              <p:nvPr/>
            </p:nvSpPr>
            <p:spPr>
              <a:xfrm>
                <a:off x="3630100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6" name="Gewitterblitz 235"/>
              <p:cNvSpPr/>
              <p:nvPr/>
            </p:nvSpPr>
            <p:spPr>
              <a:xfrm>
                <a:off x="5622252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ewitterblitz 236"/>
              <p:cNvSpPr/>
              <p:nvPr/>
            </p:nvSpPr>
            <p:spPr>
              <a:xfrm>
                <a:off x="7732202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ewitterblitz 237"/>
              <p:cNvSpPr/>
              <p:nvPr/>
            </p:nvSpPr>
            <p:spPr>
              <a:xfrm>
                <a:off x="9793530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Textfeld 238"/>
              <p:cNvSpPr txBox="1"/>
              <p:nvPr/>
            </p:nvSpPr>
            <p:spPr>
              <a:xfrm>
                <a:off x="2254250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0" name="Textfeld 239"/>
              <p:cNvSpPr txBox="1"/>
              <p:nvPr/>
            </p:nvSpPr>
            <p:spPr>
              <a:xfrm>
                <a:off x="4412093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1" name="Textfeld 240"/>
              <p:cNvSpPr txBox="1"/>
              <p:nvPr/>
            </p:nvSpPr>
            <p:spPr>
              <a:xfrm>
                <a:off x="6569936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2" name="Textfeld 241"/>
              <p:cNvSpPr txBox="1"/>
              <p:nvPr/>
            </p:nvSpPr>
            <p:spPr>
              <a:xfrm>
                <a:off x="8727778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echteck 242"/>
              <p:cNvSpPr/>
              <p:nvPr/>
            </p:nvSpPr>
            <p:spPr>
              <a:xfrm>
                <a:off x="4341373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2268265" y="3240169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2268308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6443864" y="3210157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6443907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8" name="Rechteck 247"/>
              <p:cNvSpPr/>
              <p:nvPr/>
            </p:nvSpPr>
            <p:spPr>
              <a:xfrm>
                <a:off x="8501868" y="32321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9" name="Rechteck 248"/>
              <p:cNvSpPr/>
              <p:nvPr/>
            </p:nvSpPr>
            <p:spPr>
              <a:xfrm>
                <a:off x="8504509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4235427" y="1564286"/>
            <a:ext cx="6716648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7" name="Grafik 146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699083" y="615920"/>
            <a:ext cx="8461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96346" y="728421"/>
            <a:ext cx="45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Versuchsaufbau Fahrradfahren und </a:t>
            </a:r>
            <a:r>
              <a:rPr lang="de-DE" dirty="0" err="1" smtClean="0">
                <a:solidFill>
                  <a:schemeClr val="bg1"/>
                </a:solidFill>
              </a:rPr>
              <a:t>Pain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Ratigs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1284753" y="1564287"/>
            <a:ext cx="9368725" cy="3905573"/>
            <a:chOff x="1284753" y="1564287"/>
            <a:chExt cx="9368725" cy="3905573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1284753" y="1564287"/>
              <a:ext cx="9368725" cy="3905573"/>
              <a:chOff x="1284753" y="1564287"/>
              <a:chExt cx="9368725" cy="3905573"/>
            </a:xfrm>
          </p:grpSpPr>
          <p:sp>
            <p:nvSpPr>
              <p:cNvPr id="223" name="Rechteck 222"/>
              <p:cNvSpPr/>
              <p:nvPr/>
            </p:nvSpPr>
            <p:spPr>
              <a:xfrm>
                <a:off x="1284753" y="1564287"/>
                <a:ext cx="9368725" cy="3905573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24" name="Gruppieren 223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225" name="Rechteck 224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2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r Verbinder 228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Rechteck 22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230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7" name="Gruppieren 27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9" name="Ellipse 27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Ellipse 27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81" name="Gerader Verbinder 280"/>
                    <p:cNvCxnSpPr>
                      <a:endCxn id="28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r Verbinder 28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r Verbinder 28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r Verbinder 28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r Verbinder 28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Ellipse 27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68" name="Gruppieren 267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72" name="Gerader Verbinder 271"/>
                    <p:cNvCxnSpPr>
                      <a:endCxn id="271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Gerader Verbinder 272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Gerader Verbinder 273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Gerader Verbinder 274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Ellipse 268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3" name="Gruppieren 232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9" name="Gruppieren 258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61" name="Ellipse 260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63" name="Gerader Verbinder 262"/>
                    <p:cNvCxnSpPr>
                      <a:endCxn id="262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r Verbinder 263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r Verbinder 264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r Verbinder 265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r Verbinder 266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Ellipse 259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0" name="Gruppieren 249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52" name="Ellipse 251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Ellipse 252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54" name="Gerader Verbinder 253"/>
                    <p:cNvCxnSpPr>
                      <a:endCxn id="253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r Verbinder 254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Gerader Verbinder 255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Gerader Verbinder 256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1" name="Ellipse 250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5" name="Gewitterblitz 234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ewitterblitz 235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Gewitterblitz 236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Gewitterblitz 237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Textfeld 238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0" name="Textfeld 239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Textfeld 240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Textfeld 241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6267193" y="1564286"/>
            <a:ext cx="4684882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403078" y="1564286"/>
            <a:ext cx="2705616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8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89933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1313" t="31352" r="52839" b="38811"/>
          <a:stretch/>
        </p:blipFill>
        <p:spPr>
          <a:xfrm>
            <a:off x="2722776" y="1805552"/>
            <a:ext cx="6366980" cy="19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96346" y="728421"/>
            <a:ext cx="45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Versuchsaufbau Fahrradfahren und </a:t>
            </a:r>
            <a:r>
              <a:rPr lang="de-DE" dirty="0" err="1" smtClean="0">
                <a:solidFill>
                  <a:schemeClr val="bg1"/>
                </a:solidFill>
              </a:rPr>
              <a:t>Pain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Ratigs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1284753" y="1564287"/>
            <a:ext cx="9368725" cy="3905573"/>
            <a:chOff x="1284753" y="1564287"/>
            <a:chExt cx="9368725" cy="3905573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1284753" y="1564287"/>
              <a:ext cx="9368725" cy="3905573"/>
              <a:chOff x="1284753" y="1564287"/>
              <a:chExt cx="9368725" cy="3905573"/>
            </a:xfrm>
          </p:grpSpPr>
          <p:sp>
            <p:nvSpPr>
              <p:cNvPr id="223" name="Rechteck 222"/>
              <p:cNvSpPr/>
              <p:nvPr/>
            </p:nvSpPr>
            <p:spPr>
              <a:xfrm>
                <a:off x="1284753" y="1564287"/>
                <a:ext cx="9368725" cy="3905573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24" name="Gruppieren 223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225" name="Rechteck 224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2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r Verbinder 228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Rechteck 22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230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7" name="Gruppieren 27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9" name="Ellipse 27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Ellipse 27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81" name="Gerader Verbinder 280"/>
                    <p:cNvCxnSpPr>
                      <a:endCxn id="28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r Verbinder 28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r Verbinder 28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r Verbinder 28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r Verbinder 28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Ellipse 27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68" name="Gruppieren 267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72" name="Gerader Verbinder 271"/>
                    <p:cNvCxnSpPr>
                      <a:endCxn id="271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Gerader Verbinder 272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Gerader Verbinder 273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Gerader Verbinder 274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Ellipse 268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3" name="Gruppieren 232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9" name="Gruppieren 258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61" name="Ellipse 260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63" name="Gerader Verbinder 262"/>
                    <p:cNvCxnSpPr>
                      <a:endCxn id="262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r Verbinder 263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r Verbinder 264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r Verbinder 265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r Verbinder 266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Ellipse 259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0" name="Gruppieren 249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52" name="Ellipse 251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Ellipse 252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54" name="Gerader Verbinder 253"/>
                    <p:cNvCxnSpPr>
                      <a:endCxn id="253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r Verbinder 254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Gerader Verbinder 255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Gerader Verbinder 256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1" name="Ellipse 250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5" name="Gewitterblitz 234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ewitterblitz 235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Gewitterblitz 236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Gewitterblitz 237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Textfeld 238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0" name="Textfeld 239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Textfeld 240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Textfeld 241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8400739" y="1564286"/>
            <a:ext cx="2551335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403077" y="1564286"/>
            <a:ext cx="4819991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96346" y="728421"/>
            <a:ext cx="45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Versuchsaufbau Fahrradfahren und </a:t>
            </a:r>
            <a:r>
              <a:rPr lang="de-DE" dirty="0" err="1" smtClean="0">
                <a:solidFill>
                  <a:schemeClr val="bg1"/>
                </a:solidFill>
              </a:rPr>
              <a:t>Pain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Ratigs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1284753" y="1564287"/>
            <a:ext cx="9368725" cy="3905573"/>
            <a:chOff x="1284753" y="1564287"/>
            <a:chExt cx="9368725" cy="3905573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1284753" y="1564287"/>
              <a:ext cx="9368725" cy="3905573"/>
              <a:chOff x="1284753" y="1564287"/>
              <a:chExt cx="9368725" cy="3905573"/>
            </a:xfrm>
          </p:grpSpPr>
          <p:sp>
            <p:nvSpPr>
              <p:cNvPr id="223" name="Rechteck 222"/>
              <p:cNvSpPr/>
              <p:nvPr/>
            </p:nvSpPr>
            <p:spPr>
              <a:xfrm>
                <a:off x="1284753" y="1564287"/>
                <a:ext cx="9368725" cy="3905573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24" name="Gruppieren 223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225" name="Rechteck 224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2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r Verbinder 228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Rechteck 22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230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7" name="Gruppieren 27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9" name="Ellipse 27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Ellipse 27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81" name="Gerader Verbinder 280"/>
                    <p:cNvCxnSpPr>
                      <a:endCxn id="28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r Verbinder 28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r Verbinder 28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r Verbinder 28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r Verbinder 28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Ellipse 27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68" name="Gruppieren 267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72" name="Gerader Verbinder 271"/>
                    <p:cNvCxnSpPr>
                      <a:endCxn id="271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Gerader Verbinder 272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Gerader Verbinder 273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Gerader Verbinder 274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Ellipse 268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3" name="Gruppieren 232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9" name="Gruppieren 258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61" name="Ellipse 260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63" name="Gerader Verbinder 262"/>
                    <p:cNvCxnSpPr>
                      <a:endCxn id="262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r Verbinder 263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r Verbinder 264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r Verbinder 265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r Verbinder 266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Ellipse 259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0" name="Gruppieren 249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52" name="Ellipse 251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Ellipse 252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54" name="Gerader Verbinder 253"/>
                    <p:cNvCxnSpPr>
                      <a:endCxn id="253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r Verbinder 254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Gerader Verbinder 255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Gerader Verbinder 256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1" name="Ellipse 250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5" name="Gewitterblitz 234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ewitterblitz 235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Gewitterblitz 236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Gewitterblitz 237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Textfeld 238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0" name="Textfeld 239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Textfeld 240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Textfeld 241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10665316" y="1564286"/>
            <a:ext cx="286758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403077" y="1564286"/>
            <a:ext cx="7004493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835572" y="796720"/>
            <a:ext cx="11175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Sie werden in </a:t>
            </a:r>
            <a:r>
              <a:rPr lang="de-DE" sz="2000" dirty="0">
                <a:solidFill>
                  <a:schemeClr val="bg1"/>
                </a:solidFill>
              </a:rPr>
              <a:t>4</a:t>
            </a:r>
            <a:r>
              <a:rPr lang="de-DE" sz="2000" dirty="0" smtClean="0">
                <a:solidFill>
                  <a:schemeClr val="bg1"/>
                </a:solidFill>
              </a:rPr>
              <a:t> Blöcken von 10 Minuten Fahrrad fahren.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Anschließend bekommen Sie die kalibrierten Reize abwechselnd über die Manschette und </a:t>
            </a:r>
            <a:r>
              <a:rPr lang="de-DE" sz="2000" dirty="0" err="1" smtClean="0">
                <a:solidFill>
                  <a:schemeClr val="bg1"/>
                </a:solidFill>
              </a:rPr>
              <a:t>Thermode</a:t>
            </a:r>
            <a:r>
              <a:rPr lang="de-DE" sz="2000" dirty="0" smtClean="0">
                <a:solidFill>
                  <a:schemeClr val="bg1"/>
                </a:solidFill>
              </a:rPr>
              <a:t>. 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402130" y="1973959"/>
            <a:ext cx="7425607" cy="3024992"/>
            <a:chOff x="208589" y="1926859"/>
            <a:chExt cx="7425607" cy="3024992"/>
          </a:xfrm>
        </p:grpSpPr>
        <p:grpSp>
          <p:nvGrpSpPr>
            <p:cNvPr id="144" name="Gruppieren 143"/>
            <p:cNvGrpSpPr/>
            <p:nvPr/>
          </p:nvGrpSpPr>
          <p:grpSpPr>
            <a:xfrm>
              <a:off x="208589" y="1948851"/>
              <a:ext cx="7425607" cy="3003000"/>
              <a:chOff x="208589" y="1948851"/>
              <a:chExt cx="7425607" cy="3003000"/>
            </a:xfrm>
          </p:grpSpPr>
          <p:grpSp>
            <p:nvGrpSpPr>
              <p:cNvPr id="71" name="Gruppieren 70"/>
              <p:cNvGrpSpPr/>
              <p:nvPr/>
            </p:nvGrpSpPr>
            <p:grpSpPr>
              <a:xfrm>
                <a:off x="208589" y="2486283"/>
                <a:ext cx="7425607" cy="2465568"/>
                <a:chOff x="208589" y="2486283"/>
                <a:chExt cx="7425607" cy="2465568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" name="Gerader Verbinder 3"/>
                <p:cNvCxnSpPr/>
                <p:nvPr/>
              </p:nvCxnSpPr>
              <p:spPr>
                <a:xfrm>
                  <a:off x="208589" y="4545793"/>
                  <a:ext cx="7425607" cy="207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" name="Gruppieren 15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19" name="Ellipse 1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>
                      <a:endCxn id="2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Gerader Verbinder 2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rader Verbinder 2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r Verbinder 2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r Verbinder 2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lipse 1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" name="Gruppieren 25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1" name="Gerader Verbinder 30"/>
                    <p:cNvCxnSpPr>
                      <a:endCxn id="3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r Verbinder 3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r Verbinder 3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r Verbinder 3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Gerader Verbinder 3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Ellipse 2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37" name="Gruppieren 3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Ellipse 3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1" name="Gerader Verbinder 40"/>
                    <p:cNvCxnSpPr>
                      <a:endCxn id="4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Gerader Verbinder 4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Ellipse 3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6" name="Gewitterblitz 55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ewitterblitz 56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Rechteck 64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3" name="Gruppieren 142"/>
              <p:cNvGrpSpPr/>
              <p:nvPr/>
            </p:nvGrpSpPr>
            <p:grpSpPr>
              <a:xfrm>
                <a:off x="2345184" y="1948851"/>
                <a:ext cx="5205876" cy="369332"/>
                <a:chOff x="2345184" y="1948851"/>
                <a:chExt cx="5205876" cy="369332"/>
              </a:xfrm>
            </p:grpSpPr>
            <p:sp>
              <p:nvSpPr>
                <p:cNvPr id="139" name="Textfeld 138"/>
                <p:cNvSpPr txBox="1"/>
                <p:nvPr/>
              </p:nvSpPr>
              <p:spPr>
                <a:xfrm>
                  <a:off x="2345184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2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feld 139"/>
                <p:cNvSpPr txBox="1"/>
                <p:nvPr/>
              </p:nvSpPr>
              <p:spPr>
                <a:xfrm>
                  <a:off x="4415992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3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Textfeld 140"/>
                <p:cNvSpPr txBox="1"/>
                <p:nvPr/>
              </p:nvSpPr>
              <p:spPr>
                <a:xfrm>
                  <a:off x="6486800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4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9" name="Rechteck 88"/>
            <p:cNvSpPr/>
            <p:nvPr/>
          </p:nvSpPr>
          <p:spPr>
            <a:xfrm>
              <a:off x="1577169" y="3194444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58498" y="3836070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/>
            <p:cNvSpPr/>
            <p:nvPr/>
          </p:nvSpPr>
          <p:spPr>
            <a:xfrm>
              <a:off x="846631" y="3830599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/>
            <p:cNvCxnSpPr>
              <a:endCxn id="91" idx="2"/>
            </p:cNvCxnSpPr>
            <p:nvPr/>
          </p:nvCxnSpPr>
          <p:spPr>
            <a:xfrm flipV="1">
              <a:off x="521972" y="3991895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>
              <a:off x="846631" y="3610249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 flipH="1" flipV="1">
              <a:off x="637824" y="3670311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H="1">
              <a:off x="780097" y="3554038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605093" y="3656415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ewitterblitz 96"/>
            <p:cNvSpPr/>
            <p:nvPr/>
          </p:nvSpPr>
          <p:spPr>
            <a:xfrm>
              <a:off x="1643414" y="2586175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267564" y="4560527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281579" y="3236650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281622" y="2486625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358498" y="192685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5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835572" y="796720"/>
            <a:ext cx="1117512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402130" y="1973959"/>
            <a:ext cx="7425607" cy="3024992"/>
            <a:chOff x="208589" y="1926859"/>
            <a:chExt cx="7425607" cy="3024992"/>
          </a:xfrm>
        </p:grpSpPr>
        <p:grpSp>
          <p:nvGrpSpPr>
            <p:cNvPr id="144" name="Gruppieren 143"/>
            <p:cNvGrpSpPr/>
            <p:nvPr/>
          </p:nvGrpSpPr>
          <p:grpSpPr>
            <a:xfrm>
              <a:off x="208589" y="1948851"/>
              <a:ext cx="7425607" cy="3003000"/>
              <a:chOff x="208589" y="1948851"/>
              <a:chExt cx="7425607" cy="3003000"/>
            </a:xfrm>
          </p:grpSpPr>
          <p:grpSp>
            <p:nvGrpSpPr>
              <p:cNvPr id="71" name="Gruppieren 70"/>
              <p:cNvGrpSpPr/>
              <p:nvPr/>
            </p:nvGrpSpPr>
            <p:grpSpPr>
              <a:xfrm>
                <a:off x="208589" y="2486283"/>
                <a:ext cx="7425607" cy="2465568"/>
                <a:chOff x="208589" y="2486283"/>
                <a:chExt cx="7425607" cy="2465568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" name="Gerader Verbinder 3"/>
                <p:cNvCxnSpPr/>
                <p:nvPr/>
              </p:nvCxnSpPr>
              <p:spPr>
                <a:xfrm>
                  <a:off x="208589" y="4545793"/>
                  <a:ext cx="7425607" cy="207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" name="Gruppieren 15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19" name="Ellipse 1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>
                      <a:endCxn id="2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Gerader Verbinder 2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rader Verbinder 2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r Verbinder 2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r Verbinder 2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lipse 1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" name="Gruppieren 25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1" name="Gerader Verbinder 30"/>
                    <p:cNvCxnSpPr>
                      <a:endCxn id="3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r Verbinder 3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r Verbinder 3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r Verbinder 3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Gerader Verbinder 3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Ellipse 2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37" name="Gruppieren 3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Ellipse 3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1" name="Gerader Verbinder 40"/>
                    <p:cNvCxnSpPr>
                      <a:endCxn id="4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Gerader Verbinder 4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Ellipse 3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6" name="Gewitterblitz 55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ewitterblitz 56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Rechteck 64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3" name="Gruppieren 142"/>
              <p:cNvGrpSpPr/>
              <p:nvPr/>
            </p:nvGrpSpPr>
            <p:grpSpPr>
              <a:xfrm>
                <a:off x="2345184" y="1948851"/>
                <a:ext cx="5205876" cy="369332"/>
                <a:chOff x="2345184" y="1948851"/>
                <a:chExt cx="5205876" cy="369332"/>
              </a:xfrm>
            </p:grpSpPr>
            <p:sp>
              <p:nvSpPr>
                <p:cNvPr id="139" name="Textfeld 138"/>
                <p:cNvSpPr txBox="1"/>
                <p:nvPr/>
              </p:nvSpPr>
              <p:spPr>
                <a:xfrm>
                  <a:off x="2345184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2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feld 139"/>
                <p:cNvSpPr txBox="1"/>
                <p:nvPr/>
              </p:nvSpPr>
              <p:spPr>
                <a:xfrm>
                  <a:off x="4415992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3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Textfeld 140"/>
                <p:cNvSpPr txBox="1"/>
                <p:nvPr/>
              </p:nvSpPr>
              <p:spPr>
                <a:xfrm>
                  <a:off x="6486800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4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9" name="Rechteck 88"/>
            <p:cNvSpPr/>
            <p:nvPr/>
          </p:nvSpPr>
          <p:spPr>
            <a:xfrm>
              <a:off x="1577169" y="3194444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58498" y="3836070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/>
            <p:cNvSpPr/>
            <p:nvPr/>
          </p:nvSpPr>
          <p:spPr>
            <a:xfrm>
              <a:off x="846631" y="3830599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/>
            <p:cNvCxnSpPr>
              <a:endCxn id="91" idx="2"/>
            </p:cNvCxnSpPr>
            <p:nvPr/>
          </p:nvCxnSpPr>
          <p:spPr>
            <a:xfrm flipV="1">
              <a:off x="521972" y="3991895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>
              <a:off x="846631" y="3610249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 flipH="1" flipV="1">
              <a:off x="637824" y="3670311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H="1">
              <a:off x="780097" y="3554038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605093" y="3656415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ewitterblitz 96"/>
            <p:cNvSpPr/>
            <p:nvPr/>
          </p:nvSpPr>
          <p:spPr>
            <a:xfrm>
              <a:off x="1643414" y="2586175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267564" y="4560527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281579" y="3236650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281622" y="2486625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358498" y="192685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echteck 68"/>
          <p:cNvSpPr/>
          <p:nvPr/>
        </p:nvSpPr>
        <p:spPr>
          <a:xfrm>
            <a:off x="4369420" y="1782747"/>
            <a:ext cx="6716648" cy="3388344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1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 flipV="1">
            <a:off x="4893267" y="2944032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462327" y="3463871"/>
            <a:ext cx="9014525" cy="16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" y="563040"/>
            <a:ext cx="9229344" cy="5590032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833091" y="5301673"/>
            <a:ext cx="4525818" cy="720436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768098" y="3065038"/>
            <a:ext cx="1119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Nein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41123" y="3054847"/>
            <a:ext cx="1119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Ja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06311" y="2055194"/>
            <a:ext cx="1589689" cy="584775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Reiz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7395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66648" y="882869"/>
            <a:ext cx="9735207" cy="5328745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50225" y="2309648"/>
            <a:ext cx="729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War dieser Reiz (mindestens leicht) schmerzhaft? 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Pfeil nach rechts 3"/>
          <p:cNvSpPr/>
          <p:nvPr/>
        </p:nvSpPr>
        <p:spPr>
          <a:xfrm>
            <a:off x="7094483" y="3781508"/>
            <a:ext cx="780393" cy="4729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links 4"/>
          <p:cNvSpPr/>
          <p:nvPr/>
        </p:nvSpPr>
        <p:spPr>
          <a:xfrm>
            <a:off x="3563007" y="3771163"/>
            <a:ext cx="780393" cy="4833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65483" y="3247697"/>
            <a:ext cx="93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Nein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019596" y="3260045"/>
            <a:ext cx="93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Ja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101581" y="1470341"/>
            <a:ext cx="812832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Sie werden nun abwechselnd Hitze- und Druckreize an Ihrem Arm erhalten. </a:t>
            </a:r>
          </a:p>
          <a:p>
            <a:pPr algn="ctr">
              <a:lnSpc>
                <a:spcPct val="150000"/>
              </a:lnSpc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101581" y="1470341"/>
            <a:ext cx="8128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Zunächst erhalten Sie nun 2 Druckreize und 2 Hitzereize.</a:t>
            </a: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Sie müssen dabei nichts bewerten oder tun.</a:t>
            </a: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Danach beginnen wir mit dem Durchgang.</a:t>
            </a:r>
          </a:p>
          <a:p>
            <a:pPr algn="ctr">
              <a:lnSpc>
                <a:spcPct val="150000"/>
              </a:lnSpc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VAS Training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13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856813" y="3319871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516572" y="3441556"/>
            <a:ext cx="9014525" cy="16761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01581" y="1470341"/>
            <a:ext cx="812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Sie werden nach jedem Reiz gefragt, wie SCHMERZHAFT der Reiz war. Nutzen Sie die linke und rechte Taste, um den Cursor zu bewegen.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64589" y="4018834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698466" y="4018834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29159" y="503695"/>
            <a:ext cx="10292511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856813" y="3091266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516572" y="3212951"/>
            <a:ext cx="9014525" cy="16761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01581" y="1470341"/>
            <a:ext cx="812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… wie UNANGENEHM der Druck war ….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64589" y="3790229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gar nicht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unangenehm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059119" y="3793657"/>
            <a:ext cx="2355742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extrem 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unangenehm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Breitbild</PresentationFormat>
  <Paragraphs>136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VAS Training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Exercise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nold</cp:lastModifiedBy>
  <cp:revision>45</cp:revision>
  <dcterms:created xsi:type="dcterms:W3CDTF">2021-11-09T12:32:54Z</dcterms:created>
  <dcterms:modified xsi:type="dcterms:W3CDTF">2022-06-02T10:35:32Z</dcterms:modified>
</cp:coreProperties>
</file>