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71" r:id="rId4"/>
    <p:sldId id="256" r:id="rId5"/>
    <p:sldId id="269" r:id="rId6"/>
    <p:sldId id="270" r:id="rId7"/>
    <p:sldId id="257" r:id="rId8"/>
    <p:sldId id="274" r:id="rId9"/>
    <p:sldId id="275" r:id="rId10"/>
    <p:sldId id="261" r:id="rId11"/>
    <p:sldId id="260" r:id="rId12"/>
    <p:sldId id="277" r:id="rId13"/>
    <p:sldId id="272" r:id="rId14"/>
    <p:sldId id="264" r:id="rId15"/>
    <p:sldId id="266" r:id="rId16"/>
    <p:sldId id="267" r:id="rId17"/>
    <p:sldId id="268" r:id="rId18"/>
    <p:sldId id="262"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28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22.02.2022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71777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22.02.2022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41309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22.02.2022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38178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A2540B-A018-47B7-9347-A0387F60CB1C}" type="datetimeFigureOut">
              <a:rPr lang="de-DE" smtClean="0"/>
              <a:t>22.02.2022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095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BA2540B-A018-47B7-9347-A0387F60CB1C}" type="datetimeFigureOut">
              <a:rPr lang="de-DE" smtClean="0"/>
              <a:t>22.02.2022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2361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BA2540B-A018-47B7-9347-A0387F60CB1C}" type="datetimeFigureOut">
              <a:rPr lang="de-DE" smtClean="0"/>
              <a:t>22.02.2022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83126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BA2540B-A018-47B7-9347-A0387F60CB1C}" type="datetimeFigureOut">
              <a:rPr lang="de-DE" smtClean="0"/>
              <a:t>22.02.2022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64147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BA2540B-A018-47B7-9347-A0387F60CB1C}" type="datetimeFigureOut">
              <a:rPr lang="de-DE" smtClean="0"/>
              <a:t>22.02.2022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54400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BA2540B-A018-47B7-9347-A0387F60CB1C}" type="datetimeFigureOut">
              <a:rPr lang="de-DE" smtClean="0"/>
              <a:t>22.02.2022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209183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22.02.2022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11906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A2540B-A018-47B7-9347-A0387F60CB1C}" type="datetimeFigureOut">
              <a:rPr lang="de-DE" smtClean="0"/>
              <a:t>22.02.2022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E44FB4-4498-486E-852C-A5F1D5D7B595}" type="slidenum">
              <a:rPr lang="de-DE" smtClean="0"/>
              <a:t>‹Nr.›</a:t>
            </a:fld>
            <a:endParaRPr lang="de-DE"/>
          </a:p>
        </p:txBody>
      </p:sp>
    </p:spTree>
    <p:extLst>
      <p:ext uri="{BB962C8B-B14F-4D97-AF65-F5344CB8AC3E}">
        <p14:creationId xmlns:p14="http://schemas.microsoft.com/office/powerpoint/2010/main" val="7681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2540B-A018-47B7-9347-A0387F60CB1C}" type="datetimeFigureOut">
              <a:rPr lang="de-DE" smtClean="0"/>
              <a:t>22.02.2022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44FB4-4498-486E-852C-A5F1D5D7B595}" type="slidenum">
              <a:rPr lang="de-DE" smtClean="0"/>
              <a:t>‹Nr.›</a:t>
            </a:fld>
            <a:endParaRPr lang="de-DE"/>
          </a:p>
        </p:txBody>
      </p:sp>
    </p:spTree>
    <p:extLst>
      <p:ext uri="{BB962C8B-B14F-4D97-AF65-F5344CB8AC3E}">
        <p14:creationId xmlns:p14="http://schemas.microsoft.com/office/powerpoint/2010/main" val="240721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489933"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rotWithShape="1">
          <a:blip r:embed="rId2"/>
          <a:srcRect l="10805" t="50756" r="51123" b="36210"/>
          <a:stretch/>
        </p:blipFill>
        <p:spPr>
          <a:xfrm>
            <a:off x="1690172" y="4972881"/>
            <a:ext cx="8849524" cy="1110025"/>
          </a:xfrm>
          <a:prstGeom prst="rect">
            <a:avLst/>
          </a:prstGeom>
        </p:spPr>
      </p:pic>
      <p:pic>
        <p:nvPicPr>
          <p:cNvPr id="5" name="Grafik 4"/>
          <p:cNvPicPr>
            <a:picLocks noChangeAspect="1"/>
          </p:cNvPicPr>
          <p:nvPr/>
        </p:nvPicPr>
        <p:blipFill rotWithShape="1">
          <a:blip r:embed="rId3"/>
          <a:srcRect l="11313" t="31352" r="52839" b="38811"/>
          <a:stretch/>
        </p:blipFill>
        <p:spPr>
          <a:xfrm>
            <a:off x="2722776" y="1805552"/>
            <a:ext cx="6366980" cy="1941703"/>
          </a:xfrm>
          <a:prstGeom prst="rect">
            <a:avLst/>
          </a:prstGeom>
        </p:spPr>
      </p:pic>
    </p:spTree>
    <p:extLst>
      <p:ext uri="{BB962C8B-B14F-4D97-AF65-F5344CB8AC3E}">
        <p14:creationId xmlns:p14="http://schemas.microsoft.com/office/powerpoint/2010/main" val="4000954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Exercise</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2251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1015663"/>
          </a:xfrm>
          <a:prstGeom prst="rect">
            <a:avLst/>
          </a:prstGeom>
        </p:spPr>
        <p:txBody>
          <a:bodyPr wrap="square">
            <a:spAutoFit/>
          </a:bodyPr>
          <a:lstStyle/>
          <a:p>
            <a:pPr algn="ctr">
              <a:lnSpc>
                <a:spcPct val="150000"/>
              </a:lnSpc>
            </a:pPr>
            <a:r>
              <a:rPr lang="de-DE" sz="2000" dirty="0" smtClean="0">
                <a:solidFill>
                  <a:schemeClr val="bg1"/>
                </a:solidFill>
              </a:rPr>
              <a:t>Sie werden in </a:t>
            </a:r>
            <a:r>
              <a:rPr lang="de-DE" sz="2000" dirty="0" smtClean="0">
                <a:solidFill>
                  <a:schemeClr val="bg1"/>
                </a:solidFill>
              </a:rPr>
              <a:t>6 </a:t>
            </a:r>
            <a:r>
              <a:rPr lang="de-DE" sz="2000" dirty="0" smtClean="0">
                <a:solidFill>
                  <a:schemeClr val="bg1"/>
                </a:solidFill>
              </a:rPr>
              <a:t>Blöcken von 5 Minuten Fahrrad fahren.</a:t>
            </a:r>
          </a:p>
          <a:p>
            <a:pPr algn="ctr">
              <a:lnSpc>
                <a:spcPct val="150000"/>
              </a:lnSpc>
            </a:pPr>
            <a:r>
              <a:rPr lang="de-DE" sz="2000" dirty="0" smtClean="0">
                <a:solidFill>
                  <a:schemeClr val="bg1"/>
                </a:solidFill>
              </a:rPr>
              <a:t>Anschließend bekommen Sie die kalibrierten Druckreize über die Manschette. </a:t>
            </a:r>
            <a:endParaRPr lang="de-DE" sz="2000" dirty="0">
              <a:solidFill>
                <a:schemeClr val="bg1"/>
              </a:solidFill>
            </a:endParaRP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37882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324" name="Rechteck 323"/>
          <p:cNvSpPr/>
          <p:nvPr/>
        </p:nvSpPr>
        <p:spPr>
          <a:xfrm>
            <a:off x="0" y="379708"/>
            <a:ext cx="12344399" cy="647829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grpSp>
        <p:nvGrpSpPr>
          <p:cNvPr id="11" name="Gruppieren 10"/>
          <p:cNvGrpSpPr/>
          <p:nvPr/>
        </p:nvGrpSpPr>
        <p:grpSpPr>
          <a:xfrm>
            <a:off x="208589" y="1926859"/>
            <a:ext cx="11983411" cy="3079442"/>
            <a:chOff x="208589" y="1926859"/>
            <a:chExt cx="11983411" cy="3079442"/>
          </a:xfrm>
        </p:grpSpPr>
        <p:sp>
          <p:nvSpPr>
            <p:cNvPr id="75" name="Rechteck 74"/>
            <p:cNvSpPr/>
            <p:nvPr/>
          </p:nvSpPr>
          <p:spPr>
            <a:xfrm>
              <a:off x="11668766" y="323238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p:cNvSpPr/>
            <p:nvPr/>
          </p:nvSpPr>
          <p:spPr>
            <a:xfrm>
              <a:off x="10536721" y="3912512"/>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p:cNvSpPr/>
            <p:nvPr/>
          </p:nvSpPr>
          <p:spPr>
            <a:xfrm>
              <a:off x="11024854" y="3907041"/>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9" name="Gerader Verbinder 78"/>
            <p:cNvCxnSpPr>
              <a:endCxn id="78" idx="2"/>
            </p:cNvCxnSpPr>
            <p:nvPr/>
          </p:nvCxnSpPr>
          <p:spPr>
            <a:xfrm flipV="1">
              <a:off x="10700195" y="4068337"/>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0" name="Gerader Verbinder 79"/>
            <p:cNvCxnSpPr/>
            <p:nvPr/>
          </p:nvCxnSpPr>
          <p:spPr>
            <a:xfrm>
              <a:off x="11024854" y="3686691"/>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82" name="Gerader Verbinder 81"/>
            <p:cNvCxnSpPr/>
            <p:nvPr/>
          </p:nvCxnSpPr>
          <p:spPr>
            <a:xfrm flipH="1">
              <a:off x="10958320" y="3630480"/>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3" name="Ellipse 82"/>
            <p:cNvSpPr/>
            <p:nvPr/>
          </p:nvSpPr>
          <p:spPr>
            <a:xfrm>
              <a:off x="10783316" y="3732857"/>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5" name="Textfeld 84"/>
            <p:cNvSpPr txBox="1"/>
            <p:nvPr/>
          </p:nvSpPr>
          <p:spPr>
            <a:xfrm>
              <a:off x="10445787" y="463696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86" name="Rechteck 85"/>
            <p:cNvSpPr/>
            <p:nvPr/>
          </p:nvSpPr>
          <p:spPr>
            <a:xfrm>
              <a:off x="10459802" y="324843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10459845"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feld 87"/>
            <p:cNvSpPr txBox="1"/>
            <p:nvPr/>
          </p:nvSpPr>
          <p:spPr>
            <a:xfrm>
              <a:off x="10536721" y="200330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6</a:t>
              </a:r>
              <a:endParaRPr lang="de-DE" dirty="0">
                <a:solidFill>
                  <a:schemeClr val="bg1"/>
                </a:solidFill>
              </a:endParaRPr>
            </a:p>
          </p:txBody>
        </p:sp>
        <p:grpSp>
          <p:nvGrpSpPr>
            <p:cNvPr id="6" name="Gruppieren 5"/>
            <p:cNvGrpSpPr/>
            <p:nvPr/>
          </p:nvGrpSpPr>
          <p:grpSpPr>
            <a:xfrm>
              <a:off x="208589" y="1926859"/>
              <a:ext cx="11983411" cy="3024992"/>
              <a:chOff x="208589" y="1926859"/>
              <a:chExt cx="11983411" cy="3024992"/>
            </a:xfrm>
          </p:grpSpPr>
          <p:grpSp>
            <p:nvGrpSpPr>
              <p:cNvPr id="144" name="Gruppieren 143"/>
              <p:cNvGrpSpPr/>
              <p:nvPr/>
            </p:nvGrpSpPr>
            <p:grpSpPr>
              <a:xfrm>
                <a:off x="208589" y="1948851"/>
                <a:ext cx="11983411" cy="3003000"/>
                <a:chOff x="208589" y="1948851"/>
                <a:chExt cx="11983411" cy="3003000"/>
              </a:xfrm>
            </p:grpSpPr>
            <p:grpSp>
              <p:nvGrpSpPr>
                <p:cNvPr id="71" name="Gruppieren 70"/>
                <p:cNvGrpSpPr/>
                <p:nvPr/>
              </p:nvGrpSpPr>
              <p:grpSpPr>
                <a:xfrm>
                  <a:off x="208589" y="2486283"/>
                  <a:ext cx="11983411" cy="2465568"/>
                  <a:chOff x="208589" y="2486283"/>
                  <a:chExt cx="11983411"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208589" y="4545793"/>
                    <a:ext cx="11983411" cy="3629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2</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3</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4</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a:t>
                    </a:r>
                    <a:r>
                      <a:rPr lang="de-DE" dirty="0" smtClean="0">
                        <a:solidFill>
                          <a:schemeClr val="bg1"/>
                        </a:solidFill>
                      </a:rPr>
                      <a:t>5</a:t>
                    </a:r>
                    <a:endParaRPr lang="de-DE" dirty="0">
                      <a:solidFill>
                        <a:schemeClr val="bg1"/>
                      </a:solidFill>
                    </a:endParaRPr>
                  </a:p>
                </p:txBody>
              </p:sp>
            </p:grpSp>
          </p:grpSp>
          <p:sp>
            <p:nvSpPr>
              <p:cNvPr id="89" name="Rechteck 88"/>
              <p:cNvSpPr/>
              <p:nvPr/>
            </p:nvSpPr>
            <p:spPr>
              <a:xfrm>
                <a:off x="1577169" y="3194444"/>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358498" y="3836070"/>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846631" y="3830599"/>
                <a:ext cx="326949" cy="32259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r Verbinder 91"/>
              <p:cNvCxnSpPr>
                <a:endCxn id="91" idx="2"/>
              </p:cNvCxnSpPr>
              <p:nvPr/>
            </p:nvCxnSpPr>
            <p:spPr>
              <a:xfrm flipV="1">
                <a:off x="521972" y="3991895"/>
                <a:ext cx="324660" cy="1"/>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3" name="Gerader Verbinder 92"/>
              <p:cNvCxnSpPr/>
              <p:nvPr/>
            </p:nvCxnSpPr>
            <p:spPr>
              <a:xfrm>
                <a:off x="846631" y="3610249"/>
                <a:ext cx="163474" cy="355586"/>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4" name="Gerader Verbinder 93"/>
              <p:cNvCxnSpPr/>
              <p:nvPr/>
            </p:nvCxnSpPr>
            <p:spPr>
              <a:xfrm flipH="1" flipV="1">
                <a:off x="637824" y="3670311"/>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95" name="Gerader Verbinder 94"/>
              <p:cNvCxnSpPr/>
              <p:nvPr/>
            </p:nvCxnSpPr>
            <p:spPr>
              <a:xfrm flipH="1">
                <a:off x="780097" y="3554038"/>
                <a:ext cx="133069" cy="134395"/>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96" name="Ellipse 95"/>
              <p:cNvSpPr/>
              <p:nvPr/>
            </p:nvSpPr>
            <p:spPr>
              <a:xfrm>
                <a:off x="605093" y="3656415"/>
                <a:ext cx="96668" cy="64517"/>
              </a:xfrm>
              <a:prstGeom prst="ellipse">
                <a:avLst/>
              </a:prstGeom>
              <a:solidFill>
                <a:schemeClr val="bg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97" name="Gewitterblitz 96"/>
              <p:cNvSpPr/>
              <p:nvPr/>
            </p:nvSpPr>
            <p:spPr>
              <a:xfrm>
                <a:off x="1643414" y="2586175"/>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267564" y="4560527"/>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99" name="Rechteck 98"/>
              <p:cNvSpPr/>
              <p:nvPr/>
            </p:nvSpPr>
            <p:spPr>
              <a:xfrm>
                <a:off x="281579" y="32366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p:cNvSpPr/>
              <p:nvPr/>
            </p:nvSpPr>
            <p:spPr>
              <a:xfrm>
                <a:off x="281622" y="2502391"/>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p:cNvSpPr txBox="1"/>
              <p:nvPr/>
            </p:nvSpPr>
            <p:spPr>
              <a:xfrm>
                <a:off x="358498" y="1926859"/>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grpSp>
        <p:cxnSp>
          <p:nvCxnSpPr>
            <p:cNvPr id="81" name="Gerader Verbinder 80"/>
            <p:cNvCxnSpPr/>
            <p:nvPr/>
          </p:nvCxnSpPr>
          <p:spPr>
            <a:xfrm flipH="1" flipV="1">
              <a:off x="10816047" y="3746753"/>
              <a:ext cx="122245" cy="321584"/>
            </a:xfrm>
            <a:prstGeom prst="line">
              <a:avLst/>
            </a:prstGeom>
            <a:solidFill>
              <a:schemeClr val="bg1"/>
            </a:solidFill>
            <a:ln w="38100">
              <a:solidFill>
                <a:schemeClr val="bg1"/>
              </a:solidFill>
            </a:ln>
          </p:spPr>
          <p:style>
            <a:lnRef idx="1">
              <a:schemeClr val="dk1"/>
            </a:lnRef>
            <a:fillRef idx="0">
              <a:schemeClr val="dk1"/>
            </a:fillRef>
            <a:effectRef idx="0">
              <a:schemeClr val="dk1"/>
            </a:effectRef>
            <a:fontRef idx="minor">
              <a:schemeClr val="tx1"/>
            </a:fontRef>
          </p:style>
        </p:cxnSp>
        <p:sp>
          <p:nvSpPr>
            <p:cNvPr id="84" name="Gewitterblitz 83"/>
            <p:cNvSpPr/>
            <p:nvPr/>
          </p:nvSpPr>
          <p:spPr>
            <a:xfrm>
              <a:off x="11821637" y="266261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2" name="Rechteck 101"/>
          <p:cNvSpPr/>
          <p:nvPr/>
        </p:nvSpPr>
        <p:spPr>
          <a:xfrm>
            <a:off x="2146300" y="1812776"/>
            <a:ext cx="10111939" cy="319352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18903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grpSp>
        <p:nvGrpSpPr>
          <p:cNvPr id="144" name="Gruppieren 143"/>
          <p:cNvGrpSpPr/>
          <p:nvPr/>
        </p:nvGrpSpPr>
        <p:grpSpPr>
          <a:xfrm>
            <a:off x="1464589" y="379709"/>
            <a:ext cx="9212135" cy="5703198"/>
            <a:chOff x="1464589" y="379709"/>
            <a:chExt cx="9212135" cy="5703198"/>
          </a:xfrm>
        </p:grpSpPr>
        <p:grpSp>
          <p:nvGrpSpPr>
            <p:cNvPr id="73" name="Gruppieren 72"/>
            <p:cNvGrpSpPr/>
            <p:nvPr/>
          </p:nvGrpSpPr>
          <p:grpSpPr>
            <a:xfrm>
              <a:off x="1464589" y="379709"/>
              <a:ext cx="9212135" cy="5703198"/>
              <a:chOff x="1464589" y="379709"/>
              <a:chExt cx="9212135" cy="5703198"/>
            </a:xfrm>
          </p:grpSpPr>
          <p:sp>
            <p:nvSpPr>
              <p:cNvPr id="72" name="Rechteck 71"/>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1" name="Gruppieren 70"/>
              <p:cNvGrpSpPr/>
              <p:nvPr/>
            </p:nvGrpSpPr>
            <p:grpSpPr>
              <a:xfrm>
                <a:off x="1564261" y="2486283"/>
                <a:ext cx="8809710" cy="2465568"/>
                <a:chOff x="1564261" y="2486283"/>
                <a:chExt cx="8809710" cy="2465568"/>
              </a:xfrm>
            </p:grpSpPr>
            <p:sp>
              <p:nvSpPr>
                <p:cNvPr id="13" name="Rechteck 12"/>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 name="Gruppieren 15"/>
                <p:cNvGrpSpPr/>
                <p:nvPr/>
              </p:nvGrpSpPr>
              <p:grpSpPr>
                <a:xfrm>
                  <a:off x="2345184" y="3576030"/>
                  <a:ext cx="815082" cy="604623"/>
                  <a:chOff x="2491998" y="2031897"/>
                  <a:chExt cx="574733" cy="428457"/>
                </a:xfrm>
                <a:solidFill>
                  <a:schemeClr val="bg1"/>
                </a:solidFill>
              </p:grpSpPr>
              <p:grpSp>
                <p:nvGrpSpPr>
                  <p:cNvPr id="17" name="Gruppieren 16"/>
                  <p:cNvGrpSpPr/>
                  <p:nvPr/>
                </p:nvGrpSpPr>
                <p:grpSpPr>
                  <a:xfrm>
                    <a:off x="2491998" y="2031897"/>
                    <a:ext cx="574733" cy="428457"/>
                    <a:chOff x="2491998" y="2031897"/>
                    <a:chExt cx="574733" cy="428457"/>
                  </a:xfrm>
                  <a:grpFill/>
                </p:grpSpPr>
                <p:sp>
                  <p:nvSpPr>
                    <p:cNvPr id="19" name="Ellipse 1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a:endCxn id="2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2" name="Gerader Verbinder 2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3" name="Gerader Verbinder 2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4" name="Gerader Verbinder 2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 name="Gerader Verbinder 2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18" name="Ellipse 1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6" name="Gruppieren 25"/>
                <p:cNvGrpSpPr/>
                <p:nvPr/>
              </p:nvGrpSpPr>
              <p:grpSpPr>
                <a:xfrm>
                  <a:off x="6516130" y="3576030"/>
                  <a:ext cx="815082" cy="604623"/>
                  <a:chOff x="2491998" y="2031897"/>
                  <a:chExt cx="574733" cy="428457"/>
                </a:xfrm>
                <a:solidFill>
                  <a:schemeClr val="bg1"/>
                </a:solidFill>
              </p:grpSpPr>
              <p:grpSp>
                <p:nvGrpSpPr>
                  <p:cNvPr id="27" name="Gruppieren 26"/>
                  <p:cNvGrpSpPr/>
                  <p:nvPr/>
                </p:nvGrpSpPr>
                <p:grpSpPr>
                  <a:xfrm>
                    <a:off x="2491998" y="2031897"/>
                    <a:ext cx="574733" cy="428457"/>
                    <a:chOff x="2491998" y="2031897"/>
                    <a:chExt cx="574733" cy="428457"/>
                  </a:xfrm>
                  <a:grpFill/>
                </p:grpSpPr>
                <p:sp>
                  <p:nvSpPr>
                    <p:cNvPr id="29" name="Ellipse 2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r Verbinder 30"/>
                    <p:cNvCxnSpPr>
                      <a:endCxn id="3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2" name="Gerader Verbinder 3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3" name="Gerader Verbinder 3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4" name="Gerader Verbinder 3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35" name="Gerader Verbinder 3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8" name="Ellipse 2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36" name="Gruppieren 35"/>
                <p:cNvGrpSpPr/>
                <p:nvPr/>
              </p:nvGrpSpPr>
              <p:grpSpPr>
                <a:xfrm>
                  <a:off x="4430657" y="3576030"/>
                  <a:ext cx="815082" cy="604623"/>
                  <a:chOff x="2491998" y="2031897"/>
                  <a:chExt cx="574733" cy="428457"/>
                </a:xfrm>
                <a:solidFill>
                  <a:schemeClr val="bg1"/>
                </a:solidFill>
              </p:grpSpPr>
              <p:grpSp>
                <p:nvGrpSpPr>
                  <p:cNvPr id="37" name="Gruppieren 36"/>
                  <p:cNvGrpSpPr/>
                  <p:nvPr/>
                </p:nvGrpSpPr>
                <p:grpSpPr>
                  <a:xfrm>
                    <a:off x="2491998" y="2031897"/>
                    <a:ext cx="574733" cy="428457"/>
                    <a:chOff x="2491998" y="2031897"/>
                    <a:chExt cx="574733" cy="428457"/>
                  </a:xfrm>
                  <a:grpFill/>
                </p:grpSpPr>
                <p:sp>
                  <p:nvSpPr>
                    <p:cNvPr id="39" name="Ellipse 3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r Verbinder 40"/>
                    <p:cNvCxnSpPr>
                      <a:endCxn id="4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2" name="Gerader Verbinder 4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3" name="Gerader Verbinder 4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4" name="Gerader Verbinder 4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45" name="Gerader Verbinder 4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38" name="Ellipse 3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46" name="Gruppieren 45"/>
                <p:cNvGrpSpPr/>
                <p:nvPr/>
              </p:nvGrpSpPr>
              <p:grpSpPr>
                <a:xfrm>
                  <a:off x="8601604" y="3576030"/>
                  <a:ext cx="815082" cy="604623"/>
                  <a:chOff x="2491998" y="2031897"/>
                  <a:chExt cx="574733" cy="428457"/>
                </a:xfrm>
                <a:solidFill>
                  <a:schemeClr val="bg1"/>
                </a:solidFill>
              </p:grpSpPr>
              <p:grpSp>
                <p:nvGrpSpPr>
                  <p:cNvPr id="47" name="Gruppieren 46"/>
                  <p:cNvGrpSpPr/>
                  <p:nvPr/>
                </p:nvGrpSpPr>
                <p:grpSpPr>
                  <a:xfrm>
                    <a:off x="2491998" y="2031897"/>
                    <a:ext cx="574733" cy="428457"/>
                    <a:chOff x="2491998" y="2031897"/>
                    <a:chExt cx="574733" cy="428457"/>
                  </a:xfrm>
                  <a:grpFill/>
                </p:grpSpPr>
                <p:sp>
                  <p:nvSpPr>
                    <p:cNvPr id="49" name="Ellipse 4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r Verbinder 50"/>
                    <p:cNvCxnSpPr>
                      <a:endCxn id="5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2" name="Gerader Verbinder 5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3" name="Gerader Verbinder 5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4" name="Gerader Verbinder 5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55" name="Gerader Verbinder 5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48" name="Ellipse 4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56" name="Gewitterblitz 55"/>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Gewitterblitz 56"/>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Gewitterblitz 57"/>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Gewitterblitz 58"/>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feld 59"/>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1" name="Textfeld 60"/>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2" name="Textfeld 61"/>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3" name="Textfeld 62"/>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64" name="Rechteck 63"/>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Rechteck 65"/>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Rechteck 68"/>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43" name="Gruppieren 142"/>
            <p:cNvGrpSpPr/>
            <p:nvPr/>
          </p:nvGrpSpPr>
          <p:grpSpPr>
            <a:xfrm>
              <a:off x="2345184" y="1948851"/>
              <a:ext cx="7276683" cy="369332"/>
              <a:chOff x="2345184" y="1948851"/>
              <a:chExt cx="7276683" cy="369332"/>
            </a:xfrm>
          </p:grpSpPr>
          <p:sp>
            <p:nvSpPr>
              <p:cNvPr id="139" name="Textfeld 13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140" name="Textfeld 13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141" name="Textfeld 14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142" name="Textfeld 14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pic>
        <p:nvPicPr>
          <p:cNvPr id="74" name="Grafik 73"/>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76" name="Rechteck 75"/>
          <p:cNvSpPr/>
          <p:nvPr/>
        </p:nvSpPr>
        <p:spPr>
          <a:xfrm>
            <a:off x="1830522" y="825016"/>
            <a:ext cx="8589743" cy="967957"/>
          </a:xfrm>
          <a:prstGeom prst="rect">
            <a:avLst/>
          </a:prstGeom>
        </p:spPr>
        <p:txBody>
          <a:bodyPr wrap="square">
            <a:spAutoFit/>
          </a:bodyPr>
          <a:lstStyle/>
          <a:p>
            <a:pPr algn="ctr">
              <a:lnSpc>
                <a:spcPct val="150000"/>
              </a:lnSpc>
            </a:pPr>
            <a:r>
              <a:rPr lang="de-DE" sz="2000" dirty="0">
                <a:solidFill>
                  <a:schemeClr val="bg1"/>
                </a:solidFill>
              </a:rPr>
              <a:t>Die Intensität des Fahrradfahrens ist entweder hoch oder niedrig (zufällig). Vor jedem Block wird Ihnen angezeigt, bei welcher Intensität Sie fahren sollen.</a:t>
            </a:r>
          </a:p>
        </p:txBody>
      </p:sp>
      <p:sp>
        <p:nvSpPr>
          <p:cNvPr id="75" name="Rechteck 74"/>
          <p:cNvSpPr/>
          <p:nvPr/>
        </p:nvSpPr>
        <p:spPr>
          <a:xfrm>
            <a:off x="4280777" y="1812776"/>
            <a:ext cx="6289301" cy="3408595"/>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1670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79" name="Rechteck 78"/>
          <p:cNvSpPr/>
          <p:nvPr/>
        </p:nvSpPr>
        <p:spPr>
          <a:xfrm>
            <a:off x="1239865" y="532109"/>
            <a:ext cx="9589260" cy="5550797"/>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1616989" y="5321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1464589" y="379709"/>
            <a:ext cx="9212135" cy="5703198"/>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Rechteck 147"/>
          <p:cNvSpPr/>
          <p:nvPr/>
        </p:nvSpPr>
        <p:spPr>
          <a:xfrm>
            <a:off x="1087465" y="503695"/>
            <a:ext cx="9589260" cy="543012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6" name="Gruppieren 215"/>
          <p:cNvGrpSpPr/>
          <p:nvPr/>
        </p:nvGrpSpPr>
        <p:grpSpPr>
          <a:xfrm>
            <a:off x="1564261" y="1948851"/>
            <a:ext cx="8809710" cy="3003000"/>
            <a:chOff x="1564261" y="1948851"/>
            <a:chExt cx="8809710" cy="3003000"/>
          </a:xfrm>
        </p:grpSpPr>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4235427" y="1564286"/>
            <a:ext cx="671664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p:cNvPicPr>
            <a:picLocks noChangeAspect="1"/>
          </p:cNvPicPr>
          <p:nvPr/>
        </p:nvPicPr>
        <p:blipFill rotWithShape="1">
          <a:blip r:embed="rId2"/>
          <a:srcRect l="10805" t="50756" r="51123" b="36210"/>
          <a:stretch/>
        </p:blipFill>
        <p:spPr>
          <a:xfrm>
            <a:off x="1690172" y="4972881"/>
            <a:ext cx="8849524" cy="1110025"/>
          </a:xfrm>
          <a:prstGeom prst="rect">
            <a:avLst/>
          </a:prstGeom>
        </p:spPr>
      </p:pic>
      <p:sp>
        <p:nvSpPr>
          <p:cNvPr id="3" name="Textfeld 2"/>
          <p:cNvSpPr txBox="1"/>
          <p:nvPr/>
        </p:nvSpPr>
        <p:spPr>
          <a:xfrm>
            <a:off x="1699083" y="615920"/>
            <a:ext cx="8461079" cy="1015663"/>
          </a:xfrm>
          <a:prstGeom prst="rect">
            <a:avLst/>
          </a:prstGeom>
          <a:noFill/>
        </p:spPr>
        <p:txBody>
          <a:bodyPr wrap="square" rtlCol="0">
            <a:spAutoFit/>
          </a:bodyPr>
          <a:lstStyle/>
          <a:p>
            <a:pPr algn="ctr">
              <a:lnSpc>
                <a:spcPct val="150000"/>
              </a:lnSpc>
            </a:pPr>
            <a:r>
              <a:rPr lang="de-DE" sz="2000" dirty="0" smtClean="0">
                <a:solidFill>
                  <a:schemeClr val="bg1"/>
                </a:solidFill>
              </a:rPr>
              <a:t>Die Intensität des Fahrradfahrens ist entweder hoch oder niedrig (zufällig). Vor jedem Block wird Ihnen angezeigt, bei welcher Intensität Sie fahren sollen.</a:t>
            </a:r>
            <a:endParaRPr lang="de-DE" sz="2000" dirty="0">
              <a:solidFill>
                <a:schemeClr val="bg1"/>
              </a:solidFill>
            </a:endParaRPr>
          </a:p>
        </p:txBody>
      </p:sp>
    </p:spTree>
    <p:extLst>
      <p:ext uri="{BB962C8B-B14F-4D97-AF65-F5344CB8AC3E}">
        <p14:creationId xmlns:p14="http://schemas.microsoft.com/office/powerpoint/2010/main" val="4161566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6267193" y="1564286"/>
            <a:ext cx="4684882"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8" y="1564286"/>
            <a:ext cx="2705616"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99891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8400739" y="1564286"/>
            <a:ext cx="2551335"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4819991"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48508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2" name="Textfeld 1"/>
          <p:cNvSpPr txBox="1"/>
          <p:nvPr/>
        </p:nvSpPr>
        <p:spPr>
          <a:xfrm>
            <a:off x="3696346" y="728421"/>
            <a:ext cx="4545540" cy="369332"/>
          </a:xfrm>
          <a:prstGeom prst="rect">
            <a:avLst/>
          </a:prstGeom>
          <a:noFill/>
        </p:spPr>
        <p:txBody>
          <a:bodyPr wrap="none" rtlCol="0">
            <a:spAutoFit/>
          </a:bodyPr>
          <a:lstStyle/>
          <a:p>
            <a:r>
              <a:rPr lang="de-DE" dirty="0" smtClean="0">
                <a:solidFill>
                  <a:schemeClr val="bg1"/>
                </a:solidFill>
              </a:rPr>
              <a:t>Versuchsaufbau Fahrradfahren und </a:t>
            </a:r>
            <a:r>
              <a:rPr lang="de-DE" dirty="0" err="1" smtClean="0">
                <a:solidFill>
                  <a:schemeClr val="bg1"/>
                </a:solidFill>
              </a:rPr>
              <a:t>Pain</a:t>
            </a:r>
            <a:r>
              <a:rPr lang="de-DE" dirty="0" smtClean="0">
                <a:solidFill>
                  <a:schemeClr val="bg1"/>
                </a:solidFill>
              </a:rPr>
              <a:t> </a:t>
            </a:r>
            <a:r>
              <a:rPr lang="de-DE" dirty="0" err="1" smtClean="0">
                <a:solidFill>
                  <a:schemeClr val="bg1"/>
                </a:solidFill>
              </a:rPr>
              <a:t>Ratigs</a:t>
            </a:r>
            <a:endParaRPr lang="de-DE" dirty="0">
              <a:solidFill>
                <a:schemeClr val="bg1"/>
              </a:solidFill>
            </a:endParaRPr>
          </a:p>
        </p:txBody>
      </p:sp>
      <p:grpSp>
        <p:nvGrpSpPr>
          <p:cNvPr id="216" name="Gruppieren 215"/>
          <p:cNvGrpSpPr/>
          <p:nvPr/>
        </p:nvGrpSpPr>
        <p:grpSpPr>
          <a:xfrm>
            <a:off x="1284753" y="1564287"/>
            <a:ext cx="9368725" cy="3905573"/>
            <a:chOff x="1284753" y="1564287"/>
            <a:chExt cx="9368725" cy="3905573"/>
          </a:xfrm>
        </p:grpSpPr>
        <p:grpSp>
          <p:nvGrpSpPr>
            <p:cNvPr id="217" name="Gruppieren 216"/>
            <p:cNvGrpSpPr/>
            <p:nvPr/>
          </p:nvGrpSpPr>
          <p:grpSpPr>
            <a:xfrm>
              <a:off x="1284753" y="1564287"/>
              <a:ext cx="9368725" cy="3905573"/>
              <a:chOff x="1284753" y="1564287"/>
              <a:chExt cx="9368725" cy="3905573"/>
            </a:xfrm>
          </p:grpSpPr>
          <p:sp>
            <p:nvSpPr>
              <p:cNvPr id="223" name="Rechteck 222"/>
              <p:cNvSpPr/>
              <p:nvPr/>
            </p:nvSpPr>
            <p:spPr>
              <a:xfrm>
                <a:off x="1284753" y="1564287"/>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4" name="Gruppieren 223"/>
              <p:cNvGrpSpPr/>
              <p:nvPr/>
            </p:nvGrpSpPr>
            <p:grpSpPr>
              <a:xfrm>
                <a:off x="1564261" y="2486283"/>
                <a:ext cx="8809710" cy="2465568"/>
                <a:chOff x="1564261" y="2486283"/>
                <a:chExt cx="8809710" cy="2465568"/>
              </a:xfrm>
            </p:grpSpPr>
            <p:sp>
              <p:nvSpPr>
                <p:cNvPr id="225" name="Rechteck 224"/>
                <p:cNvSpPr/>
                <p:nvPr/>
              </p:nvSpPr>
              <p:spPr>
                <a:xfrm>
                  <a:off x="565093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Rechteck 225"/>
                <p:cNvSpPr/>
                <p:nvPr/>
              </p:nvSpPr>
              <p:spPr>
                <a:xfrm>
                  <a:off x="7777066"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226"/>
                <p:cNvSpPr/>
                <p:nvPr/>
              </p:nvSpPr>
              <p:spPr>
                <a:xfrm>
                  <a:off x="9794520"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Rechteck 227"/>
                <p:cNvSpPr/>
                <p:nvPr/>
              </p:nvSpPr>
              <p:spPr>
                <a:xfrm>
                  <a:off x="3563855" y="3216436"/>
                  <a:ext cx="464820" cy="1323813"/>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9" name="Gerader Verbinder 228"/>
                <p:cNvCxnSpPr/>
                <p:nvPr/>
              </p:nvCxnSpPr>
              <p:spPr>
                <a:xfrm flipV="1">
                  <a:off x="1564261" y="4546600"/>
                  <a:ext cx="8809710" cy="1603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30" name="Rechteck 229"/>
                <p:cNvSpPr/>
                <p:nvPr/>
              </p:nvSpPr>
              <p:spPr>
                <a:xfrm>
                  <a:off x="4341330"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1" name="Gruppieren 230"/>
                <p:cNvGrpSpPr/>
                <p:nvPr/>
              </p:nvGrpSpPr>
              <p:grpSpPr>
                <a:xfrm>
                  <a:off x="2345184" y="3576030"/>
                  <a:ext cx="815082" cy="604623"/>
                  <a:chOff x="2491998" y="2031897"/>
                  <a:chExt cx="574733" cy="428457"/>
                </a:xfrm>
                <a:solidFill>
                  <a:schemeClr val="bg1"/>
                </a:solidFill>
              </p:grpSpPr>
              <p:grpSp>
                <p:nvGrpSpPr>
                  <p:cNvPr id="277" name="Gruppieren 276"/>
                  <p:cNvGrpSpPr/>
                  <p:nvPr/>
                </p:nvGrpSpPr>
                <p:grpSpPr>
                  <a:xfrm>
                    <a:off x="2491998" y="2031897"/>
                    <a:ext cx="574733" cy="428457"/>
                    <a:chOff x="2491998" y="2031897"/>
                    <a:chExt cx="574733" cy="428457"/>
                  </a:xfrm>
                  <a:grpFill/>
                </p:grpSpPr>
                <p:sp>
                  <p:nvSpPr>
                    <p:cNvPr id="279" name="Ellipse 278"/>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1" name="Gerader Verbinder 280"/>
                    <p:cNvCxnSpPr>
                      <a:endCxn id="280"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2" name="Gerader Verbinder 281"/>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3" name="Gerader Verbinder 282"/>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4" name="Gerader Verbinder 283"/>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85" name="Gerader Verbinder 284"/>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78" name="Ellipse 277"/>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2" name="Gruppieren 231"/>
                <p:cNvGrpSpPr/>
                <p:nvPr/>
              </p:nvGrpSpPr>
              <p:grpSpPr>
                <a:xfrm>
                  <a:off x="6516130" y="3576030"/>
                  <a:ext cx="815082" cy="604623"/>
                  <a:chOff x="2491998" y="2031897"/>
                  <a:chExt cx="574733" cy="428457"/>
                </a:xfrm>
                <a:solidFill>
                  <a:schemeClr val="bg1"/>
                </a:solidFill>
              </p:grpSpPr>
              <p:grpSp>
                <p:nvGrpSpPr>
                  <p:cNvPr id="268" name="Gruppieren 267"/>
                  <p:cNvGrpSpPr/>
                  <p:nvPr/>
                </p:nvGrpSpPr>
                <p:grpSpPr>
                  <a:xfrm>
                    <a:off x="2491998" y="2031897"/>
                    <a:ext cx="574733" cy="428457"/>
                    <a:chOff x="2491998" y="2031897"/>
                    <a:chExt cx="574733" cy="428457"/>
                  </a:xfrm>
                  <a:grpFill/>
                </p:grpSpPr>
                <p:sp>
                  <p:nvSpPr>
                    <p:cNvPr id="270" name="Ellipse 269"/>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a:endCxn id="271"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3" name="Gerader Verbinder 272"/>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4" name="Gerader Verbinder 273"/>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5" name="Gerader Verbinder 274"/>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76" name="Gerader Verbinder 275"/>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9" name="Ellipse 268"/>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3" name="Gruppieren 232"/>
                <p:cNvGrpSpPr/>
                <p:nvPr/>
              </p:nvGrpSpPr>
              <p:grpSpPr>
                <a:xfrm>
                  <a:off x="4430657" y="3576030"/>
                  <a:ext cx="815082" cy="604623"/>
                  <a:chOff x="2491998" y="2031897"/>
                  <a:chExt cx="574733" cy="428457"/>
                </a:xfrm>
                <a:solidFill>
                  <a:schemeClr val="bg1"/>
                </a:solidFill>
              </p:grpSpPr>
              <p:grpSp>
                <p:nvGrpSpPr>
                  <p:cNvPr id="259" name="Gruppieren 258"/>
                  <p:cNvGrpSpPr/>
                  <p:nvPr/>
                </p:nvGrpSpPr>
                <p:grpSpPr>
                  <a:xfrm>
                    <a:off x="2491998" y="2031897"/>
                    <a:ext cx="574733" cy="428457"/>
                    <a:chOff x="2491998" y="2031897"/>
                    <a:chExt cx="574733" cy="428457"/>
                  </a:xfrm>
                  <a:grpFill/>
                </p:grpSpPr>
                <p:sp>
                  <p:nvSpPr>
                    <p:cNvPr id="261" name="Ellipse 260"/>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2" name="Ellipse 261"/>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a:endCxn id="262"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4" name="Gerader Verbinder 263"/>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5" name="Gerader Verbinder 264"/>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6" name="Gerader Verbinder 265"/>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67" name="Gerader Verbinder 266"/>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60" name="Ellipse 259"/>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grpSp>
              <p:nvGrpSpPr>
                <p:cNvPr id="234" name="Gruppieren 233"/>
                <p:cNvGrpSpPr/>
                <p:nvPr/>
              </p:nvGrpSpPr>
              <p:grpSpPr>
                <a:xfrm>
                  <a:off x="8601604" y="3576030"/>
                  <a:ext cx="815082" cy="604623"/>
                  <a:chOff x="2491998" y="2031897"/>
                  <a:chExt cx="574733" cy="428457"/>
                </a:xfrm>
                <a:solidFill>
                  <a:schemeClr val="bg1"/>
                </a:solidFill>
              </p:grpSpPr>
              <p:grpSp>
                <p:nvGrpSpPr>
                  <p:cNvPr id="250" name="Gruppieren 249"/>
                  <p:cNvGrpSpPr/>
                  <p:nvPr/>
                </p:nvGrpSpPr>
                <p:grpSpPr>
                  <a:xfrm>
                    <a:off x="2491998" y="2031897"/>
                    <a:ext cx="574733" cy="428457"/>
                    <a:chOff x="2491998" y="2031897"/>
                    <a:chExt cx="574733" cy="428457"/>
                  </a:xfrm>
                  <a:grpFill/>
                </p:grpSpPr>
                <p:sp>
                  <p:nvSpPr>
                    <p:cNvPr id="252" name="Ellipse 251"/>
                    <p:cNvSpPr/>
                    <p:nvPr/>
                  </p:nvSpPr>
                  <p:spPr>
                    <a:xfrm>
                      <a:off x="2491998" y="2231755"/>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3" name="Ellipse 252"/>
                    <p:cNvSpPr/>
                    <p:nvPr/>
                  </p:nvSpPr>
                  <p:spPr>
                    <a:xfrm>
                      <a:off x="2836192" y="2227878"/>
                      <a:ext cx="230539" cy="22859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a:endCxn id="253" idx="2"/>
                    </p:cNvCxnSpPr>
                    <p:nvPr/>
                  </p:nvCxnSpPr>
                  <p:spPr>
                    <a:xfrm flipV="1">
                      <a:off x="2607267" y="2342178"/>
                      <a:ext cx="228925" cy="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5" name="Gerader Verbinder 254"/>
                    <p:cNvCxnSpPr/>
                    <p:nvPr/>
                  </p:nvCxnSpPr>
                  <p:spPr>
                    <a:xfrm>
                      <a:off x="2836192" y="2071730"/>
                      <a:ext cx="115269" cy="25198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6" name="Gerader Verbinder 255"/>
                    <p:cNvCxnSpPr/>
                    <p:nvPr/>
                  </p:nvCxnSpPr>
                  <p:spPr>
                    <a:xfrm flipH="1" flipV="1">
                      <a:off x="2688957" y="2114292"/>
                      <a:ext cx="86198" cy="227886"/>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7" name="Gerader Verbinder 256"/>
                    <p:cNvCxnSpPr/>
                    <p:nvPr/>
                  </p:nvCxnSpPr>
                  <p:spPr>
                    <a:xfrm flipV="1">
                      <a:off x="2749418" y="2287948"/>
                      <a:ext cx="40067" cy="104621"/>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cxnSp>
                  <p:nvCxnSpPr>
                    <p:cNvPr id="258" name="Gerader Verbinder 257"/>
                    <p:cNvCxnSpPr/>
                    <p:nvPr/>
                  </p:nvCxnSpPr>
                  <p:spPr>
                    <a:xfrm flipH="1">
                      <a:off x="2789277" y="2031897"/>
                      <a:ext cx="93830" cy="95237"/>
                    </a:xfrm>
                    <a:prstGeom prst="line">
                      <a:avLst/>
                    </a:prstGeom>
                    <a:grpFill/>
                    <a:ln w="38100">
                      <a:solidFill>
                        <a:schemeClr val="bg1"/>
                      </a:solidFill>
                    </a:ln>
                  </p:spPr>
                  <p:style>
                    <a:lnRef idx="1">
                      <a:schemeClr val="dk1"/>
                    </a:lnRef>
                    <a:fillRef idx="0">
                      <a:schemeClr val="dk1"/>
                    </a:fillRef>
                    <a:effectRef idx="0">
                      <a:schemeClr val="dk1"/>
                    </a:effectRef>
                    <a:fontRef idx="minor">
                      <a:schemeClr val="tx1"/>
                    </a:fontRef>
                  </p:style>
                </p:cxnSp>
              </p:grpSp>
              <p:sp>
                <p:nvSpPr>
                  <p:cNvPr id="251" name="Ellipse 250"/>
                  <p:cNvSpPr/>
                  <p:nvPr/>
                </p:nvSpPr>
                <p:spPr>
                  <a:xfrm>
                    <a:off x="2665878" y="2104445"/>
                    <a:ext cx="68163" cy="45719"/>
                  </a:xfrm>
                  <a:prstGeom prst="ellipse">
                    <a:avLst/>
                  </a:prstGeom>
                  <a:grp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35" name="Gewitterblitz 234"/>
                <p:cNvSpPr/>
                <p:nvPr/>
              </p:nvSpPr>
              <p:spPr>
                <a:xfrm>
                  <a:off x="363010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6" name="Gewitterblitz 235"/>
                <p:cNvSpPr/>
                <p:nvPr/>
              </p:nvSpPr>
              <p:spPr>
                <a:xfrm>
                  <a:off x="562225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7" name="Gewitterblitz 236"/>
                <p:cNvSpPr/>
                <p:nvPr/>
              </p:nvSpPr>
              <p:spPr>
                <a:xfrm>
                  <a:off x="7732202"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8" name="Gewitterblitz 237"/>
                <p:cNvSpPr/>
                <p:nvPr/>
              </p:nvSpPr>
              <p:spPr>
                <a:xfrm>
                  <a:off x="9793530" y="2608167"/>
                  <a:ext cx="332329" cy="443327"/>
                </a:xfrm>
                <a:prstGeom prst="lightningBol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Textfeld 238"/>
                <p:cNvSpPr txBox="1"/>
                <p:nvPr/>
              </p:nvSpPr>
              <p:spPr>
                <a:xfrm>
                  <a:off x="2254250"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0" name="Textfeld 239"/>
                <p:cNvSpPr txBox="1"/>
                <p:nvPr/>
              </p:nvSpPr>
              <p:spPr>
                <a:xfrm>
                  <a:off x="4412093"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1" name="Textfeld 240"/>
                <p:cNvSpPr txBox="1"/>
                <p:nvPr/>
              </p:nvSpPr>
              <p:spPr>
                <a:xfrm>
                  <a:off x="6569936"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2" name="Textfeld 241"/>
                <p:cNvSpPr txBox="1"/>
                <p:nvPr/>
              </p:nvSpPr>
              <p:spPr>
                <a:xfrm>
                  <a:off x="8727778" y="4582519"/>
                  <a:ext cx="1064260" cy="369332"/>
                </a:xfrm>
                <a:prstGeom prst="rect">
                  <a:avLst/>
                </a:prstGeom>
                <a:noFill/>
              </p:spPr>
              <p:txBody>
                <a:bodyPr wrap="square" rtlCol="0">
                  <a:spAutoFit/>
                </a:bodyPr>
                <a:lstStyle/>
                <a:p>
                  <a:r>
                    <a:rPr lang="de-DE" dirty="0" smtClean="0">
                      <a:solidFill>
                        <a:schemeClr val="bg1"/>
                      </a:solidFill>
                    </a:rPr>
                    <a:t>5 min</a:t>
                  </a:r>
                  <a:endParaRPr lang="de-DE" dirty="0">
                    <a:solidFill>
                      <a:schemeClr val="bg1"/>
                    </a:solidFill>
                  </a:endParaRPr>
                </a:p>
              </p:txBody>
            </p:sp>
            <p:sp>
              <p:nvSpPr>
                <p:cNvPr id="243" name="Rechteck 242"/>
                <p:cNvSpPr/>
                <p:nvPr/>
              </p:nvSpPr>
              <p:spPr>
                <a:xfrm>
                  <a:off x="4341373"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4" name="Rechteck 243"/>
                <p:cNvSpPr/>
                <p:nvPr/>
              </p:nvSpPr>
              <p:spPr>
                <a:xfrm>
                  <a:off x="2268265" y="3240169"/>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Rechteck 244"/>
                <p:cNvSpPr/>
                <p:nvPr/>
              </p:nvSpPr>
              <p:spPr>
                <a:xfrm>
                  <a:off x="2268308"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6" name="Rechteck 245"/>
                <p:cNvSpPr/>
                <p:nvPr/>
              </p:nvSpPr>
              <p:spPr>
                <a:xfrm>
                  <a:off x="6443864" y="3210157"/>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7" name="Rechteck 246"/>
                <p:cNvSpPr/>
                <p:nvPr/>
              </p:nvSpPr>
              <p:spPr>
                <a:xfrm>
                  <a:off x="6443907"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8" name="Rechteck 247"/>
                <p:cNvSpPr/>
                <p:nvPr/>
              </p:nvSpPr>
              <p:spPr>
                <a:xfrm>
                  <a:off x="8501868" y="3232150"/>
                  <a:ext cx="996950" cy="1308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9" name="Rechteck 248"/>
                <p:cNvSpPr/>
                <p:nvPr/>
              </p:nvSpPr>
              <p:spPr>
                <a:xfrm>
                  <a:off x="8504509" y="2486283"/>
                  <a:ext cx="996950" cy="2061582"/>
                </a:xfrm>
                <a:prstGeom prst="rect">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18" name="Gruppieren 217"/>
            <p:cNvGrpSpPr/>
            <p:nvPr/>
          </p:nvGrpSpPr>
          <p:grpSpPr>
            <a:xfrm>
              <a:off x="2345184" y="1948851"/>
              <a:ext cx="7276683" cy="369332"/>
              <a:chOff x="2345184" y="1948851"/>
              <a:chExt cx="7276683" cy="369332"/>
            </a:xfrm>
          </p:grpSpPr>
          <p:sp>
            <p:nvSpPr>
              <p:cNvPr id="219" name="Textfeld 218"/>
              <p:cNvSpPr txBox="1"/>
              <p:nvPr/>
            </p:nvSpPr>
            <p:spPr>
              <a:xfrm>
                <a:off x="2345184" y="1948851"/>
                <a:ext cx="1064260" cy="369332"/>
              </a:xfrm>
              <a:prstGeom prst="rect">
                <a:avLst/>
              </a:prstGeom>
              <a:noFill/>
            </p:spPr>
            <p:txBody>
              <a:bodyPr wrap="square" rtlCol="0">
                <a:spAutoFit/>
              </a:bodyPr>
              <a:lstStyle/>
              <a:p>
                <a:r>
                  <a:rPr lang="de-DE" dirty="0" smtClean="0">
                    <a:solidFill>
                      <a:schemeClr val="bg1"/>
                    </a:solidFill>
                  </a:rPr>
                  <a:t>Block 1</a:t>
                </a:r>
                <a:endParaRPr lang="de-DE" dirty="0">
                  <a:solidFill>
                    <a:schemeClr val="bg1"/>
                  </a:solidFill>
                </a:endParaRPr>
              </a:p>
            </p:txBody>
          </p:sp>
          <p:sp>
            <p:nvSpPr>
              <p:cNvPr id="220" name="Textfeld 219"/>
              <p:cNvSpPr txBox="1"/>
              <p:nvPr/>
            </p:nvSpPr>
            <p:spPr>
              <a:xfrm>
                <a:off x="4415992" y="1948851"/>
                <a:ext cx="1064260" cy="369332"/>
              </a:xfrm>
              <a:prstGeom prst="rect">
                <a:avLst/>
              </a:prstGeom>
              <a:noFill/>
            </p:spPr>
            <p:txBody>
              <a:bodyPr wrap="square" rtlCol="0">
                <a:spAutoFit/>
              </a:bodyPr>
              <a:lstStyle/>
              <a:p>
                <a:r>
                  <a:rPr lang="de-DE" dirty="0" smtClean="0">
                    <a:solidFill>
                      <a:schemeClr val="bg1"/>
                    </a:solidFill>
                  </a:rPr>
                  <a:t>Block 2</a:t>
                </a:r>
                <a:endParaRPr lang="de-DE" dirty="0">
                  <a:solidFill>
                    <a:schemeClr val="bg1"/>
                  </a:solidFill>
                </a:endParaRPr>
              </a:p>
            </p:txBody>
          </p:sp>
          <p:sp>
            <p:nvSpPr>
              <p:cNvPr id="221" name="Textfeld 220"/>
              <p:cNvSpPr txBox="1"/>
              <p:nvPr/>
            </p:nvSpPr>
            <p:spPr>
              <a:xfrm>
                <a:off x="6486800" y="1948851"/>
                <a:ext cx="1064260" cy="369332"/>
              </a:xfrm>
              <a:prstGeom prst="rect">
                <a:avLst/>
              </a:prstGeom>
              <a:noFill/>
            </p:spPr>
            <p:txBody>
              <a:bodyPr wrap="square" rtlCol="0">
                <a:spAutoFit/>
              </a:bodyPr>
              <a:lstStyle/>
              <a:p>
                <a:r>
                  <a:rPr lang="de-DE" dirty="0" smtClean="0">
                    <a:solidFill>
                      <a:schemeClr val="bg1"/>
                    </a:solidFill>
                  </a:rPr>
                  <a:t>Block 3</a:t>
                </a:r>
                <a:endParaRPr lang="de-DE" dirty="0">
                  <a:solidFill>
                    <a:schemeClr val="bg1"/>
                  </a:solidFill>
                </a:endParaRPr>
              </a:p>
            </p:txBody>
          </p:sp>
          <p:sp>
            <p:nvSpPr>
              <p:cNvPr id="222" name="Textfeld 221"/>
              <p:cNvSpPr txBox="1"/>
              <p:nvPr/>
            </p:nvSpPr>
            <p:spPr>
              <a:xfrm>
                <a:off x="8557607" y="1948851"/>
                <a:ext cx="1064260" cy="369332"/>
              </a:xfrm>
              <a:prstGeom prst="rect">
                <a:avLst/>
              </a:prstGeom>
              <a:noFill/>
            </p:spPr>
            <p:txBody>
              <a:bodyPr wrap="square" rtlCol="0">
                <a:spAutoFit/>
              </a:bodyPr>
              <a:lstStyle/>
              <a:p>
                <a:r>
                  <a:rPr lang="de-DE" dirty="0" smtClean="0">
                    <a:solidFill>
                      <a:schemeClr val="bg1"/>
                    </a:solidFill>
                  </a:rPr>
                  <a:t>Block 4</a:t>
                </a:r>
                <a:endParaRPr lang="de-DE" dirty="0">
                  <a:solidFill>
                    <a:schemeClr val="bg1"/>
                  </a:solidFill>
                </a:endParaRPr>
              </a:p>
            </p:txBody>
          </p:sp>
        </p:grpSp>
      </p:grpSp>
      <p:sp>
        <p:nvSpPr>
          <p:cNvPr id="138" name="Rechteck 137"/>
          <p:cNvSpPr/>
          <p:nvPr/>
        </p:nvSpPr>
        <p:spPr>
          <a:xfrm>
            <a:off x="10665316" y="1564286"/>
            <a:ext cx="286758"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Rechteck 73"/>
          <p:cNvSpPr/>
          <p:nvPr/>
        </p:nvSpPr>
        <p:spPr>
          <a:xfrm>
            <a:off x="1403077" y="1564286"/>
            <a:ext cx="7004493" cy="3905573"/>
          </a:xfrm>
          <a:prstGeom prst="rect">
            <a:avLst/>
          </a:prstGeom>
          <a:solidFill>
            <a:srgbClr val="464646">
              <a:alpha val="91000"/>
            </a:srgbClr>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52438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cxnSp>
        <p:nvCxnSpPr>
          <p:cNvPr id="7" name="Gerade Verbindung mit Pfeil 6"/>
          <p:cNvCxnSpPr/>
          <p:nvPr/>
        </p:nvCxnSpPr>
        <p:spPr>
          <a:xfrm flipV="1">
            <a:off x="4893267" y="2944032"/>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462327" y="3463871"/>
            <a:ext cx="9014525" cy="1676172"/>
          </a:xfrm>
          <a:prstGeom prst="rect">
            <a:avLst/>
          </a:prstGeom>
        </p:spPr>
      </p:pic>
    </p:spTree>
    <p:extLst>
      <p:ext uri="{BB962C8B-B14F-4D97-AF65-F5344CB8AC3E}">
        <p14:creationId xmlns:p14="http://schemas.microsoft.com/office/powerpoint/2010/main" val="230061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37" y="633984"/>
            <a:ext cx="9229344" cy="5590032"/>
          </a:xfrm>
          <a:prstGeom prst="rect">
            <a:avLst/>
          </a:prstGeom>
        </p:spPr>
      </p:pic>
      <p:sp>
        <p:nvSpPr>
          <p:cNvPr id="4" name="Rechteck 3"/>
          <p:cNvSpPr/>
          <p:nvPr/>
        </p:nvSpPr>
        <p:spPr>
          <a:xfrm>
            <a:off x="3833091" y="5301673"/>
            <a:ext cx="4525818" cy="720436"/>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7395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VAS Training</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47913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6" name="Rechteck 5"/>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1200329"/>
          </a:xfrm>
          <a:prstGeom prst="rect">
            <a:avLst/>
          </a:prstGeom>
          <a:noFill/>
        </p:spPr>
        <p:txBody>
          <a:bodyPr wrap="square" rtlCol="0">
            <a:spAutoFit/>
          </a:bodyPr>
          <a:lstStyle/>
          <a:p>
            <a:pPr algn="ctr">
              <a:lnSpc>
                <a:spcPct val="150000"/>
              </a:lnSpc>
            </a:pPr>
            <a:r>
              <a:rPr lang="de-DE" sz="2400" dirty="0" smtClean="0">
                <a:solidFill>
                  <a:schemeClr val="bg1"/>
                </a:solidFill>
              </a:rPr>
              <a:t>Sie werden nach jedem Druckstimulus gefragt, wie SCHMERZHAFT der Druck war, ….</a:t>
            </a:r>
            <a:endParaRPr lang="de-DE" sz="2400" dirty="0">
              <a:solidFill>
                <a:schemeClr val="bg1"/>
              </a:solidFill>
            </a:endParaRPr>
          </a:p>
        </p:txBody>
      </p:sp>
      <p:sp>
        <p:nvSpPr>
          <p:cNvPr id="8" name="Textfeld 7"/>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
        <p:nvSpPr>
          <p:cNvPr id="10" name="Textfeld 9"/>
          <p:cNvSpPr txBox="1"/>
          <p:nvPr/>
        </p:nvSpPr>
        <p:spPr>
          <a:xfrm>
            <a:off x="7698466" y="3790229"/>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60829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646331"/>
          </a:xfrm>
          <a:prstGeom prst="rect">
            <a:avLst/>
          </a:prstGeom>
          <a:noFill/>
        </p:spPr>
        <p:txBody>
          <a:bodyPr wrap="square" rtlCol="0">
            <a:spAutoFit/>
          </a:bodyPr>
          <a:lstStyle/>
          <a:p>
            <a:pPr algn="ctr">
              <a:lnSpc>
                <a:spcPct val="150000"/>
              </a:lnSpc>
            </a:pPr>
            <a:r>
              <a:rPr lang="de-DE" sz="2400" dirty="0" smtClean="0">
                <a:solidFill>
                  <a:schemeClr val="bg1"/>
                </a:solidFill>
              </a:rPr>
              <a:t>… wie UNANGENEHM der Druck war ….</a:t>
            </a:r>
            <a:endParaRPr lang="de-DE" sz="2400" dirty="0">
              <a:solidFill>
                <a:schemeClr val="bg1"/>
              </a:solidFill>
            </a:endParaRPr>
          </a:p>
        </p:txBody>
      </p:sp>
      <p:sp>
        <p:nvSpPr>
          <p:cNvPr id="6" name="Textfeld 5"/>
          <p:cNvSpPr txBox="1"/>
          <p:nvPr/>
        </p:nvSpPr>
        <p:spPr>
          <a:xfrm>
            <a:off x="1464589" y="3790229"/>
            <a:ext cx="1970547"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unangenehm</a:t>
            </a:r>
            <a:endParaRPr lang="de-DE" sz="2400" dirty="0">
              <a:solidFill>
                <a:schemeClr val="bg1"/>
              </a:solidFill>
            </a:endParaRPr>
          </a:p>
        </p:txBody>
      </p:sp>
      <p:sp>
        <p:nvSpPr>
          <p:cNvPr id="8" name="Textfeld 7"/>
          <p:cNvSpPr txBox="1"/>
          <p:nvPr/>
        </p:nvSpPr>
        <p:spPr>
          <a:xfrm>
            <a:off x="8059119" y="3793657"/>
            <a:ext cx="2355742" cy="830997"/>
          </a:xfrm>
          <a:prstGeom prst="rect">
            <a:avLst/>
          </a:prstGeom>
          <a:solidFill>
            <a:srgbClr val="464646"/>
          </a:solidFill>
        </p:spPr>
        <p:txBody>
          <a:bodyPr wrap="square" rtlCol="0">
            <a:spAutoFit/>
          </a:bodyPr>
          <a:lstStyle/>
          <a:p>
            <a:pPr algn="ctr"/>
            <a:r>
              <a:rPr lang="de-DE" sz="2400" dirty="0" smtClean="0">
                <a:solidFill>
                  <a:schemeClr val="bg1"/>
                </a:solidFill>
              </a:rPr>
              <a:t>extrem </a:t>
            </a:r>
          </a:p>
          <a:p>
            <a:pPr algn="ctr"/>
            <a:r>
              <a:rPr lang="de-DE" sz="2400" dirty="0" smtClean="0">
                <a:solidFill>
                  <a:schemeClr val="bg1"/>
                </a:solidFill>
              </a:rPr>
              <a:t>unangenehm</a:t>
            </a:r>
            <a:endParaRPr lang="de-DE" sz="2400" dirty="0">
              <a:solidFill>
                <a:schemeClr val="bg1"/>
              </a:solidFill>
            </a:endParaRPr>
          </a:p>
        </p:txBody>
      </p:sp>
      <p:pic>
        <p:nvPicPr>
          <p:cNvPr id="12" name="Grafik 11"/>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2042743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0" name="Rechteck 9"/>
          <p:cNvSpPr/>
          <p:nvPr/>
        </p:nvSpPr>
        <p:spPr>
          <a:xfrm>
            <a:off x="829159" y="503695"/>
            <a:ext cx="10292511"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4856813" y="3091266"/>
            <a:ext cx="1600200" cy="95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rotWithShape="1">
          <a:blip r:embed="rId2"/>
          <a:srcRect l="16272" t="46791" r="55699" b="38985"/>
          <a:stretch/>
        </p:blipFill>
        <p:spPr>
          <a:xfrm>
            <a:off x="1516572" y="3212951"/>
            <a:ext cx="9014525" cy="1676172"/>
          </a:xfrm>
          <a:prstGeom prst="rect">
            <a:avLst/>
          </a:prstGeom>
        </p:spPr>
      </p:pic>
      <p:sp>
        <p:nvSpPr>
          <p:cNvPr id="5" name="Textfeld 4"/>
          <p:cNvSpPr txBox="1"/>
          <p:nvPr/>
        </p:nvSpPr>
        <p:spPr>
          <a:xfrm>
            <a:off x="2101581" y="1470341"/>
            <a:ext cx="8128323" cy="589072"/>
          </a:xfrm>
          <a:prstGeom prst="rect">
            <a:avLst/>
          </a:prstGeom>
          <a:noFill/>
        </p:spPr>
        <p:txBody>
          <a:bodyPr wrap="square" rtlCol="0">
            <a:spAutoFit/>
          </a:bodyPr>
          <a:lstStyle/>
          <a:p>
            <a:pPr algn="ctr">
              <a:lnSpc>
                <a:spcPct val="150000"/>
              </a:lnSpc>
            </a:pPr>
            <a:r>
              <a:rPr lang="de-DE" sz="2400" dirty="0" smtClean="0">
                <a:solidFill>
                  <a:schemeClr val="bg1"/>
                </a:solidFill>
              </a:rPr>
              <a:t>… und wie DEUTLICH Sie den Druck wahrgenommen haben.</a:t>
            </a:r>
            <a:endParaRPr lang="de-DE" sz="2400" dirty="0">
              <a:solidFill>
                <a:schemeClr val="bg1"/>
              </a:solidFill>
            </a:endParaRPr>
          </a:p>
        </p:txBody>
      </p:sp>
      <p:sp>
        <p:nvSpPr>
          <p:cNvPr id="6" name="Textfeld 5"/>
          <p:cNvSpPr txBox="1"/>
          <p:nvPr/>
        </p:nvSpPr>
        <p:spPr>
          <a:xfrm>
            <a:off x="1170121" y="3785906"/>
            <a:ext cx="2286001" cy="830997"/>
          </a:xfrm>
          <a:prstGeom prst="rect">
            <a:avLst/>
          </a:prstGeom>
          <a:solidFill>
            <a:srgbClr val="464646"/>
          </a:solidFill>
        </p:spPr>
        <p:txBody>
          <a:bodyPr wrap="square" rtlCol="0">
            <a:spAutoFit/>
          </a:bodyPr>
          <a:lstStyle/>
          <a:p>
            <a:pPr algn="ctr"/>
            <a:r>
              <a:rPr lang="de-DE" sz="2400" dirty="0" smtClean="0">
                <a:solidFill>
                  <a:schemeClr val="bg1"/>
                </a:solidFill>
              </a:rPr>
              <a:t>gar nicht</a:t>
            </a:r>
          </a:p>
          <a:p>
            <a:pPr algn="ctr"/>
            <a:r>
              <a:rPr lang="de-DE" sz="2400" dirty="0" smtClean="0">
                <a:solidFill>
                  <a:schemeClr val="bg1"/>
                </a:solidFill>
              </a:rPr>
              <a:t>deutlich</a:t>
            </a:r>
            <a:endParaRPr lang="de-DE" sz="2400" dirty="0">
              <a:solidFill>
                <a:schemeClr val="bg1"/>
              </a:solidFill>
            </a:endParaRPr>
          </a:p>
        </p:txBody>
      </p:sp>
      <p:sp>
        <p:nvSpPr>
          <p:cNvPr id="8" name="Textfeld 7"/>
          <p:cNvSpPr txBox="1"/>
          <p:nvPr/>
        </p:nvSpPr>
        <p:spPr>
          <a:xfrm>
            <a:off x="7494044" y="3803119"/>
            <a:ext cx="3627626" cy="830997"/>
          </a:xfrm>
          <a:prstGeom prst="rect">
            <a:avLst/>
          </a:prstGeom>
          <a:solidFill>
            <a:srgbClr val="464646"/>
          </a:solidFill>
        </p:spPr>
        <p:txBody>
          <a:bodyPr wrap="square" rtlCol="0">
            <a:spAutoFit/>
          </a:bodyPr>
          <a:lstStyle/>
          <a:p>
            <a:pPr algn="ctr"/>
            <a:r>
              <a:rPr lang="de-DE" sz="2400" dirty="0" smtClean="0">
                <a:solidFill>
                  <a:schemeClr val="bg1"/>
                </a:solidFill>
              </a:rPr>
              <a:t>extrem</a:t>
            </a:r>
          </a:p>
          <a:p>
            <a:pPr algn="ctr"/>
            <a:r>
              <a:rPr lang="de-DE" sz="2400" dirty="0" smtClean="0">
                <a:solidFill>
                  <a:schemeClr val="bg1"/>
                </a:solidFill>
              </a:rPr>
              <a:t>deutlich</a:t>
            </a:r>
            <a:endParaRPr lang="de-DE" sz="2400" dirty="0">
              <a:solidFill>
                <a:schemeClr val="bg1"/>
              </a:solidFill>
            </a:endParaRPr>
          </a:p>
        </p:txBody>
      </p:sp>
      <p:pic>
        <p:nvPicPr>
          <p:cNvPr id="11" name="Grafik 10"/>
          <p:cNvPicPr>
            <a:picLocks noChangeAspect="1"/>
          </p:cNvPicPr>
          <p:nvPr/>
        </p:nvPicPr>
        <p:blipFill rotWithShape="1">
          <a:blip r:embed="rId3"/>
          <a:srcRect l="10805" t="50756" r="51123" b="36210"/>
          <a:stretch/>
        </p:blipFill>
        <p:spPr>
          <a:xfrm>
            <a:off x="1690172" y="4972881"/>
            <a:ext cx="8849524" cy="1110025"/>
          </a:xfrm>
          <a:prstGeom prst="rect">
            <a:avLst/>
          </a:prstGeom>
        </p:spPr>
      </p:pic>
    </p:spTree>
    <p:extLst>
      <p:ext uri="{BB962C8B-B14F-4D97-AF65-F5344CB8AC3E}">
        <p14:creationId xmlns:p14="http://schemas.microsoft.com/office/powerpoint/2010/main" val="3096569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66283"/>
                <a:ext cx="8575143" cy="2483566"/>
                <a:chOff x="1696796" y="2425482"/>
                <a:chExt cx="8575143" cy="2483566"/>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2" y="2425482"/>
                  <a:ext cx="2938115" cy="1158001"/>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smtClean="0">
                    <a:solidFill>
                      <a:schemeClr val="bg1"/>
                    </a:solidFill>
                  </a:rPr>
                  <a:t>Es ist sehr wichtig, dass Sie bedenken, dass die Skala von „minimaler Schmerz“ bis „kaum aushaltbarer Schmerz“ geht. Der minimale Schmerz entspricht dabei Ihrer Schmerzschwelle, also dem Punkt, ab dem der Druckreiz schmerzhaft wird. Sie können also die gesamte Skala nutzen!</a:t>
                </a:r>
                <a:endParaRPr lang="de-DE" sz="2000" dirty="0">
                  <a:solidFill>
                    <a:schemeClr val="bg1"/>
                  </a:solidFill>
                </a:endParaRPr>
              </a:p>
            </p:txBody>
          </p:sp>
        </p:grpSp>
        <p:sp>
          <p:nvSpPr>
            <p:cNvPr id="5" name="Textfeld 4"/>
            <p:cNvSpPr txBox="1"/>
            <p:nvPr/>
          </p:nvSpPr>
          <p:spPr>
            <a:xfrm>
              <a:off x="5595174" y="2641385"/>
              <a:ext cx="1313482" cy="830997"/>
            </a:xfrm>
            <a:prstGeom prst="rect">
              <a:avLst/>
            </a:prstGeom>
            <a:noFill/>
          </p:spPr>
          <p:txBody>
            <a:bodyPr wrap="square" rtlCol="0">
              <a:spAutoFit/>
            </a:bodyPr>
            <a:lstStyle/>
            <a:p>
              <a:r>
                <a:rPr lang="de-DE" sz="2400" dirty="0" smtClean="0">
                  <a:solidFill>
                    <a:schemeClr val="bg1"/>
                  </a:solidFill>
                </a:rPr>
                <a:t>Schmerzschwelle</a:t>
              </a:r>
              <a:endParaRPr lang="de-DE" sz="2400" dirty="0">
                <a:solidFill>
                  <a:schemeClr val="bg1"/>
                </a:solidFill>
              </a:endParaRPr>
            </a:p>
          </p:txBody>
        </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8" name="Textfeld 7"/>
          <p:cNvSpPr txBox="1"/>
          <p:nvPr/>
        </p:nvSpPr>
        <p:spPr>
          <a:xfrm>
            <a:off x="3953488" y="3162411"/>
            <a:ext cx="1069383" cy="523220"/>
          </a:xfrm>
          <a:prstGeom prst="rect">
            <a:avLst/>
          </a:prstGeom>
          <a:noFill/>
        </p:spPr>
        <p:txBody>
          <a:bodyPr wrap="square" rtlCol="0">
            <a:spAutoFit/>
          </a:bodyPr>
          <a:lstStyle/>
          <a:p>
            <a:r>
              <a:rPr lang="de-DE" sz="2800" dirty="0" smtClean="0">
                <a:solidFill>
                  <a:schemeClr val="bg1"/>
                </a:solidFill>
              </a:rPr>
              <a:t>=</a:t>
            </a:r>
            <a:endParaRPr lang="de-DE" sz="2800" dirty="0">
              <a:solidFill>
                <a:schemeClr val="bg1"/>
              </a:solidFill>
            </a:endParaRPr>
          </a:p>
        </p:txBody>
      </p:sp>
      <p:sp>
        <p:nvSpPr>
          <p:cNvPr id="20" name="Textfeld 19"/>
          <p:cNvSpPr txBox="1"/>
          <p:nvPr/>
        </p:nvSpPr>
        <p:spPr>
          <a:xfrm>
            <a:off x="7909300" y="4526541"/>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22" name="Textfeld 21"/>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371260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1610078"/>
                <a:ext cx="8575143" cy="4039771"/>
                <a:chOff x="1696796" y="869277"/>
                <a:chExt cx="8575143" cy="4039771"/>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594784" y="869277"/>
                  <a:ext cx="3480453" cy="271420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1974268"/>
              </a:xfrm>
              <a:prstGeom prst="rect">
                <a:avLst/>
              </a:prstGeom>
              <a:noFill/>
            </p:spPr>
            <p:txBody>
              <a:bodyPr wrap="square" rtlCol="0">
                <a:spAutoFit/>
              </a:bodyPr>
              <a:lstStyle/>
              <a:p>
                <a:pPr algn="ctr">
                  <a:lnSpc>
                    <a:spcPct val="150000"/>
                  </a:lnSpc>
                </a:pPr>
                <a:r>
                  <a:rPr lang="de-DE" sz="2000" dirty="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p:txBody>
          </p:sp>
        </p:grpSp>
      </p:gr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sp>
        <p:nvSpPr>
          <p:cNvPr id="19" name="Textfeld 18"/>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29497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64646"/>
        </a:solidFill>
        <a:effectLst/>
      </p:bgPr>
    </p:bg>
    <p:spTree>
      <p:nvGrpSpPr>
        <p:cNvPr id="1" name=""/>
        <p:cNvGrpSpPr/>
        <p:nvPr/>
      </p:nvGrpSpPr>
      <p:grpSpPr>
        <a:xfrm>
          <a:off x="0" y="0"/>
          <a:ext cx="0" cy="0"/>
          <a:chOff x="0" y="0"/>
          <a:chExt cx="0" cy="0"/>
        </a:xfrm>
      </p:grpSpPr>
      <p:sp>
        <p:nvSpPr>
          <p:cNvPr id="16" name="Rechteck 15"/>
          <p:cNvSpPr/>
          <p:nvPr/>
        </p:nvSpPr>
        <p:spPr>
          <a:xfrm>
            <a:off x="739011" y="15386"/>
            <a:ext cx="10709329" cy="6842614"/>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1007390" y="844658"/>
            <a:ext cx="9368725" cy="3905573"/>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p:cNvGrpSpPr/>
          <p:nvPr/>
        </p:nvGrpSpPr>
        <p:grpSpPr>
          <a:xfrm>
            <a:off x="1468293" y="406694"/>
            <a:ext cx="9419265" cy="5574791"/>
            <a:chOff x="1464589" y="406694"/>
            <a:chExt cx="9212135" cy="5676212"/>
          </a:xfrm>
        </p:grpSpPr>
        <p:sp>
          <p:nvSpPr>
            <p:cNvPr id="13" name="Rechteck 12"/>
            <p:cNvSpPr/>
            <p:nvPr/>
          </p:nvSpPr>
          <p:spPr>
            <a:xfrm>
              <a:off x="1464589" y="503695"/>
              <a:ext cx="9212135" cy="5579211"/>
            </a:xfrm>
            <a:prstGeom prst="rect">
              <a:avLst/>
            </a:prstGeom>
            <a:solidFill>
              <a:srgbClr val="464646"/>
            </a:solidFill>
            <a:ln>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1692215" y="406694"/>
              <a:ext cx="8575143" cy="5243155"/>
              <a:chOff x="1692215" y="406694"/>
              <a:chExt cx="8575143" cy="5243155"/>
            </a:xfrm>
          </p:grpSpPr>
          <p:grpSp>
            <p:nvGrpSpPr>
              <p:cNvPr id="2" name="Gruppieren 1"/>
              <p:cNvGrpSpPr/>
              <p:nvPr/>
            </p:nvGrpSpPr>
            <p:grpSpPr>
              <a:xfrm>
                <a:off x="1692215" y="3188104"/>
                <a:ext cx="8575143" cy="2461745"/>
                <a:chOff x="1696796" y="2447303"/>
                <a:chExt cx="8575143" cy="2461745"/>
              </a:xfrm>
            </p:grpSpPr>
            <p:pic>
              <p:nvPicPr>
                <p:cNvPr id="25" name="Grafik 24"/>
                <p:cNvPicPr>
                  <a:picLocks noChangeAspect="1"/>
                </p:cNvPicPr>
                <p:nvPr/>
              </p:nvPicPr>
              <p:blipFill rotWithShape="1">
                <a:blip r:embed="rId2"/>
                <a:srcRect l="16208" t="46444" r="55636" b="39332"/>
                <a:stretch/>
              </p:blipFill>
              <p:spPr>
                <a:xfrm>
                  <a:off x="1696796" y="3321774"/>
                  <a:ext cx="8575143" cy="1587274"/>
                </a:xfrm>
                <a:prstGeom prst="rect">
                  <a:avLst/>
                </a:prstGeom>
              </p:spPr>
            </p:pic>
            <p:cxnSp>
              <p:nvCxnSpPr>
                <p:cNvPr id="9" name="Gerade Verbindung mit Pfeil 8"/>
                <p:cNvCxnSpPr/>
                <p:nvPr/>
              </p:nvCxnSpPr>
              <p:spPr>
                <a:xfrm flipH="1">
                  <a:off x="2617374" y="2447303"/>
                  <a:ext cx="3510915" cy="1049387"/>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Textfeld 9"/>
              <p:cNvSpPr txBox="1"/>
              <p:nvPr/>
            </p:nvSpPr>
            <p:spPr>
              <a:xfrm>
                <a:off x="2139035" y="406694"/>
                <a:ext cx="8128323" cy="2914395"/>
              </a:xfrm>
              <a:prstGeom prst="rect">
                <a:avLst/>
              </a:prstGeom>
              <a:noFill/>
            </p:spPr>
            <p:txBody>
              <a:bodyPr wrap="square" rtlCol="0">
                <a:spAutoFit/>
              </a:bodyPr>
              <a:lstStyle/>
              <a:p>
                <a:pPr algn="ctr">
                  <a:lnSpc>
                    <a:spcPct val="150000"/>
                  </a:lnSpc>
                </a:pPr>
                <a:r>
                  <a:rPr lang="de-DE" sz="2000" dirty="0" smtClean="0">
                    <a:solidFill>
                      <a:schemeClr val="bg1"/>
                    </a:solidFill>
                  </a:rPr>
                  <a:t>Das bedeutet, wenn ein Druckreiz UNTERHALB Ihrer Schmerschwelle ist, positionieren Sie den Cursor ganz LINKS auf der Skala.</a:t>
                </a:r>
              </a:p>
              <a:p>
                <a:pPr algn="ctr">
                  <a:lnSpc>
                    <a:spcPct val="150000"/>
                  </a:lnSpc>
                </a:pPr>
                <a:endParaRPr lang="de-DE" sz="2000" dirty="0">
                  <a:solidFill>
                    <a:schemeClr val="bg1"/>
                  </a:solidFill>
                </a:endParaRPr>
              </a:p>
              <a:p>
                <a:pPr algn="ctr">
                  <a:lnSpc>
                    <a:spcPct val="150000"/>
                  </a:lnSpc>
                </a:pPr>
                <a:endParaRPr lang="de-DE" sz="2000" dirty="0">
                  <a:solidFill>
                    <a:schemeClr val="bg1"/>
                  </a:solidFill>
                </a:endParaRPr>
              </a:p>
              <a:p>
                <a:pPr algn="ctr">
                  <a:lnSpc>
                    <a:spcPct val="150000"/>
                  </a:lnSpc>
                </a:pPr>
                <a:r>
                  <a:rPr lang="de-DE" sz="2000" dirty="0" smtClean="0">
                    <a:solidFill>
                      <a:schemeClr val="bg1"/>
                    </a:solidFill>
                  </a:rPr>
                  <a:t>Sobald ein Druckreiz </a:t>
                </a:r>
                <a:r>
                  <a:rPr lang="de-DE" sz="2000" dirty="0" smtClean="0">
                    <a:solidFill>
                      <a:srgbClr val="FF0000"/>
                    </a:solidFill>
                  </a:rPr>
                  <a:t>SCHMERZHAFT</a:t>
                </a:r>
                <a:r>
                  <a:rPr lang="de-DE" sz="2000" dirty="0" smtClean="0">
                    <a:solidFill>
                      <a:schemeClr val="bg1"/>
                    </a:solidFill>
                  </a:rPr>
                  <a:t> ist, nutzen Sie bitte die gesamte Skala aus, um den Schmerz einzuordnen.</a:t>
                </a:r>
              </a:p>
            </p:txBody>
          </p:sp>
        </p:grpSp>
      </p:grpSp>
      <p:sp>
        <p:nvSpPr>
          <p:cNvPr id="12" name="Rechteck 11"/>
          <p:cNvSpPr/>
          <p:nvPr/>
        </p:nvSpPr>
        <p:spPr>
          <a:xfrm>
            <a:off x="2502976" y="4240519"/>
            <a:ext cx="4463512" cy="27122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p:cNvPicPr>
            <a:picLocks noChangeAspect="1"/>
          </p:cNvPicPr>
          <p:nvPr/>
        </p:nvPicPr>
        <p:blipFill rotWithShape="1">
          <a:blip r:embed="rId3"/>
          <a:srcRect l="10805" t="50756" r="51123" b="36210"/>
          <a:stretch/>
        </p:blipFill>
        <p:spPr>
          <a:xfrm>
            <a:off x="1668914" y="5747975"/>
            <a:ext cx="8849524" cy="1110025"/>
          </a:xfrm>
          <a:prstGeom prst="rect">
            <a:avLst/>
          </a:prstGeom>
        </p:spPr>
      </p:pic>
      <p:sp>
        <p:nvSpPr>
          <p:cNvPr id="17" name="Textfeld 16"/>
          <p:cNvSpPr txBox="1"/>
          <p:nvPr/>
        </p:nvSpPr>
        <p:spPr>
          <a:xfrm>
            <a:off x="7858760" y="4557620"/>
            <a:ext cx="2978258" cy="830997"/>
          </a:xfrm>
          <a:prstGeom prst="rect">
            <a:avLst/>
          </a:prstGeom>
          <a:solidFill>
            <a:srgbClr val="464646"/>
          </a:solidFill>
        </p:spPr>
        <p:txBody>
          <a:bodyPr wrap="square" rtlCol="0">
            <a:spAutoFit/>
          </a:bodyPr>
          <a:lstStyle/>
          <a:p>
            <a:pPr algn="ctr"/>
            <a:r>
              <a:rPr lang="de-DE" sz="2400" dirty="0">
                <a:solidFill>
                  <a:schemeClr val="bg1"/>
                </a:solidFill>
              </a:rPr>
              <a:t>k</a:t>
            </a:r>
            <a:r>
              <a:rPr lang="de-DE" sz="2400" dirty="0" smtClean="0">
                <a:solidFill>
                  <a:schemeClr val="bg1"/>
                </a:solidFill>
              </a:rPr>
              <a:t>aum aushaltbarer</a:t>
            </a:r>
          </a:p>
          <a:p>
            <a:pPr algn="ctr"/>
            <a:r>
              <a:rPr lang="de-DE" sz="2400" dirty="0" smtClean="0">
                <a:solidFill>
                  <a:schemeClr val="bg1"/>
                </a:solidFill>
              </a:rPr>
              <a:t>Schmerz</a:t>
            </a:r>
            <a:endParaRPr lang="de-DE" sz="2400" dirty="0">
              <a:solidFill>
                <a:schemeClr val="bg1"/>
              </a:solidFill>
            </a:endParaRPr>
          </a:p>
        </p:txBody>
      </p:sp>
      <p:cxnSp>
        <p:nvCxnSpPr>
          <p:cNvPr id="18" name="Gerade Verbindung mit Pfeil 17"/>
          <p:cNvCxnSpPr/>
          <p:nvPr/>
        </p:nvCxnSpPr>
        <p:spPr>
          <a:xfrm>
            <a:off x="6375469" y="3151932"/>
            <a:ext cx="2652294" cy="946356"/>
          </a:xfrm>
          <a:prstGeom prst="straightConnector1">
            <a:avLst/>
          </a:prstGeom>
          <a:ln w="381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4060556"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5715525" y="4169044"/>
            <a:ext cx="61993" cy="388576"/>
          </a:xfrm>
          <a:prstGeom prst="rect">
            <a:avLst/>
          </a:prstGeom>
          <a:solidFill>
            <a:schemeClr val="bg1"/>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1766806" y="4565908"/>
            <a:ext cx="1970547" cy="830997"/>
          </a:xfrm>
          <a:prstGeom prst="rect">
            <a:avLst/>
          </a:prstGeom>
          <a:solidFill>
            <a:srgbClr val="464646"/>
          </a:solidFill>
        </p:spPr>
        <p:txBody>
          <a:bodyPr wrap="square" rtlCol="0">
            <a:spAutoFit/>
          </a:bodyPr>
          <a:lstStyle/>
          <a:p>
            <a:pPr algn="ctr"/>
            <a:r>
              <a:rPr lang="de-DE" sz="2400" dirty="0">
                <a:solidFill>
                  <a:schemeClr val="bg1"/>
                </a:solidFill>
              </a:rPr>
              <a:t>m</a:t>
            </a:r>
            <a:r>
              <a:rPr lang="de-DE" sz="2400" dirty="0" smtClean="0">
                <a:solidFill>
                  <a:schemeClr val="bg1"/>
                </a:solidFill>
              </a:rPr>
              <a:t>inimaler</a:t>
            </a:r>
          </a:p>
          <a:p>
            <a:pPr algn="ctr"/>
            <a:r>
              <a:rPr lang="de-DE" sz="2400" dirty="0" smtClean="0">
                <a:solidFill>
                  <a:schemeClr val="bg1"/>
                </a:solidFill>
              </a:rPr>
              <a:t>Schmerz</a:t>
            </a:r>
            <a:endParaRPr lang="de-DE" sz="2400" dirty="0">
              <a:solidFill>
                <a:schemeClr val="bg1"/>
              </a:solidFill>
            </a:endParaRPr>
          </a:p>
        </p:txBody>
      </p:sp>
    </p:spTree>
    <p:extLst>
      <p:ext uri="{BB962C8B-B14F-4D97-AF65-F5344CB8AC3E}">
        <p14:creationId xmlns:p14="http://schemas.microsoft.com/office/powerpoint/2010/main" val="3942618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Breitbild</PresentationFormat>
  <Paragraphs>109</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Calibri Light</vt:lpstr>
      <vt:lpstr>Office Theme</vt:lpstr>
      <vt:lpstr>PowerPoint-Präsentation</vt:lpstr>
      <vt:lpstr>PowerPoint-Präsentation</vt:lpstr>
      <vt:lpstr>VAS Training</vt:lpstr>
      <vt:lpstr>PowerPoint-Präsentation</vt:lpstr>
      <vt:lpstr>PowerPoint-Präsentation</vt:lpstr>
      <vt:lpstr>PowerPoint-Präsentation</vt:lpstr>
      <vt:lpstr>PowerPoint-Präsentation</vt:lpstr>
      <vt:lpstr>PowerPoint-Präsentation</vt:lpstr>
      <vt:lpstr>PowerPoint-Präsentation</vt:lpstr>
      <vt:lpstr>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nold</cp:lastModifiedBy>
  <cp:revision>35</cp:revision>
  <dcterms:created xsi:type="dcterms:W3CDTF">2021-11-09T12:32:54Z</dcterms:created>
  <dcterms:modified xsi:type="dcterms:W3CDTF">2022-02-22T10:37:46Z</dcterms:modified>
</cp:coreProperties>
</file>