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9" r:id="rId3"/>
    <p:sldId id="276" r:id="rId4"/>
    <p:sldId id="256" r:id="rId5"/>
    <p:sldId id="282" r:id="rId6"/>
    <p:sldId id="271" r:id="rId7"/>
    <p:sldId id="281" r:id="rId8"/>
    <p:sldId id="269" r:id="rId9"/>
    <p:sldId id="270" r:id="rId10"/>
    <p:sldId id="257" r:id="rId11"/>
    <p:sldId id="274" r:id="rId12"/>
    <p:sldId id="275" r:id="rId13"/>
    <p:sldId id="261" r:id="rId14"/>
    <p:sldId id="260" r:id="rId15"/>
    <p:sldId id="277" r:id="rId16"/>
    <p:sldId id="272" r:id="rId17"/>
    <p:sldId id="264" r:id="rId18"/>
    <p:sldId id="266" r:id="rId19"/>
    <p:sldId id="267" r:id="rId20"/>
    <p:sldId id="268" r:id="rId21"/>
    <p:sldId id="278" r:id="rId22"/>
    <p:sldId id="279" r:id="rId23"/>
    <p:sldId id="262"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71777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413097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38178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095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BA2540B-A018-47B7-9347-A0387F60CB1C}" type="datetimeFigureOut">
              <a:rPr lang="de-DE" smtClean="0"/>
              <a:t>16.05.2022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2361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BA2540B-A018-47B7-9347-A0387F60CB1C}" type="datetimeFigureOut">
              <a:rPr lang="de-DE" smtClean="0"/>
              <a:t>16.05.2022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3126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BA2540B-A018-47B7-9347-A0387F60CB1C}" type="datetimeFigureOut">
              <a:rPr lang="de-DE" smtClean="0"/>
              <a:t>16.05.2022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64147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BA2540B-A018-47B7-9347-A0387F60CB1C}" type="datetimeFigureOut">
              <a:rPr lang="de-DE" smtClean="0"/>
              <a:t>16.05.2022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54400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BA2540B-A018-47B7-9347-A0387F60CB1C}" type="datetimeFigureOut">
              <a:rPr lang="de-DE" smtClean="0"/>
              <a:t>16.05.2022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09183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16.05.2022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1906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16.05.2022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7681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2540B-A018-47B7-9347-A0387F60CB1C}" type="datetimeFigureOut">
              <a:rPr lang="de-DE" smtClean="0"/>
              <a:t>16.05.2022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44FB4-4498-486E-852C-A5F1D5D7B595}" type="slidenum">
              <a:rPr lang="de-DE" smtClean="0"/>
              <a:t>‹Nr.›</a:t>
            </a:fld>
            <a:endParaRPr lang="de-DE"/>
          </a:p>
        </p:txBody>
      </p:sp>
    </p:spTree>
    <p:extLst>
      <p:ext uri="{BB962C8B-B14F-4D97-AF65-F5344CB8AC3E}">
        <p14:creationId xmlns:p14="http://schemas.microsoft.com/office/powerpoint/2010/main" val="240721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89933" y="6393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031838" y="3134464"/>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Gleich geht es weiter…</a:t>
            </a:r>
            <a:endParaRPr lang="de-DE" sz="2400" dirty="0">
              <a:solidFill>
                <a:schemeClr val="bg1"/>
              </a:solidFill>
            </a:endParaRPr>
          </a:p>
        </p:txBody>
      </p:sp>
    </p:spTree>
    <p:extLst>
      <p:ext uri="{BB962C8B-B14F-4D97-AF65-F5344CB8AC3E}">
        <p14:creationId xmlns:p14="http://schemas.microsoft.com/office/powerpoint/2010/main" val="1702240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66283"/>
                <a:ext cx="8575143" cy="2483566"/>
                <a:chOff x="1696796" y="2425482"/>
                <a:chExt cx="8575143" cy="2483566"/>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2" y="2425482"/>
                  <a:ext cx="2938115" cy="1158001"/>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smtClean="0">
                    <a:solidFill>
                      <a:schemeClr val="bg1"/>
                    </a:solidFill>
                  </a:rPr>
                  <a:t>Es ist sehr wichtig, dass Sie bedenken, dass die Skala von „minimaler Schmerz“ bis „kaum aushaltbarer Schmerz“ geht. Der minimale Schmerz entspricht dabei Ihrer Schmerzschwelle, also dem Punkt, ab dem der Druckreiz schmerzhaft wird. Sie können also die gesamte Skala nutzen!</a:t>
                </a:r>
                <a:endParaRPr lang="de-DE" sz="2000" dirty="0">
                  <a:solidFill>
                    <a:schemeClr val="bg1"/>
                  </a:solidFill>
                </a:endParaRPr>
              </a:p>
            </p:txBody>
          </p:sp>
        </p:grpSp>
        <p:sp>
          <p:nvSpPr>
            <p:cNvPr id="5" name="Textfeld 4"/>
            <p:cNvSpPr txBox="1"/>
            <p:nvPr/>
          </p:nvSpPr>
          <p:spPr>
            <a:xfrm>
              <a:off x="5595174" y="2641385"/>
              <a:ext cx="1313482" cy="830997"/>
            </a:xfrm>
            <a:prstGeom prst="rect">
              <a:avLst/>
            </a:prstGeom>
            <a:noFill/>
          </p:spPr>
          <p:txBody>
            <a:bodyPr wrap="square" rtlCol="0">
              <a:spAutoFit/>
            </a:bodyPr>
            <a:lstStyle/>
            <a:p>
              <a:r>
                <a:rPr lang="de-DE" sz="2400" dirty="0" smtClean="0">
                  <a:solidFill>
                    <a:schemeClr val="bg1"/>
                  </a:solidFill>
                </a:rPr>
                <a:t>Schmerzschwelle</a:t>
              </a:r>
              <a:endParaRPr lang="de-DE" sz="2400" dirty="0">
                <a:solidFill>
                  <a:schemeClr val="bg1"/>
                </a:solidFill>
              </a:endParaRPr>
            </a:p>
          </p:txBody>
        </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8" name="Textfeld 7"/>
          <p:cNvSpPr txBox="1"/>
          <p:nvPr/>
        </p:nvSpPr>
        <p:spPr>
          <a:xfrm>
            <a:off x="3953488" y="3162411"/>
            <a:ext cx="1069383" cy="523220"/>
          </a:xfrm>
          <a:prstGeom prst="rect">
            <a:avLst/>
          </a:prstGeom>
          <a:noFill/>
        </p:spPr>
        <p:txBody>
          <a:bodyPr wrap="square" rtlCol="0">
            <a:spAutoFit/>
          </a:bodyPr>
          <a:lstStyle/>
          <a:p>
            <a:r>
              <a:rPr lang="de-DE" sz="2800" dirty="0" smtClean="0">
                <a:solidFill>
                  <a:schemeClr val="bg1"/>
                </a:solidFill>
              </a:rPr>
              <a:t>=</a:t>
            </a:r>
            <a:endParaRPr lang="de-DE" sz="2800" dirty="0">
              <a:solidFill>
                <a:schemeClr val="bg1"/>
              </a:solidFill>
            </a:endParaRPr>
          </a:p>
        </p:txBody>
      </p:sp>
      <p:sp>
        <p:nvSpPr>
          <p:cNvPr id="20" name="Textfeld 19"/>
          <p:cNvSpPr txBox="1"/>
          <p:nvPr/>
        </p:nvSpPr>
        <p:spPr>
          <a:xfrm>
            <a:off x="7909300" y="4526541"/>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22" name="Textfeld 21"/>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371260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1610078"/>
                <a:ext cx="8575143" cy="4039771"/>
                <a:chOff x="1696796" y="869277"/>
                <a:chExt cx="8575143" cy="4039771"/>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4" y="869277"/>
                  <a:ext cx="3480453" cy="271420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a:solidFill>
                      <a:schemeClr val="bg1"/>
                    </a:solidFill>
                  </a:rPr>
                  <a:t>Das bedeutet, wenn ein Druckreiz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p:txBody>
          </p:sp>
        </p:gr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19" name="Textfeld 18"/>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29497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88104"/>
                <a:ext cx="8575143" cy="2461745"/>
                <a:chOff x="1696796" y="2447303"/>
                <a:chExt cx="8575143" cy="2461745"/>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617374" y="2447303"/>
                  <a:ext cx="3510915" cy="1049387"/>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2914395"/>
              </a:xfrm>
              <a:prstGeom prst="rect">
                <a:avLst/>
              </a:prstGeom>
              <a:noFill/>
            </p:spPr>
            <p:txBody>
              <a:bodyPr wrap="square" rtlCol="0">
                <a:spAutoFit/>
              </a:bodyPr>
              <a:lstStyle/>
              <a:p>
                <a:pPr algn="ctr">
                  <a:lnSpc>
                    <a:spcPct val="150000"/>
                  </a:lnSpc>
                </a:pPr>
                <a:r>
                  <a:rPr lang="de-DE" sz="2000" dirty="0" smtClean="0">
                    <a:solidFill>
                      <a:schemeClr val="bg1"/>
                    </a:solidFill>
                  </a:rPr>
                  <a:t>Das bedeutet, wenn ein </a:t>
                </a:r>
                <a:r>
                  <a:rPr lang="de-DE" sz="2000" dirty="0" smtClean="0">
                    <a:solidFill>
                      <a:schemeClr val="bg1"/>
                    </a:solidFill>
                  </a:rPr>
                  <a:t>Reiz </a:t>
                </a:r>
                <a:r>
                  <a:rPr lang="de-DE" sz="2000" dirty="0" smtClean="0">
                    <a:solidFill>
                      <a:schemeClr val="bg1"/>
                    </a:solidFill>
                  </a:rPr>
                  <a:t>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a:p>
                <a:pPr algn="ctr">
                  <a:lnSpc>
                    <a:spcPct val="150000"/>
                  </a:lnSpc>
                </a:pPr>
                <a:r>
                  <a:rPr lang="de-DE" sz="2000" dirty="0" smtClean="0">
                    <a:solidFill>
                      <a:schemeClr val="bg1"/>
                    </a:solidFill>
                  </a:rPr>
                  <a:t>Sobald ein Druckreiz </a:t>
                </a:r>
                <a:r>
                  <a:rPr lang="de-DE" sz="2000" dirty="0" smtClean="0">
                    <a:solidFill>
                      <a:srgbClr val="FF0000"/>
                    </a:solidFill>
                  </a:rPr>
                  <a:t>SCHMERZHAFT</a:t>
                </a:r>
                <a:r>
                  <a:rPr lang="de-DE" sz="2000" dirty="0" smtClean="0">
                    <a:solidFill>
                      <a:schemeClr val="bg1"/>
                    </a:solidFill>
                  </a:rPr>
                  <a:t> ist, nutzen Sie bitte die gesamte Skala aus, um den Schmerz einzuordnen.</a:t>
                </a:r>
              </a:p>
            </p:txBody>
          </p:sp>
        </p:grpSp>
      </p:grpSp>
      <p:sp>
        <p:nvSpPr>
          <p:cNvPr id="12" name="Rechteck 11"/>
          <p:cNvSpPr/>
          <p:nvPr/>
        </p:nvSpPr>
        <p:spPr>
          <a:xfrm>
            <a:off x="2502976" y="4240519"/>
            <a:ext cx="4463512" cy="271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cxnSp>
        <p:nvCxnSpPr>
          <p:cNvPr id="18" name="Gerade Verbindung mit Pfeil 17"/>
          <p:cNvCxnSpPr/>
          <p:nvPr/>
        </p:nvCxnSpPr>
        <p:spPr>
          <a:xfrm>
            <a:off x="6375469" y="3151932"/>
            <a:ext cx="2652294" cy="94635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4060556"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5715525"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42618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Exercise</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2251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Blöcken von 10 Minuten Fahrrad fahren.</a:t>
            </a:r>
          </a:p>
          <a:p>
            <a:pPr algn="ctr">
              <a:lnSpc>
                <a:spcPct val="150000"/>
              </a:lnSpc>
            </a:pPr>
            <a:r>
              <a:rPr lang="de-DE" sz="2000" dirty="0" smtClean="0">
                <a:solidFill>
                  <a:schemeClr val="bg1"/>
                </a:solidFill>
              </a:rPr>
              <a:t>Anschließend bekommen Sie die kalibrierten Druckreize über die Manschette. </a:t>
            </a:r>
            <a:endParaRPr lang="de-DE" sz="2000" dirty="0">
              <a:solidFill>
                <a:schemeClr val="bg1"/>
              </a:solidFill>
            </a:endParaRP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37882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2" name="Rechteck 101"/>
          <p:cNvSpPr/>
          <p:nvPr/>
        </p:nvSpPr>
        <p:spPr>
          <a:xfrm>
            <a:off x="2146300" y="1812776"/>
            <a:ext cx="10111939" cy="319352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18903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grpSp>
        <p:nvGrpSpPr>
          <p:cNvPr id="144" name="Gruppieren 143"/>
          <p:cNvGrpSpPr/>
          <p:nvPr/>
        </p:nvGrpSpPr>
        <p:grpSpPr>
          <a:xfrm>
            <a:off x="1464589" y="379709"/>
            <a:ext cx="9212135" cy="5703198"/>
            <a:chOff x="1464589" y="379709"/>
            <a:chExt cx="9212135" cy="5703198"/>
          </a:xfrm>
        </p:grpSpPr>
        <p:grpSp>
          <p:nvGrpSpPr>
            <p:cNvPr id="73" name="Gruppieren 72"/>
            <p:cNvGrpSpPr/>
            <p:nvPr/>
          </p:nvGrpSpPr>
          <p:grpSpPr>
            <a:xfrm>
              <a:off x="1464589" y="379709"/>
              <a:ext cx="9212135" cy="5703198"/>
              <a:chOff x="1464589" y="379709"/>
              <a:chExt cx="9212135" cy="5703198"/>
            </a:xfrm>
          </p:grpSpPr>
          <p:sp>
            <p:nvSpPr>
              <p:cNvPr id="72" name="Rechteck 71"/>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1" name="Gruppieren 70"/>
              <p:cNvGrpSpPr/>
              <p:nvPr/>
            </p:nvGrpSpPr>
            <p:grpSpPr>
              <a:xfrm>
                <a:off x="1564261" y="2486283"/>
                <a:ext cx="8809710" cy="2465568"/>
                <a:chOff x="1564261" y="2486283"/>
                <a:chExt cx="8809710"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sp>
        <p:nvSpPr>
          <p:cNvPr id="75" name="Rechteck 74"/>
          <p:cNvSpPr/>
          <p:nvPr/>
        </p:nvSpPr>
        <p:spPr>
          <a:xfrm>
            <a:off x="4280777" y="1812776"/>
            <a:ext cx="6289301" cy="340859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167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79" name="Rechteck 78"/>
          <p:cNvSpPr/>
          <p:nvPr/>
        </p:nvSpPr>
        <p:spPr>
          <a:xfrm>
            <a:off x="1239865" y="532109"/>
            <a:ext cx="9589260" cy="5550797"/>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1616989" y="5321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76"/>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Rechteck 147"/>
          <p:cNvSpPr/>
          <p:nvPr/>
        </p:nvSpPr>
        <p:spPr>
          <a:xfrm>
            <a:off x="1087465" y="503695"/>
            <a:ext cx="9589260" cy="543012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16" name="Gruppieren 215"/>
          <p:cNvGrpSpPr/>
          <p:nvPr/>
        </p:nvGrpSpPr>
        <p:grpSpPr>
          <a:xfrm>
            <a:off x="1564261" y="1948851"/>
            <a:ext cx="8809710" cy="3003000"/>
            <a:chOff x="1564261" y="1948851"/>
            <a:chExt cx="8809710" cy="3003000"/>
          </a:xfrm>
        </p:grpSpPr>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4235427" y="1564286"/>
            <a:ext cx="671664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3" name="Textfeld 2"/>
          <p:cNvSpPr txBox="1"/>
          <p:nvPr/>
        </p:nvSpPr>
        <p:spPr>
          <a:xfrm>
            <a:off x="1699083" y="615920"/>
            <a:ext cx="8461079" cy="1015663"/>
          </a:xfrm>
          <a:prstGeom prst="rect">
            <a:avLst/>
          </a:prstGeom>
          <a:noFill/>
        </p:spPr>
        <p:txBody>
          <a:bodyPr wrap="square" rtlCol="0">
            <a:spAutoFit/>
          </a:bodyPr>
          <a:lstStyle/>
          <a:p>
            <a:pPr algn="ctr">
              <a:lnSpc>
                <a:spcPct val="150000"/>
              </a:lnSpc>
            </a:pPr>
            <a:r>
              <a:rPr lang="de-DE" sz="2000" dirty="0" smtClean="0">
                <a:solidFill>
                  <a:schemeClr val="bg1"/>
                </a:solidFill>
              </a:rPr>
              <a:t>Die Intensität des Fahrradfahrens ist entweder hoch oder niedrig (zufällig). Vor jedem Block wird Ihnen angezeigt, bei welcher Intensität Sie fahren sollen.</a:t>
            </a:r>
            <a:endParaRPr lang="de-DE" sz="2000" dirty="0">
              <a:solidFill>
                <a:schemeClr val="bg1"/>
              </a:solidFill>
            </a:endParaRPr>
          </a:p>
        </p:txBody>
      </p:sp>
    </p:spTree>
    <p:extLst>
      <p:ext uri="{BB962C8B-B14F-4D97-AF65-F5344CB8AC3E}">
        <p14:creationId xmlns:p14="http://schemas.microsoft.com/office/powerpoint/2010/main" val="4161566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6267193" y="1564286"/>
            <a:ext cx="4684882"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8" y="1564286"/>
            <a:ext cx="2705616"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891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8400739" y="1564286"/>
            <a:ext cx="2551335"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4819991"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48508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489933"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rotWithShape="1">
          <a:blip r:embed="rId2"/>
          <a:srcRect l="10805" t="50756" r="51123" b="36210"/>
          <a:stretch/>
        </p:blipFill>
        <p:spPr>
          <a:xfrm>
            <a:off x="1690172" y="4972881"/>
            <a:ext cx="8849524" cy="1110025"/>
          </a:xfrm>
          <a:prstGeom prst="rect">
            <a:avLst/>
          </a:prstGeom>
        </p:spPr>
      </p:pic>
      <p:pic>
        <p:nvPicPr>
          <p:cNvPr id="5" name="Grafik 4"/>
          <p:cNvPicPr>
            <a:picLocks noChangeAspect="1"/>
          </p:cNvPicPr>
          <p:nvPr/>
        </p:nvPicPr>
        <p:blipFill rotWithShape="1">
          <a:blip r:embed="rId3"/>
          <a:srcRect l="11313" t="31352" r="52839" b="38811"/>
          <a:stretch/>
        </p:blipFill>
        <p:spPr>
          <a:xfrm>
            <a:off x="2722776" y="1805552"/>
            <a:ext cx="6366980" cy="1941703"/>
          </a:xfrm>
          <a:prstGeom prst="rect">
            <a:avLst/>
          </a:prstGeom>
        </p:spPr>
      </p:pic>
    </p:spTree>
    <p:extLst>
      <p:ext uri="{BB962C8B-B14F-4D97-AF65-F5344CB8AC3E}">
        <p14:creationId xmlns:p14="http://schemas.microsoft.com/office/powerpoint/2010/main" val="400095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10665316" y="1564286"/>
            <a:ext cx="28675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7004493"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52438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Blöcken von 10 Minuten Fahrrad fahren.</a:t>
            </a:r>
          </a:p>
          <a:p>
            <a:pPr algn="ctr">
              <a:lnSpc>
                <a:spcPct val="150000"/>
              </a:lnSpc>
            </a:pPr>
            <a:r>
              <a:rPr lang="de-DE" sz="2000" dirty="0" smtClean="0">
                <a:solidFill>
                  <a:schemeClr val="bg1"/>
                </a:solidFill>
              </a:rPr>
              <a:t>Anschließend bekommen Sie die kalibrierten Reize abwechselnd über die Manschette und </a:t>
            </a:r>
            <a:r>
              <a:rPr lang="de-DE" sz="2000" dirty="0" err="1" smtClean="0">
                <a:solidFill>
                  <a:schemeClr val="bg1"/>
                </a:solidFill>
              </a:rPr>
              <a:t>Thermode</a:t>
            </a:r>
            <a:r>
              <a:rPr lang="de-DE" sz="2000" dirty="0" smtClean="0">
                <a:solidFill>
                  <a:schemeClr val="bg1"/>
                </a:solidFill>
              </a:rPr>
              <a:t>. </a:t>
            </a:r>
            <a:endParaRPr lang="de-DE" sz="2000" dirty="0">
              <a:solidFill>
                <a:schemeClr val="bg1"/>
              </a:solidFill>
            </a:endParaRP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Tree>
    <p:extLst>
      <p:ext uri="{BB962C8B-B14F-4D97-AF65-F5344CB8AC3E}">
        <p14:creationId xmlns:p14="http://schemas.microsoft.com/office/powerpoint/2010/main" val="613555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
        <p:nvSpPr>
          <p:cNvPr id="69" name="Rechteck 68"/>
          <p:cNvSpPr/>
          <p:nvPr/>
        </p:nvSpPr>
        <p:spPr>
          <a:xfrm>
            <a:off x="4369420" y="1782747"/>
            <a:ext cx="6716648" cy="3388344"/>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4162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cxnSp>
        <p:nvCxnSpPr>
          <p:cNvPr id="7" name="Gerade Verbindung mit Pfeil 6"/>
          <p:cNvCxnSpPr/>
          <p:nvPr/>
        </p:nvCxnSpPr>
        <p:spPr>
          <a:xfrm flipV="1">
            <a:off x="4893267" y="2944032"/>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462327" y="3463871"/>
            <a:ext cx="9014525" cy="1676172"/>
          </a:xfrm>
          <a:prstGeom prst="rect">
            <a:avLst/>
          </a:prstGeom>
        </p:spPr>
      </p:pic>
    </p:spTree>
    <p:extLst>
      <p:ext uri="{BB962C8B-B14F-4D97-AF65-F5344CB8AC3E}">
        <p14:creationId xmlns:p14="http://schemas.microsoft.com/office/powerpoint/2010/main" val="230061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037" y="633984"/>
            <a:ext cx="9229344" cy="5590032"/>
          </a:xfrm>
          <a:prstGeom prst="rect">
            <a:avLst/>
          </a:prstGeom>
        </p:spPr>
      </p:pic>
      <p:sp>
        <p:nvSpPr>
          <p:cNvPr id="4" name="Rechteck 3"/>
          <p:cNvSpPr/>
          <p:nvPr/>
        </p:nvSpPr>
        <p:spPr>
          <a:xfrm>
            <a:off x="3833091" y="5301673"/>
            <a:ext cx="4525818" cy="720436"/>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7395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101581" y="1470341"/>
            <a:ext cx="8128323" cy="1697068"/>
          </a:xfrm>
          <a:prstGeom prst="rect">
            <a:avLst/>
          </a:prstGeom>
          <a:noFill/>
        </p:spPr>
        <p:txBody>
          <a:bodyPr wrap="square" rtlCol="0">
            <a:spAutoFit/>
          </a:bodyPr>
          <a:lstStyle/>
          <a:p>
            <a:pPr algn="ctr">
              <a:lnSpc>
                <a:spcPct val="150000"/>
              </a:lnSpc>
            </a:pPr>
            <a:r>
              <a:rPr lang="de-DE" sz="2400" dirty="0" smtClean="0">
                <a:solidFill>
                  <a:schemeClr val="bg1"/>
                </a:solidFill>
              </a:rPr>
              <a:t>Sie werden nun abwechselnd Hitze- und Druckreize an Ihrem Arm erhalten. </a:t>
            </a:r>
          </a:p>
          <a:p>
            <a:pPr algn="ctr">
              <a:lnSpc>
                <a:spcPct val="150000"/>
              </a:lnSpc>
            </a:pPr>
            <a:endParaRPr lang="de-DE" sz="2400" dirty="0">
              <a:solidFill>
                <a:schemeClr val="bg1"/>
              </a:solidFill>
            </a:endParaRPr>
          </a:p>
        </p:txBody>
      </p:sp>
      <p:pic>
        <p:nvPicPr>
          <p:cNvPr id="11" name="Grafik 10"/>
          <p:cNvPicPr>
            <a:picLocks noChangeAspect="1"/>
          </p:cNvPicPr>
          <p:nvPr/>
        </p:nvPicPr>
        <p:blipFill rotWithShape="1">
          <a:blip r:embed="rId2"/>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60829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101581" y="1470341"/>
            <a:ext cx="8128323" cy="2308324"/>
          </a:xfrm>
          <a:prstGeom prst="rect">
            <a:avLst/>
          </a:prstGeom>
          <a:noFill/>
        </p:spPr>
        <p:txBody>
          <a:bodyPr wrap="square" rtlCol="0">
            <a:spAutoFit/>
          </a:bodyPr>
          <a:lstStyle/>
          <a:p>
            <a:pPr algn="ctr">
              <a:lnSpc>
                <a:spcPct val="150000"/>
              </a:lnSpc>
            </a:pPr>
            <a:r>
              <a:rPr lang="de-DE" sz="2400" dirty="0" smtClean="0">
                <a:solidFill>
                  <a:schemeClr val="bg1"/>
                </a:solidFill>
              </a:rPr>
              <a:t>Zunächst erhalten Sie nun 2 Druckreize und 2 Hitzereize.</a:t>
            </a:r>
          </a:p>
          <a:p>
            <a:pPr algn="ctr">
              <a:lnSpc>
                <a:spcPct val="150000"/>
              </a:lnSpc>
            </a:pPr>
            <a:r>
              <a:rPr lang="de-DE" sz="2400" dirty="0" smtClean="0">
                <a:solidFill>
                  <a:schemeClr val="bg1"/>
                </a:solidFill>
              </a:rPr>
              <a:t>Sie müssen dabei nichts bewerten oder tun.</a:t>
            </a:r>
          </a:p>
          <a:p>
            <a:pPr algn="ctr">
              <a:lnSpc>
                <a:spcPct val="150000"/>
              </a:lnSpc>
            </a:pPr>
            <a:r>
              <a:rPr lang="de-DE" sz="2400" dirty="0" smtClean="0">
                <a:solidFill>
                  <a:schemeClr val="bg1"/>
                </a:solidFill>
              </a:rPr>
              <a:t>Danach beginnen wir mit dem Durchgang.</a:t>
            </a:r>
          </a:p>
          <a:p>
            <a:pPr algn="ctr">
              <a:lnSpc>
                <a:spcPct val="150000"/>
              </a:lnSpc>
            </a:pPr>
            <a:endParaRPr lang="de-DE" sz="2400" dirty="0">
              <a:solidFill>
                <a:schemeClr val="bg1"/>
              </a:solidFill>
            </a:endParaRPr>
          </a:p>
        </p:txBody>
      </p:sp>
    </p:spTree>
    <p:extLst>
      <p:ext uri="{BB962C8B-B14F-4D97-AF65-F5344CB8AC3E}">
        <p14:creationId xmlns:p14="http://schemas.microsoft.com/office/powerpoint/2010/main" val="3006889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VAS Training</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47913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319871"/>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441556"/>
            <a:ext cx="9014525" cy="1676172"/>
          </a:xfrm>
          <a:prstGeom prst="rect">
            <a:avLst/>
          </a:prstGeom>
        </p:spPr>
      </p:pic>
      <p:sp>
        <p:nvSpPr>
          <p:cNvPr id="5" name="Textfeld 4"/>
          <p:cNvSpPr txBox="1"/>
          <p:nvPr/>
        </p:nvSpPr>
        <p:spPr>
          <a:xfrm>
            <a:off x="2101581" y="1470341"/>
            <a:ext cx="8128323" cy="1754326"/>
          </a:xfrm>
          <a:prstGeom prst="rect">
            <a:avLst/>
          </a:prstGeom>
          <a:noFill/>
        </p:spPr>
        <p:txBody>
          <a:bodyPr wrap="square" rtlCol="0">
            <a:spAutoFit/>
          </a:bodyPr>
          <a:lstStyle/>
          <a:p>
            <a:pPr algn="ctr">
              <a:lnSpc>
                <a:spcPct val="150000"/>
              </a:lnSpc>
            </a:pPr>
            <a:r>
              <a:rPr lang="de-DE" sz="2400" dirty="0" smtClean="0">
                <a:solidFill>
                  <a:schemeClr val="bg1"/>
                </a:solidFill>
              </a:rPr>
              <a:t>Sie werden nach jedem </a:t>
            </a:r>
            <a:r>
              <a:rPr lang="de-DE" sz="2400" dirty="0" smtClean="0">
                <a:solidFill>
                  <a:schemeClr val="bg1"/>
                </a:solidFill>
              </a:rPr>
              <a:t>Reiz</a:t>
            </a:r>
            <a:r>
              <a:rPr lang="de-DE" sz="2400" dirty="0" smtClean="0">
                <a:solidFill>
                  <a:schemeClr val="bg1"/>
                </a:solidFill>
              </a:rPr>
              <a:t> </a:t>
            </a:r>
            <a:r>
              <a:rPr lang="de-DE" sz="2400" dirty="0" smtClean="0">
                <a:solidFill>
                  <a:schemeClr val="bg1"/>
                </a:solidFill>
              </a:rPr>
              <a:t>gefragt, wie SCHMERZHAFT der </a:t>
            </a:r>
            <a:r>
              <a:rPr lang="de-DE" sz="2400" dirty="0" smtClean="0">
                <a:solidFill>
                  <a:schemeClr val="bg1"/>
                </a:solidFill>
              </a:rPr>
              <a:t>Reiz war. Nutzen Sie die linke und rechte Taste, um den Cursor zu bewegen.</a:t>
            </a:r>
            <a:endParaRPr lang="de-DE" sz="2400" dirty="0">
              <a:solidFill>
                <a:schemeClr val="bg1"/>
              </a:solidFill>
            </a:endParaRPr>
          </a:p>
        </p:txBody>
      </p:sp>
      <p:sp>
        <p:nvSpPr>
          <p:cNvPr id="8" name="Textfeld 7"/>
          <p:cNvSpPr txBox="1"/>
          <p:nvPr/>
        </p:nvSpPr>
        <p:spPr>
          <a:xfrm>
            <a:off x="1464589" y="4018834"/>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
        <p:nvSpPr>
          <p:cNvPr id="10" name="Textfeld 9"/>
          <p:cNvSpPr txBox="1"/>
          <p:nvPr/>
        </p:nvSpPr>
        <p:spPr>
          <a:xfrm>
            <a:off x="7698466" y="4018834"/>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2899268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646331"/>
          </a:xfrm>
          <a:prstGeom prst="rect">
            <a:avLst/>
          </a:prstGeom>
          <a:noFill/>
        </p:spPr>
        <p:txBody>
          <a:bodyPr wrap="square" rtlCol="0">
            <a:spAutoFit/>
          </a:bodyPr>
          <a:lstStyle/>
          <a:p>
            <a:pPr algn="ctr">
              <a:lnSpc>
                <a:spcPct val="150000"/>
              </a:lnSpc>
            </a:pPr>
            <a:r>
              <a:rPr lang="de-DE" sz="2400" dirty="0" smtClean="0">
                <a:solidFill>
                  <a:schemeClr val="bg1"/>
                </a:solidFill>
              </a:rPr>
              <a:t>… wie UNANGENEHM der Druck war ….</a:t>
            </a:r>
            <a:endParaRPr lang="de-DE" sz="2400" dirty="0">
              <a:solidFill>
                <a:schemeClr val="bg1"/>
              </a:solidFill>
            </a:endParaRPr>
          </a:p>
        </p:txBody>
      </p:sp>
      <p:sp>
        <p:nvSpPr>
          <p:cNvPr id="6" name="Textfeld 5"/>
          <p:cNvSpPr txBox="1"/>
          <p:nvPr/>
        </p:nvSpPr>
        <p:spPr>
          <a:xfrm>
            <a:off x="1464589" y="3790229"/>
            <a:ext cx="1970547"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unangenehm</a:t>
            </a:r>
            <a:endParaRPr lang="de-DE" sz="2400" dirty="0">
              <a:solidFill>
                <a:schemeClr val="bg1"/>
              </a:solidFill>
            </a:endParaRPr>
          </a:p>
        </p:txBody>
      </p:sp>
      <p:sp>
        <p:nvSpPr>
          <p:cNvPr id="8" name="Textfeld 7"/>
          <p:cNvSpPr txBox="1"/>
          <p:nvPr/>
        </p:nvSpPr>
        <p:spPr>
          <a:xfrm>
            <a:off x="8059119" y="3793657"/>
            <a:ext cx="2355742" cy="830997"/>
          </a:xfrm>
          <a:prstGeom prst="rect">
            <a:avLst/>
          </a:prstGeom>
          <a:solidFill>
            <a:srgbClr val="464646"/>
          </a:solidFill>
        </p:spPr>
        <p:txBody>
          <a:bodyPr wrap="square" rtlCol="0">
            <a:spAutoFit/>
          </a:bodyPr>
          <a:lstStyle/>
          <a:p>
            <a:pPr algn="ctr"/>
            <a:r>
              <a:rPr lang="de-DE" sz="2400" dirty="0" smtClean="0">
                <a:solidFill>
                  <a:schemeClr val="bg1"/>
                </a:solidFill>
              </a:rPr>
              <a:t>extrem </a:t>
            </a:r>
          </a:p>
          <a:p>
            <a:pPr algn="ctr"/>
            <a:r>
              <a:rPr lang="de-DE" sz="2400" dirty="0" smtClean="0">
                <a:solidFill>
                  <a:schemeClr val="bg1"/>
                </a:solidFill>
              </a:rPr>
              <a:t>unangenehm</a:t>
            </a:r>
            <a:endParaRPr lang="de-DE" sz="2400" dirty="0">
              <a:solidFill>
                <a:schemeClr val="bg1"/>
              </a:solidFill>
            </a:endParaRPr>
          </a:p>
        </p:txBody>
      </p:sp>
      <p:pic>
        <p:nvPicPr>
          <p:cNvPr id="12" name="Grafik 11"/>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2042743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0" name="Rechteck 9"/>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 und wie DEUTLICH Sie den Druck wahrgenommen haben.</a:t>
            </a:r>
            <a:endParaRPr lang="de-DE" sz="2400" dirty="0">
              <a:solidFill>
                <a:schemeClr val="bg1"/>
              </a:solidFill>
            </a:endParaRPr>
          </a:p>
        </p:txBody>
      </p:sp>
      <p:sp>
        <p:nvSpPr>
          <p:cNvPr id="6" name="Textfeld 5"/>
          <p:cNvSpPr txBox="1"/>
          <p:nvPr/>
        </p:nvSpPr>
        <p:spPr>
          <a:xfrm>
            <a:off x="1170121" y="3785906"/>
            <a:ext cx="2286001"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deutlich</a:t>
            </a:r>
            <a:endParaRPr lang="de-DE" sz="2400" dirty="0">
              <a:solidFill>
                <a:schemeClr val="bg1"/>
              </a:solidFill>
            </a:endParaRPr>
          </a:p>
        </p:txBody>
      </p:sp>
      <p:sp>
        <p:nvSpPr>
          <p:cNvPr id="8" name="Textfeld 7"/>
          <p:cNvSpPr txBox="1"/>
          <p:nvPr/>
        </p:nvSpPr>
        <p:spPr>
          <a:xfrm>
            <a:off x="7494044" y="3803119"/>
            <a:ext cx="3627626" cy="830997"/>
          </a:xfrm>
          <a:prstGeom prst="rect">
            <a:avLst/>
          </a:prstGeom>
          <a:solidFill>
            <a:srgbClr val="464646"/>
          </a:solidFill>
        </p:spPr>
        <p:txBody>
          <a:bodyPr wrap="square" rtlCol="0">
            <a:spAutoFit/>
          </a:bodyPr>
          <a:lstStyle/>
          <a:p>
            <a:pPr algn="ctr"/>
            <a:r>
              <a:rPr lang="de-DE" sz="2400" dirty="0" smtClean="0">
                <a:solidFill>
                  <a:schemeClr val="bg1"/>
                </a:solidFill>
              </a:rPr>
              <a:t>extrem</a:t>
            </a:r>
          </a:p>
          <a:p>
            <a:pPr algn="ctr"/>
            <a:r>
              <a:rPr lang="de-DE" sz="2400" dirty="0" smtClean="0">
                <a:solidFill>
                  <a:schemeClr val="bg1"/>
                </a:solidFill>
              </a:rPr>
              <a:t>deutlich</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96569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Breitbild</PresentationFormat>
  <Paragraphs>133</Paragraphs>
  <Slides>23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VAS Training</vt:lpstr>
      <vt:lpstr>PowerPoint-Präsentation</vt:lpstr>
      <vt:lpstr>PowerPoint-Präsentation</vt:lpstr>
      <vt:lpstr>PowerPoint-Präsentation</vt:lpstr>
      <vt:lpstr>PowerPoint-Präsentation</vt:lpstr>
      <vt:lpstr>PowerPoint-Präsentation</vt:lpstr>
      <vt:lpstr>PowerPoint-Präsentation</vt:lpstr>
      <vt:lpstr>Exercise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nold</cp:lastModifiedBy>
  <cp:revision>40</cp:revision>
  <dcterms:created xsi:type="dcterms:W3CDTF">2021-11-09T12:32:54Z</dcterms:created>
  <dcterms:modified xsi:type="dcterms:W3CDTF">2022-05-16T14:30:06Z</dcterms:modified>
</cp:coreProperties>
</file>