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nva Sans Bold"/>
      <p:regular r:id="rId9"/>
    </p:embeddedFont>
    <p:embeddedFont>
      <p:font typeface="Montserrat" panose="00000500000000000000" pitchFamily="2" charset="0"/>
      <p:regular r:id="rId10"/>
    </p:embeddedFont>
    <p:embeddedFont>
      <p:font typeface="Montserrat Classic"/>
      <p:regular r:id="rId11"/>
    </p:embeddedFont>
    <p:embeddedFont>
      <p:font typeface="Montserrat Classic Bold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16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sv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sv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100000">
            <a:off x="14324902" y="1469072"/>
            <a:ext cx="4879847" cy="15755995"/>
          </a:xfrm>
          <a:custGeom>
            <a:avLst/>
            <a:gdLst/>
            <a:ahLst/>
            <a:cxnLst/>
            <a:rect l="l" t="t" r="r" b="b"/>
            <a:pathLst>
              <a:path w="4879847" h="15755995">
                <a:moveTo>
                  <a:pt x="0" y="0"/>
                </a:moveTo>
                <a:lnTo>
                  <a:pt x="4879847" y="0"/>
                </a:lnTo>
                <a:lnTo>
                  <a:pt x="4879847" y="15755996"/>
                </a:lnTo>
                <a:lnTo>
                  <a:pt x="0" y="15755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25794" t="-40822" b="-52994"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8992690" y="1539949"/>
            <a:ext cx="9336114" cy="9336114"/>
          </a:xfrm>
          <a:custGeom>
            <a:avLst/>
            <a:gdLst/>
            <a:ahLst/>
            <a:cxnLst/>
            <a:rect l="l" t="t" r="r" b="b"/>
            <a:pathLst>
              <a:path w="9336114" h="9336114">
                <a:moveTo>
                  <a:pt x="0" y="0"/>
                </a:moveTo>
                <a:lnTo>
                  <a:pt x="9336113" y="0"/>
                </a:lnTo>
                <a:lnTo>
                  <a:pt x="9336113" y="9336114"/>
                </a:lnTo>
                <a:lnTo>
                  <a:pt x="0" y="93361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2700000">
            <a:off x="521329" y="-3317944"/>
            <a:ext cx="2336254" cy="7543272"/>
          </a:xfrm>
          <a:custGeom>
            <a:avLst/>
            <a:gdLst/>
            <a:ahLst/>
            <a:cxnLst/>
            <a:rect l="l" t="t" r="r" b="b"/>
            <a:pathLst>
              <a:path w="2336254" h="7543272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25794" t="-40822" b="-52994"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434583" y="-78920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1781803" y="7321047"/>
            <a:ext cx="8141561" cy="820123"/>
            <a:chOff x="0" y="0"/>
            <a:chExt cx="1896516" cy="1910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96516" cy="191042"/>
            </a:xfrm>
            <a:custGeom>
              <a:avLst/>
              <a:gdLst/>
              <a:ahLst/>
              <a:cxnLst/>
              <a:rect l="l" t="t" r="r" b="b"/>
              <a:pathLst>
                <a:path w="1896516" h="191042">
                  <a:moveTo>
                    <a:pt x="95091" y="0"/>
                  </a:moveTo>
                  <a:lnTo>
                    <a:pt x="1801425" y="0"/>
                  </a:lnTo>
                  <a:cubicBezTo>
                    <a:pt x="1853942" y="0"/>
                    <a:pt x="1896516" y="42574"/>
                    <a:pt x="1896516" y="95091"/>
                  </a:cubicBezTo>
                  <a:lnTo>
                    <a:pt x="1896516" y="95950"/>
                  </a:lnTo>
                  <a:cubicBezTo>
                    <a:pt x="1896516" y="121170"/>
                    <a:pt x="1886498" y="145357"/>
                    <a:pt x="1868665" y="163190"/>
                  </a:cubicBezTo>
                  <a:cubicBezTo>
                    <a:pt x="1850832" y="181023"/>
                    <a:pt x="1826645" y="191042"/>
                    <a:pt x="1801425" y="191042"/>
                  </a:cubicBezTo>
                  <a:lnTo>
                    <a:pt x="95091" y="191042"/>
                  </a:lnTo>
                  <a:cubicBezTo>
                    <a:pt x="69872" y="191042"/>
                    <a:pt x="45685" y="181023"/>
                    <a:pt x="27852" y="163190"/>
                  </a:cubicBezTo>
                  <a:cubicBezTo>
                    <a:pt x="10019" y="145357"/>
                    <a:pt x="0" y="121170"/>
                    <a:pt x="0" y="95950"/>
                  </a:cubicBezTo>
                  <a:lnTo>
                    <a:pt x="0" y="95091"/>
                  </a:lnTo>
                  <a:cubicBezTo>
                    <a:pt x="0" y="69872"/>
                    <a:pt x="10019" y="45685"/>
                    <a:pt x="27852" y="27852"/>
                  </a:cubicBezTo>
                  <a:cubicBezTo>
                    <a:pt x="45685" y="10019"/>
                    <a:pt x="69872" y="0"/>
                    <a:pt x="95091" y="0"/>
                  </a:cubicBezTo>
                  <a:close/>
                </a:path>
              </a:pathLst>
            </a:custGeom>
            <a:solidFill>
              <a:srgbClr val="A3D37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96516" cy="2291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94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https://github.com/Nian2024/blinkit_analysis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972758" y="7454921"/>
            <a:ext cx="540836" cy="534936"/>
          </a:xfrm>
          <a:custGeom>
            <a:avLst/>
            <a:gdLst/>
            <a:ahLst/>
            <a:cxnLst/>
            <a:rect l="l" t="t" r="r" b="b"/>
            <a:pathLst>
              <a:path w="540836" h="534936">
                <a:moveTo>
                  <a:pt x="0" y="0"/>
                </a:moveTo>
                <a:lnTo>
                  <a:pt x="540836" y="0"/>
                </a:lnTo>
                <a:lnTo>
                  <a:pt x="540836" y="534936"/>
                </a:lnTo>
                <a:lnTo>
                  <a:pt x="0" y="5349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074593" y="2152282"/>
            <a:ext cx="878001" cy="869297"/>
          </a:xfrm>
          <a:custGeom>
            <a:avLst/>
            <a:gdLst/>
            <a:ahLst/>
            <a:cxnLst/>
            <a:rect l="l" t="t" r="r" b="b"/>
            <a:pathLst>
              <a:path w="878001" h="869297">
                <a:moveTo>
                  <a:pt x="0" y="0"/>
                </a:moveTo>
                <a:lnTo>
                  <a:pt x="878001" y="0"/>
                </a:lnTo>
                <a:lnTo>
                  <a:pt x="878001" y="869297"/>
                </a:lnTo>
                <a:lnTo>
                  <a:pt x="0" y="869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689456" y="3443331"/>
            <a:ext cx="8233908" cy="180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245"/>
              </a:lnSpc>
            </a:pPr>
            <a:r>
              <a:rPr lang="en-US" sz="11871" b="1" spc="427">
                <a:solidFill>
                  <a:srgbClr val="F8CC4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Blink </a:t>
            </a:r>
            <a:r>
              <a:rPr lang="en-US" sz="11871" b="1" spc="427">
                <a:solidFill>
                  <a:srgbClr val="A3D376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89456" y="5414995"/>
            <a:ext cx="8233908" cy="179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245"/>
              </a:lnSpc>
            </a:pPr>
            <a:r>
              <a:rPr lang="en-US" sz="11871" b="1" spc="39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Anaylsis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998581" y="2295957"/>
            <a:ext cx="2229894" cy="591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1"/>
              </a:lnSpc>
            </a:pPr>
            <a:r>
              <a:rPr lang="en-US" sz="2906" b="1" spc="113">
                <a:solidFill>
                  <a:srgbClr val="2A2E3A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blinkit</a:t>
            </a:r>
          </a:p>
          <a:p>
            <a:pPr algn="l">
              <a:lnSpc>
                <a:spcPts val="1399"/>
              </a:lnSpc>
            </a:pPr>
            <a:r>
              <a:rPr lang="en-US" sz="1206" spc="47">
                <a:solidFill>
                  <a:srgbClr val="2A2E3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India’s Last Minute App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231041">
            <a:off x="13216914" y="-2949524"/>
            <a:ext cx="3889773" cy="12559257"/>
          </a:xfrm>
          <a:custGeom>
            <a:avLst/>
            <a:gdLst/>
            <a:ahLst/>
            <a:cxnLst/>
            <a:rect l="l" t="t" r="r" b="b"/>
            <a:pathLst>
              <a:path w="3889773" h="12559257">
                <a:moveTo>
                  <a:pt x="0" y="0"/>
                </a:moveTo>
                <a:lnTo>
                  <a:pt x="3889773" y="0"/>
                </a:lnTo>
                <a:lnTo>
                  <a:pt x="3889773" y="12559257"/>
                </a:lnTo>
                <a:lnTo>
                  <a:pt x="0" y="125592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25794" t="-40822" b="-52994"/>
            </a:stretch>
          </a:blipFill>
        </p:spPr>
      </p:sp>
      <p:grpSp>
        <p:nvGrpSpPr>
          <p:cNvPr id="3" name="Group 3"/>
          <p:cNvGrpSpPr/>
          <p:nvPr/>
        </p:nvGrpSpPr>
        <p:grpSpPr>
          <a:xfrm rot="-2468074">
            <a:off x="13918097" y="4882637"/>
            <a:ext cx="8739806" cy="5324588"/>
            <a:chOff x="0" y="0"/>
            <a:chExt cx="2301842" cy="140236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01842" cy="1402361"/>
            </a:xfrm>
            <a:custGeom>
              <a:avLst/>
              <a:gdLst/>
              <a:ahLst/>
              <a:cxnLst/>
              <a:rect l="l" t="t" r="r" b="b"/>
              <a:pathLst>
                <a:path w="2301842" h="1402361">
                  <a:moveTo>
                    <a:pt x="0" y="0"/>
                  </a:moveTo>
                  <a:lnTo>
                    <a:pt x="2301842" y="0"/>
                  </a:lnTo>
                  <a:lnTo>
                    <a:pt x="2301842" y="1402361"/>
                  </a:lnTo>
                  <a:lnTo>
                    <a:pt x="0" y="1402361"/>
                  </a:ln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301842" cy="14499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2468074">
            <a:off x="15432242" y="6369777"/>
            <a:ext cx="4609127" cy="4873542"/>
            <a:chOff x="0" y="0"/>
            <a:chExt cx="1213926" cy="12835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13926" cy="1283567"/>
            </a:xfrm>
            <a:custGeom>
              <a:avLst/>
              <a:gdLst/>
              <a:ahLst/>
              <a:cxnLst/>
              <a:rect l="l" t="t" r="r" b="b"/>
              <a:pathLst>
                <a:path w="1213926" h="1283567">
                  <a:moveTo>
                    <a:pt x="0" y="0"/>
                  </a:moveTo>
                  <a:lnTo>
                    <a:pt x="1213926" y="0"/>
                  </a:lnTo>
                  <a:lnTo>
                    <a:pt x="1213926" y="1283567"/>
                  </a:lnTo>
                  <a:lnTo>
                    <a:pt x="0" y="1283567"/>
                  </a:lnTo>
                  <a:close/>
                </a:path>
              </a:pathLst>
            </a:custGeom>
            <a:solidFill>
              <a:srgbClr val="A3D376"/>
            </a:solidFill>
            <a:ln w="38100" cap="sq">
              <a:solidFill>
                <a:srgbClr val="F8CC44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213926" cy="1331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0444495" y="-599757"/>
            <a:ext cx="8180120" cy="9202636"/>
            <a:chOff x="0" y="0"/>
            <a:chExt cx="5370413" cy="604171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70413" cy="6041715"/>
            </a:xfrm>
            <a:custGeom>
              <a:avLst/>
              <a:gdLst/>
              <a:ahLst/>
              <a:cxnLst/>
              <a:rect l="l" t="t" r="r" b="b"/>
              <a:pathLst>
                <a:path w="5370413" h="6041715">
                  <a:moveTo>
                    <a:pt x="5370413" y="0"/>
                  </a:moveTo>
                  <a:lnTo>
                    <a:pt x="5370413" y="6041715"/>
                  </a:lnTo>
                  <a:cubicBezTo>
                    <a:pt x="3580275" y="4027810"/>
                    <a:pt x="1790138" y="2013905"/>
                    <a:pt x="0" y="0"/>
                  </a:cubicBezTo>
                  <a:lnTo>
                    <a:pt x="5370413" y="0"/>
                  </a:lnTo>
                  <a:close/>
                </a:path>
              </a:pathLst>
            </a:custGeom>
            <a:solidFill>
              <a:srgbClr val="A3D376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5370413" cy="6041715"/>
            </a:xfrm>
            <a:custGeom>
              <a:avLst/>
              <a:gdLst/>
              <a:ahLst/>
              <a:cxnLst/>
              <a:rect l="l" t="t" r="r" b="b"/>
              <a:pathLst>
                <a:path w="5370413" h="6041715">
                  <a:moveTo>
                    <a:pt x="5370413" y="0"/>
                  </a:moveTo>
                  <a:lnTo>
                    <a:pt x="5370413" y="6041715"/>
                  </a:lnTo>
                  <a:cubicBezTo>
                    <a:pt x="3580275" y="4027810"/>
                    <a:pt x="1790138" y="2013905"/>
                    <a:pt x="0" y="0"/>
                  </a:cubicBezTo>
                  <a:lnTo>
                    <a:pt x="5370413" y="0"/>
                  </a:lnTo>
                  <a:close/>
                </a:path>
              </a:pathLst>
            </a:custGeom>
            <a:blipFill>
              <a:blip r:embed="rId4"/>
              <a:stretch>
                <a:fillRect l="-6813" r="-6813"/>
              </a:stretch>
            </a:blipFill>
          </p:spPr>
        </p:sp>
      </p:grpSp>
      <p:sp>
        <p:nvSpPr>
          <p:cNvPr id="12" name="Freeform 12"/>
          <p:cNvSpPr/>
          <p:nvPr/>
        </p:nvSpPr>
        <p:spPr>
          <a:xfrm>
            <a:off x="-3688142" y="6845658"/>
            <a:ext cx="6882684" cy="6882684"/>
          </a:xfrm>
          <a:custGeom>
            <a:avLst/>
            <a:gdLst/>
            <a:ahLst/>
            <a:cxnLst/>
            <a:rect l="l" t="t" r="r" b="b"/>
            <a:pathLst>
              <a:path w="6882684" h="6882684">
                <a:moveTo>
                  <a:pt x="0" y="0"/>
                </a:moveTo>
                <a:lnTo>
                  <a:pt x="6882684" y="0"/>
                </a:lnTo>
                <a:lnTo>
                  <a:pt x="6882684" y="6882684"/>
                </a:lnTo>
                <a:lnTo>
                  <a:pt x="0" y="68826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AutoShape 13"/>
          <p:cNvSpPr/>
          <p:nvPr/>
        </p:nvSpPr>
        <p:spPr>
          <a:xfrm flipH="1" flipV="1">
            <a:off x="4501172" y="3187796"/>
            <a:ext cx="0" cy="5138294"/>
          </a:xfrm>
          <a:prstGeom prst="line">
            <a:avLst/>
          </a:prstGeom>
          <a:ln w="38100" cap="flat">
            <a:solidFill>
              <a:srgbClr val="052A4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4777397" y="2949671"/>
            <a:ext cx="7529199" cy="4476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36"/>
              </a:lnSpc>
            </a:pPr>
            <a:r>
              <a:rPr lang="en-US" sz="3033" spc="136">
                <a:solidFill>
                  <a:srgbClr val="2A2E3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Data Collection</a:t>
            </a:r>
          </a:p>
          <a:p>
            <a:pPr algn="l">
              <a:lnSpc>
                <a:spcPts val="6036"/>
              </a:lnSpc>
            </a:pPr>
            <a:r>
              <a:rPr lang="en-US" sz="3033" spc="136">
                <a:solidFill>
                  <a:srgbClr val="2A2E3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Data Cleaning</a:t>
            </a:r>
          </a:p>
          <a:p>
            <a:pPr algn="l">
              <a:lnSpc>
                <a:spcPts val="6036"/>
              </a:lnSpc>
            </a:pPr>
            <a:r>
              <a:rPr lang="en-US" sz="3033" spc="136">
                <a:solidFill>
                  <a:srgbClr val="2A2E3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Data Modeling</a:t>
            </a:r>
          </a:p>
          <a:p>
            <a:pPr algn="l">
              <a:lnSpc>
                <a:spcPts val="6036"/>
              </a:lnSpc>
            </a:pPr>
            <a:r>
              <a:rPr lang="en-US" sz="3033" spc="136">
                <a:solidFill>
                  <a:srgbClr val="2A2E3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Calculations</a:t>
            </a:r>
          </a:p>
          <a:p>
            <a:pPr algn="l">
              <a:lnSpc>
                <a:spcPts val="6036"/>
              </a:lnSpc>
            </a:pPr>
            <a:r>
              <a:rPr lang="en-US" sz="3033" spc="136">
                <a:solidFill>
                  <a:srgbClr val="2A2E3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Dashboard Lay outing</a:t>
            </a:r>
          </a:p>
          <a:p>
            <a:pPr marL="0" lvl="0" indent="0" algn="l">
              <a:lnSpc>
                <a:spcPts val="6036"/>
              </a:lnSpc>
            </a:pPr>
            <a:r>
              <a:rPr lang="en-US" sz="3033" spc="136">
                <a:solidFill>
                  <a:srgbClr val="2A2E3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Dashboard/Report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91204" y="1866787"/>
            <a:ext cx="8630955" cy="87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6973"/>
              </a:lnSpc>
              <a:spcBef>
                <a:spcPct val="0"/>
              </a:spcBef>
            </a:pPr>
            <a:r>
              <a:rPr lang="en-US" sz="5811" b="1" spc="209">
                <a:solidFill>
                  <a:srgbClr val="2A2E3A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STEPS IN PROJECT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526614" y="2949671"/>
            <a:ext cx="694598" cy="5376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08"/>
              </a:lnSpc>
            </a:pPr>
            <a:r>
              <a:rPr lang="en-US" sz="3119" b="1" spc="140">
                <a:solidFill>
                  <a:srgbClr val="4DBF3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01</a:t>
            </a:r>
          </a:p>
          <a:p>
            <a:pPr algn="l">
              <a:lnSpc>
                <a:spcPts val="6208"/>
              </a:lnSpc>
            </a:pPr>
            <a:r>
              <a:rPr lang="en-US" sz="3119" b="1" spc="140">
                <a:solidFill>
                  <a:srgbClr val="4DBF3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02</a:t>
            </a:r>
          </a:p>
          <a:p>
            <a:pPr algn="l">
              <a:lnSpc>
                <a:spcPts val="6208"/>
              </a:lnSpc>
            </a:pPr>
            <a:r>
              <a:rPr lang="en-US" sz="3119" b="1" spc="140">
                <a:solidFill>
                  <a:srgbClr val="4DBF3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03</a:t>
            </a:r>
          </a:p>
          <a:p>
            <a:pPr algn="l">
              <a:lnSpc>
                <a:spcPts val="6208"/>
              </a:lnSpc>
            </a:pPr>
            <a:r>
              <a:rPr lang="en-US" sz="3119" b="1" spc="140">
                <a:solidFill>
                  <a:srgbClr val="4DBF3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04</a:t>
            </a:r>
          </a:p>
          <a:p>
            <a:pPr algn="l">
              <a:lnSpc>
                <a:spcPts val="6208"/>
              </a:lnSpc>
            </a:pPr>
            <a:r>
              <a:rPr lang="en-US" sz="3119" b="1" spc="140">
                <a:solidFill>
                  <a:srgbClr val="4DBF3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05</a:t>
            </a:r>
          </a:p>
          <a:p>
            <a:pPr algn="l">
              <a:lnSpc>
                <a:spcPts val="6208"/>
              </a:lnSpc>
            </a:pPr>
            <a:r>
              <a:rPr lang="en-US" sz="3119" b="1" spc="140">
                <a:solidFill>
                  <a:srgbClr val="4DBF38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06</a:t>
            </a:r>
          </a:p>
          <a:p>
            <a:pPr marL="0" lvl="0" indent="0" algn="l">
              <a:lnSpc>
                <a:spcPts val="6208"/>
              </a:lnSpc>
            </a:pPr>
            <a:endParaRPr lang="en-US" sz="3119" b="1" spc="140">
              <a:solidFill>
                <a:srgbClr val="4DBF38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019606">
            <a:off x="13580842" y="-1136129"/>
            <a:ext cx="3889773" cy="12559257"/>
          </a:xfrm>
          <a:custGeom>
            <a:avLst/>
            <a:gdLst/>
            <a:ahLst/>
            <a:cxnLst/>
            <a:rect l="l" t="t" r="r" b="b"/>
            <a:pathLst>
              <a:path w="3889773" h="12559257">
                <a:moveTo>
                  <a:pt x="0" y="0"/>
                </a:moveTo>
                <a:lnTo>
                  <a:pt x="3889773" y="0"/>
                </a:lnTo>
                <a:lnTo>
                  <a:pt x="3889773" y="12559258"/>
                </a:lnTo>
                <a:lnTo>
                  <a:pt x="0" y="12559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25794" t="-40822" b="-52994"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3128476" y="-634385"/>
            <a:ext cx="7779807" cy="11555770"/>
            <a:chOff x="0" y="0"/>
            <a:chExt cx="4275074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5074" cy="6350000"/>
            </a:xfrm>
            <a:custGeom>
              <a:avLst/>
              <a:gdLst/>
              <a:ahLst/>
              <a:cxnLst/>
              <a:rect l="l" t="t" r="r" b="b"/>
              <a:pathLst>
                <a:path w="4275074" h="6350000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blipFill>
              <a:blip r:embed="rId4"/>
              <a:stretch>
                <a:fillRect l="-25011" r="-25011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868161" y="4059322"/>
            <a:ext cx="10542861" cy="3985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0"/>
              </a:lnSpc>
            </a:pPr>
            <a:r>
              <a:rPr lang="en-US" sz="3222" b="1" spc="144">
                <a:solidFill>
                  <a:srgbClr val="2A2E3A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TOTAL SALES</a:t>
            </a:r>
            <a:r>
              <a:rPr lang="en-US" sz="3222" spc="144">
                <a:solidFill>
                  <a:srgbClr val="2A2E3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:The overall revenue generated from all items sold.</a:t>
            </a:r>
          </a:p>
          <a:p>
            <a:pPr algn="l">
              <a:lnSpc>
                <a:spcPts val="4510"/>
              </a:lnSpc>
            </a:pPr>
            <a:r>
              <a:rPr lang="en-US" sz="3222" b="1" spc="144">
                <a:solidFill>
                  <a:srgbClr val="2A2E3A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Average Sales</a:t>
            </a:r>
            <a:r>
              <a:rPr lang="en-US" sz="3222" spc="144">
                <a:solidFill>
                  <a:srgbClr val="2A2E3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:The average revenue per sale.</a:t>
            </a:r>
          </a:p>
          <a:p>
            <a:pPr algn="l">
              <a:lnSpc>
                <a:spcPts val="4510"/>
              </a:lnSpc>
            </a:pPr>
            <a:r>
              <a:rPr lang="en-US" sz="3222" b="1" spc="144">
                <a:solidFill>
                  <a:srgbClr val="2A2E3A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Number of Items:</a:t>
            </a:r>
            <a:r>
              <a:rPr lang="en-US" sz="3222" spc="144">
                <a:solidFill>
                  <a:srgbClr val="2A2E3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total count of different items sold.</a:t>
            </a:r>
          </a:p>
          <a:p>
            <a:pPr marL="0" lvl="0" indent="0" algn="l">
              <a:lnSpc>
                <a:spcPts val="4510"/>
              </a:lnSpc>
              <a:spcBef>
                <a:spcPct val="0"/>
              </a:spcBef>
            </a:pPr>
            <a:r>
              <a:rPr lang="en-US" sz="3222" b="1" spc="144">
                <a:solidFill>
                  <a:srgbClr val="2A2E3A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Average Rating:</a:t>
            </a:r>
            <a:r>
              <a:rPr lang="en-US" sz="3222" spc="144">
                <a:solidFill>
                  <a:srgbClr val="2A2E3A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average customer rating for items sold.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2411022" y="5331077"/>
            <a:ext cx="2945028" cy="5777885"/>
            <a:chOff x="0" y="0"/>
            <a:chExt cx="406400" cy="79732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6400" cy="797321"/>
            </a:xfrm>
            <a:custGeom>
              <a:avLst/>
              <a:gdLst/>
              <a:ahLst/>
              <a:cxnLst/>
              <a:rect l="l" t="t" r="r" b="b"/>
              <a:pathLst>
                <a:path w="406400" h="797321">
                  <a:moveTo>
                    <a:pt x="203200" y="0"/>
                  </a:moveTo>
                  <a:lnTo>
                    <a:pt x="406400" y="0"/>
                  </a:lnTo>
                  <a:lnTo>
                    <a:pt x="203200" y="797321"/>
                  </a:lnTo>
                  <a:lnTo>
                    <a:pt x="0" y="79732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DBF38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101600" y="-47625"/>
              <a:ext cx="203200" cy="844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1371921" y="-634385"/>
            <a:ext cx="2743842" cy="5383177"/>
            <a:chOff x="0" y="0"/>
            <a:chExt cx="406400" cy="79732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06400" cy="797321"/>
            </a:xfrm>
            <a:custGeom>
              <a:avLst/>
              <a:gdLst/>
              <a:ahLst/>
              <a:cxnLst/>
              <a:rect l="l" t="t" r="r" b="b"/>
              <a:pathLst>
                <a:path w="406400" h="797321">
                  <a:moveTo>
                    <a:pt x="203200" y="0"/>
                  </a:moveTo>
                  <a:lnTo>
                    <a:pt x="406400" y="0"/>
                  </a:lnTo>
                  <a:lnTo>
                    <a:pt x="203200" y="797321"/>
                  </a:lnTo>
                  <a:lnTo>
                    <a:pt x="0" y="79732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0D12A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101600" y="-47625"/>
              <a:ext cx="203200" cy="844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356049" y="-373209"/>
            <a:ext cx="714563" cy="1401909"/>
            <a:chOff x="0" y="0"/>
            <a:chExt cx="406400" cy="79732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06400" cy="797321"/>
            </a:xfrm>
            <a:custGeom>
              <a:avLst/>
              <a:gdLst/>
              <a:ahLst/>
              <a:cxnLst/>
              <a:rect l="l" t="t" r="r" b="b"/>
              <a:pathLst>
                <a:path w="406400" h="797321">
                  <a:moveTo>
                    <a:pt x="203200" y="0"/>
                  </a:moveTo>
                  <a:lnTo>
                    <a:pt x="406400" y="0"/>
                  </a:lnTo>
                  <a:lnTo>
                    <a:pt x="203200" y="797321"/>
                  </a:lnTo>
                  <a:lnTo>
                    <a:pt x="0" y="79732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80D12A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101600" y="-47625"/>
              <a:ext cx="203200" cy="844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868161" y="1887110"/>
            <a:ext cx="9215417" cy="107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96"/>
              </a:lnSpc>
              <a:spcBef>
                <a:spcPct val="0"/>
              </a:spcBef>
            </a:pPr>
            <a:r>
              <a:rPr lang="en-US" sz="7080" b="1" spc="254">
                <a:solidFill>
                  <a:srgbClr val="2A2E3A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Calculations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0818" y="0"/>
            <a:ext cx="18288000" cy="4053739"/>
            <a:chOff x="0" y="0"/>
            <a:chExt cx="4816593" cy="10676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67651"/>
            </a:xfrm>
            <a:custGeom>
              <a:avLst/>
              <a:gdLst/>
              <a:ahLst/>
              <a:cxnLst/>
              <a:rect l="l" t="t" r="r" b="b"/>
              <a:pathLst>
                <a:path w="4816592" h="1067651">
                  <a:moveTo>
                    <a:pt x="0" y="0"/>
                  </a:moveTo>
                  <a:lnTo>
                    <a:pt x="4816592" y="0"/>
                  </a:lnTo>
                  <a:lnTo>
                    <a:pt x="4816592" y="1067651"/>
                  </a:lnTo>
                  <a:lnTo>
                    <a:pt x="0" y="1067651"/>
                  </a:lnTo>
                  <a:close/>
                </a:path>
              </a:pathLst>
            </a:custGeom>
            <a:solidFill>
              <a:srgbClr val="F8CC44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1152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96611" y="2128857"/>
            <a:ext cx="9951967" cy="1020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10"/>
              </a:lnSpc>
              <a:spcBef>
                <a:spcPct val="0"/>
              </a:spcBef>
            </a:pPr>
            <a:r>
              <a:rPr lang="en-US" sz="6675" b="1" spc="240">
                <a:solidFill>
                  <a:srgbClr val="FFFBFB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Chart’s Requirement</a:t>
            </a:r>
          </a:p>
        </p:txBody>
      </p:sp>
      <p:sp>
        <p:nvSpPr>
          <p:cNvPr id="6" name="Freeform 6"/>
          <p:cNvSpPr/>
          <p:nvPr/>
        </p:nvSpPr>
        <p:spPr>
          <a:xfrm>
            <a:off x="9374818" y="-2586212"/>
            <a:ext cx="9619282" cy="5963955"/>
          </a:xfrm>
          <a:custGeom>
            <a:avLst/>
            <a:gdLst/>
            <a:ahLst/>
            <a:cxnLst/>
            <a:rect l="l" t="t" r="r" b="b"/>
            <a:pathLst>
              <a:path w="9619282" h="5963955">
                <a:moveTo>
                  <a:pt x="0" y="0"/>
                </a:moveTo>
                <a:lnTo>
                  <a:pt x="9619282" y="0"/>
                </a:lnTo>
                <a:lnTo>
                  <a:pt x="9619282" y="5963954"/>
                </a:lnTo>
                <a:lnTo>
                  <a:pt x="0" y="5963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1028700" y="4578292"/>
            <a:ext cx="3961494" cy="507624"/>
            <a:chOff x="0" y="0"/>
            <a:chExt cx="1043356" cy="13369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43356" cy="133695"/>
            </a:xfrm>
            <a:custGeom>
              <a:avLst/>
              <a:gdLst/>
              <a:ahLst/>
              <a:cxnLst/>
              <a:rect l="l" t="t" r="r" b="b"/>
              <a:pathLst>
                <a:path w="1043356" h="133695">
                  <a:moveTo>
                    <a:pt x="66848" y="0"/>
                  </a:moveTo>
                  <a:lnTo>
                    <a:pt x="976509" y="0"/>
                  </a:lnTo>
                  <a:cubicBezTo>
                    <a:pt x="1013428" y="0"/>
                    <a:pt x="1043356" y="29929"/>
                    <a:pt x="1043356" y="66848"/>
                  </a:cubicBezTo>
                  <a:lnTo>
                    <a:pt x="1043356" y="66848"/>
                  </a:lnTo>
                  <a:cubicBezTo>
                    <a:pt x="1043356" y="84577"/>
                    <a:pt x="1036313" y="101580"/>
                    <a:pt x="1023777" y="114116"/>
                  </a:cubicBezTo>
                  <a:cubicBezTo>
                    <a:pt x="1011241" y="126652"/>
                    <a:pt x="994238" y="133695"/>
                    <a:pt x="976509" y="133695"/>
                  </a:cubicBezTo>
                  <a:lnTo>
                    <a:pt x="66848" y="133695"/>
                  </a:lnTo>
                  <a:cubicBezTo>
                    <a:pt x="49118" y="133695"/>
                    <a:pt x="32116" y="126652"/>
                    <a:pt x="19579" y="114116"/>
                  </a:cubicBezTo>
                  <a:cubicBezTo>
                    <a:pt x="7043" y="101580"/>
                    <a:pt x="0" y="84577"/>
                    <a:pt x="0" y="66848"/>
                  </a:cubicBezTo>
                  <a:lnTo>
                    <a:pt x="0" y="66848"/>
                  </a:lnTo>
                  <a:cubicBezTo>
                    <a:pt x="0" y="49118"/>
                    <a:pt x="7043" y="32116"/>
                    <a:pt x="19579" y="19579"/>
                  </a:cubicBezTo>
                  <a:cubicBezTo>
                    <a:pt x="32116" y="7043"/>
                    <a:pt x="49118" y="0"/>
                    <a:pt x="668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1043356" cy="1527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Total Sales by Fat Content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632255" y="4578292"/>
            <a:ext cx="3443188" cy="565208"/>
            <a:chOff x="0" y="0"/>
            <a:chExt cx="906848" cy="14886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06848" cy="148861"/>
            </a:xfrm>
            <a:custGeom>
              <a:avLst/>
              <a:gdLst/>
              <a:ahLst/>
              <a:cxnLst/>
              <a:rect l="l" t="t" r="r" b="b"/>
              <a:pathLst>
                <a:path w="906848" h="148861">
                  <a:moveTo>
                    <a:pt x="74431" y="0"/>
                  </a:moveTo>
                  <a:lnTo>
                    <a:pt x="832417" y="0"/>
                  </a:lnTo>
                  <a:cubicBezTo>
                    <a:pt x="852157" y="0"/>
                    <a:pt x="871089" y="7842"/>
                    <a:pt x="885048" y="21800"/>
                  </a:cubicBezTo>
                  <a:cubicBezTo>
                    <a:pt x="899006" y="35759"/>
                    <a:pt x="906848" y="54690"/>
                    <a:pt x="906848" y="74431"/>
                  </a:cubicBezTo>
                  <a:lnTo>
                    <a:pt x="906848" y="74431"/>
                  </a:lnTo>
                  <a:cubicBezTo>
                    <a:pt x="906848" y="94171"/>
                    <a:pt x="899006" y="113103"/>
                    <a:pt x="885048" y="127061"/>
                  </a:cubicBezTo>
                  <a:cubicBezTo>
                    <a:pt x="871089" y="141020"/>
                    <a:pt x="852157" y="148861"/>
                    <a:pt x="832417" y="148861"/>
                  </a:cubicBezTo>
                  <a:lnTo>
                    <a:pt x="74431" y="148861"/>
                  </a:lnTo>
                  <a:cubicBezTo>
                    <a:pt x="54690" y="148861"/>
                    <a:pt x="35759" y="141020"/>
                    <a:pt x="21800" y="127061"/>
                  </a:cubicBezTo>
                  <a:cubicBezTo>
                    <a:pt x="7842" y="113103"/>
                    <a:pt x="0" y="94171"/>
                    <a:pt x="0" y="74431"/>
                  </a:cubicBezTo>
                  <a:lnTo>
                    <a:pt x="0" y="74431"/>
                  </a:lnTo>
                  <a:cubicBezTo>
                    <a:pt x="0" y="54690"/>
                    <a:pt x="7842" y="35759"/>
                    <a:pt x="21800" y="21800"/>
                  </a:cubicBezTo>
                  <a:cubicBezTo>
                    <a:pt x="35759" y="7842"/>
                    <a:pt x="54690" y="0"/>
                    <a:pt x="74431" y="0"/>
                  </a:cubicBezTo>
                  <a:close/>
                </a:path>
              </a:pathLst>
            </a:custGeom>
            <a:solidFill>
              <a:srgbClr val="4DBF38"/>
            </a:solidFill>
            <a:ln cap="rnd">
              <a:noFill/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906848" cy="167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Total Sales by Item Type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752867" y="4635876"/>
            <a:ext cx="3086100" cy="507624"/>
            <a:chOff x="0" y="0"/>
            <a:chExt cx="812800" cy="13369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133695"/>
            </a:xfrm>
            <a:custGeom>
              <a:avLst/>
              <a:gdLst/>
              <a:ahLst/>
              <a:cxnLst/>
              <a:rect l="l" t="t" r="r" b="b"/>
              <a:pathLst>
                <a:path w="812800" h="133695">
                  <a:moveTo>
                    <a:pt x="66848" y="0"/>
                  </a:moveTo>
                  <a:lnTo>
                    <a:pt x="745952" y="0"/>
                  </a:lnTo>
                  <a:cubicBezTo>
                    <a:pt x="763682" y="0"/>
                    <a:pt x="780684" y="7043"/>
                    <a:pt x="793221" y="19579"/>
                  </a:cubicBezTo>
                  <a:cubicBezTo>
                    <a:pt x="805757" y="32116"/>
                    <a:pt x="812800" y="49118"/>
                    <a:pt x="812800" y="66848"/>
                  </a:cubicBezTo>
                  <a:lnTo>
                    <a:pt x="812800" y="66848"/>
                  </a:lnTo>
                  <a:cubicBezTo>
                    <a:pt x="812800" y="84577"/>
                    <a:pt x="805757" y="101580"/>
                    <a:pt x="793221" y="114116"/>
                  </a:cubicBezTo>
                  <a:cubicBezTo>
                    <a:pt x="780684" y="126652"/>
                    <a:pt x="763682" y="133695"/>
                    <a:pt x="745952" y="133695"/>
                  </a:cubicBezTo>
                  <a:lnTo>
                    <a:pt x="66848" y="133695"/>
                  </a:lnTo>
                  <a:cubicBezTo>
                    <a:pt x="49118" y="133695"/>
                    <a:pt x="32116" y="126652"/>
                    <a:pt x="19579" y="114116"/>
                  </a:cubicBezTo>
                  <a:cubicBezTo>
                    <a:pt x="7043" y="101580"/>
                    <a:pt x="0" y="84577"/>
                    <a:pt x="0" y="66848"/>
                  </a:cubicBezTo>
                  <a:lnTo>
                    <a:pt x="0" y="66848"/>
                  </a:lnTo>
                  <a:cubicBezTo>
                    <a:pt x="0" y="49118"/>
                    <a:pt x="7043" y="32116"/>
                    <a:pt x="19579" y="19579"/>
                  </a:cubicBezTo>
                  <a:cubicBezTo>
                    <a:pt x="32116" y="7043"/>
                    <a:pt x="49118" y="0"/>
                    <a:pt x="66848" y="0"/>
                  </a:cubicBezTo>
                  <a:close/>
                </a:path>
              </a:pathLst>
            </a:custGeom>
            <a:solidFill>
              <a:srgbClr val="4DBF38"/>
            </a:solidFill>
            <a:ln cap="rnd">
              <a:noFill/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812800" cy="1527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Fat Content by Outlet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611641" y="4635876"/>
            <a:ext cx="3086100" cy="507624"/>
            <a:chOff x="0" y="0"/>
            <a:chExt cx="812800" cy="13369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133695"/>
            </a:xfrm>
            <a:custGeom>
              <a:avLst/>
              <a:gdLst/>
              <a:ahLst/>
              <a:cxnLst/>
              <a:rect l="l" t="t" r="r" b="b"/>
              <a:pathLst>
                <a:path w="812800" h="133695">
                  <a:moveTo>
                    <a:pt x="66848" y="0"/>
                  </a:moveTo>
                  <a:lnTo>
                    <a:pt x="745952" y="0"/>
                  </a:lnTo>
                  <a:cubicBezTo>
                    <a:pt x="763682" y="0"/>
                    <a:pt x="780684" y="7043"/>
                    <a:pt x="793221" y="19579"/>
                  </a:cubicBezTo>
                  <a:cubicBezTo>
                    <a:pt x="805757" y="32116"/>
                    <a:pt x="812800" y="49118"/>
                    <a:pt x="812800" y="66848"/>
                  </a:cubicBezTo>
                  <a:lnTo>
                    <a:pt x="812800" y="66848"/>
                  </a:lnTo>
                  <a:cubicBezTo>
                    <a:pt x="812800" y="84577"/>
                    <a:pt x="805757" y="101580"/>
                    <a:pt x="793221" y="114116"/>
                  </a:cubicBezTo>
                  <a:cubicBezTo>
                    <a:pt x="780684" y="126652"/>
                    <a:pt x="763682" y="133695"/>
                    <a:pt x="745952" y="133695"/>
                  </a:cubicBezTo>
                  <a:lnTo>
                    <a:pt x="66848" y="133695"/>
                  </a:lnTo>
                  <a:cubicBezTo>
                    <a:pt x="49118" y="133695"/>
                    <a:pt x="32116" y="126652"/>
                    <a:pt x="19579" y="114116"/>
                  </a:cubicBezTo>
                  <a:cubicBezTo>
                    <a:pt x="7043" y="101580"/>
                    <a:pt x="0" y="84577"/>
                    <a:pt x="0" y="66848"/>
                  </a:cubicBezTo>
                  <a:lnTo>
                    <a:pt x="0" y="66848"/>
                  </a:lnTo>
                  <a:cubicBezTo>
                    <a:pt x="0" y="49118"/>
                    <a:pt x="7043" y="32116"/>
                    <a:pt x="19579" y="19579"/>
                  </a:cubicBezTo>
                  <a:cubicBezTo>
                    <a:pt x="32116" y="7043"/>
                    <a:pt x="49118" y="0"/>
                    <a:pt x="66848" y="0"/>
                  </a:cubicBezTo>
                  <a:close/>
                </a:path>
              </a:pathLst>
            </a:custGeom>
            <a:solidFill>
              <a:srgbClr val="4DBF38"/>
            </a:solidFill>
            <a:ln cap="rnd">
              <a:noFill/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812800" cy="1527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Total Sales by Outlet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8345096" y="-1016743"/>
            <a:ext cx="5903940" cy="3660443"/>
          </a:xfrm>
          <a:custGeom>
            <a:avLst/>
            <a:gdLst/>
            <a:ahLst/>
            <a:cxnLst/>
            <a:rect l="l" t="t" r="r" b="b"/>
            <a:pathLst>
              <a:path w="5903940" h="3660443">
                <a:moveTo>
                  <a:pt x="0" y="0"/>
                </a:moveTo>
                <a:lnTo>
                  <a:pt x="5903940" y="0"/>
                </a:lnTo>
                <a:lnTo>
                  <a:pt x="5903940" y="3660443"/>
                </a:lnTo>
                <a:lnTo>
                  <a:pt x="0" y="3660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0" name="Freeform 20"/>
          <p:cNvSpPr/>
          <p:nvPr/>
        </p:nvSpPr>
        <p:spPr>
          <a:xfrm>
            <a:off x="1665083" y="5609831"/>
            <a:ext cx="3345259" cy="3264512"/>
          </a:xfrm>
          <a:custGeom>
            <a:avLst/>
            <a:gdLst/>
            <a:ahLst/>
            <a:cxnLst/>
            <a:rect l="l" t="t" r="r" b="b"/>
            <a:pathLst>
              <a:path w="3345259" h="3264512">
                <a:moveTo>
                  <a:pt x="0" y="0"/>
                </a:moveTo>
                <a:lnTo>
                  <a:pt x="3345259" y="0"/>
                </a:lnTo>
                <a:lnTo>
                  <a:pt x="3345259" y="3264511"/>
                </a:lnTo>
                <a:lnTo>
                  <a:pt x="0" y="32645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342522" y="-5136439"/>
            <a:ext cx="16328669" cy="5532204"/>
          </a:xfrm>
          <a:custGeom>
            <a:avLst/>
            <a:gdLst/>
            <a:ahLst/>
            <a:cxnLst/>
            <a:rect l="l" t="t" r="r" b="b"/>
            <a:pathLst>
              <a:path w="16328669" h="5532204">
                <a:moveTo>
                  <a:pt x="0" y="0"/>
                </a:moveTo>
                <a:lnTo>
                  <a:pt x="16328669" y="0"/>
                </a:lnTo>
                <a:lnTo>
                  <a:pt x="16328669" y="5532204"/>
                </a:lnTo>
                <a:lnTo>
                  <a:pt x="0" y="55322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96115" b="-96115"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5799214" y="5494622"/>
            <a:ext cx="2918771" cy="4261094"/>
          </a:xfrm>
          <a:custGeom>
            <a:avLst/>
            <a:gdLst/>
            <a:ahLst/>
            <a:cxnLst/>
            <a:rect l="l" t="t" r="r" b="b"/>
            <a:pathLst>
              <a:path w="2918771" h="4261094">
                <a:moveTo>
                  <a:pt x="0" y="0"/>
                </a:moveTo>
                <a:lnTo>
                  <a:pt x="2918771" y="0"/>
                </a:lnTo>
                <a:lnTo>
                  <a:pt x="2918771" y="4261094"/>
                </a:lnTo>
                <a:lnTo>
                  <a:pt x="0" y="42610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9312205" y="5781302"/>
            <a:ext cx="3727474" cy="2953847"/>
          </a:xfrm>
          <a:custGeom>
            <a:avLst/>
            <a:gdLst/>
            <a:ahLst/>
            <a:cxnLst/>
            <a:rect l="l" t="t" r="r" b="b"/>
            <a:pathLst>
              <a:path w="3727474" h="2953847">
                <a:moveTo>
                  <a:pt x="0" y="0"/>
                </a:moveTo>
                <a:lnTo>
                  <a:pt x="3727474" y="0"/>
                </a:lnTo>
                <a:lnTo>
                  <a:pt x="3727474" y="2953848"/>
                </a:lnTo>
                <a:lnTo>
                  <a:pt x="0" y="295384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3039679" y="6257150"/>
            <a:ext cx="4781897" cy="2002152"/>
          </a:xfrm>
          <a:custGeom>
            <a:avLst/>
            <a:gdLst/>
            <a:ahLst/>
            <a:cxnLst/>
            <a:rect l="l" t="t" r="r" b="b"/>
            <a:pathLst>
              <a:path w="4781897" h="2002152">
                <a:moveTo>
                  <a:pt x="0" y="0"/>
                </a:moveTo>
                <a:lnTo>
                  <a:pt x="4781898" y="0"/>
                </a:lnTo>
                <a:lnTo>
                  <a:pt x="4781898" y="2002152"/>
                </a:lnTo>
                <a:lnTo>
                  <a:pt x="0" y="200215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0818" y="0"/>
            <a:ext cx="18288000" cy="4053739"/>
            <a:chOff x="0" y="0"/>
            <a:chExt cx="4816593" cy="10676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67651"/>
            </a:xfrm>
            <a:custGeom>
              <a:avLst/>
              <a:gdLst/>
              <a:ahLst/>
              <a:cxnLst/>
              <a:rect l="l" t="t" r="r" b="b"/>
              <a:pathLst>
                <a:path w="4816592" h="1067651">
                  <a:moveTo>
                    <a:pt x="0" y="0"/>
                  </a:moveTo>
                  <a:lnTo>
                    <a:pt x="4816592" y="0"/>
                  </a:lnTo>
                  <a:lnTo>
                    <a:pt x="4816592" y="1067651"/>
                  </a:lnTo>
                  <a:lnTo>
                    <a:pt x="0" y="1067651"/>
                  </a:lnTo>
                  <a:close/>
                </a:path>
              </a:pathLst>
            </a:custGeom>
            <a:solidFill>
              <a:srgbClr val="F8CC44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1152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96611" y="2128857"/>
            <a:ext cx="9951967" cy="1020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10"/>
              </a:lnSpc>
              <a:spcBef>
                <a:spcPct val="0"/>
              </a:spcBef>
            </a:pPr>
            <a:r>
              <a:rPr lang="en-US" sz="6675" b="1" spc="240">
                <a:solidFill>
                  <a:srgbClr val="FFFBFB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Chart’s Requirement</a:t>
            </a:r>
          </a:p>
        </p:txBody>
      </p:sp>
      <p:sp>
        <p:nvSpPr>
          <p:cNvPr id="6" name="Freeform 6"/>
          <p:cNvSpPr/>
          <p:nvPr/>
        </p:nvSpPr>
        <p:spPr>
          <a:xfrm>
            <a:off x="9374818" y="-2586212"/>
            <a:ext cx="9619282" cy="5963955"/>
          </a:xfrm>
          <a:custGeom>
            <a:avLst/>
            <a:gdLst/>
            <a:ahLst/>
            <a:cxnLst/>
            <a:rect l="l" t="t" r="r" b="b"/>
            <a:pathLst>
              <a:path w="9619282" h="5963955">
                <a:moveTo>
                  <a:pt x="0" y="0"/>
                </a:moveTo>
                <a:lnTo>
                  <a:pt x="9619282" y="0"/>
                </a:lnTo>
                <a:lnTo>
                  <a:pt x="9619282" y="5963954"/>
                </a:lnTo>
                <a:lnTo>
                  <a:pt x="0" y="5963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1028700" y="4578292"/>
            <a:ext cx="3961494" cy="507624"/>
            <a:chOff x="0" y="0"/>
            <a:chExt cx="1043356" cy="13369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43356" cy="133695"/>
            </a:xfrm>
            <a:custGeom>
              <a:avLst/>
              <a:gdLst/>
              <a:ahLst/>
              <a:cxnLst/>
              <a:rect l="l" t="t" r="r" b="b"/>
              <a:pathLst>
                <a:path w="1043356" h="133695">
                  <a:moveTo>
                    <a:pt x="66848" y="0"/>
                  </a:moveTo>
                  <a:lnTo>
                    <a:pt x="976509" y="0"/>
                  </a:lnTo>
                  <a:cubicBezTo>
                    <a:pt x="1013428" y="0"/>
                    <a:pt x="1043356" y="29929"/>
                    <a:pt x="1043356" y="66848"/>
                  </a:cubicBezTo>
                  <a:lnTo>
                    <a:pt x="1043356" y="66848"/>
                  </a:lnTo>
                  <a:cubicBezTo>
                    <a:pt x="1043356" y="84577"/>
                    <a:pt x="1036313" y="101580"/>
                    <a:pt x="1023777" y="114116"/>
                  </a:cubicBezTo>
                  <a:cubicBezTo>
                    <a:pt x="1011241" y="126652"/>
                    <a:pt x="994238" y="133695"/>
                    <a:pt x="976509" y="133695"/>
                  </a:cubicBezTo>
                  <a:lnTo>
                    <a:pt x="66848" y="133695"/>
                  </a:lnTo>
                  <a:cubicBezTo>
                    <a:pt x="49118" y="133695"/>
                    <a:pt x="32116" y="126652"/>
                    <a:pt x="19579" y="114116"/>
                  </a:cubicBezTo>
                  <a:cubicBezTo>
                    <a:pt x="7043" y="101580"/>
                    <a:pt x="0" y="84577"/>
                    <a:pt x="0" y="66848"/>
                  </a:cubicBezTo>
                  <a:lnTo>
                    <a:pt x="0" y="66848"/>
                  </a:lnTo>
                  <a:cubicBezTo>
                    <a:pt x="0" y="49118"/>
                    <a:pt x="7043" y="32116"/>
                    <a:pt x="19579" y="19579"/>
                  </a:cubicBezTo>
                  <a:cubicBezTo>
                    <a:pt x="32116" y="7043"/>
                    <a:pt x="49118" y="0"/>
                    <a:pt x="66848" y="0"/>
                  </a:cubicBezTo>
                  <a:close/>
                </a:path>
              </a:pathLst>
            </a:custGeom>
            <a:solidFill>
              <a:srgbClr val="4DBF3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1043356" cy="1527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Sales by Outlet Size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912497" y="4665451"/>
            <a:ext cx="3443188" cy="565208"/>
            <a:chOff x="0" y="0"/>
            <a:chExt cx="906848" cy="14886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06848" cy="148861"/>
            </a:xfrm>
            <a:custGeom>
              <a:avLst/>
              <a:gdLst/>
              <a:ahLst/>
              <a:cxnLst/>
              <a:rect l="l" t="t" r="r" b="b"/>
              <a:pathLst>
                <a:path w="906848" h="148861">
                  <a:moveTo>
                    <a:pt x="74431" y="0"/>
                  </a:moveTo>
                  <a:lnTo>
                    <a:pt x="832417" y="0"/>
                  </a:lnTo>
                  <a:cubicBezTo>
                    <a:pt x="852157" y="0"/>
                    <a:pt x="871089" y="7842"/>
                    <a:pt x="885048" y="21800"/>
                  </a:cubicBezTo>
                  <a:cubicBezTo>
                    <a:pt x="899006" y="35759"/>
                    <a:pt x="906848" y="54690"/>
                    <a:pt x="906848" y="74431"/>
                  </a:cubicBezTo>
                  <a:lnTo>
                    <a:pt x="906848" y="74431"/>
                  </a:lnTo>
                  <a:cubicBezTo>
                    <a:pt x="906848" y="94171"/>
                    <a:pt x="899006" y="113103"/>
                    <a:pt x="885048" y="127061"/>
                  </a:cubicBezTo>
                  <a:cubicBezTo>
                    <a:pt x="871089" y="141020"/>
                    <a:pt x="852157" y="148861"/>
                    <a:pt x="832417" y="148861"/>
                  </a:cubicBezTo>
                  <a:lnTo>
                    <a:pt x="74431" y="148861"/>
                  </a:lnTo>
                  <a:cubicBezTo>
                    <a:pt x="54690" y="148861"/>
                    <a:pt x="35759" y="141020"/>
                    <a:pt x="21800" y="127061"/>
                  </a:cubicBezTo>
                  <a:cubicBezTo>
                    <a:pt x="7842" y="113103"/>
                    <a:pt x="0" y="94171"/>
                    <a:pt x="0" y="74431"/>
                  </a:cubicBezTo>
                  <a:lnTo>
                    <a:pt x="0" y="74431"/>
                  </a:lnTo>
                  <a:cubicBezTo>
                    <a:pt x="0" y="54690"/>
                    <a:pt x="7842" y="35759"/>
                    <a:pt x="21800" y="21800"/>
                  </a:cubicBezTo>
                  <a:cubicBezTo>
                    <a:pt x="35759" y="7842"/>
                    <a:pt x="54690" y="0"/>
                    <a:pt x="74431" y="0"/>
                  </a:cubicBezTo>
                  <a:close/>
                </a:path>
              </a:pathLst>
            </a:custGeom>
            <a:solidFill>
              <a:srgbClr val="4DBF38"/>
            </a:solidFill>
            <a:ln cap="rnd">
              <a:noFill/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906848" cy="167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Sales by Outlet Location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277988" y="4578292"/>
            <a:ext cx="4431592" cy="739526"/>
            <a:chOff x="0" y="0"/>
            <a:chExt cx="1167168" cy="19477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67168" cy="194772"/>
            </a:xfrm>
            <a:custGeom>
              <a:avLst/>
              <a:gdLst/>
              <a:ahLst/>
              <a:cxnLst/>
              <a:rect l="l" t="t" r="r" b="b"/>
              <a:pathLst>
                <a:path w="1167168" h="194772">
                  <a:moveTo>
                    <a:pt x="97386" y="0"/>
                  </a:moveTo>
                  <a:lnTo>
                    <a:pt x="1069782" y="0"/>
                  </a:lnTo>
                  <a:cubicBezTo>
                    <a:pt x="1123567" y="0"/>
                    <a:pt x="1167168" y="43601"/>
                    <a:pt x="1167168" y="97386"/>
                  </a:cubicBezTo>
                  <a:lnTo>
                    <a:pt x="1167168" y="97386"/>
                  </a:lnTo>
                  <a:cubicBezTo>
                    <a:pt x="1167168" y="151171"/>
                    <a:pt x="1123567" y="194772"/>
                    <a:pt x="1069782" y="194772"/>
                  </a:cubicBezTo>
                  <a:lnTo>
                    <a:pt x="97386" y="194772"/>
                  </a:lnTo>
                  <a:cubicBezTo>
                    <a:pt x="43601" y="194772"/>
                    <a:pt x="0" y="151171"/>
                    <a:pt x="0" y="97386"/>
                  </a:cubicBezTo>
                  <a:lnTo>
                    <a:pt x="0" y="97386"/>
                  </a:lnTo>
                  <a:cubicBezTo>
                    <a:pt x="0" y="43601"/>
                    <a:pt x="43601" y="0"/>
                    <a:pt x="97386" y="0"/>
                  </a:cubicBezTo>
                  <a:close/>
                </a:path>
              </a:pathLst>
            </a:custGeom>
            <a:solidFill>
              <a:srgbClr val="4DBF38"/>
            </a:solidFill>
            <a:ln cap="rnd">
              <a:noFill/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167168" cy="213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All Metrics by Outlet Type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8345096" y="-1016743"/>
            <a:ext cx="5903940" cy="3660443"/>
          </a:xfrm>
          <a:custGeom>
            <a:avLst/>
            <a:gdLst/>
            <a:ahLst/>
            <a:cxnLst/>
            <a:rect l="l" t="t" r="r" b="b"/>
            <a:pathLst>
              <a:path w="5903940" h="3660443">
                <a:moveTo>
                  <a:pt x="0" y="0"/>
                </a:moveTo>
                <a:lnTo>
                  <a:pt x="5903940" y="0"/>
                </a:lnTo>
                <a:lnTo>
                  <a:pt x="5903940" y="3660443"/>
                </a:lnTo>
                <a:lnTo>
                  <a:pt x="0" y="3660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>
            <a:off x="1342522" y="-5136439"/>
            <a:ext cx="16328669" cy="5532204"/>
          </a:xfrm>
          <a:custGeom>
            <a:avLst/>
            <a:gdLst/>
            <a:ahLst/>
            <a:cxnLst/>
            <a:rect l="l" t="t" r="r" b="b"/>
            <a:pathLst>
              <a:path w="16328669" h="5532204">
                <a:moveTo>
                  <a:pt x="0" y="0"/>
                </a:moveTo>
                <a:lnTo>
                  <a:pt x="16328669" y="0"/>
                </a:lnTo>
                <a:lnTo>
                  <a:pt x="16328669" y="5532204"/>
                </a:lnTo>
                <a:lnTo>
                  <a:pt x="0" y="55322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96115" b="-96115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677254" y="5317818"/>
            <a:ext cx="4664387" cy="4129926"/>
          </a:xfrm>
          <a:custGeom>
            <a:avLst/>
            <a:gdLst/>
            <a:ahLst/>
            <a:cxnLst/>
            <a:rect l="l" t="t" r="r" b="b"/>
            <a:pathLst>
              <a:path w="4664387" h="4129926">
                <a:moveTo>
                  <a:pt x="0" y="0"/>
                </a:moveTo>
                <a:lnTo>
                  <a:pt x="4664386" y="0"/>
                </a:lnTo>
                <a:lnTo>
                  <a:pt x="4664386" y="4129926"/>
                </a:lnTo>
                <a:lnTo>
                  <a:pt x="0" y="41299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6005537" y="5317818"/>
            <a:ext cx="4938229" cy="4129926"/>
          </a:xfrm>
          <a:custGeom>
            <a:avLst/>
            <a:gdLst/>
            <a:ahLst/>
            <a:cxnLst/>
            <a:rect l="l" t="t" r="r" b="b"/>
            <a:pathLst>
              <a:path w="4938229" h="4129926">
                <a:moveTo>
                  <a:pt x="0" y="0"/>
                </a:moveTo>
                <a:lnTo>
                  <a:pt x="4938229" y="0"/>
                </a:lnTo>
                <a:lnTo>
                  <a:pt x="4938229" y="4129926"/>
                </a:lnTo>
                <a:lnTo>
                  <a:pt x="0" y="41299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1297066" y="6176070"/>
            <a:ext cx="6374125" cy="2413422"/>
          </a:xfrm>
          <a:custGeom>
            <a:avLst/>
            <a:gdLst/>
            <a:ahLst/>
            <a:cxnLst/>
            <a:rect l="l" t="t" r="r" b="b"/>
            <a:pathLst>
              <a:path w="6374125" h="2413422">
                <a:moveTo>
                  <a:pt x="0" y="0"/>
                </a:moveTo>
                <a:lnTo>
                  <a:pt x="6374125" y="0"/>
                </a:lnTo>
                <a:lnTo>
                  <a:pt x="6374125" y="2413422"/>
                </a:lnTo>
                <a:lnTo>
                  <a:pt x="0" y="241342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93371" y="3014354"/>
            <a:ext cx="11301259" cy="6243946"/>
          </a:xfrm>
          <a:custGeom>
            <a:avLst/>
            <a:gdLst/>
            <a:ahLst/>
            <a:cxnLst/>
            <a:rect l="l" t="t" r="r" b="b"/>
            <a:pathLst>
              <a:path w="11301259" h="6243946">
                <a:moveTo>
                  <a:pt x="0" y="0"/>
                </a:moveTo>
                <a:lnTo>
                  <a:pt x="11301258" y="0"/>
                </a:lnTo>
                <a:lnTo>
                  <a:pt x="11301258" y="6243946"/>
                </a:lnTo>
                <a:lnTo>
                  <a:pt x="0" y="62439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-2026870"/>
            <a:ext cx="18288000" cy="4053739"/>
            <a:chOff x="0" y="0"/>
            <a:chExt cx="4816593" cy="10676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067651"/>
            </a:xfrm>
            <a:custGeom>
              <a:avLst/>
              <a:gdLst/>
              <a:ahLst/>
              <a:cxnLst/>
              <a:rect l="l" t="t" r="r" b="b"/>
              <a:pathLst>
                <a:path w="4816592" h="1067651">
                  <a:moveTo>
                    <a:pt x="0" y="0"/>
                  </a:moveTo>
                  <a:lnTo>
                    <a:pt x="4816592" y="0"/>
                  </a:lnTo>
                  <a:lnTo>
                    <a:pt x="4816592" y="1067651"/>
                  </a:lnTo>
                  <a:lnTo>
                    <a:pt x="0" y="1067651"/>
                  </a:lnTo>
                  <a:close/>
                </a:path>
              </a:pathLst>
            </a:custGeom>
            <a:solidFill>
              <a:srgbClr val="F8CC44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11152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71256" y="159703"/>
            <a:ext cx="6268556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14247" y="5125313"/>
            <a:ext cx="5595428" cy="156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4115616"/>
            <a:chOff x="0" y="0"/>
            <a:chExt cx="4816593" cy="108394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083948"/>
            </a:xfrm>
            <a:custGeom>
              <a:avLst/>
              <a:gdLst/>
              <a:ahLst/>
              <a:cxnLst/>
              <a:rect l="l" t="t" r="r" b="b"/>
              <a:pathLst>
                <a:path w="4816592" h="1083948">
                  <a:moveTo>
                    <a:pt x="0" y="0"/>
                  </a:moveTo>
                  <a:lnTo>
                    <a:pt x="4816592" y="0"/>
                  </a:lnTo>
                  <a:lnTo>
                    <a:pt x="4816592" y="1083948"/>
                  </a:lnTo>
                  <a:lnTo>
                    <a:pt x="0" y="1083948"/>
                  </a:lnTo>
                  <a:close/>
                </a:path>
              </a:pathLst>
            </a:custGeom>
            <a:solidFill>
              <a:srgbClr val="F8CC44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11315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Custom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Montserrat</vt:lpstr>
      <vt:lpstr>Canva Sans Bold</vt:lpstr>
      <vt:lpstr>Calibri</vt:lpstr>
      <vt:lpstr>Arial</vt:lpstr>
      <vt:lpstr>Montserrat Classic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Green Modern Professional Company Profile Presentation</dc:title>
  <dc:creator>Nikitha</dc:creator>
  <cp:lastModifiedBy>Nikitha Nacharam</cp:lastModifiedBy>
  <cp:revision>1</cp:revision>
  <dcterms:created xsi:type="dcterms:W3CDTF">2006-08-16T00:00:00Z</dcterms:created>
  <dcterms:modified xsi:type="dcterms:W3CDTF">2024-11-04T13:34:00Z</dcterms:modified>
  <dc:identifier>DAGVPcDZ9Ow</dc:identifier>
</cp:coreProperties>
</file>