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83" r:id="rId5"/>
    <p:sldId id="304" r:id="rId6"/>
    <p:sldId id="298" r:id="rId7"/>
    <p:sldId id="302" r:id="rId8"/>
    <p:sldId id="303" r:id="rId9"/>
    <p:sldId id="312" r:id="rId10"/>
    <p:sldId id="305" r:id="rId11"/>
    <p:sldId id="299" r:id="rId12"/>
    <p:sldId id="306" r:id="rId13"/>
    <p:sldId id="307" r:id="rId14"/>
    <p:sldId id="308" r:id="rId15"/>
    <p:sldId id="309" r:id="rId16"/>
    <p:sldId id="310" r:id="rId17"/>
    <p:sldId id="311" r:id="rId18"/>
    <p:sldId id="30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3A2F"/>
    <a:srgbClr val="474134"/>
    <a:srgbClr val="554D3D"/>
    <a:srgbClr val="595515"/>
    <a:srgbClr val="5A532C"/>
    <a:srgbClr val="5B542C"/>
    <a:srgbClr val="59522B"/>
    <a:srgbClr val="5D562D"/>
    <a:srgbClr val="655D31"/>
    <a:srgbClr val="6B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879" autoAdjust="0"/>
  </p:normalViewPr>
  <p:slideViewPr>
    <p:cSldViewPr snapToGrid="0" showGuides="1">
      <p:cViewPr varScale="1">
        <p:scale>
          <a:sx n="87" d="100"/>
          <a:sy n="87" d="100"/>
        </p:scale>
        <p:origin x="204" y="6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26648-F114-4402-B049-AA57EA7F202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815FE-BC4D-474E-9AA3-6983BC3D8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5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0177DF1D-D731-86FC-22F9-00221AD8C2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89143" y="440217"/>
            <a:ext cx="9613711" cy="2327086"/>
          </a:xfrm>
          <a:ln w="15875">
            <a:solidFill>
              <a:schemeClr val="accent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4FE67-D925-EFE3-2BA5-C28DA7C03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236976"/>
            <a:ext cx="6867144" cy="2386584"/>
          </a:xfrm>
        </p:spPr>
        <p:txBody>
          <a:bodyPr anchor="b">
            <a:noAutofit/>
          </a:bodyPr>
          <a:lstStyle>
            <a:lvl1pPr algn="l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58524-513B-3FD2-4ED0-CB0CA3A3D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7648" y="5971032"/>
            <a:ext cx="3776472" cy="530352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  <a:latin typeface="Gill Sans Nova Light" panose="020B03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A2A54F-058C-EF24-C892-91614AF2D7E8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313A15-57C2-5BD9-DE2B-442792010C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D750DB-651A-3C95-E822-712897C2D5A4}"/>
              </a:ext>
            </a:extLst>
          </p:cNvPr>
          <p:cNvCxnSpPr>
            <a:cxnSpLocks/>
          </p:cNvCxnSpPr>
          <p:nvPr userDrawn="1"/>
        </p:nvCxnSpPr>
        <p:spPr>
          <a:xfrm>
            <a:off x="398366" y="3226467"/>
            <a:ext cx="11395267" cy="443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36281F-EE75-A92A-B85E-00B02B5C0B67}"/>
              </a:ext>
            </a:extLst>
          </p:cNvPr>
          <p:cNvCxnSpPr>
            <a:cxnSpLocks/>
          </p:cNvCxnSpPr>
          <p:nvPr userDrawn="1"/>
        </p:nvCxnSpPr>
        <p:spPr>
          <a:xfrm>
            <a:off x="-11430" y="6165891"/>
            <a:ext cx="6339792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B98AA9-64E2-C5F9-3E90-D02F312EDC52}"/>
              </a:ext>
            </a:extLst>
          </p:cNvPr>
          <p:cNvCxnSpPr>
            <a:cxnSpLocks/>
          </p:cNvCxnSpPr>
          <p:nvPr userDrawn="1"/>
        </p:nvCxnSpPr>
        <p:spPr>
          <a:xfrm>
            <a:off x="10103564" y="6165891"/>
            <a:ext cx="208843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44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DE488-304D-8F7B-7181-CB5794855926}"/>
              </a:ext>
            </a:extLst>
          </p:cNvPr>
          <p:cNvCxnSpPr>
            <a:cxnSpLocks/>
          </p:cNvCxnSpPr>
          <p:nvPr userDrawn="1"/>
        </p:nvCxnSpPr>
        <p:spPr>
          <a:xfrm>
            <a:off x="1565155" y="1983947"/>
            <a:ext cx="10626845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73152"/>
            <a:ext cx="3227832" cy="96926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9436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51206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01752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916936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2916936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44068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35838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535838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8AC38C98-F011-6729-EA3D-B9F72D88DBB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744968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1D32DAF-E8E7-6294-0961-BC9CCFB6F413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64438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9875650-BD0D-32C5-3819-F8C14365B414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64438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04704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11326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1326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EA677E-8DEA-5E75-BA4B-23D1BA7F8E99}"/>
              </a:ext>
            </a:extLst>
          </p:cNvPr>
          <p:cNvCxnSpPr>
            <a:cxnSpLocks/>
          </p:cNvCxnSpPr>
          <p:nvPr userDrawn="1"/>
        </p:nvCxnSpPr>
        <p:spPr>
          <a:xfrm>
            <a:off x="3866404" y="522548"/>
            <a:ext cx="832559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3319DB-4A46-5428-C6CC-D0751895D66F}"/>
              </a:ext>
            </a:extLst>
          </p:cNvPr>
          <p:cNvCxnSpPr>
            <a:cxnSpLocks/>
          </p:cNvCxnSpPr>
          <p:nvPr userDrawn="1"/>
        </p:nvCxnSpPr>
        <p:spPr>
          <a:xfrm>
            <a:off x="0" y="5757057"/>
            <a:ext cx="850485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2B810B-B523-F767-647B-12432989B2E9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2A089CB3-1FD6-52E9-890B-0C5EC799D8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36655" y="5143104"/>
            <a:ext cx="3355345" cy="1252728"/>
          </a:xfrm>
        </p:spPr>
        <p:txBody>
          <a:bodyPr anchor="ctr"/>
          <a:lstStyle>
            <a:lvl1pPr marL="0" indent="0">
              <a:buNone/>
              <a:defRPr sz="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127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672C-3B98-424B-3047-A14FF403A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36576"/>
            <a:ext cx="5294376" cy="969264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656258F0-1496-C756-9648-B7772E2B11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4501" y="1592221"/>
            <a:ext cx="5207000" cy="4292599"/>
          </a:xfrm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99D7D-8B9F-47AD-ACF1-0FAA45069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392" y="740664"/>
            <a:ext cx="5157787" cy="466344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E9DC0-11F7-BF92-00BF-7C7E94670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5392" y="1417320"/>
            <a:ext cx="5157787" cy="2029968"/>
          </a:xfr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10F4B-383C-979A-7C67-60731A902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392" y="3941064"/>
            <a:ext cx="5183188" cy="466344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8E51B-C92F-F9B7-5D67-2EE0685CC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392" y="4485555"/>
            <a:ext cx="5183188" cy="1197864"/>
          </a:xfr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76A9B-4626-290B-917F-B57D3512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7E33F-E2CD-B99B-7A79-CDC2550A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7C822-3603-1035-6BD5-07AEADAC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816DB4-C374-189A-F1F8-5F1B43EC2B71}"/>
              </a:ext>
            </a:extLst>
          </p:cNvPr>
          <p:cNvCxnSpPr>
            <a:cxnSpLocks/>
          </p:cNvCxnSpPr>
          <p:nvPr userDrawn="1"/>
        </p:nvCxnSpPr>
        <p:spPr>
          <a:xfrm>
            <a:off x="0" y="1037557"/>
            <a:ext cx="6096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EC7540-FB09-0AE1-04FF-3706800F4DB6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0"/>
            <a:ext cx="0" cy="6439485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9421D4-0B4D-95CB-4FCB-E139DCBAD9BB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848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0F0B75-DD75-7194-E40A-3AA5DD203B15}"/>
              </a:ext>
            </a:extLst>
          </p:cNvPr>
          <p:cNvSpPr/>
          <p:nvPr userDrawn="1"/>
        </p:nvSpPr>
        <p:spPr>
          <a:xfrm>
            <a:off x="3886830" y="1031243"/>
            <a:ext cx="7906804" cy="540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B85F28-9AE2-01CA-E801-96F2F2ACC4FE}"/>
              </a:ext>
            </a:extLst>
          </p:cNvPr>
          <p:cNvSpPr/>
          <p:nvPr userDrawn="1"/>
        </p:nvSpPr>
        <p:spPr>
          <a:xfrm>
            <a:off x="409046" y="1042071"/>
            <a:ext cx="3455590" cy="5395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64008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77B3A0F7-4877-4804-831D-E094CB4C49B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67512" y="1673352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1307592"/>
            <a:ext cx="7598664" cy="1197864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5160F9ED-11F2-C22D-919C-AD28524B13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7512" y="3452264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C5B491A-910D-96D7-7910-D672B631333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123102" y="3086504"/>
            <a:ext cx="7598664" cy="1197864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7845D54-C197-EEDA-099F-45ED6EC80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512" y="5288457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00C50B6-D96C-CEAF-4897-329D7DBC41E1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114800" y="4922697"/>
            <a:ext cx="7598664" cy="1197864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A273E5-D639-4F22-9056-01A62C38E224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869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6F1646-E658-90F3-D203-86B50D2F5DEF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793165-641B-DB78-F1A5-573C6041DE9A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4121FCC-C1AD-FD70-0727-3D611AEFAAD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890A2E-4E9B-29B4-124F-FBBCB462EB7C}"/>
              </a:ext>
            </a:extLst>
          </p:cNvPr>
          <p:cNvCxnSpPr>
            <a:cxnSpLocks/>
          </p:cNvCxnSpPr>
          <p:nvPr userDrawn="1"/>
        </p:nvCxnSpPr>
        <p:spPr>
          <a:xfrm>
            <a:off x="398366" y="2767098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56AAD6-732C-A795-FCB1-69CE94E3F1C4}"/>
              </a:ext>
            </a:extLst>
          </p:cNvPr>
          <p:cNvCxnSpPr>
            <a:cxnSpLocks/>
          </p:cNvCxnSpPr>
          <p:nvPr userDrawn="1"/>
        </p:nvCxnSpPr>
        <p:spPr>
          <a:xfrm>
            <a:off x="398366" y="4603773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162417-AD43-4C6C-A3F2-EC7D979B702A}"/>
              </a:ext>
            </a:extLst>
          </p:cNvPr>
          <p:cNvCxnSpPr>
            <a:cxnSpLocks/>
          </p:cNvCxnSpPr>
          <p:nvPr userDrawn="1"/>
        </p:nvCxnSpPr>
        <p:spPr>
          <a:xfrm flipV="1">
            <a:off x="3864636" y="1031243"/>
            <a:ext cx="0" cy="54072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348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A4D4F6-5B85-FBD0-E507-B32E94BF2066}"/>
              </a:ext>
            </a:extLst>
          </p:cNvPr>
          <p:cNvSpPr/>
          <p:nvPr userDrawn="1"/>
        </p:nvSpPr>
        <p:spPr>
          <a:xfrm>
            <a:off x="3886830" y="1031243"/>
            <a:ext cx="7906804" cy="540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7666C5-50ED-BD11-EBB3-5068C0F8FE27}"/>
              </a:ext>
            </a:extLst>
          </p:cNvPr>
          <p:cNvSpPr/>
          <p:nvPr userDrawn="1"/>
        </p:nvSpPr>
        <p:spPr>
          <a:xfrm>
            <a:off x="409046" y="1042071"/>
            <a:ext cx="3455590" cy="5395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EAF0B87-8A17-7C9D-202E-F0AC8A92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64008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C766325D-8175-9B95-4BB6-87E3195AAD3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67512" y="2155720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F9AFE21-B015-59CC-B869-6CA584CD8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1283336"/>
            <a:ext cx="7598664" cy="2211112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81CCD754-FDAD-02A0-CC23-AE197F4DA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512" y="4856116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DA3CBCD-145A-E531-00B6-F66E3BB91D3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114800" y="3983732"/>
            <a:ext cx="7598664" cy="2211112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C8C7A88B-B5E6-DF17-298C-3F1D6F2B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F6BF98F2-CC55-EA67-AFEB-3B9BDA92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80D6DCDD-07F4-F7F0-12E1-CAF3B5CC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2471" y="6517634"/>
            <a:ext cx="950260" cy="274320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26EBCF-823D-784A-BF8D-A377758CEB81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869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6E25F4-4D19-CCBB-9F09-7369C86AAD57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A4D074-D2CA-D6E0-115B-1CEDA471F0F3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039A31-257E-2036-4142-307DD91B05CC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39C06B9-E1A2-A881-C800-86FBB69963F9}"/>
              </a:ext>
            </a:extLst>
          </p:cNvPr>
          <p:cNvCxnSpPr>
            <a:cxnSpLocks/>
          </p:cNvCxnSpPr>
          <p:nvPr userDrawn="1"/>
        </p:nvCxnSpPr>
        <p:spPr>
          <a:xfrm>
            <a:off x="398366" y="3739090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DBBDAB-1770-6117-02A2-DF798EAD6320}"/>
              </a:ext>
            </a:extLst>
          </p:cNvPr>
          <p:cNvCxnSpPr>
            <a:cxnSpLocks/>
          </p:cNvCxnSpPr>
          <p:nvPr userDrawn="1"/>
        </p:nvCxnSpPr>
        <p:spPr>
          <a:xfrm flipV="1">
            <a:off x="3864636" y="1031243"/>
            <a:ext cx="0" cy="54072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785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872" y="4389120"/>
            <a:ext cx="4709160" cy="1645920"/>
          </a:xfrm>
        </p:spPr>
        <p:txBody>
          <a:bodyPr/>
          <a:lstStyle>
            <a:lvl1pPr algn="ct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D728F67-F092-A253-7F58-A329D8F43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680" y="2130552"/>
            <a:ext cx="8165592" cy="17556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  <a:lvl2pPr marL="566928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solidFill>
                  <a:schemeClr val="accent1"/>
                </a:solidFill>
              </a:defRPr>
            </a:lvl2pPr>
            <a:lvl3pPr marL="850392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3pPr>
            <a:lvl4pPr marL="1133856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4pPr>
            <a:lvl5pPr marL="1417320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5CB43-9C58-7065-8F71-3D1335DCA2E8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7C51743-4A18-4275-9C86-2A02654EB16B}"/>
              </a:ext>
            </a:extLst>
          </p:cNvPr>
          <p:cNvSpPr/>
          <p:nvPr userDrawn="1"/>
        </p:nvSpPr>
        <p:spPr>
          <a:xfrm>
            <a:off x="1509823" y="1188365"/>
            <a:ext cx="9172353" cy="4481269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105206-25D5-CAFF-D01A-6C366A0DDD06}"/>
              </a:ext>
            </a:extLst>
          </p:cNvPr>
          <p:cNvCxnSpPr>
            <a:cxnSpLocks/>
          </p:cNvCxnSpPr>
          <p:nvPr userDrawn="1"/>
        </p:nvCxnSpPr>
        <p:spPr>
          <a:xfrm>
            <a:off x="0" y="5208047"/>
            <a:ext cx="583775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68D0A6-8634-2DEB-AE13-929FDDFD954E}"/>
              </a:ext>
            </a:extLst>
          </p:cNvPr>
          <p:cNvCxnSpPr>
            <a:cxnSpLocks/>
          </p:cNvCxnSpPr>
          <p:nvPr userDrawn="1"/>
        </p:nvCxnSpPr>
        <p:spPr>
          <a:xfrm>
            <a:off x="10546079" y="5220132"/>
            <a:ext cx="1645921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668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544" y="731520"/>
            <a:ext cx="5952744" cy="1645920"/>
          </a:xfrm>
        </p:spPr>
        <p:txBody>
          <a:bodyPr/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AA6941D-E239-2A54-E6C1-1574E59717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872540" cy="6858000"/>
          </a:xfrm>
          <a:ln w="15875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C3332-D605-38F6-7D05-D7B329747768}"/>
              </a:ext>
            </a:extLst>
          </p:cNvPr>
          <p:cNvCxnSpPr>
            <a:cxnSpLocks/>
          </p:cNvCxnSpPr>
          <p:nvPr userDrawn="1"/>
        </p:nvCxnSpPr>
        <p:spPr>
          <a:xfrm>
            <a:off x="4863079" y="4150757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B2C081-8C69-001E-872F-68A1B1E48B94}"/>
              </a:ext>
            </a:extLst>
          </p:cNvPr>
          <p:cNvCxnSpPr>
            <a:cxnSpLocks/>
          </p:cNvCxnSpPr>
          <p:nvPr userDrawn="1"/>
        </p:nvCxnSpPr>
        <p:spPr>
          <a:xfrm>
            <a:off x="4872540" y="5515589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613557-EA43-56E7-5DE1-8A9813B2D7EB}"/>
              </a:ext>
            </a:extLst>
          </p:cNvPr>
          <p:cNvCxnSpPr>
            <a:cxnSpLocks/>
          </p:cNvCxnSpPr>
          <p:nvPr userDrawn="1"/>
        </p:nvCxnSpPr>
        <p:spPr>
          <a:xfrm>
            <a:off x="4872540" y="2766534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CA79F44-DB47-D961-5554-E6CEF0F31D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95545" y="3191256"/>
            <a:ext cx="5953506" cy="73152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D8CB894C-EA47-EEFE-AB8C-A9B9B10EDF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94782" y="4498848"/>
            <a:ext cx="5953506" cy="73152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B3C09B13-9367-B435-A76A-9DBB1332FC5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94782" y="5797296"/>
            <a:ext cx="5953506" cy="73152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101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77913A3-071A-44D9-E59A-B9C86D99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54864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67C02-F658-3749-9924-99BDA9C1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120C0-232E-AD3B-138D-B65A7AD4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0ABD4-B26A-0940-A80F-399F8FCA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4864F6-8550-2BFC-DC03-2BB296DF2E95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195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95A92E-7815-7546-3201-42AEFA654F4C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F23430-1681-F3A4-F071-7C338746014B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B44D2F-F976-B752-100E-E994C9F0206A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943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AC1505-F26B-3039-38E3-3A7F7CC7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C2A94-01A4-034C-9AE7-87CF123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5BEB7-6CEE-98EF-C00B-19BF6407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912249-F431-4F6C-4213-30FF47C81741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18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544" y="0"/>
            <a:ext cx="4370832" cy="2194560"/>
          </a:xfrm>
        </p:spPr>
        <p:txBody>
          <a:bodyPr/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4A61420-31F3-2DF5-A319-19A8896350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810"/>
            <a:ext cx="4856184" cy="6850379"/>
          </a:xfrm>
          <a:ln w="15875"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6185" y="2212849"/>
            <a:ext cx="7335814" cy="4645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32D5F1B-4B4F-5C42-0EFC-AE54D2C4EC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3A1AE-C2A2-3984-EE25-E51E8DD6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1188720"/>
            <a:ext cx="9171432" cy="4480560"/>
          </a:xfrm>
          <a:ln w="15875">
            <a:solidFill>
              <a:schemeClr val="accent1"/>
            </a:solidFill>
          </a:ln>
        </p:spPr>
        <p:txBody>
          <a:bodyPr lIns="365760" bIns="640080" anchor="ctr"/>
          <a:lstStyle>
            <a:lvl1pPr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A141F-6D41-3734-9073-FB0B24ECB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5976" y="5102352"/>
            <a:ext cx="2889504" cy="365760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137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66CC86A-5147-8A3A-D69B-E3F6DBACAE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36301" y="928122"/>
            <a:ext cx="3251199" cy="5001754"/>
          </a:xfrm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1225296"/>
            <a:ext cx="4718304" cy="1645920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898648"/>
            <a:ext cx="4370832" cy="202996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  <a:lvl2pPr marL="566928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solidFill>
                  <a:schemeClr val="accent1"/>
                </a:solidFill>
              </a:defRPr>
            </a:lvl2pPr>
            <a:lvl3pPr marL="850392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3pPr>
            <a:lvl4pPr marL="1133856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4pPr>
            <a:lvl5pPr marL="1417320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1CC225-384C-A7E8-AFBF-89D35684100D}"/>
              </a:ext>
            </a:extLst>
          </p:cNvPr>
          <p:cNvCxnSpPr>
            <a:cxnSpLocks/>
          </p:cNvCxnSpPr>
          <p:nvPr userDrawn="1"/>
        </p:nvCxnSpPr>
        <p:spPr>
          <a:xfrm>
            <a:off x="0" y="395159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9E07A8-FF17-EE00-CEAE-9071F30D748F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52F90E-8B45-B50A-6BB9-250D96DE376E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915D5E-49E8-33A0-1B5E-9B7880A4BC6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56D179-21F4-E208-F1F2-385E53DC3F00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95159"/>
            <a:ext cx="0" cy="6044326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4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54864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552" y="1444752"/>
            <a:ext cx="10287000" cy="4562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B47E35-6C3A-C32C-9037-4D421B7FAE15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195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DBFA4F-F38F-EF0F-7457-5210BB03F444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8DEE4A-F4AB-FB9A-FDD7-3AFBB5A2740B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921DE1-D458-FC03-01B4-9ECBDF8B6F2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9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66344"/>
            <a:ext cx="3236976" cy="99669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584448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483096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528048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30936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3584448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483096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28048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40664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685032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601968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546336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26C148-CFEE-21C0-96F3-EBC299FD2285}"/>
              </a:ext>
            </a:extLst>
          </p:cNvPr>
          <p:cNvCxnSpPr>
            <a:cxnSpLocks/>
          </p:cNvCxnSpPr>
          <p:nvPr userDrawn="1"/>
        </p:nvCxnSpPr>
        <p:spPr>
          <a:xfrm>
            <a:off x="6585357" y="2355475"/>
            <a:ext cx="192520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BFA673-0676-EDA2-B7AA-6FA05B486C17}"/>
              </a:ext>
            </a:extLst>
          </p:cNvPr>
          <p:cNvCxnSpPr>
            <a:cxnSpLocks/>
          </p:cNvCxnSpPr>
          <p:nvPr userDrawn="1"/>
        </p:nvCxnSpPr>
        <p:spPr>
          <a:xfrm>
            <a:off x="9628632" y="2361693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5B0A4BB-506D-F90C-BF18-B86999FDC27A}"/>
              </a:ext>
            </a:extLst>
          </p:cNvPr>
          <p:cNvCxnSpPr>
            <a:cxnSpLocks/>
          </p:cNvCxnSpPr>
          <p:nvPr userDrawn="1"/>
        </p:nvCxnSpPr>
        <p:spPr>
          <a:xfrm>
            <a:off x="729735" y="2354726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E4F1002-8ECA-FF8D-84D1-D74BB9C00127}"/>
              </a:ext>
            </a:extLst>
          </p:cNvPr>
          <p:cNvCxnSpPr>
            <a:cxnSpLocks/>
          </p:cNvCxnSpPr>
          <p:nvPr userDrawn="1"/>
        </p:nvCxnSpPr>
        <p:spPr>
          <a:xfrm>
            <a:off x="3672459" y="2349116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0493A2-A97C-AF3D-B912-358EF45F61BD}"/>
              </a:ext>
            </a:extLst>
          </p:cNvPr>
          <p:cNvCxnSpPr>
            <a:cxnSpLocks/>
          </p:cNvCxnSpPr>
          <p:nvPr userDrawn="1"/>
        </p:nvCxnSpPr>
        <p:spPr>
          <a:xfrm>
            <a:off x="3866404" y="929468"/>
            <a:ext cx="832559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5BFB79-CBB3-07C6-9054-B6A67EB74CD0}"/>
              </a:ext>
            </a:extLst>
          </p:cNvPr>
          <p:cNvCxnSpPr>
            <a:cxnSpLocks/>
          </p:cNvCxnSpPr>
          <p:nvPr userDrawn="1"/>
        </p:nvCxnSpPr>
        <p:spPr>
          <a:xfrm>
            <a:off x="0" y="39708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D070E1-5B92-2362-47F1-B8BCB4EFFA48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9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192024"/>
            <a:ext cx="8165592" cy="722376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101852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124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060704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31">
            <a:extLst>
              <a:ext uri="{FF2B5EF4-FFF2-40B4-BE49-F238E27FC236}">
                <a16:creationId xmlns:a16="http://schemas.microsoft.com/office/drawing/2014/main" id="{19E34216-9950-3FAF-F3B8-AB91DE92628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101852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3F46F42-C5D7-B0CE-E3C5-46117B70A93B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978408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F01F58CE-C433-DC58-1D16-405DC2D82D88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1060704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962764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853036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3921616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D8E671C2-9C83-AF2B-0C7A-D8CE1420463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962764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1E0C8150-95EC-3B89-D427-0C4AD56ABB9E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3839320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8B6CA730-8E8F-2283-CFDB-358748B1ED30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3921616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41853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732125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800705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31">
            <a:extLst>
              <a:ext uri="{FF2B5EF4-FFF2-40B4-BE49-F238E27FC236}">
                <a16:creationId xmlns:a16="http://schemas.microsoft.com/office/drawing/2014/main" id="{385AF281-7DED-566C-E62C-76BBF2A795A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841853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1C2E707-78B6-51F1-8B2D-EA2147D58C21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718409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9E91D85A-CBAB-980E-5BD9-3BCF8CEAC7EA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800705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685057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575329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43909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Picture Placeholder 31">
            <a:extLst>
              <a:ext uri="{FF2B5EF4-FFF2-40B4-BE49-F238E27FC236}">
                <a16:creationId xmlns:a16="http://schemas.microsoft.com/office/drawing/2014/main" id="{5993608C-B818-3AD4-B4D3-28D2DF627D0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685057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0E307E95-A0E7-5F5C-DFF3-F33EF29FFC3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561613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3D6B271-D0F0-7CDA-BE9D-BD03B6C47BA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643909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211C01-E0D3-34B5-C635-7ED6C7C89E9C}"/>
              </a:ext>
            </a:extLst>
          </p:cNvPr>
          <p:cNvCxnSpPr>
            <a:cxnSpLocks/>
          </p:cNvCxnSpPr>
          <p:nvPr userDrawn="1"/>
        </p:nvCxnSpPr>
        <p:spPr>
          <a:xfrm>
            <a:off x="0" y="330022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4CCE68-630E-A4CE-AF43-3FB81EADDF21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42465"/>
            <a:ext cx="11395267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0AA902-F568-9A37-2C1B-1E3659DBE780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4CF9AA-8029-6D34-457C-9FC583E8DFD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CAFEB8-8359-AC67-8760-CFF0FC604D80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7E393C7-F0CA-6CFE-7A57-82D059DF9D96}"/>
              </a:ext>
            </a:extLst>
          </p:cNvPr>
          <p:cNvCxnSpPr>
            <a:cxnSpLocks/>
          </p:cNvCxnSpPr>
          <p:nvPr userDrawn="1"/>
        </p:nvCxnSpPr>
        <p:spPr>
          <a:xfrm>
            <a:off x="0" y="5915157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97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32" y="1005840"/>
            <a:ext cx="7187184" cy="4251960"/>
          </a:xfrm>
        </p:spPr>
        <p:txBody>
          <a:bodyPr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E3754CA-7CD5-66C6-9A94-42B6D2AEC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1832" y="5312664"/>
            <a:ext cx="2889504" cy="365760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7150B01-E47B-1FE6-D289-46641618F6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37714" y="1028362"/>
            <a:ext cx="2451100" cy="4800597"/>
          </a:xfrm>
          <a:ln w="15875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C5A325-67B4-EB21-61D9-11A62C1149D0}"/>
              </a:ext>
            </a:extLst>
          </p:cNvPr>
          <p:cNvCxnSpPr>
            <a:cxnSpLocks/>
          </p:cNvCxnSpPr>
          <p:nvPr userDrawn="1"/>
        </p:nvCxnSpPr>
        <p:spPr>
          <a:xfrm>
            <a:off x="0" y="395159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66DF71-8DDC-0AE8-6067-6C8BDF66AEE6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53E1C8-4CA4-75B1-C371-4A379986E7A8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4A3361-4A2D-2ED2-946A-46EA9B3FCC96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A1A3AD-F519-2787-F127-4698F8E5CA39}"/>
              </a:ext>
            </a:extLst>
          </p:cNvPr>
          <p:cNvCxnSpPr>
            <a:cxnSpLocks/>
          </p:cNvCxnSpPr>
          <p:nvPr userDrawn="1"/>
        </p:nvCxnSpPr>
        <p:spPr>
          <a:xfrm>
            <a:off x="0" y="5516519"/>
            <a:ext cx="914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5322AF-E7A0-773B-0886-72337FA4AC8E}"/>
              </a:ext>
            </a:extLst>
          </p:cNvPr>
          <p:cNvCxnSpPr>
            <a:cxnSpLocks/>
            <a:stCxn id="19" idx="3"/>
          </p:cNvCxnSpPr>
          <p:nvPr userDrawn="1"/>
        </p:nvCxnSpPr>
        <p:spPr>
          <a:xfrm>
            <a:off x="3831336" y="5495544"/>
            <a:ext cx="836066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4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CCC7076-FFA4-750E-431A-0BE2B1B6F2E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7796" y="1652080"/>
            <a:ext cx="4406901" cy="3124681"/>
          </a:xfrm>
          <a:ln w="15875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F410FA-6919-A95F-E465-F3650BC704A5}"/>
              </a:ext>
            </a:extLst>
          </p:cNvPr>
          <p:cNvCxnSpPr>
            <a:cxnSpLocks/>
          </p:cNvCxnSpPr>
          <p:nvPr userDrawn="1"/>
        </p:nvCxnSpPr>
        <p:spPr>
          <a:xfrm>
            <a:off x="0" y="1037308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6D016C-FD2C-0B4B-A727-8A7CAF4A9846}"/>
              </a:ext>
            </a:extLst>
          </p:cNvPr>
          <p:cNvCxnSpPr>
            <a:cxnSpLocks/>
          </p:cNvCxnSpPr>
          <p:nvPr userDrawn="1"/>
        </p:nvCxnSpPr>
        <p:spPr>
          <a:xfrm flipV="1">
            <a:off x="5476731" y="1037308"/>
            <a:ext cx="0" cy="540217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79FE8F-AD7E-5CA6-4AC2-165DA0C9BEF5}"/>
              </a:ext>
            </a:extLst>
          </p:cNvPr>
          <p:cNvCxnSpPr>
            <a:cxnSpLocks/>
          </p:cNvCxnSpPr>
          <p:nvPr userDrawn="1"/>
        </p:nvCxnSpPr>
        <p:spPr>
          <a:xfrm flipV="1">
            <a:off x="8792556" y="1027906"/>
            <a:ext cx="0" cy="54115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AA6A48-79F7-A000-AA19-3EB390EBAFAF}"/>
              </a:ext>
            </a:extLst>
          </p:cNvPr>
          <p:cNvCxnSpPr>
            <a:cxnSpLocks/>
          </p:cNvCxnSpPr>
          <p:nvPr userDrawn="1"/>
        </p:nvCxnSpPr>
        <p:spPr>
          <a:xfrm>
            <a:off x="5476731" y="3833413"/>
            <a:ext cx="67152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2FB9E0-941D-A849-6C69-C8A3BDD784D2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68" y="54864"/>
            <a:ext cx="11256264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3483" y="1802860"/>
            <a:ext cx="2843784" cy="182734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9E7CC0C-0A82-6C16-C499-CE38E6A5E1A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634474" y="1802860"/>
            <a:ext cx="2843784" cy="182734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7CEC54D-1FD6-3F78-8B9D-D145F9B1C3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34474" y="1279472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61EC6ED-86B0-89B9-F4F3-A17A7F150D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23483" y="1278001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51AA82-3529-805D-5461-E1C5DC523EB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9023483" y="4599432"/>
            <a:ext cx="2843784" cy="16459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2A58E13-B509-86DD-D9FA-FE6B76B706C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634474" y="4599432"/>
            <a:ext cx="2843784" cy="16459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D3275BA4-1A29-81A8-890F-A2019D6AD1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34474" y="4078224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97742C31-A952-F092-74D6-5D432DBE495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23483" y="4078224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1AF03A42-3FAC-6EF4-3C19-01EADE20F3D9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1207008" y="5788152"/>
            <a:ext cx="3858768" cy="5324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0">
            <a:extLst>
              <a:ext uri="{FF2B5EF4-FFF2-40B4-BE49-F238E27FC236}">
                <a16:creationId xmlns:a16="http://schemas.microsoft.com/office/drawing/2014/main" id="{D4A2DF13-0ACD-F5E4-200D-EF0469F75D0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207008" y="5266944"/>
            <a:ext cx="3858768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7B805FCC-6D7A-F1CC-3B04-A84A068DBB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695176" y="3310128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FEE3F2FF-41FC-A05B-F6EB-A97A7D1B064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695176" y="5897880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271E6249-39AB-A674-474B-129F0FC28F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93608" y="3310128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1743218C-8B3C-DC33-5CD2-D82FA77A52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93608" y="5897880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8" name="Text Placeholder 43">
            <a:extLst>
              <a:ext uri="{FF2B5EF4-FFF2-40B4-BE49-F238E27FC236}">
                <a16:creationId xmlns:a16="http://schemas.microsoft.com/office/drawing/2014/main" id="{6018CAD3-E7B7-16B7-5631-0C3F7C38C53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48640" y="5330952"/>
            <a:ext cx="512064" cy="512064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5405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5AA5F-2C28-9886-0D00-5D18198EC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2471" y="6517634"/>
            <a:ext cx="95026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22ECB-9F56-BDF6-8792-01F55B2E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2B5B1-8D0B-68C6-B628-3FF8E5DCD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F9CC0-D93B-C416-BCCE-87441F99C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4253F60-8B31-6272-41B3-5C95D6A90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0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60" r:id="rId4"/>
    <p:sldLayoutId id="2147483670" r:id="rId5"/>
    <p:sldLayoutId id="2147483668" r:id="rId6"/>
    <p:sldLayoutId id="2147483669" r:id="rId7"/>
    <p:sldLayoutId id="2147483667" r:id="rId8"/>
    <p:sldLayoutId id="2147483666" r:id="rId9"/>
    <p:sldLayoutId id="2147483665" r:id="rId10"/>
    <p:sldLayoutId id="2147483653" r:id="rId11"/>
    <p:sldLayoutId id="2147483664" r:id="rId12"/>
    <p:sldLayoutId id="2147483671" r:id="rId13"/>
    <p:sldLayoutId id="2147483663" r:id="rId14"/>
    <p:sldLayoutId id="2147483662" r:id="rId15"/>
    <p:sldLayoutId id="2147483654" r:id="rId16"/>
    <p:sldLayoutId id="214748365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33856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Energy+efficiency" TargetMode="External"/><Relationship Id="rId2" Type="http://schemas.openxmlformats.org/officeDocument/2006/relationships/hyperlink" Target="https://www.kaggle.com/datasets/elikplim/eergy-efficiency-dataset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Energy+efficiency" TargetMode="External"/><Relationship Id="rId2" Type="http://schemas.openxmlformats.org/officeDocument/2006/relationships/hyperlink" Target="https://www.kaggle.com/datasets/elikplim/eergy-efficiency-dataset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B1341B-74CE-99E1-8A79-DB717AB6E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latin typeface="Arial Black" panose="020B0A04020102020204" pitchFamily="34" charset="0"/>
              </a:rPr>
              <a:t>Heating Load Model for Buildings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1867331-230D-9C0A-257F-D767A3E56A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Anny Cui</a:t>
            </a:r>
          </a:p>
          <a:p>
            <a:endParaRPr lang="en-US" dirty="0"/>
          </a:p>
        </p:txBody>
      </p:sp>
      <p:pic>
        <p:nvPicPr>
          <p:cNvPr id="6" name="Picture Placeholder 5" descr="Statues along the edge of a bridge">
            <a:extLst>
              <a:ext uri="{FF2B5EF4-FFF2-40B4-BE49-F238E27FC236}">
                <a16:creationId xmlns:a16="http://schemas.microsoft.com/office/drawing/2014/main" id="{C260DAAE-F925-11DA-1392-452BA0DFE2E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552"/>
                    </a14:imgEffect>
                    <a14:imgEffect>
                      <a14:saturation sat="76000"/>
                    </a14:imgEffect>
                    <a14:imgEffect>
                      <a14:brightnessContrast bright="-13000" contrast="21000"/>
                    </a14:imgEffect>
                  </a14:imgLayer>
                </a14:imgProps>
              </a:ext>
            </a:extLst>
          </a:blip>
          <a:srcRect t="6" b="6"/>
          <a:stretch/>
        </p:blipFill>
        <p:spPr/>
      </p:pic>
    </p:spTree>
    <p:extLst>
      <p:ext uri="{BB962C8B-B14F-4D97-AF65-F5344CB8AC3E}">
        <p14:creationId xmlns:p14="http://schemas.microsoft.com/office/powerpoint/2010/main" val="1479628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819F-0311-394A-0654-01234E0B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Model Selection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39EF8CA-D20C-7CE9-D251-5C715AC861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563890"/>
              </p:ext>
            </p:extLst>
          </p:nvPr>
        </p:nvGraphicFramePr>
        <p:xfrm>
          <a:off x="978408" y="1229497"/>
          <a:ext cx="10287000" cy="50827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15939">
                  <a:extLst>
                    <a:ext uri="{9D8B030D-6E8A-4147-A177-3AD203B41FA5}">
                      <a16:colId xmlns:a16="http://schemas.microsoft.com/office/drawing/2014/main" val="3308381873"/>
                    </a:ext>
                  </a:extLst>
                </a:gridCol>
                <a:gridCol w="4342061">
                  <a:extLst>
                    <a:ext uri="{9D8B030D-6E8A-4147-A177-3AD203B41FA5}">
                      <a16:colId xmlns:a16="http://schemas.microsoft.com/office/drawing/2014/main" val="2289554147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985262758"/>
                    </a:ext>
                  </a:extLst>
                </a:gridCol>
              </a:tblGrid>
              <a:tr h="475326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Explanatory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644755"/>
                  </a:ext>
                </a:extLst>
              </a:tr>
              <a:tr h="475326">
                <a:tc>
                  <a:txBody>
                    <a:bodyPr/>
                    <a:lstStyle/>
                    <a:p>
                      <a:r>
                        <a:rPr lang="en-US" dirty="0"/>
                        <a:t>Model1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RC, WA, O, GA, GAD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4447.289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23972"/>
                  </a:ext>
                </a:extLst>
              </a:tr>
              <a:tr h="475326">
                <a:tc>
                  <a:txBody>
                    <a:bodyPr/>
                    <a:lstStyle/>
                    <a:p>
                      <a:r>
                        <a:rPr lang="en-US" dirty="0"/>
                        <a:t>Model2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WA, OH, O, GA, GAD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3886.792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099219"/>
                  </a:ext>
                </a:extLst>
              </a:tr>
              <a:tr h="475326">
                <a:tc>
                  <a:txBody>
                    <a:bodyPr/>
                    <a:lstStyle/>
                    <a:p>
                      <a:r>
                        <a:rPr lang="en-US" dirty="0"/>
                        <a:t>Model3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WA, OH, GA, GAD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3884.850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462969"/>
                  </a:ext>
                </a:extLst>
              </a:tr>
              <a:tr h="475326">
                <a:tc>
                  <a:txBody>
                    <a:bodyPr/>
                    <a:lstStyle/>
                    <a:p>
                      <a:r>
                        <a:rPr lang="en-US" dirty="0"/>
                        <a:t>Model4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SA, WA, 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4223.834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660050"/>
                  </a:ext>
                </a:extLst>
              </a:tr>
              <a:tr h="475326">
                <a:tc>
                  <a:txBody>
                    <a:bodyPr/>
                    <a:lstStyle/>
                    <a:p>
                      <a:r>
                        <a:rPr lang="en-US" dirty="0"/>
                        <a:t>model5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WA, OH, 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3890.872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393834"/>
                  </a:ext>
                </a:extLst>
              </a:tr>
              <a:tr h="475326"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749130"/>
                  </a:ext>
                </a:extLst>
              </a:tr>
              <a:tr h="4753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b="1" dirty="0"/>
                        <a:t>Variance Inflation Factor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405743"/>
                  </a:ext>
                </a:extLst>
              </a:tr>
              <a:tr h="475326">
                <a:tc>
                  <a:txBody>
                    <a:bodyPr/>
                    <a:lstStyle/>
                    <a:p>
                      <a:r>
                        <a:rPr lang="en-US" dirty="0"/>
                        <a:t>Model2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     WA                   OH                    O                 GA                GAD </a:t>
                      </a:r>
                    </a:p>
                    <a:p>
                      <a:r>
                        <a:rPr lang="en-US" dirty="0"/>
                        <a:t>1.085714       1.085714      1.000000      1.047508      1.047508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442328"/>
                  </a:ext>
                </a:extLst>
              </a:tr>
              <a:tr h="475326">
                <a:tc>
                  <a:txBody>
                    <a:bodyPr/>
                    <a:lstStyle/>
                    <a:p>
                      <a:r>
                        <a:rPr lang="en-US" dirty="0"/>
                        <a:t>model3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v-SE" dirty="0"/>
                        <a:t>     WA                   OH                 GA                GAD </a:t>
                      </a:r>
                    </a:p>
                    <a:p>
                      <a:r>
                        <a:rPr lang="sv-SE" dirty="0"/>
                        <a:t>1.085714       1.085714      1.047508      1.047508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83911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2388B-ED71-DB59-F575-E810CA74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9CAC8-3EA3-1876-B2EA-1983D44B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3FCA38C-EF72-3539-CB0A-C74FF738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09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E3C2-2CFA-EAF6-E553-40134F58F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Model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C12EA-E127-3E88-AD76-1C07D7CF806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8033E-6042-B2B6-2972-72F3EFAF1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R^2 = 0.9108</a:t>
            </a:r>
          </a:p>
          <a:p>
            <a:r>
              <a:rPr lang="en-US" dirty="0"/>
              <a:t>F-statistic:  1556 on 5 and 762 DF</a:t>
            </a:r>
          </a:p>
          <a:p>
            <a:r>
              <a:rPr lang="en-US" dirty="0"/>
              <a:t>p-value: &lt; 2.2e-16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F477D-B8F0-1116-282B-E2347FB6D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(Reduced form)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EDEFC-F9D5-89E8-3E6A-4EC12F64090D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R^2 = 0.9108</a:t>
            </a:r>
          </a:p>
          <a:p>
            <a:r>
              <a:rPr lang="en-US" dirty="0"/>
              <a:t>F-statistic:  1948 on 4 and 763 DF</a:t>
            </a:r>
          </a:p>
          <a:p>
            <a:r>
              <a:rPr lang="en-US" dirty="0"/>
              <a:t>p-value: &lt; 2.2e-16</a:t>
            </a:r>
          </a:p>
          <a:p>
            <a:r>
              <a:rPr lang="en-US" dirty="0"/>
              <a:t>Winner with smaller AIC and ANOVA shows p-value = 0.8111</a:t>
            </a:r>
          </a:p>
          <a:p>
            <a:r>
              <a:rPr lang="en-US" dirty="0"/>
              <a:t>95% confidence interval for a new data frame </a:t>
            </a:r>
          </a:p>
          <a:p>
            <a:pPr lvl="1"/>
            <a:r>
              <a:rPr lang="sv-SE" dirty="0"/>
              <a:t>WA=318, OH=7, GA=0, GAD=0</a:t>
            </a:r>
          </a:p>
          <a:p>
            <a:pPr lvl="1"/>
            <a:r>
              <a:rPr lang="sv-SE" dirty="0"/>
              <a:t>[24.79152, 25.95303]</a:t>
            </a:r>
          </a:p>
          <a:p>
            <a:pPr lvl="1"/>
            <a:r>
              <a:rPr lang="sv-SE" dirty="0"/>
              <a:t>Fitted = 25.37227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C22DF-6B83-BFB3-58AA-883718BC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13A8F-AFFE-D94B-098C-244F52EC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18529E-5595-E796-FA98-237E575CD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07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BA08E2-CACC-1638-5B36-3245E967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DEBA8-35AA-FAB8-91EE-1D25A354E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83E54-2C3E-DBD2-C975-CC206B41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139" y="5729079"/>
            <a:ext cx="10315092" cy="848298"/>
          </a:xfrm>
        </p:spPr>
        <p:txBody>
          <a:bodyPr/>
          <a:lstStyle/>
          <a:p>
            <a:r>
              <a:rPr lang="en-US" sz="2400" dirty="0">
                <a:latin typeface="Arial "/>
              </a:rPr>
              <a:t>HL = -24.4 + 0.05(WA) + 4.76(OH) + 19.93(GA) + 0.2(GAD)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CDD978-37EF-F0B1-822C-FAC84A6E3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447" y="0"/>
            <a:ext cx="6324476" cy="571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98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F8DA8-ACB5-4D21-2277-F3F5A4F34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Access Model3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8158967F-5E7D-EAD8-93F2-BC7C0A6B7FE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2719" b="2719"/>
          <a:stretch/>
        </p:blipFill>
        <p:spPr>
          <a:xfrm>
            <a:off x="254000" y="1579563"/>
            <a:ext cx="5526088" cy="4724400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6B8ACC50-8FA7-0BA8-3E1F-96876F3127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91001" y="66046"/>
            <a:ext cx="3550838" cy="3210285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4F05EE3-0770-B103-034A-89CD683A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32540A2-A1CF-2112-68A3-8DA1E9E7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A645C8C-DFA7-E74E-960A-5B76E858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AA53E0-3E6C-496E-6A99-E1477C231F0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7091001" y="3276331"/>
            <a:ext cx="3550838" cy="321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67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B39BB-C258-3B9D-87AC-8540EDE3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Strengths and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856F1-8462-65CF-2011-07056C4E4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12 different building shapes (construct 768 with 8 features) simulated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Ecotect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Same volume of 771.75 m^3.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Infer the energy required for heating.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85EE9-BF52-17F9-5AB8-4209FB25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336F3-8A5D-D0FF-4A0F-77C7F79E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4887413-C9C5-10E8-D9C8-DBE747C1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9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F0BC5-1D7A-99D6-D034-A339A36E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24682-D61C-A701-DA9A-590E06434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effectLst/>
                <a:latin typeface="Inter"/>
              </a:rPr>
              <a:t>Tsanas</a:t>
            </a:r>
            <a:r>
              <a:rPr lang="en-US" b="0" i="0" dirty="0">
                <a:effectLst/>
                <a:latin typeface="Inter"/>
              </a:rPr>
              <a:t>, A. </a:t>
            </a:r>
            <a:r>
              <a:rPr lang="en-US" b="0" i="0" dirty="0" err="1">
                <a:effectLst/>
                <a:latin typeface="Inter"/>
              </a:rPr>
              <a:t>Xifara</a:t>
            </a:r>
            <a:r>
              <a:rPr lang="en-US" b="0" i="0" dirty="0">
                <a:effectLst/>
                <a:latin typeface="Inter"/>
              </a:rPr>
              <a:t>: 'Accurate quantitative estimation of energy performance of residential buildings using statistical machine learning tools', Energy and Buildings, Vol. 49, pp. 560-567, 2012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https://www.kaggle.com/datasets/elikplim/eergy-efficiency-dataset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https://archive.ics.uci.edu/ml/datasets/Energy+efficiency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A8397-DD64-2302-06E6-A09DCF89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8787A-9134-6F31-F264-B6E7FAC3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E86D0A-6856-7F93-E30B-C1F70B8A1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24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6F0C9B6-C292-25B5-2062-348ABE9BDD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27C828-28FF-B8EF-391E-5871EDE34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489" y="1188720"/>
            <a:ext cx="11600762" cy="4480560"/>
          </a:xfrm>
        </p:spPr>
        <p:txBody>
          <a:bodyPr/>
          <a:lstStyle/>
          <a:p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403A2F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  <a:t>What determines the amount of energy needed to keep a house warm?</a:t>
            </a:r>
            <a:endParaRPr lang="en-US" dirty="0">
              <a:solidFill>
                <a:srgbClr val="403A2F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6F5F0-23B3-9178-018B-C0F2B7907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0144" y="4572000"/>
            <a:ext cx="7319056" cy="58764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3A2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Building a multiple linear regression model</a:t>
            </a:r>
          </a:p>
          <a:p>
            <a:endParaRPr lang="en-US" dirty="0">
              <a:solidFill>
                <a:srgbClr val="403A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72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BBD9FBF-BDEA-E2A9-5AC0-F365EF1C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Arial Black" panose="020B0A04020102020204" pitchFamily="34" charset="0"/>
              </a:rPr>
              <a:t>Overview</a:t>
            </a:r>
          </a:p>
        </p:txBody>
      </p:sp>
      <p:pic>
        <p:nvPicPr>
          <p:cNvPr id="6" name="Picture Placeholder 5" descr="Lisbon rooftops">
            <a:extLst>
              <a:ext uri="{FF2B5EF4-FFF2-40B4-BE49-F238E27FC236}">
                <a16:creationId xmlns:a16="http://schemas.microsoft.com/office/drawing/2014/main" id="{51A06734-9234-687F-E232-56B8B04C89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162"/>
                    </a14:imgEffect>
                    <a14:imgEffect>
                      <a14:saturation sat="135000"/>
                    </a14:imgEffect>
                    <a14:imgEffect>
                      <a14:brightnessContrast bright="-14000" contrast="-38000"/>
                    </a14:imgEffect>
                  </a14:imgLayer>
                </a14:imgProps>
              </a:ext>
            </a:extLst>
          </a:blip>
          <a:srcRect l="35" r="35"/>
          <a:stretch/>
        </p:blipFill>
        <p:spPr/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0B69E8E6-9D16-D9E3-B5C1-6F6E6588BF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563093"/>
              </p:ext>
            </p:extLst>
          </p:nvPr>
        </p:nvGraphicFramePr>
        <p:xfrm>
          <a:off x="4856163" y="2212975"/>
          <a:ext cx="7335836" cy="4645025"/>
        </p:xfrm>
        <a:graphic>
          <a:graphicData uri="http://schemas.openxmlformats.org/drawingml/2006/table">
            <a:tbl>
              <a:tblPr firstRow="1" bandRow="1"/>
              <a:tblGrid>
                <a:gridCol w="797877">
                  <a:extLst>
                    <a:ext uri="{9D8B030D-6E8A-4147-A177-3AD203B41FA5}">
                      <a16:colId xmlns:a16="http://schemas.microsoft.com/office/drawing/2014/main" val="1680321436"/>
                    </a:ext>
                  </a:extLst>
                </a:gridCol>
                <a:gridCol w="6537959">
                  <a:extLst>
                    <a:ext uri="{9D8B030D-6E8A-4147-A177-3AD203B41FA5}">
                      <a16:colId xmlns:a16="http://schemas.microsoft.com/office/drawing/2014/main" val="1621479666"/>
                    </a:ext>
                  </a:extLst>
                </a:gridCol>
              </a:tblGrid>
              <a:tr h="92900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Information</a:t>
                      </a:r>
                    </a:p>
                  </a:txBody>
                  <a:tcPr marL="41148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244635"/>
                  </a:ext>
                </a:extLst>
              </a:tr>
              <a:tr h="92900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Scope of Inference</a:t>
                      </a:r>
                    </a:p>
                  </a:txBody>
                  <a:tcPr marL="41148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0913436"/>
                  </a:ext>
                </a:extLst>
              </a:tr>
              <a:tr h="92900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Exploration</a:t>
                      </a:r>
                    </a:p>
                  </a:txBody>
                  <a:tcPr marL="41148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8392374"/>
                  </a:ext>
                </a:extLst>
              </a:tr>
              <a:tr h="92900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Selection</a:t>
                      </a:r>
                    </a:p>
                  </a:txBody>
                  <a:tcPr marL="41148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282632"/>
                  </a:ext>
                </a:extLst>
              </a:tr>
              <a:tr h="92900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Summary</a:t>
                      </a:r>
                    </a:p>
                  </a:txBody>
                  <a:tcPr marL="41148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2909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214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4D3F-86ED-16AF-588B-93BFD8D0E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03A2F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  <a:t>Data Source</a:t>
            </a:r>
            <a:endParaRPr lang="en-US" dirty="0">
              <a:solidFill>
                <a:srgbClr val="403A2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D44DE-40BE-E3E9-4CDB-2A614CE42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552" y="1444751"/>
            <a:ext cx="10287000" cy="486791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Kaggle: Energy Efficiency Dataset (2012)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https://www.kaggle.com/datasets/elikplim/eergy-efficiency-dataset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https://archive.ics.uci.edu/ml/datasets/Energy+efficiency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Created by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Angeliki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Xifara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(Civil/Structural Engineer).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Processed by Athanasios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Tsanas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(Oxford Centre for Industrial and Applied Mathematics, University of Oxford, UK).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Energy analysis using 12 different building shapes simulated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Ecotect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768 samples and 8 features.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F4935-84FD-9E7F-5310-A294B4B0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0AA3E-1804-D2B2-5ED2-3D5795898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CBA6A34-4CDA-E115-F7FC-24FB285C3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51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81C2-DA0D-A47B-450C-F1F85ED2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Variable Information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27F4B10-A474-414E-6F62-3F8C4ABF73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279568"/>
              </p:ext>
            </p:extLst>
          </p:nvPr>
        </p:nvGraphicFramePr>
        <p:xfrm>
          <a:off x="444051" y="1294544"/>
          <a:ext cx="11301268" cy="4516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21157">
                  <a:extLst>
                    <a:ext uri="{9D8B030D-6E8A-4147-A177-3AD203B41FA5}">
                      <a16:colId xmlns:a16="http://schemas.microsoft.com/office/drawing/2014/main" val="234706516"/>
                    </a:ext>
                  </a:extLst>
                </a:gridCol>
                <a:gridCol w="3945014">
                  <a:extLst>
                    <a:ext uri="{9D8B030D-6E8A-4147-A177-3AD203B41FA5}">
                      <a16:colId xmlns:a16="http://schemas.microsoft.com/office/drawing/2014/main" val="3087542065"/>
                    </a:ext>
                  </a:extLst>
                </a:gridCol>
                <a:gridCol w="6335097">
                  <a:extLst>
                    <a:ext uri="{9D8B030D-6E8A-4147-A177-3AD203B41FA5}">
                      <a16:colId xmlns:a16="http://schemas.microsoft.com/office/drawing/2014/main" val="2008907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025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 Compactness (ratio)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Dividing the sum of all surfaces by its total heated volume (a ratio).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14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Surface Area (m^2)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 of surface area of a sample (squared meters)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30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Wall Area (m^2)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 of total wall areas of a sample (squared meters)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77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Roof Area (m^2)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 of roof area of a sample (squared meters)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63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 Height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 of a sample height (meter)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25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Orientation (number)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Sun’s paths (number)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2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Glazing Area (percentage)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Percentages of the floor area (0%, 10%, 25%, 40%)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59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Glazing Area Distribution (number)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Different distribution scenarios for each glazing area (types)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598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Heating Load 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amount of heating a building needs to maintain the interior temperature at a given level (kilowatts)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80597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C389C-B7EB-DE4B-1E5D-B1472F28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721CE-EEEB-573F-0952-DE601DF4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5F52356-2767-072A-1D5C-10380FFE1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3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60C42-BA2F-88B6-76B7-E8BE24D8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Scope of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451F6-146A-DE64-109C-D6E829783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Simulated buildings with eight building parameters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Quantitative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Relatively random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Estimate Heat load (heating energy analysis)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8938E-C93C-E2D8-7E09-52D00523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68DBB-C2B7-84CB-9A8D-671DC4EC1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EA9E60-A42A-BDB4-0241-44DD99A5E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9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0345-EA76-CF41-EF49-F202E05F3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192024"/>
            <a:ext cx="8165592" cy="843026"/>
          </a:xfrm>
        </p:spPr>
        <p:txBody>
          <a:bodyPr/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8F4EC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  <a:t>Data Exploration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8F4EC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8F4EC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  <a:t>Response Variable</a:t>
            </a:r>
            <a:endParaRPr lang="en-US" sz="3200" dirty="0"/>
          </a:p>
        </p:txBody>
      </p:sp>
      <p:pic>
        <p:nvPicPr>
          <p:cNvPr id="31" name="Picture Placeholder 30">
            <a:extLst>
              <a:ext uri="{FF2B5EF4-FFF2-40B4-BE49-F238E27FC236}">
                <a16:creationId xmlns:a16="http://schemas.microsoft.com/office/drawing/2014/main" id="{4C767447-113E-1330-BD0C-11AAE22EB14B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l="942" r="942"/>
          <a:stretch/>
        </p:blipFill>
        <p:spPr>
          <a:xfrm>
            <a:off x="3572941" y="1089719"/>
            <a:ext cx="5043487" cy="47879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29466-743B-AADD-67EF-5A4EF66F1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7508" y="5877619"/>
            <a:ext cx="1828800" cy="310896"/>
          </a:xfrm>
        </p:spPr>
        <p:txBody>
          <a:bodyPr/>
          <a:lstStyle/>
          <a:p>
            <a:r>
              <a:rPr lang="en-US" dirty="0"/>
              <a:t>HL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D77C0-6112-737A-728C-53185A388CD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5248865" y="6188450"/>
            <a:ext cx="1691640" cy="466344"/>
          </a:xfrm>
        </p:spPr>
        <p:txBody>
          <a:bodyPr/>
          <a:lstStyle/>
          <a:p>
            <a:r>
              <a:rPr lang="en-US" dirty="0"/>
              <a:t>Heating Load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F4BF1AD0-E8C1-F7D9-F181-60BA708D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292B4257-B30B-5E7A-CB4D-728833D4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Date Placeholder 28">
            <a:extLst>
              <a:ext uri="{FF2B5EF4-FFF2-40B4-BE49-F238E27FC236}">
                <a16:creationId xmlns:a16="http://schemas.microsoft.com/office/drawing/2014/main" id="{A445CE59-1CDC-B44E-07B5-3EA1401C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62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0494-4E51-30CC-62F8-5FB29759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110169"/>
            <a:ext cx="8165592" cy="804231"/>
          </a:xfrm>
        </p:spPr>
        <p:txBody>
          <a:bodyPr/>
          <a:lstStyle/>
          <a:p>
            <a:r>
              <a:rPr lang="en-US" sz="3600" dirty="0">
                <a:latin typeface="Arial Black" panose="020B0A04020102020204" pitchFamily="34" charset="0"/>
              </a:rPr>
              <a:t>Data Exploration </a:t>
            </a:r>
            <a:br>
              <a:rPr lang="en-US" sz="3600" dirty="0">
                <a:latin typeface="Arial Black" panose="020B0A04020102020204" pitchFamily="34" charset="0"/>
              </a:rPr>
            </a:br>
            <a:r>
              <a:rPr lang="en-US" sz="3600" dirty="0">
                <a:latin typeface="Arial Black" panose="020B0A04020102020204" pitchFamily="34" charset="0"/>
              </a:rPr>
              <a:t>Explanatory Variables</a:t>
            </a:r>
          </a:p>
        </p:txBody>
      </p:sp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607852E8-7CB5-704D-8607-1B49BDA59CE9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l="3429" r="3429"/>
          <a:stretch/>
        </p:blipFill>
        <p:spPr>
          <a:xfrm>
            <a:off x="1005840" y="1063018"/>
            <a:ext cx="1856232" cy="185623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6088A-D613-C028-37BA-8B9B6B0988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679E2-7CE6-5089-3573-6708299023E7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dirty="0"/>
              <a:t>Relative Compactness</a:t>
            </a:r>
          </a:p>
        </p:txBody>
      </p:sp>
      <p:pic>
        <p:nvPicPr>
          <p:cNvPr id="45" name="Picture Placeholder 44">
            <a:extLst>
              <a:ext uri="{FF2B5EF4-FFF2-40B4-BE49-F238E27FC236}">
                <a16:creationId xmlns:a16="http://schemas.microsoft.com/office/drawing/2014/main" id="{530B6743-8407-8584-96B3-6A82EEB2F0F8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3"/>
          <a:srcRect l="3429" r="3429"/>
          <a:stretch/>
        </p:blipFill>
        <p:spPr>
          <a:xfrm>
            <a:off x="980557" y="3657601"/>
            <a:ext cx="1869948" cy="1869948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B0D491-C998-681E-7E31-AD53F0DF3D42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/>
          <a:lstStyle/>
          <a:p>
            <a:r>
              <a:rPr lang="en-US" dirty="0"/>
              <a:t>oh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F63405-D6A3-8834-7EEE-D51FDCBB15D3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/>
          <a:lstStyle/>
          <a:p>
            <a:r>
              <a:rPr lang="en-US" dirty="0"/>
              <a:t>Overall Height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26BB5C86-DBDB-DCC7-92C4-FE6ADF11ADB1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4"/>
          <a:srcRect l="3429" r="3429"/>
          <a:stretch/>
        </p:blipFill>
        <p:spPr>
          <a:xfrm>
            <a:off x="3811888" y="1042415"/>
            <a:ext cx="1864685" cy="1864685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B0836D-4F1D-687E-BF3D-2AA04D85CD13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SA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9F4C829-09E1-53B6-F980-3AFE3A5161D4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US" dirty="0"/>
              <a:t>Surface Area</a:t>
            </a:r>
          </a:p>
        </p:txBody>
      </p:sp>
      <p:pic>
        <p:nvPicPr>
          <p:cNvPr id="47" name="Picture Placeholder 46">
            <a:extLst>
              <a:ext uri="{FF2B5EF4-FFF2-40B4-BE49-F238E27FC236}">
                <a16:creationId xmlns:a16="http://schemas.microsoft.com/office/drawing/2014/main" id="{D195F41E-2477-F37E-02BD-5D56BC628096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5"/>
          <a:srcRect l="3429" r="3429"/>
          <a:stretch/>
        </p:blipFill>
        <p:spPr>
          <a:xfrm>
            <a:off x="3804735" y="3659333"/>
            <a:ext cx="1864685" cy="1864685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5685568-08E2-C302-326C-E53EC567CAE1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/>
          <a:lstStyle/>
          <a:p>
            <a:r>
              <a:rPr lang="en-US" dirty="0"/>
              <a:t>o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B98AE6-5361-B066-8AB2-28ABE8F79731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/>
          <a:lstStyle/>
          <a:p>
            <a:r>
              <a:rPr lang="en-US" dirty="0"/>
              <a:t>Orientation</a:t>
            </a:r>
          </a:p>
        </p:txBody>
      </p:sp>
      <p:pic>
        <p:nvPicPr>
          <p:cNvPr id="41" name="Picture Placeholder 40">
            <a:extLst>
              <a:ext uri="{FF2B5EF4-FFF2-40B4-BE49-F238E27FC236}">
                <a16:creationId xmlns:a16="http://schemas.microsoft.com/office/drawing/2014/main" id="{EADAE34E-6DA7-D475-905F-9622447A3BBB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6"/>
          <a:srcRect l="3429" r="3429"/>
          <a:stretch/>
        </p:blipFill>
        <p:spPr>
          <a:xfrm>
            <a:off x="6672800" y="1063018"/>
            <a:ext cx="1864684" cy="1864684"/>
          </a:xfr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66A0D2C-E4C8-E329-9C9A-67C432581E98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dirty="0"/>
              <a:t>WA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7BAF975-84E0-FCF7-2D39-8D96979D07F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US" dirty="0"/>
              <a:t>Wall Area</a:t>
            </a:r>
          </a:p>
        </p:txBody>
      </p:sp>
      <p:pic>
        <p:nvPicPr>
          <p:cNvPr id="49" name="Picture Placeholder 48">
            <a:extLst>
              <a:ext uri="{FF2B5EF4-FFF2-40B4-BE49-F238E27FC236}">
                <a16:creationId xmlns:a16="http://schemas.microsoft.com/office/drawing/2014/main" id="{3267F7BD-7FA4-FD8A-6468-595A71E7E72D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7"/>
          <a:srcRect l="3429" r="3429"/>
          <a:stretch/>
        </p:blipFill>
        <p:spPr>
          <a:xfrm>
            <a:off x="6696241" y="3612572"/>
            <a:ext cx="1864684" cy="1864684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21F0CFF-2083-AE92-13BA-703CAD924E1E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/>
          <a:lstStyle/>
          <a:p>
            <a:r>
              <a:rPr lang="en-US" dirty="0"/>
              <a:t>Ga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DEFF02C-2452-D62F-C90A-8665F7272D2E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/>
          <a:lstStyle/>
          <a:p>
            <a:r>
              <a:rPr lang="en-US" dirty="0"/>
              <a:t>Glazing Area</a:t>
            </a:r>
          </a:p>
        </p:txBody>
      </p:sp>
      <p:pic>
        <p:nvPicPr>
          <p:cNvPr id="43" name="Picture Placeholder 42">
            <a:extLst>
              <a:ext uri="{FF2B5EF4-FFF2-40B4-BE49-F238E27FC236}">
                <a16:creationId xmlns:a16="http://schemas.microsoft.com/office/drawing/2014/main" id="{13E562A2-9C0D-1AC9-F98D-3C7FBE4E6DA6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8"/>
          <a:srcRect l="3429" r="3429"/>
          <a:stretch/>
        </p:blipFill>
        <p:spPr>
          <a:xfrm>
            <a:off x="9537370" y="1042416"/>
            <a:ext cx="1864684" cy="1864684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41510C1-96F8-08FD-C57D-A96BC633B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Ra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E8A6F8A-9EC7-0308-F5A9-8B7AAB9D23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Roof Area</a:t>
            </a:r>
          </a:p>
        </p:txBody>
      </p:sp>
      <p:pic>
        <p:nvPicPr>
          <p:cNvPr id="51" name="Picture Placeholder 50">
            <a:extLst>
              <a:ext uri="{FF2B5EF4-FFF2-40B4-BE49-F238E27FC236}">
                <a16:creationId xmlns:a16="http://schemas.microsoft.com/office/drawing/2014/main" id="{56AE94D4-DF92-1EEC-CDA7-6B1874328BDB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9"/>
          <a:srcRect l="3429" r="3429"/>
          <a:stretch/>
        </p:blipFill>
        <p:spPr>
          <a:xfrm>
            <a:off x="9545822" y="3634110"/>
            <a:ext cx="1886898" cy="1886898"/>
          </a:xfrm>
        </p:spPr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991FE09-4B27-E264-2170-5C8AC25E574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GAD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2CDEB391-EB57-28AE-8179-D97CB4D7379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Glazing Area Distribution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BA91C0C-48AE-6EF9-532C-45520464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9055" y="7214702"/>
            <a:ext cx="708401" cy="29260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8FAEDD26-27AF-3C36-C3E4-AD10D00C9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9565" y="7059168"/>
            <a:ext cx="2572870" cy="274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Date Placeholder 28">
            <a:extLst>
              <a:ext uri="{FF2B5EF4-FFF2-40B4-BE49-F238E27FC236}">
                <a16:creationId xmlns:a16="http://schemas.microsoft.com/office/drawing/2014/main" id="{917426DB-21CF-28E4-3B26-B5ABD01D3F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88572" y="7014975"/>
            <a:ext cx="950260" cy="2743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76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8D0D8-5C9D-83D2-7E1A-3424A104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74" y="2944368"/>
            <a:ext cx="4010140" cy="969264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Correlation 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>
                <a:latin typeface="Arial Black" panose="020B0A04020102020204" pitchFamily="34" charset="0"/>
              </a:rPr>
              <a:t>Plot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6E051-4861-7474-42A0-00318E86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5A777-3922-9C56-D156-BA110884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EEB612-B7F7-574F-6AB3-816BF5458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F6E9E35-4AD3-5F63-446D-B425EC8A8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6654" y="0"/>
            <a:ext cx="827534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83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3">
      <a:dk1>
        <a:srgbClr val="000000"/>
      </a:dk1>
      <a:lt1>
        <a:srgbClr val="FFFFFF"/>
      </a:lt1>
      <a:dk2>
        <a:srgbClr val="59512B"/>
      </a:dk2>
      <a:lt2>
        <a:srgbClr val="E7E4E6"/>
      </a:lt2>
      <a:accent1>
        <a:srgbClr val="F8F4EC"/>
      </a:accent1>
      <a:accent2>
        <a:srgbClr val="474134"/>
      </a:accent2>
      <a:accent3>
        <a:srgbClr val="E5E0D8"/>
      </a:accent3>
      <a:accent4>
        <a:srgbClr val="B6A592"/>
      </a:accent4>
      <a:accent5>
        <a:srgbClr val="F4F0ED"/>
      </a:accent5>
      <a:accent6>
        <a:srgbClr val="CEC5A7"/>
      </a:accent6>
      <a:hlink>
        <a:srgbClr val="827D57"/>
      </a:hlink>
      <a:folHlink>
        <a:srgbClr val="867052"/>
      </a:folHlink>
    </a:clrScheme>
    <a:fontScheme name="Custom 31">
      <a:majorFont>
        <a:latin typeface="Felix Titl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y-Design-Berlin-Presentation_Win32_SW_v11" id="{A1E1012F-E9F8-4F40-92C8-C50A5DD6BDB3}" vid="{84DD5023-C7E9-4B03-B2A5-92320E38EF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9B373E-6FDE-4773-A0C6-CDA9846E30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C741A42-9646-4B63-A6BC-7DA2EE5F87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BB8FCA9-2C7D-45A4-87C8-02C272E9F4D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City design</Template>
  <TotalTime>641</TotalTime>
  <Words>648</Words>
  <Application>Microsoft Office PowerPoint</Application>
  <PresentationFormat>Widescreen</PresentationFormat>
  <Paragraphs>134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 </vt:lpstr>
      <vt:lpstr>Inter</vt:lpstr>
      <vt:lpstr>Arial</vt:lpstr>
      <vt:lpstr>Arial Black</vt:lpstr>
      <vt:lpstr>Avenir Next LT Pro</vt:lpstr>
      <vt:lpstr>Calibri</vt:lpstr>
      <vt:lpstr>Felix Titling</vt:lpstr>
      <vt:lpstr>Gill Sans Nova Light</vt:lpstr>
      <vt:lpstr>Wingdings</vt:lpstr>
      <vt:lpstr>Office Theme</vt:lpstr>
      <vt:lpstr>Heating Load Model for Buildings</vt:lpstr>
      <vt:lpstr>What determines the amount of energy needed to keep a house warm?</vt:lpstr>
      <vt:lpstr>Overview</vt:lpstr>
      <vt:lpstr>Data Source</vt:lpstr>
      <vt:lpstr>Variable Information</vt:lpstr>
      <vt:lpstr>Scope of Inference</vt:lpstr>
      <vt:lpstr>Data Exploration Response Variable</vt:lpstr>
      <vt:lpstr>Data Exploration  Explanatory Variables</vt:lpstr>
      <vt:lpstr>Correlation  Plot</vt:lpstr>
      <vt:lpstr>Model Selection</vt:lpstr>
      <vt:lpstr>Model Selection</vt:lpstr>
      <vt:lpstr>PowerPoint Presentation</vt:lpstr>
      <vt:lpstr>Access Model3</vt:lpstr>
      <vt:lpstr>Strengths and Weaknesses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</dc:title>
  <dc:creator>Xinyi Cui</dc:creator>
  <cp:lastModifiedBy>Xinyi Cui</cp:lastModifiedBy>
  <cp:revision>118</cp:revision>
  <dcterms:created xsi:type="dcterms:W3CDTF">2022-12-02T08:33:06Z</dcterms:created>
  <dcterms:modified xsi:type="dcterms:W3CDTF">2022-12-12T12:52:16Z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