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7" r:id="rId2"/>
    <p:sldId id="258" r:id="rId3"/>
    <p:sldId id="260" r:id="rId4"/>
    <p:sldId id="259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0A7F-140A-4C72-8C72-AC22DCE1F8B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99BBE15-1E70-4605-9EFB-8320CAA1D38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6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0A7F-140A-4C72-8C72-AC22DCE1F8B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99BBE15-1E70-4605-9EFB-8320CAA1D38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4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0A7F-140A-4C72-8C72-AC22DCE1F8B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99BBE15-1E70-4605-9EFB-8320CAA1D38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83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0A7F-140A-4C72-8C72-AC22DCE1F8B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99BBE15-1E70-4605-9EFB-8320CAA1D381}" type="slidenum">
              <a:rPr lang="en-US" smtClean="0"/>
              <a:t>‹N°›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0243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0A7F-140A-4C72-8C72-AC22DCE1F8B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99BBE15-1E70-4605-9EFB-8320CAA1D38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68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0A7F-140A-4C72-8C72-AC22DCE1F8B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BE15-1E70-4605-9EFB-8320CAA1D38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9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0A7F-140A-4C72-8C72-AC22DCE1F8B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BE15-1E70-4605-9EFB-8320CAA1D38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70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0A7F-140A-4C72-8C72-AC22DCE1F8B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BE15-1E70-4605-9EFB-8320CAA1D38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51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EFD0A7F-140A-4C72-8C72-AC22DCE1F8B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99BBE15-1E70-4605-9EFB-8320CAA1D38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7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0A7F-140A-4C72-8C72-AC22DCE1F8B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BE15-1E70-4605-9EFB-8320CAA1D38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5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0A7F-140A-4C72-8C72-AC22DCE1F8B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99BBE15-1E70-4605-9EFB-8320CAA1D38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2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0A7F-140A-4C72-8C72-AC22DCE1F8B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BE15-1E70-4605-9EFB-8320CAA1D38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0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0A7F-140A-4C72-8C72-AC22DCE1F8B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BE15-1E70-4605-9EFB-8320CAA1D38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4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0A7F-140A-4C72-8C72-AC22DCE1F8B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BE15-1E70-4605-9EFB-8320CAA1D38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5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0A7F-140A-4C72-8C72-AC22DCE1F8B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BE15-1E70-4605-9EFB-8320CAA1D38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0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0A7F-140A-4C72-8C72-AC22DCE1F8B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BE15-1E70-4605-9EFB-8320CAA1D38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3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0A7F-140A-4C72-8C72-AC22DCE1F8B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BE15-1E70-4605-9EFB-8320CAA1D38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0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D0A7F-140A-4C72-8C72-AC22DCE1F8B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BBE15-1E70-4605-9EFB-8320CAA1D38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48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762102" y="169817"/>
            <a:ext cx="4545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Les </a:t>
            </a:r>
            <a:r>
              <a:rPr lang="fr-F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Bases </a:t>
            </a:r>
            <a:r>
              <a:rPr lang="fr-F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du </a:t>
            </a:r>
            <a:r>
              <a:rPr lang="fr-F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CSS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231172" y="1188720"/>
            <a:ext cx="9607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Constantia" panose="02030602050306030303" pitchFamily="18" charset="0"/>
              </a:rPr>
              <a:t>CSS signifie Cascading StyleSheets, soit « feuilles de style en cascade ». Il a été créé en 1996 et a pour rôle de mettre en forme du contenu en lui appliquant ce qu’on appelle des styles</a:t>
            </a:r>
            <a:r>
              <a:rPr lang="fr-FR" sz="2400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.</a:t>
            </a:r>
            <a:endParaRPr lang="en-US" sz="24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31172" y="2630806"/>
            <a:ext cx="75993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latin typeface="Constantia" panose="02030602050306030303" pitchFamily="18" charset="0"/>
              </a:rPr>
              <a:t>Ainsi, avec le CSS, on pourra changer la couleur ou la taille d’un texte, positionner tel contenu à tel endroit de notre page web ou ajouter des bordures ou des ombres autour d’un contenu.</a:t>
            </a:r>
            <a:endParaRPr lang="en-US" sz="2400" dirty="0">
              <a:latin typeface="Constantia" panose="02030602050306030303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006" y="-39576"/>
            <a:ext cx="1126672" cy="112667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967" y="2700066"/>
            <a:ext cx="946039" cy="133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1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508758" y="143691"/>
            <a:ext cx="905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fontAlgn="base"/>
            <a:r>
              <a:rPr lang="fr-F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Sélecteurs, propriétés et valeurs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257297" y="1141027"/>
            <a:ext cx="9330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schemeClr val="bg1"/>
                </a:solidFill>
                <a:latin typeface="Constantia" panose="02030602050306030303" pitchFamily="18" charset="0"/>
              </a:rPr>
              <a:t>Un sélecteur, tout d’abord, va servir à déterminer à quel(s) élément(s) HTML ou à quel type d’éléments on souhaite appliquer un style particulier. </a:t>
            </a:r>
            <a:endParaRPr lang="en-US" sz="24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231172" y="4362994"/>
            <a:ext cx="9330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schemeClr val="bg1"/>
                </a:solidFill>
                <a:latin typeface="Constantia" panose="02030602050306030303" pitchFamily="18" charset="0"/>
              </a:rPr>
              <a:t>Une propriété va nous servir à modifier le style d’un élément en ciblant un critère </a:t>
            </a:r>
            <a:r>
              <a:rPr lang="fr-FR" sz="2400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bien.</a:t>
            </a:r>
            <a:endParaRPr lang="en-US" sz="24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231173" y="5356519"/>
            <a:ext cx="9650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schemeClr val="bg1"/>
                </a:solidFill>
                <a:latin typeface="Constantia" panose="02030602050306030303" pitchFamily="18" charset="0"/>
              </a:rPr>
              <a:t>Une valeur, enfin, va venir compléter une propriété et va en déterminer le comportement. </a:t>
            </a:r>
            <a:endParaRPr lang="en-US" sz="24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Accolade ouvrante 5"/>
          <p:cNvSpPr/>
          <p:nvPr/>
        </p:nvSpPr>
        <p:spPr>
          <a:xfrm>
            <a:off x="3164474" y="2991394"/>
            <a:ext cx="470263" cy="692332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colade ouvrante 8"/>
          <p:cNvSpPr/>
          <p:nvPr/>
        </p:nvSpPr>
        <p:spPr>
          <a:xfrm rot="10800000">
            <a:off x="7846422" y="2967803"/>
            <a:ext cx="470263" cy="692332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930725" y="3075950"/>
            <a:ext cx="2233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2800" dirty="0" smtClean="0">
                <a:solidFill>
                  <a:srgbClr val="92D050"/>
                </a:solidFill>
                <a:latin typeface="Constantia" panose="02030602050306030303" pitchFamily="18" charset="0"/>
              </a:rPr>
              <a:t>SELECTEUR</a:t>
            </a:r>
            <a:endParaRPr lang="en-US" sz="2800" dirty="0">
              <a:solidFill>
                <a:srgbClr val="92D050"/>
              </a:solidFill>
              <a:latin typeface="Constantia" panose="02030602050306030303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526427" y="3052359"/>
            <a:ext cx="198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2800" dirty="0" smtClean="0">
                <a:solidFill>
                  <a:srgbClr val="FFFF00"/>
                </a:solidFill>
                <a:latin typeface="Constantia" panose="02030602050306030303" pitchFamily="18" charset="0"/>
              </a:rPr>
              <a:t>propriété</a:t>
            </a:r>
            <a:endParaRPr lang="en-US" sz="2800" dirty="0">
              <a:solidFill>
                <a:srgbClr val="FFFF00"/>
              </a:solidFill>
              <a:latin typeface="Constantia" panose="02030602050306030303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511164" y="2880166"/>
            <a:ext cx="4588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4400" b="1" dirty="0" smtClean="0"/>
              <a:t>:</a:t>
            </a:r>
            <a:endParaRPr lang="en-US" sz="44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6128112" y="3052359"/>
            <a:ext cx="1147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2800" dirty="0" smtClean="0">
                <a:solidFill>
                  <a:schemeClr val="accent6"/>
                </a:solidFill>
                <a:latin typeface="Constantia" panose="02030602050306030303" pitchFamily="18" charset="0"/>
              </a:rPr>
              <a:t>valeur</a:t>
            </a:r>
            <a:endParaRPr lang="en-US" sz="2800" dirty="0">
              <a:solidFill>
                <a:schemeClr val="accent6"/>
              </a:solidFill>
              <a:latin typeface="Constantia" panose="02030602050306030303" pitchFamily="18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458891" y="3021581"/>
            <a:ext cx="387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3200" dirty="0" smtClean="0">
                <a:latin typeface="Constantia" panose="02030602050306030303" pitchFamily="18" charset="0"/>
              </a:rPr>
              <a:t>;</a:t>
            </a:r>
            <a:endParaRPr lang="en-US" sz="3200" dirty="0">
              <a:latin typeface="Constantia" panose="02030602050306030303" pitchFamily="18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006" y="-39576"/>
            <a:ext cx="1126672" cy="1126672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967" y="2700066"/>
            <a:ext cx="946039" cy="133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3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762102" y="169817"/>
            <a:ext cx="4545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Les </a:t>
            </a:r>
            <a:r>
              <a:rPr lang="fr-F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Sélecteurs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231172" y="1188720"/>
            <a:ext cx="9607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Liste des sélecteurs de base.</a:t>
            </a:r>
            <a:endParaRPr lang="en-US" sz="24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27473" y="3150044"/>
            <a:ext cx="7953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Constantia" panose="02030602050306030303" pitchFamily="18" charset="0"/>
              </a:rPr>
              <a:t>#id {…} </a:t>
            </a:r>
            <a:r>
              <a:rPr lang="fr-FR" sz="2400" dirty="0">
                <a:latin typeface="Constantia" panose="02030602050306030303" pitchFamily="18" charset="0"/>
              </a:rPr>
              <a:t>sélectionne des balises via l’attribut HTML « class »</a:t>
            </a:r>
            <a:endParaRPr lang="en-US" sz="2400" dirty="0">
              <a:latin typeface="Constantia" panose="02030602050306030303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006" y="-39576"/>
            <a:ext cx="1126672" cy="112667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967" y="2700066"/>
            <a:ext cx="946039" cy="133470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123594" y="5526406"/>
            <a:ext cx="8598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.class{…}     sélectionne des balises via l’attribut HTML « class »</a:t>
            </a:r>
            <a:endParaRPr lang="en-US" sz="24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23594" y="4338225"/>
            <a:ext cx="10048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Balise p ou …{…}     sélectionne des balises via l’attribut HTML « class »</a:t>
            </a:r>
            <a:endParaRPr lang="en-US" sz="24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204400" y="2083123"/>
            <a:ext cx="7599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* {…}     sélectionne toutes les balises</a:t>
            </a:r>
            <a:endParaRPr lang="en-US" sz="24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39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762102" y="169817"/>
            <a:ext cx="4545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Où écrire le CSS 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231172" y="1292589"/>
            <a:ext cx="9607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2400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Il existe 3 manières d’écrire du code css en Html</a:t>
            </a:r>
            <a:r>
              <a:rPr lang="fr-FR" sz="2400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.</a:t>
            </a:r>
            <a:endParaRPr lang="en-US" sz="24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231172" y="1938307"/>
            <a:ext cx="8396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SN" sz="2400" dirty="0" smtClean="0">
                <a:solidFill>
                  <a:sysClr val="windowText" lastClr="000000"/>
                </a:solidFill>
                <a:latin typeface="Constantia" panose="02030602050306030303" pitchFamily="18" charset="0"/>
              </a:rPr>
              <a:t>À l’intérieur d’une balise en utilisant l’attribut style</a:t>
            </a:r>
            <a:endParaRPr lang="en-US" sz="2400" dirty="0">
              <a:solidFill>
                <a:sysClr val="windowText" lastClr="000000"/>
              </a:solidFill>
              <a:latin typeface="Constantia" panose="02030602050306030303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006" y="-39576"/>
            <a:ext cx="1126672" cy="112667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19076" y="3159833"/>
            <a:ext cx="85156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&lt;</a:t>
            </a:r>
            <a:r>
              <a:rPr 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92D050"/>
                </a:solidFill>
              </a:rPr>
              <a:t>href</a:t>
            </a:r>
            <a:r>
              <a:rPr lang="en-US" sz="2200" dirty="0" smtClean="0"/>
              <a:t>=“https://youtube.com” </a:t>
            </a:r>
            <a:r>
              <a:rPr lang="en-US" sz="2200" dirty="0" smtClean="0">
                <a:solidFill>
                  <a:srgbClr val="FFC000"/>
                </a:solidFill>
              </a:rPr>
              <a:t>style</a:t>
            </a:r>
            <a:r>
              <a:rPr lang="en-US" sz="2200" dirty="0" smtClean="0"/>
              <a:t>=“color: red;”&gt;YouTube&lt;/</a:t>
            </a:r>
            <a:r>
              <a:rPr 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200" dirty="0" smtClean="0"/>
              <a:t>&gt;</a:t>
            </a:r>
            <a:endParaRPr lang="en-US" sz="2200" dirty="0"/>
          </a:p>
        </p:txBody>
      </p:sp>
      <p:sp>
        <p:nvSpPr>
          <p:cNvPr id="8" name="ZoneTexte 7"/>
          <p:cNvSpPr txBox="1"/>
          <p:nvPr/>
        </p:nvSpPr>
        <p:spPr>
          <a:xfrm>
            <a:off x="1135377" y="4350581"/>
            <a:ext cx="8396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SN" sz="2400" dirty="0" smtClean="0">
                <a:solidFill>
                  <a:sysClr val="windowText" lastClr="000000"/>
                </a:solidFill>
                <a:latin typeface="Constantia" panose="02030602050306030303" pitchFamily="18" charset="0"/>
              </a:rPr>
              <a:t>À l’intérieur d’une balise en utilisant l’attribut style</a:t>
            </a:r>
            <a:endParaRPr lang="en-US" sz="2400" dirty="0">
              <a:solidFill>
                <a:sysClr val="windowText" lastClr="000000"/>
              </a:solidFill>
              <a:latin typeface="Constantia" panose="02030602050306030303" pitchFamily="18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967" y="2700066"/>
            <a:ext cx="946039" cy="133470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231172" y="2775112"/>
            <a:ext cx="7603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&lt;style&gt;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FFC000"/>
                </a:solidFill>
              </a:rPr>
              <a:t>selecteur</a:t>
            </a:r>
            <a:r>
              <a:rPr lang="en-US" sz="2400" dirty="0" smtClean="0"/>
              <a:t> {</a:t>
            </a:r>
            <a:r>
              <a:rPr lang="en-US" sz="2400" dirty="0" err="1" smtClean="0">
                <a:solidFill>
                  <a:srgbClr val="00B050"/>
                </a:solidFill>
              </a:rPr>
              <a:t>propri</a:t>
            </a:r>
            <a:r>
              <a:rPr lang="fr-SN" sz="2400" dirty="0" smtClean="0">
                <a:solidFill>
                  <a:srgbClr val="00B050"/>
                </a:solidFill>
              </a:rPr>
              <a:t>été</a:t>
            </a:r>
            <a:r>
              <a:rPr lang="fr-SN" sz="2400" dirty="0" smtClean="0"/>
              <a:t>: </a:t>
            </a:r>
            <a:r>
              <a:rPr lang="fr-SN" sz="2400" dirty="0" smtClean="0">
                <a:solidFill>
                  <a:schemeClr val="accent6">
                    <a:lumMod val="75000"/>
                  </a:schemeClr>
                </a:solidFill>
              </a:rPr>
              <a:t>valeur</a:t>
            </a:r>
            <a:r>
              <a:rPr lang="fr-SN" sz="2400" dirty="0" smtClean="0"/>
              <a:t> ;</a:t>
            </a:r>
            <a:r>
              <a:rPr lang="en-US" sz="2400" dirty="0" smtClean="0"/>
              <a:t>}</a:t>
            </a:r>
            <a:endParaRPr lang="en-US" sz="2400" dirty="0"/>
          </a:p>
          <a:p>
            <a:r>
              <a:rPr lang="en-US" sz="2400" dirty="0" smtClean="0"/>
              <a:t>&lt;/style&gt;</a:t>
            </a:r>
            <a:endParaRPr lang="en-US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1086520" y="5095053"/>
            <a:ext cx="9897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ysClr val="windowText" lastClr="000000"/>
                </a:solidFill>
                <a:latin typeface="Constantia" panose="02030602050306030303" pitchFamily="18" charset="0"/>
              </a:rPr>
              <a:t>Dans un fichier css s</a:t>
            </a:r>
            <a:r>
              <a:rPr lang="fr-SN" sz="2400" dirty="0" smtClean="0">
                <a:solidFill>
                  <a:sysClr val="windowText" lastClr="000000"/>
                </a:solidFill>
                <a:latin typeface="Constantia" panose="02030602050306030303" pitchFamily="18" charset="0"/>
              </a:rPr>
              <a:t>éparé, en incluant ce fichier dans la page Html dans la partie head</a:t>
            </a:r>
            <a:endParaRPr lang="en-US" sz="2400" dirty="0">
              <a:solidFill>
                <a:sysClr val="windowText" lastClr="000000"/>
              </a:solidFill>
              <a:latin typeface="Constantia" panose="02030602050306030303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003532" y="2787954"/>
            <a:ext cx="88481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&lt;</a:t>
            </a: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head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&gt;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	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&lt;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link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 </a:t>
            </a:r>
            <a:r>
              <a:rPr lang="en-US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rel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=“stylesheet”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href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=“</a:t>
            </a:r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mon_fichier_css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.css”/&gt;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&lt;/</a:t>
            </a: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head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&gt;</a:t>
            </a: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83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4" grpId="1"/>
      <p:bldP spid="8" grpId="0"/>
      <p:bldP spid="5" grpId="0"/>
      <p:bldP spid="5" grpId="1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291839" y="248194"/>
            <a:ext cx="5603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Formatage du Texte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006" y="-39576"/>
            <a:ext cx="1126672" cy="112667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967" y="2700066"/>
            <a:ext cx="946039" cy="133470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77239" y="1436915"/>
            <a:ext cx="5316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ysClr val="windowText" lastClr="000000"/>
                </a:solidFill>
                <a:latin typeface="Constantia" panose="02030602050306030303" pitchFamily="18" charset="0"/>
              </a:rPr>
              <a:t>Quelques </a:t>
            </a:r>
            <a:r>
              <a:rPr lang="fr-SN" sz="2400" dirty="0" smtClean="0">
                <a:solidFill>
                  <a:sysClr val="windowText" lastClr="000000"/>
                </a:solidFill>
                <a:latin typeface="Constantia" panose="02030602050306030303" pitchFamily="18" charset="0"/>
              </a:rPr>
              <a:t>Propriétés du texte</a:t>
            </a:r>
            <a:endParaRPr lang="en-US" sz="2400" dirty="0">
              <a:solidFill>
                <a:sysClr val="windowText" lastClr="000000"/>
              </a:solidFill>
              <a:latin typeface="Constantia" panose="02030602050306030303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188027" y="1898580"/>
            <a:ext cx="531658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SN" sz="2400" dirty="0" smtClean="0">
                <a:solidFill>
                  <a:sysClr val="windowText" lastClr="000000"/>
                </a:solidFill>
                <a:latin typeface="Constantia" panose="02030602050306030303" pitchFamily="18" charset="0"/>
              </a:rPr>
              <a:t>Font-style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SN" sz="2400" dirty="0" smtClean="0">
              <a:solidFill>
                <a:sysClr val="windowText" lastClr="000000"/>
              </a:solidFill>
              <a:latin typeface="Constantia" panose="0203060205030603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SN" sz="2400" dirty="0" smtClean="0">
                <a:solidFill>
                  <a:srgbClr val="FFFF00"/>
                </a:solidFill>
                <a:latin typeface="Constantia" panose="02030602050306030303" pitchFamily="18" charset="0"/>
              </a:rPr>
              <a:t>Font-size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SN" sz="2400" dirty="0" smtClean="0">
                <a:solidFill>
                  <a:srgbClr val="FFFF00"/>
                </a:solidFill>
                <a:latin typeface="Constantia" panose="02030602050306030303" pitchFamily="18" charset="0"/>
              </a:rPr>
              <a:t>Font-weight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SN" sz="2400" dirty="0" smtClean="0">
                <a:solidFill>
                  <a:srgbClr val="FFFF00"/>
                </a:solidFill>
                <a:latin typeface="Constantia" panose="02030602050306030303" pitchFamily="18" charset="0"/>
              </a:rPr>
              <a:t>Line-height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SN" sz="2400" dirty="0" smtClean="0">
                <a:solidFill>
                  <a:srgbClr val="FFFF00"/>
                </a:solidFill>
                <a:latin typeface="Constantia" panose="02030602050306030303" pitchFamily="18" charset="0"/>
              </a:rPr>
              <a:t>Font-family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SN" sz="2400" dirty="0" smtClean="0">
              <a:solidFill>
                <a:sysClr val="windowText" lastClr="000000"/>
              </a:solidFill>
              <a:latin typeface="Constantia" panose="0203060205030603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SN" sz="2400" dirty="0" smtClean="0">
                <a:solidFill>
                  <a:sysClr val="windowText" lastClr="000000"/>
                </a:solidFill>
                <a:latin typeface="Constantia" panose="02030602050306030303" pitchFamily="18" charset="0"/>
              </a:rPr>
              <a:t>Color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SN" sz="2400" dirty="0" smtClean="0">
                <a:solidFill>
                  <a:sysClr val="windowText" lastClr="000000"/>
                </a:solidFill>
                <a:latin typeface="Constantia" panose="02030602050306030303" pitchFamily="18" charset="0"/>
              </a:rPr>
              <a:t>Opacity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SN" sz="2400" dirty="0" smtClean="0">
                <a:solidFill>
                  <a:sysClr val="windowText" lastClr="000000"/>
                </a:solidFill>
                <a:latin typeface="Constantia" panose="02030602050306030303" pitchFamily="18" charset="0"/>
              </a:rPr>
              <a:t>Text-decoration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SN" sz="2400" dirty="0" smtClean="0">
                <a:solidFill>
                  <a:sysClr val="windowText" lastClr="000000"/>
                </a:solidFill>
                <a:latin typeface="Constantia" panose="02030602050306030303" pitchFamily="18" charset="0"/>
              </a:rPr>
              <a:t>Text-align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SN" sz="2400" dirty="0" smtClean="0">
                <a:solidFill>
                  <a:sysClr val="windowText" lastClr="000000"/>
                </a:solidFill>
                <a:latin typeface="Constantia" panose="02030602050306030303" pitchFamily="18" charset="0"/>
              </a:rPr>
              <a:t>Text-indent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SN" sz="2400" dirty="0" smtClean="0">
                <a:solidFill>
                  <a:sysClr val="windowText" lastClr="000000"/>
                </a:solidFill>
                <a:latin typeface="Constantia" panose="02030602050306030303" pitchFamily="18" charset="0"/>
              </a:rPr>
              <a:t>Text-shadow</a:t>
            </a:r>
            <a:endParaRPr lang="en-US" sz="2400" dirty="0">
              <a:solidFill>
                <a:sysClr val="windowText" lastClr="00000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06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291839" y="248194"/>
            <a:ext cx="5603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Les </a:t>
            </a:r>
            <a:r>
              <a:rPr lang="fr-F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Sélecteurs Avances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006" y="-39576"/>
            <a:ext cx="1126672" cy="112667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967" y="2700066"/>
            <a:ext cx="946039" cy="1334704"/>
          </a:xfrm>
          <a:prstGeom prst="rect">
            <a:avLst/>
          </a:prstGeom>
        </p:spPr>
      </p:pic>
      <p:pic>
        <p:nvPicPr>
          <p:cNvPr id="9" name="Picture 1496"/>
          <p:cNvPicPr/>
          <p:nvPr/>
        </p:nvPicPr>
        <p:blipFill>
          <a:blip r:embed="rId4"/>
          <a:stretch>
            <a:fillRect/>
          </a:stretch>
        </p:blipFill>
        <p:spPr>
          <a:xfrm>
            <a:off x="457201" y="1188720"/>
            <a:ext cx="8569234" cy="50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291839" y="248194"/>
            <a:ext cx="5603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Modèle des Boîtes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006" y="-39576"/>
            <a:ext cx="1126672" cy="112667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967" y="2700066"/>
            <a:ext cx="946039" cy="1334704"/>
          </a:xfrm>
          <a:prstGeom prst="rect">
            <a:avLst/>
          </a:prstGeom>
        </p:spPr>
      </p:pic>
      <p:pic>
        <p:nvPicPr>
          <p:cNvPr id="8" name="Picture 1956"/>
          <p:cNvPicPr/>
          <p:nvPr/>
        </p:nvPicPr>
        <p:blipFill>
          <a:blip r:embed="rId4"/>
          <a:stretch>
            <a:fillRect/>
          </a:stretch>
        </p:blipFill>
        <p:spPr>
          <a:xfrm>
            <a:off x="365760" y="1541417"/>
            <a:ext cx="8621486" cy="454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291839" y="248194"/>
            <a:ext cx="5603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Modèle des Boîtes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006" y="-39576"/>
            <a:ext cx="1126672" cy="112667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967" y="2700066"/>
            <a:ext cx="946039" cy="133470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64177" y="1087096"/>
            <a:ext cx="1169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ysClr val="windowText" lastClr="000000"/>
                </a:solidFill>
                <a:latin typeface="Constantia" panose="02030602050306030303" pitchFamily="18" charset="0"/>
              </a:rPr>
              <a:t>float</a:t>
            </a:r>
            <a:endParaRPr lang="en-US" sz="2400" dirty="0">
              <a:solidFill>
                <a:sysClr val="windowText" lastClr="000000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59874" y="1143813"/>
            <a:ext cx="8334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ysClr val="windowText" lastClr="000000"/>
                </a:solidFill>
                <a:latin typeface="Constantia" panose="02030602050306030303" pitchFamily="18" charset="0"/>
              </a:rPr>
              <a:t>Un élément flottant va sortir du schéma naturel (du « flow ») d’une page web pour venir se placer contre le bord gauche ou droit de l’élément qui le </a:t>
            </a:r>
            <a:r>
              <a:rPr lang="fr-FR" sz="2400" dirty="0" smtClean="0">
                <a:solidFill>
                  <a:sysClr val="windowText" lastClr="000000"/>
                </a:solidFill>
                <a:latin typeface="Constantia" panose="02030602050306030303" pitchFamily="18" charset="0"/>
              </a:rPr>
              <a:t>contient.</a:t>
            </a:r>
            <a:endParaRPr lang="en-US" sz="2400" dirty="0">
              <a:solidFill>
                <a:sysClr val="windowText" lastClr="000000"/>
              </a:solidFill>
              <a:latin typeface="Constantia" panose="02030602050306030303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64177" y="2700066"/>
            <a:ext cx="1495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nstantia" panose="02030602050306030303" pitchFamily="18" charset="0"/>
              </a:rPr>
              <a:t>Display</a:t>
            </a:r>
            <a:endParaRPr lang="en-US" sz="2400" dirty="0">
              <a:latin typeface="Constantia" panose="02030602050306030303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416629" y="2700066"/>
            <a:ext cx="6479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Constantia" panose="02030602050306030303" pitchFamily="18" charset="0"/>
              </a:rPr>
              <a:t>elle permet de changer le type d’un élément de block à inline ou d’inline à block</a:t>
            </a:r>
            <a:r>
              <a:rPr lang="fr-FR" sz="2400" dirty="0" smtClean="0">
                <a:latin typeface="Constantia" panose="02030602050306030303" pitchFamily="18" charset="0"/>
              </a:rPr>
              <a:t>.</a:t>
            </a:r>
            <a:endParaRPr lang="en-US" sz="2400" dirty="0">
              <a:latin typeface="Constantia" panose="02030602050306030303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49086" y="4519749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ysClr val="windowText" lastClr="000000"/>
                </a:solidFill>
                <a:latin typeface="Constantia" panose="02030602050306030303" pitchFamily="18" charset="0"/>
              </a:rPr>
              <a:t>Position</a:t>
            </a:r>
            <a:endParaRPr lang="en-US" sz="2400" dirty="0">
              <a:solidFill>
                <a:sysClr val="windowText" lastClr="000000"/>
              </a:solidFill>
              <a:latin typeface="Constantia" panose="02030602050306030303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769325" y="4519749"/>
            <a:ext cx="7119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ysClr val="windowText" lastClr="000000"/>
                </a:solidFill>
                <a:latin typeface="Constantia" panose="02030602050306030303" pitchFamily="18" charset="0"/>
              </a:rPr>
              <a:t>Elle permet </a:t>
            </a:r>
            <a:r>
              <a:rPr lang="fr-FR" sz="2400" dirty="0">
                <a:solidFill>
                  <a:sysClr val="windowText" lastClr="000000"/>
                </a:solidFill>
                <a:latin typeface="Constantia" panose="02030602050306030303" pitchFamily="18" charset="0"/>
              </a:rPr>
              <a:t>de définir l’emplacement d’éléments HTML dans une page.</a:t>
            </a:r>
            <a:endParaRPr lang="en-US" sz="2400" dirty="0">
              <a:solidFill>
                <a:sysClr val="windowText" lastClr="00000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51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291839" y="248194"/>
            <a:ext cx="5603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Modèle des Boîtes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006" y="-39576"/>
            <a:ext cx="1126672" cy="112667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967" y="2700066"/>
            <a:ext cx="946039" cy="133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7705</TotalTime>
  <Words>364</Words>
  <Application>Microsoft Office PowerPoint</Application>
  <PresentationFormat>Grand écran</PresentationFormat>
  <Paragraphs>55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Constantia</vt:lpstr>
      <vt:lpstr>Trebuchet MS</vt:lpstr>
      <vt:lpstr>Wingdings</vt:lpstr>
      <vt:lpstr>Berlin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Utilisateur Windows</cp:lastModifiedBy>
  <cp:revision>37</cp:revision>
  <dcterms:created xsi:type="dcterms:W3CDTF">2022-05-21T11:48:37Z</dcterms:created>
  <dcterms:modified xsi:type="dcterms:W3CDTF">2022-06-13T09:15:10Z</dcterms:modified>
</cp:coreProperties>
</file>