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5689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737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615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088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448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15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4534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64207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640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665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895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5329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20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0626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58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359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8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3704182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62549" y="156754"/>
            <a:ext cx="2978331" cy="646331"/>
          </a:xfrm>
          <a:prstGeom prst="rect">
            <a:avLst/>
          </a:prstGeom>
          <a:noFill/>
        </p:spPr>
        <p:txBody>
          <a:bodyPr wrap="square" rtlCol="0">
            <a:spAutoFit/>
          </a:bodyPr>
          <a:lstStyle/>
          <a:p>
            <a:r>
              <a:rPr lang="fr-SN" sz="3600" dirty="0">
                <a:latin typeface="Constantia" panose="02030602050306030303" pitchFamily="18" charset="0"/>
              </a:rPr>
              <a:t>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r>
              <a:rPr lang="fr-FR" sz="2400" dirty="0">
                <a:latin typeface="Constantia" panose="02030602050306030303" pitchFamily="18" charset="0"/>
              </a:rPr>
              <a:t>JavaScript est un </a:t>
            </a:r>
            <a:r>
              <a:rPr lang="fr-FR" sz="2400" dirty="0">
                <a:solidFill>
                  <a:srgbClr val="FFC000"/>
                </a:solidFill>
                <a:latin typeface="Constantia" panose="02030602050306030303" pitchFamily="18" charset="0"/>
              </a:rPr>
              <a:t>langage de programmation</a:t>
            </a:r>
            <a:r>
              <a:rPr lang="fr-FR" sz="2400" dirty="0">
                <a:latin typeface="Constantia" panose="02030602050306030303" pitchFamily="18" charset="0"/>
              </a:rPr>
              <a:t> de scripts orienté objet.</a:t>
            </a:r>
            <a:endParaRPr lang="en-US" sz="2400" dirty="0">
              <a:latin typeface="Constantia" panose="02030602050306030303" pitchFamily="18" charset="0"/>
            </a:endParaRPr>
          </a:p>
        </p:txBody>
      </p:sp>
      <p:sp>
        <p:nvSpPr>
          <p:cNvPr id="7" name="ZoneTexte 6"/>
          <p:cNvSpPr txBox="1"/>
          <p:nvPr/>
        </p:nvSpPr>
        <p:spPr>
          <a:xfrm>
            <a:off x="1051557" y="1903603"/>
            <a:ext cx="9509760"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 langage de programmation est un langage qui permet aux </a:t>
            </a:r>
            <a:r>
              <a:rPr lang="fr-FR" sz="2400" dirty="0">
                <a:solidFill>
                  <a:srgbClr val="FFC000"/>
                </a:solidFill>
                <a:latin typeface="Constantia" panose="02030602050306030303" pitchFamily="18" charset="0"/>
              </a:rPr>
              <a:t>développeurs</a:t>
            </a:r>
            <a:r>
              <a:rPr lang="fr-FR" sz="2400" dirty="0">
                <a:latin typeface="Constantia" panose="02030602050306030303" pitchFamily="18" charset="0"/>
              </a:rPr>
              <a:t> d'écrire du </a:t>
            </a:r>
            <a:r>
              <a:rPr lang="fr-FR" sz="2400" dirty="0">
                <a:solidFill>
                  <a:srgbClr val="FFC000"/>
                </a:solidFill>
                <a:latin typeface="Constantia" panose="02030602050306030303" pitchFamily="18" charset="0"/>
              </a:rPr>
              <a:t>code source </a:t>
            </a:r>
            <a:r>
              <a:rPr lang="fr-FR" sz="2400" dirty="0">
                <a:latin typeface="Constantia" panose="02030602050306030303" pitchFamily="18" charset="0"/>
              </a:rPr>
              <a:t>qui sera analysé par l'ordinateur. </a:t>
            </a:r>
            <a:endParaRPr lang="en-US" sz="2400" dirty="0">
              <a:latin typeface="Constantia" panose="02030602050306030303" pitchFamily="18" charset="0"/>
            </a:endParaRPr>
          </a:p>
        </p:txBody>
      </p:sp>
      <p:sp>
        <p:nvSpPr>
          <p:cNvPr id="8" name="ZoneTexte 7"/>
          <p:cNvSpPr txBox="1"/>
          <p:nvPr/>
        </p:nvSpPr>
        <p:spPr>
          <a:xfrm>
            <a:off x="1374861" y="3237888"/>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Un développeur, ou un programmeur, est une personne qui développe des programmes</a:t>
            </a:r>
            <a:endParaRPr lang="en-US" sz="2400" dirty="0">
              <a:latin typeface="Constantia" panose="02030602050306030303" pitchFamily="18" charset="0"/>
            </a:endParaRPr>
          </a:p>
        </p:txBody>
      </p:sp>
      <p:sp>
        <p:nvSpPr>
          <p:cNvPr id="9" name="ZoneTexte 8"/>
          <p:cNvSpPr txBox="1"/>
          <p:nvPr/>
        </p:nvSpPr>
        <p:spPr>
          <a:xfrm>
            <a:off x="1374861" y="4202841"/>
            <a:ext cx="8660674" cy="1569660"/>
          </a:xfrm>
          <a:prstGeom prst="rect">
            <a:avLst/>
          </a:prstGeom>
          <a:noFill/>
        </p:spPr>
        <p:txBody>
          <a:bodyPr wrap="square" rtlCol="0">
            <a:spAutoFit/>
          </a:bodyPr>
          <a:lstStyle/>
          <a:p>
            <a:pPr marL="285750" indent="-285750">
              <a:buFont typeface="Wingdings" panose="05000000000000000000" pitchFamily="2" charset="2"/>
              <a:buChar char="Ø"/>
            </a:pPr>
            <a:r>
              <a:rPr lang="fr-FR" sz="2400" dirty="0">
                <a:latin typeface="Constantia" panose="02030602050306030303" pitchFamily="18" charset="0"/>
              </a:rPr>
              <a:t>Le code source est écrit par le développeur. C'est un ensemble d'actions, appelée instructions, qui vont permettre de donner des ordres à l'ordinateur et ainsi de faire fonctionner le programme. </a:t>
            </a:r>
            <a:endParaRPr lang="en-US" sz="2400" dirty="0">
              <a:latin typeface="Constantia" panose="02030602050306030303" pitchFamily="18" charset="0"/>
            </a:endParaRPr>
          </a:p>
        </p:txBody>
      </p:sp>
    </p:spTree>
    <p:extLst>
      <p:ext uri="{BB962C8B-B14F-4D97-AF65-F5344CB8AC3E}">
        <p14:creationId xmlns:p14="http://schemas.microsoft.com/office/powerpoint/2010/main" val="36552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chaines de caractères</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charAt</a:t>
            </a:r>
            <a:r>
              <a:rPr lang="fr-SN" sz="2400" dirty="0">
                <a:latin typeface="Constantia" panose="02030602050306030303" pitchFamily="18" charset="0"/>
              </a:rPr>
              <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Concat</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startsWith</a:t>
            </a:r>
            <a:r>
              <a:rPr lang="fr-SN" sz="2400" dirty="0">
                <a:latin typeface="Constantia" panose="02030602050306030303" pitchFamily="18" charset="0"/>
              </a:rPr>
              <a:t>(), </a:t>
            </a:r>
            <a:r>
              <a:rPr lang="fr-SN" sz="2400" dirty="0" err="1">
                <a:latin typeface="Constantia" panose="02030602050306030303" pitchFamily="18" charset="0"/>
              </a:rPr>
              <a:t>endsWith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padStart</a:t>
            </a:r>
            <a:r>
              <a:rPr lang="fr-SN" sz="2400" dirty="0">
                <a:latin typeface="Constantia" panose="02030602050306030303" pitchFamily="18" charset="0"/>
              </a:rPr>
              <a:t>(), </a:t>
            </a:r>
            <a:r>
              <a:rPr lang="fr-SN" sz="2400" dirty="0" err="1">
                <a:latin typeface="Constantia" panose="02030602050306030303" pitchFamily="18" charset="0"/>
              </a:rPr>
              <a:t>padEnd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Trim</a:t>
            </a:r>
            <a:r>
              <a:rPr lang="fr-SN" sz="2400" dirty="0">
                <a:latin typeface="Constantia" panose="02030602050306030303" pitchFamily="18" charset="0"/>
              </a:rPr>
              <a:t>(), </a:t>
            </a:r>
            <a:r>
              <a:rPr lang="fr-SN" sz="2400" dirty="0" err="1">
                <a:latin typeface="Constantia" panose="02030602050306030303" pitchFamily="18" charset="0"/>
              </a:rPr>
              <a:t>trimStart</a:t>
            </a:r>
            <a:r>
              <a:rPr lang="fr-SN" sz="2400" dirty="0">
                <a:latin typeface="Constantia" panose="02030602050306030303" pitchFamily="18" charset="0"/>
              </a:rPr>
              <a:t>(), </a:t>
            </a:r>
            <a:r>
              <a:rPr lang="fr-SN" sz="2400" dirty="0" err="1">
                <a:latin typeface="Constantia" panose="02030602050306030303" pitchFamily="18" charset="0"/>
              </a:rPr>
              <a:t>trimEnd</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Repeat()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Replace(), </a:t>
            </a:r>
            <a:r>
              <a:rPr lang="fr-SN" sz="2400" dirty="0" err="1">
                <a:latin typeface="Constantia" panose="02030602050306030303" pitchFamily="18" charset="0"/>
              </a:rPr>
              <a:t>replaceAll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Substring</a:t>
            </a:r>
            <a:r>
              <a:rPr lang="fr-SN" sz="2400" dirty="0">
                <a:latin typeface="Constantia" panose="02030602050306030303" pitchFamily="18" charset="0"/>
              </a:rPr>
              <a:t>(), slice()</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Includes</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indexOf</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toLowerCase</a:t>
            </a:r>
            <a:r>
              <a:rPr lang="fr-SN" sz="2400" dirty="0">
                <a:latin typeface="Constantia" panose="02030602050306030303" pitchFamily="18" charset="0"/>
              </a:rPr>
              <a:t>(), </a:t>
            </a:r>
            <a:r>
              <a:rPr lang="fr-SN" sz="2400" dirty="0" err="1">
                <a:latin typeface="Constantia" panose="02030602050306030303" pitchFamily="18" charset="0"/>
              </a:rPr>
              <a:t>toUpperCase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094018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window</a:t>
            </a: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nstantia" panose="02030602050306030303" pitchFamily="18" charset="0"/>
              </a:rPr>
              <a:t>document</a:t>
            </a: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getElementById</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a:t>
            </a:r>
            <a:endParaRPr lang="en-US" sz="2400" dirty="0">
              <a:latin typeface="Constantia" panose="02030602050306030303" pitchFamily="18" charset="0"/>
            </a:endParaRP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31005586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Manipuler le HTML</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el.replaceChild</a:t>
            </a:r>
            <a:r>
              <a:rPr lang="en-US" sz="2400" dirty="0"/>
              <a:t>()</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el.removeChild</a:t>
            </a:r>
            <a:r>
              <a:rPr lang="en-US" sz="2400" dirty="0"/>
              <a:t>()</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el.hasChildNodes</a:t>
            </a:r>
            <a:r>
              <a:rPr lang="en-US" sz="2400" dirty="0"/>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getElementsByTagName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getAttribute</a:t>
            </a:r>
            <a:r>
              <a:rPr lang="fr-SN" sz="2400" dirty="0">
                <a:latin typeface="Constantia" panose="02030602050306030303" pitchFamily="18" charset="0"/>
              </a:rPr>
              <a:t>(), </a:t>
            </a:r>
            <a:r>
              <a:rPr lang="en-US" sz="2400" dirty="0" err="1"/>
              <a:t>setAttribute</a:t>
            </a:r>
            <a:r>
              <a:rPr lang="en-US" sz="2400" dirty="0"/>
              <a:t>()</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.className</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a:t>.</a:t>
            </a:r>
            <a:r>
              <a:rPr lang="en-US" sz="2400" dirty="0" err="1"/>
              <a:t>innerHTML</a:t>
            </a:r>
            <a:r>
              <a:rPr lang="en-US" sz="2400" dirty="0"/>
              <a:t> </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el.</a:t>
            </a:r>
            <a:r>
              <a:rPr lang="en-US" sz="2400" dirty="0" err="1"/>
              <a:t>innerText</a:t>
            </a:r>
            <a:endParaRPr lang="en-US" sz="2400" dirty="0">
              <a:latin typeface="Constantia" panose="02030602050306030303" pitchFamily="18" charset="0"/>
            </a:endParaRPr>
          </a:p>
        </p:txBody>
      </p:sp>
      <p:sp>
        <p:nvSpPr>
          <p:cNvPr id="17" name="ZoneTexte 16"/>
          <p:cNvSpPr txBox="1"/>
          <p:nvPr/>
        </p:nvSpPr>
        <p:spPr>
          <a:xfrm>
            <a:off x="6275600" y="2469458"/>
            <a:ext cx="442287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Constantia" panose="02030602050306030303" pitchFamily="18" charset="0"/>
              </a:rPr>
              <a:t>el</a:t>
            </a:r>
            <a:r>
              <a:rPr lang="en-US" sz="2400" dirty="0" err="1"/>
              <a:t>.parentNode</a:t>
            </a:r>
            <a:endParaRPr lang="en-US" sz="2400" dirty="0">
              <a:latin typeface="Constantia" panose="02030602050306030303" pitchFamily="18" charset="0"/>
            </a:endParaRPr>
          </a:p>
        </p:txBody>
      </p:sp>
      <p:sp>
        <p:nvSpPr>
          <p:cNvPr id="18" name="ZoneTexte 17"/>
          <p:cNvSpPr txBox="1"/>
          <p:nvPr/>
        </p:nvSpPr>
        <p:spPr>
          <a:xfrm>
            <a:off x="6275600" y="3060796"/>
            <a:ext cx="5916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el.firstChild</a:t>
            </a:r>
            <a:r>
              <a:rPr lang="en-US" sz="2400" dirty="0"/>
              <a:t> </a:t>
            </a:r>
            <a:r>
              <a:rPr lang="en-US" sz="2400" dirty="0" err="1"/>
              <a:t>el.lastChild</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el.nextSibling</a:t>
            </a:r>
            <a:r>
              <a:rPr lang="en-US" sz="2400" dirty="0"/>
              <a:t> et </a:t>
            </a:r>
            <a:r>
              <a:rPr lang="en-US" sz="2400" dirty="0" err="1"/>
              <a:t>previousSibling</a:t>
            </a:r>
            <a:endParaRPr lang="en-US" sz="2400" dirty="0">
              <a:latin typeface="Constantia" panose="02030602050306030303" pitchFamily="18" charset="0"/>
            </a:endParaRPr>
          </a:p>
        </p:txBody>
      </p:sp>
      <p:sp>
        <p:nvSpPr>
          <p:cNvPr id="20" name="ZoneTexte 19"/>
          <p:cNvSpPr txBox="1"/>
          <p:nvPr/>
        </p:nvSpPr>
        <p:spPr>
          <a:xfrm>
            <a:off x="6275601" y="428958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createElement</a:t>
            </a:r>
            <a:r>
              <a:rPr lang="en-US" sz="2400" dirty="0"/>
              <a:t>()</a:t>
            </a:r>
            <a:endParaRPr lang="en-US" sz="2400" dirty="0">
              <a:latin typeface="Constantia" panose="02030602050306030303" pitchFamily="18" charset="0"/>
            </a:endParaRPr>
          </a:p>
        </p:txBody>
      </p:sp>
      <p:sp>
        <p:nvSpPr>
          <p:cNvPr id="21" name="ZoneTexte 20"/>
          <p:cNvSpPr txBox="1"/>
          <p:nvPr/>
        </p:nvSpPr>
        <p:spPr>
          <a:xfrm>
            <a:off x="6275601" y="4822330"/>
            <a:ext cx="510801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el.appendChild</a:t>
            </a:r>
            <a:r>
              <a:rPr lang="en-US" sz="2400" dirty="0"/>
              <a:t>(), </a:t>
            </a:r>
            <a:r>
              <a:rPr lang="en-US" sz="2400" dirty="0" err="1"/>
              <a:t>el.insertBefore</a:t>
            </a:r>
            <a:r>
              <a:rPr lang="en-US" sz="2400" dirty="0"/>
              <a:t>()</a:t>
            </a:r>
          </a:p>
        </p:txBody>
      </p:sp>
      <p:sp>
        <p:nvSpPr>
          <p:cNvPr id="22" name="ZoneTexte 21"/>
          <p:cNvSpPr txBox="1"/>
          <p:nvPr/>
        </p:nvSpPr>
        <p:spPr>
          <a:xfrm>
            <a:off x="6275601"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createTextNode</a:t>
            </a:r>
            <a:r>
              <a:rPr lang="en-US" sz="2400" dirty="0"/>
              <a:t>()</a:t>
            </a:r>
            <a:endParaRPr lang="en-US" sz="2400" dirty="0">
              <a:latin typeface="Constantia" panose="02030602050306030303" pitchFamily="18" charset="0"/>
            </a:endParaRPr>
          </a:p>
        </p:txBody>
      </p:sp>
    </p:spTree>
    <p:extLst>
      <p:ext uri="{BB962C8B-B14F-4D97-AF65-F5344CB8AC3E}">
        <p14:creationId xmlns:p14="http://schemas.microsoft.com/office/powerpoint/2010/main" val="786442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formulaires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onstantia" panose="02030602050306030303" pitchFamily="18" charset="0"/>
              </a:rPr>
              <a:t>Les  attributs</a:t>
            </a:r>
          </a:p>
        </p:txBody>
      </p:sp>
      <p:sp>
        <p:nvSpPr>
          <p:cNvPr id="15" name="ZoneTexte 14"/>
          <p:cNvSpPr txBox="1"/>
          <p:nvPr/>
        </p:nvSpPr>
        <p:spPr>
          <a:xfrm>
            <a:off x="2076988" y="3804526"/>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Méthodes et évènements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Attribut classique : value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Booléens : </a:t>
            </a:r>
            <a:r>
              <a:rPr lang="fr-SN" sz="2400" dirty="0" err="1">
                <a:latin typeface="Constantia" panose="02030602050306030303" pitchFamily="18" charset="0"/>
              </a:rPr>
              <a:t>disabled</a:t>
            </a:r>
            <a:r>
              <a:rPr lang="fr-SN" sz="2400" dirty="0">
                <a:latin typeface="Constantia" panose="02030602050306030303" pitchFamily="18" charset="0"/>
              </a:rPr>
              <a:t>, </a:t>
            </a:r>
            <a:r>
              <a:rPr lang="fr-SN" sz="2400" dirty="0" err="1">
                <a:latin typeface="Constantia" panose="02030602050306030303" pitchFamily="18" charset="0"/>
              </a:rPr>
              <a:t>checked</a:t>
            </a:r>
            <a:r>
              <a:rPr lang="fr-SN" sz="2400" dirty="0">
                <a:latin typeface="Constantia" panose="02030602050306030303" pitchFamily="18" charset="0"/>
              </a:rPr>
              <a:t> et </a:t>
            </a:r>
            <a:r>
              <a:rPr lang="fr-SN" sz="2400" dirty="0" err="1">
                <a:latin typeface="Constantia" panose="02030602050306030303" pitchFamily="18" charset="0"/>
              </a:rPr>
              <a:t>readonly</a:t>
            </a:r>
            <a:endParaRPr lang="fr-SN" sz="2400" dirty="0">
              <a:latin typeface="Constantia" panose="02030602050306030303" pitchFamily="18" charset="0"/>
            </a:endParaRPr>
          </a:p>
        </p:txBody>
      </p:sp>
      <p:sp>
        <p:nvSpPr>
          <p:cNvPr id="8" name="ZoneTexte 7">
            <a:extLst>
              <a:ext uri="{FF2B5EF4-FFF2-40B4-BE49-F238E27FC236}">
                <a16:creationId xmlns:a16="http://schemas.microsoft.com/office/drawing/2014/main" id="{3AE74E07-BD2F-0E49-89FE-2A01A4B3F416}"/>
              </a:ext>
            </a:extLst>
          </p:cNvPr>
          <p:cNvSpPr txBox="1"/>
          <p:nvPr/>
        </p:nvSpPr>
        <p:spPr>
          <a:xfrm>
            <a:off x="2822711" y="3101619"/>
            <a:ext cx="8123585"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listes déroulantes : </a:t>
            </a:r>
            <a:r>
              <a:rPr lang="fr-SN" sz="2400" dirty="0" err="1">
                <a:latin typeface="Constantia" panose="02030602050306030303" pitchFamily="18" charset="0"/>
              </a:rPr>
              <a:t>selectIndex</a:t>
            </a:r>
            <a:r>
              <a:rPr lang="fr-SN" sz="2400" dirty="0">
                <a:latin typeface="Constantia" panose="02030602050306030303" pitchFamily="18" charset="0"/>
              </a:rPr>
              <a:t> et options</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772586" y="4462741"/>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Les méthodes spécifiques à l’élément </a:t>
            </a:r>
            <a:r>
              <a:rPr lang="fr-SN" sz="2400" dirty="0" err="1">
                <a:latin typeface="Constantia" panose="02030602050306030303" pitchFamily="18" charset="0"/>
              </a:rPr>
              <a:t>form</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772586" y="5120956"/>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Gestion du focus et de la sélection</a:t>
            </a:r>
          </a:p>
        </p:txBody>
      </p:sp>
      <p:sp>
        <p:nvSpPr>
          <p:cNvPr id="11" name="ZoneTexte 10">
            <a:extLst>
              <a:ext uri="{FF2B5EF4-FFF2-40B4-BE49-F238E27FC236}">
                <a16:creationId xmlns:a16="http://schemas.microsoft.com/office/drawing/2014/main" id="{7CC07B55-AEA8-B7AA-4413-F9AF3C0F06E6}"/>
              </a:ext>
            </a:extLst>
          </p:cNvPr>
          <p:cNvSpPr txBox="1"/>
          <p:nvPr/>
        </p:nvSpPr>
        <p:spPr>
          <a:xfrm>
            <a:off x="2772585" y="568957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Évènement change</a:t>
            </a:r>
          </a:p>
        </p:txBody>
      </p:sp>
    </p:spTree>
    <p:extLst>
      <p:ext uri="{BB962C8B-B14F-4D97-AF65-F5344CB8AC3E}">
        <p14:creationId xmlns:p14="http://schemas.microsoft.com/office/powerpoint/2010/main" val="39142995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39" y="60430"/>
            <a:ext cx="4863077" cy="646331"/>
          </a:xfrm>
          <a:prstGeom prst="rect">
            <a:avLst/>
          </a:prstGeom>
          <a:noFill/>
        </p:spPr>
        <p:txBody>
          <a:bodyPr wrap="square" rtlCol="0">
            <a:spAutoFit/>
          </a:bodyPr>
          <a:lstStyle/>
          <a:p>
            <a:r>
              <a:rPr lang="fr-SN" sz="3600" dirty="0">
                <a:latin typeface="Constantia" panose="02030602050306030303" pitchFamily="18" charset="0"/>
              </a:rPr>
              <a:t>La gestion du temps</a:t>
            </a:r>
            <a:endParaRPr lang="en-US" sz="3600" dirty="0">
              <a:latin typeface="Constantia" panose="02030602050306030303" pitchFamily="18" charset="0"/>
            </a:endParaRPr>
          </a:p>
        </p:txBody>
      </p:sp>
      <p:sp>
        <p:nvSpPr>
          <p:cNvPr id="6" name="ZoneTexte 5"/>
          <p:cNvSpPr txBox="1"/>
          <p:nvPr/>
        </p:nvSpPr>
        <p:spPr>
          <a:xfrm>
            <a:off x="2076988" y="1168426"/>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Constantia" panose="02030602050306030303" pitchFamily="18" charset="0"/>
              </a:rPr>
              <a:t>Système</a:t>
            </a:r>
            <a:r>
              <a:rPr lang="en-US" sz="2400" dirty="0">
                <a:latin typeface="Constantia" panose="02030602050306030303" pitchFamily="18" charset="0"/>
              </a:rPr>
              <a:t> de </a:t>
            </a:r>
            <a:r>
              <a:rPr lang="en-US" sz="2400" dirty="0" err="1">
                <a:latin typeface="Constantia" panose="02030602050306030303" pitchFamily="18" charset="0"/>
              </a:rPr>
              <a:t>datation</a:t>
            </a:r>
            <a:endParaRPr lang="en-US" sz="2400" dirty="0">
              <a:latin typeface="Constantia" panose="02030602050306030303" pitchFamily="18" charset="0"/>
            </a:endParaRPr>
          </a:p>
        </p:txBody>
      </p:sp>
      <p:sp>
        <p:nvSpPr>
          <p:cNvPr id="15" name="ZoneTexte 14"/>
          <p:cNvSpPr txBox="1"/>
          <p:nvPr/>
        </p:nvSpPr>
        <p:spPr>
          <a:xfrm>
            <a:off x="2076988" y="3231374"/>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 temporelles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2" name="ZoneTexte 1">
            <a:extLst>
              <a:ext uri="{FF2B5EF4-FFF2-40B4-BE49-F238E27FC236}">
                <a16:creationId xmlns:a16="http://schemas.microsoft.com/office/drawing/2014/main" id="{11419FC5-3D9A-A1BF-8256-82A10AEBE9AC}"/>
              </a:ext>
            </a:extLst>
          </p:cNvPr>
          <p:cNvSpPr txBox="1"/>
          <p:nvPr/>
        </p:nvSpPr>
        <p:spPr>
          <a:xfrm>
            <a:off x="2822712" y="1736035"/>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L’objet date</a:t>
            </a:r>
          </a:p>
        </p:txBody>
      </p:sp>
      <p:sp>
        <p:nvSpPr>
          <p:cNvPr id="3" name="ZoneTexte 2">
            <a:extLst>
              <a:ext uri="{FF2B5EF4-FFF2-40B4-BE49-F238E27FC236}">
                <a16:creationId xmlns:a16="http://schemas.microsoft.com/office/drawing/2014/main" id="{2E8EC832-601C-1882-AFA8-C9A11631030C}"/>
              </a:ext>
            </a:extLst>
          </p:cNvPr>
          <p:cNvSpPr txBox="1"/>
          <p:nvPr/>
        </p:nvSpPr>
        <p:spPr>
          <a:xfrm>
            <a:off x="2822711" y="2399793"/>
            <a:ext cx="7659759"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Calculer le temps d’</a:t>
            </a:r>
            <a:r>
              <a:rPr lang="fr-SN" sz="2400" dirty="0" err="1">
                <a:latin typeface="Constantia" panose="02030602050306030303" pitchFamily="18" charset="0"/>
              </a:rPr>
              <a:t>execution</a:t>
            </a:r>
            <a:r>
              <a:rPr lang="fr-SN" sz="2400" dirty="0">
                <a:latin typeface="Constantia" panose="02030602050306030303" pitchFamily="18" charset="0"/>
              </a:rPr>
              <a:t> d’un script</a:t>
            </a:r>
          </a:p>
        </p:txBody>
      </p:sp>
      <p:sp>
        <p:nvSpPr>
          <p:cNvPr id="9" name="ZoneTexte 8">
            <a:extLst>
              <a:ext uri="{FF2B5EF4-FFF2-40B4-BE49-F238E27FC236}">
                <a16:creationId xmlns:a16="http://schemas.microsoft.com/office/drawing/2014/main" id="{71DFECED-E1EE-252B-CC60-F489E985A2F7}"/>
              </a:ext>
            </a:extLst>
          </p:cNvPr>
          <p:cNvSpPr txBox="1"/>
          <p:nvPr/>
        </p:nvSpPr>
        <p:spPr>
          <a:xfrm>
            <a:off x="2810901" y="3996543"/>
            <a:ext cx="6570197"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err="1">
                <a:latin typeface="Constantia" panose="02030602050306030303" pitchFamily="18" charset="0"/>
              </a:rPr>
              <a:t>setTimeout</a:t>
            </a:r>
            <a:r>
              <a:rPr lang="fr-SN" sz="2400" dirty="0">
                <a:latin typeface="Constantia" panose="02030602050306030303" pitchFamily="18" charset="0"/>
              </a:rPr>
              <a:t> et </a:t>
            </a:r>
            <a:r>
              <a:rPr lang="fr-SN" sz="2400" dirty="0" err="1">
                <a:latin typeface="Constantia" panose="02030602050306030303" pitchFamily="18" charset="0"/>
              </a:rPr>
              <a:t>setInterval</a:t>
            </a:r>
            <a:endParaRPr lang="fr-SN" sz="2400" dirty="0">
              <a:latin typeface="Constantia" panose="02030602050306030303" pitchFamily="18" charset="0"/>
            </a:endParaRPr>
          </a:p>
        </p:txBody>
      </p:sp>
      <p:sp>
        <p:nvSpPr>
          <p:cNvPr id="10" name="ZoneTexte 9">
            <a:extLst>
              <a:ext uri="{FF2B5EF4-FFF2-40B4-BE49-F238E27FC236}">
                <a16:creationId xmlns:a16="http://schemas.microsoft.com/office/drawing/2014/main" id="{E22A857A-D554-A490-5FC8-356EA1772A80}"/>
              </a:ext>
            </a:extLst>
          </p:cNvPr>
          <p:cNvSpPr txBox="1"/>
          <p:nvPr/>
        </p:nvSpPr>
        <p:spPr>
          <a:xfrm>
            <a:off x="2810901" y="4828124"/>
            <a:ext cx="5917481" cy="461665"/>
          </a:xfrm>
          <a:prstGeom prst="rect">
            <a:avLst/>
          </a:prstGeom>
          <a:noFill/>
        </p:spPr>
        <p:txBody>
          <a:bodyPr wrap="square" rtlCol="0">
            <a:spAutoFit/>
          </a:bodyPr>
          <a:lstStyle/>
          <a:p>
            <a:pPr marL="342900" indent="-342900">
              <a:buFont typeface="Wingdings" panose="05000000000000000000" pitchFamily="2" charset="2"/>
              <a:buChar char="Ø"/>
            </a:pPr>
            <a:r>
              <a:rPr lang="fr-SN" sz="2400" dirty="0">
                <a:latin typeface="Constantia" panose="02030602050306030303" pitchFamily="18" charset="0"/>
              </a:rPr>
              <a:t>Annuler une action temporelle</a:t>
            </a:r>
          </a:p>
        </p:txBody>
      </p:sp>
    </p:spTree>
    <p:extLst>
      <p:ext uri="{BB962C8B-B14F-4D97-AF65-F5344CB8AC3E}">
        <p14:creationId xmlns:p14="http://schemas.microsoft.com/office/powerpoint/2010/main" val="390174808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Langage Orienté Objet ?</a:t>
            </a:r>
            <a:endParaRPr lang="en-US" sz="3600" dirty="0">
              <a:latin typeface="Constantia" panose="02030602050306030303" pitchFamily="18" charset="0"/>
            </a:endParaRPr>
          </a:p>
        </p:txBody>
      </p:sp>
      <p:sp>
        <p:nvSpPr>
          <p:cNvPr id="6" name="ZoneTexte 5"/>
          <p:cNvSpPr txBox="1"/>
          <p:nvPr/>
        </p:nvSpPr>
        <p:spPr>
          <a:xfrm>
            <a:off x="1051557" y="1123405"/>
            <a:ext cx="9477106"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Ce concept est assez compliqué à définir maintenant et sera approfondi par la suite.</a:t>
            </a:r>
            <a:endParaRPr lang="en-US" sz="2400" dirty="0">
              <a:latin typeface="Constantia" panose="02030602050306030303" pitchFamily="18" charset="0"/>
            </a:endParaRPr>
          </a:p>
        </p:txBody>
      </p:sp>
      <p:sp>
        <p:nvSpPr>
          <p:cNvPr id="7" name="ZoneTexte 6"/>
          <p:cNvSpPr txBox="1"/>
          <p:nvPr/>
        </p:nvSpPr>
        <p:spPr>
          <a:xfrm>
            <a:off x="1018903" y="2141360"/>
            <a:ext cx="9509760" cy="1569660"/>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Sachez toutefois qu'un langage de programmation orienté objet est un langage qui contient des éléments, appelés objets, et que ces différents objets possèdent des caractéristiques spécifiques ainsi que des manières différentes de les utiliser.</a:t>
            </a:r>
            <a:endParaRPr lang="en-US" sz="2400" dirty="0">
              <a:latin typeface="Constantia" panose="02030602050306030303" pitchFamily="18" charset="0"/>
            </a:endParaRPr>
          </a:p>
        </p:txBody>
      </p:sp>
      <p:sp>
        <p:nvSpPr>
          <p:cNvPr id="8" name="ZoneTexte 7"/>
          <p:cNvSpPr txBox="1"/>
          <p:nvPr/>
        </p:nvSpPr>
        <p:spPr>
          <a:xfrm>
            <a:off x="933991" y="4108218"/>
            <a:ext cx="9594672" cy="1200329"/>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Le langage fournit des objets de base comme les images, les dates, les chaînes de caractères... mais il est également possible de créer nous-même des objets</a:t>
            </a:r>
            <a:endParaRPr lang="en-US" sz="2400" dirty="0">
              <a:latin typeface="Constantia" panose="02030602050306030303" pitchFamily="18" charset="0"/>
            </a:endParaRPr>
          </a:p>
        </p:txBody>
      </p:sp>
    </p:spTree>
    <p:extLst>
      <p:ext uri="{BB962C8B-B14F-4D97-AF65-F5344CB8AC3E}">
        <p14:creationId xmlns:p14="http://schemas.microsoft.com/office/powerpoint/2010/main" val="2964930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180803" y="86931"/>
            <a:ext cx="5251268" cy="646331"/>
          </a:xfrm>
          <a:prstGeom prst="rect">
            <a:avLst/>
          </a:prstGeom>
          <a:noFill/>
        </p:spPr>
        <p:txBody>
          <a:bodyPr wrap="square" rtlCol="0">
            <a:spAutoFit/>
          </a:bodyPr>
          <a:lstStyle/>
          <a:p>
            <a:r>
              <a:rPr lang="fr-SN" sz="3600" dirty="0">
                <a:latin typeface="Constantia" panose="02030602050306030303" pitchFamily="18" charset="0"/>
              </a:rPr>
              <a:t>Où écrire le JavaScript ?</a:t>
            </a:r>
            <a:endParaRPr lang="en-US" sz="3600" dirty="0">
              <a:latin typeface="Constantia" panose="02030602050306030303" pitchFamily="18" charset="0"/>
            </a:endParaRPr>
          </a:p>
        </p:txBody>
      </p:sp>
      <p:sp>
        <p:nvSpPr>
          <p:cNvPr id="6" name="ZoneTexte 5"/>
          <p:cNvSpPr txBox="1"/>
          <p:nvPr/>
        </p:nvSpPr>
        <p:spPr>
          <a:xfrm>
            <a:off x="1051557" y="1123405"/>
            <a:ext cx="9477106" cy="461665"/>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A l’intérieur de la balise </a:t>
            </a:r>
            <a:r>
              <a:rPr lang="fr-FR" sz="2400" dirty="0">
                <a:solidFill>
                  <a:srgbClr val="FFC000"/>
                </a:solidFill>
                <a:latin typeface="Constantia" panose="02030602050306030303" pitchFamily="18" charset="0"/>
              </a:rPr>
              <a:t>head </a:t>
            </a:r>
            <a:r>
              <a:rPr lang="fr-FR" sz="2400" dirty="0">
                <a:latin typeface="Constantia" panose="02030602050306030303" pitchFamily="18" charset="0"/>
              </a:rPr>
              <a:t>ou</a:t>
            </a:r>
            <a:r>
              <a:rPr lang="fr-FR" sz="2400" dirty="0">
                <a:solidFill>
                  <a:srgbClr val="FFC000"/>
                </a:solidFill>
                <a:latin typeface="Constantia" panose="02030602050306030303" pitchFamily="18" charset="0"/>
              </a:rPr>
              <a:t> body </a:t>
            </a:r>
            <a:r>
              <a:rPr lang="fr-FR" sz="2400" dirty="0">
                <a:latin typeface="Constantia" panose="02030602050306030303" pitchFamily="18" charset="0"/>
              </a:rPr>
              <a:t>en utilisant la balise </a:t>
            </a:r>
            <a:r>
              <a:rPr lang="fr-FR" sz="2400" dirty="0">
                <a:solidFill>
                  <a:srgbClr val="FFC000"/>
                </a:solidFill>
                <a:latin typeface="Constantia" panose="02030602050306030303" pitchFamily="18" charset="0"/>
              </a:rPr>
              <a:t>script</a:t>
            </a:r>
            <a:endParaRPr lang="en-US" sz="2400" dirty="0">
              <a:solidFill>
                <a:srgbClr val="FFC000"/>
              </a:solidFill>
              <a:latin typeface="Constantia" panose="02030602050306030303" pitchFamily="18" charset="0"/>
            </a:endParaRPr>
          </a:p>
        </p:txBody>
      </p:sp>
      <p:sp>
        <p:nvSpPr>
          <p:cNvPr id="7" name="ZoneTexte 6"/>
          <p:cNvSpPr txBox="1"/>
          <p:nvPr/>
        </p:nvSpPr>
        <p:spPr>
          <a:xfrm>
            <a:off x="2299062" y="1632382"/>
            <a:ext cx="5865223"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a:t>
            </a:r>
            <a:r>
              <a:rPr lang="en-US" sz="2400" dirty="0">
                <a:latin typeface="Constantia" panose="02030602050306030303" pitchFamily="18" charset="0"/>
              </a:rPr>
              <a:t>&gt;</a:t>
            </a:r>
          </a:p>
        </p:txBody>
      </p:sp>
      <p:sp>
        <p:nvSpPr>
          <p:cNvPr id="8" name="ZoneTexte 7"/>
          <p:cNvSpPr txBox="1"/>
          <p:nvPr/>
        </p:nvSpPr>
        <p:spPr>
          <a:xfrm>
            <a:off x="1009101" y="3685576"/>
            <a:ext cx="9594672"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latin typeface="Constantia" panose="02030602050306030303" pitchFamily="18" charset="0"/>
              </a:rPr>
              <a:t>Dans un fichier </a:t>
            </a:r>
            <a:r>
              <a:rPr lang="fr-FR" sz="2400" dirty="0" err="1">
                <a:latin typeface="Constantia" panose="02030602050306030303" pitchFamily="18" charset="0"/>
              </a:rPr>
              <a:t>ext</a:t>
            </a:r>
            <a:r>
              <a:rPr lang="fr-SN" sz="2400" dirty="0" err="1">
                <a:latin typeface="Constantia" panose="02030602050306030303" pitchFamily="18" charset="0"/>
              </a:rPr>
              <a:t>erieur</a:t>
            </a:r>
            <a:r>
              <a:rPr lang="fr-SN" sz="2400" dirty="0">
                <a:latin typeface="Constantia" panose="02030602050306030303" pitchFamily="18" charset="0"/>
              </a:rPr>
              <a:t> qui aura comme extension </a:t>
            </a:r>
            <a:r>
              <a:rPr lang="en-US" sz="2400" dirty="0">
                <a:solidFill>
                  <a:srgbClr val="FFC000"/>
                </a:solidFill>
                <a:latin typeface="Constantia" panose="02030602050306030303" pitchFamily="18" charset="0"/>
              </a:rPr>
              <a:t>.js </a:t>
            </a:r>
            <a:r>
              <a:rPr lang="en-US" sz="2400" dirty="0" err="1">
                <a:latin typeface="Constantia" panose="02030602050306030303" pitchFamily="18" charset="0"/>
              </a:rPr>
              <a:t>ensuite</a:t>
            </a:r>
            <a:r>
              <a:rPr lang="en-US" sz="2400" dirty="0">
                <a:latin typeface="Constantia" panose="02030602050306030303" pitchFamily="18" charset="0"/>
              </a:rPr>
              <a:t> </a:t>
            </a:r>
            <a:r>
              <a:rPr lang="en-US" sz="2400" dirty="0" err="1">
                <a:latin typeface="Constantia" panose="02030602050306030303" pitchFamily="18" charset="0"/>
              </a:rPr>
              <a:t>l’inclure</a:t>
            </a:r>
            <a:r>
              <a:rPr lang="en-US" sz="2400" dirty="0">
                <a:latin typeface="Constantia" panose="02030602050306030303" pitchFamily="18" charset="0"/>
              </a:rPr>
              <a:t> </a:t>
            </a:r>
            <a:r>
              <a:rPr lang="en-US" sz="2400" dirty="0" err="1">
                <a:latin typeface="Constantia" panose="02030602050306030303" pitchFamily="18" charset="0"/>
              </a:rPr>
              <a:t>dans</a:t>
            </a:r>
            <a:r>
              <a:rPr lang="en-US" sz="2400" dirty="0">
                <a:latin typeface="Constantia" panose="02030602050306030303" pitchFamily="18" charset="0"/>
              </a:rPr>
              <a:t> le </a:t>
            </a:r>
            <a:r>
              <a:rPr lang="en-US" sz="2400" dirty="0">
                <a:solidFill>
                  <a:srgbClr val="FFC000"/>
                </a:solidFill>
                <a:latin typeface="Constantia" panose="02030602050306030303" pitchFamily="18" charset="0"/>
              </a:rPr>
              <a:t>body </a:t>
            </a:r>
            <a:r>
              <a:rPr lang="en-US" sz="2400" dirty="0" err="1">
                <a:latin typeface="Constantia" panose="02030602050306030303" pitchFamily="18" charset="0"/>
              </a:rPr>
              <a:t>ou</a:t>
            </a:r>
            <a:r>
              <a:rPr lang="en-US" sz="2400" dirty="0">
                <a:solidFill>
                  <a:srgbClr val="FFC000"/>
                </a:solidFill>
                <a:latin typeface="Constantia" panose="02030602050306030303" pitchFamily="18" charset="0"/>
              </a:rPr>
              <a:t> head via la </a:t>
            </a:r>
            <a:r>
              <a:rPr lang="en-US" sz="2400" dirty="0" err="1">
                <a:solidFill>
                  <a:srgbClr val="FFC000"/>
                </a:solidFill>
                <a:latin typeface="Constantia" panose="02030602050306030303" pitchFamily="18" charset="0"/>
              </a:rPr>
              <a:t>balise</a:t>
            </a:r>
            <a:r>
              <a:rPr lang="en-US" sz="2400" dirty="0">
                <a:solidFill>
                  <a:srgbClr val="FFC000"/>
                </a:solidFill>
                <a:latin typeface="Constantia" panose="02030602050306030303" pitchFamily="18" charset="0"/>
              </a:rPr>
              <a:t> script</a:t>
            </a:r>
          </a:p>
        </p:txBody>
      </p:sp>
      <p:sp>
        <p:nvSpPr>
          <p:cNvPr id="9" name="ZoneTexte 8"/>
          <p:cNvSpPr txBox="1"/>
          <p:nvPr/>
        </p:nvSpPr>
        <p:spPr>
          <a:xfrm>
            <a:off x="2299063" y="2727457"/>
            <a:ext cx="1502228"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
        <p:nvSpPr>
          <p:cNvPr id="2" name="ZoneTexte 1"/>
          <p:cNvSpPr txBox="1"/>
          <p:nvPr/>
        </p:nvSpPr>
        <p:spPr>
          <a:xfrm>
            <a:off x="2984863" y="1975213"/>
            <a:ext cx="4990011" cy="830997"/>
          </a:xfrm>
          <a:prstGeom prst="rect">
            <a:avLst/>
          </a:prstGeom>
          <a:noFill/>
        </p:spPr>
        <p:txBody>
          <a:bodyPr wrap="square" rtlCol="0">
            <a:spAutoFit/>
          </a:bodyPr>
          <a:lstStyle/>
          <a:p>
            <a:r>
              <a:rPr lang="en-US" sz="2400" dirty="0">
                <a:latin typeface="Constantia" panose="02030602050306030303" pitchFamily="18" charset="0"/>
              </a:rPr>
              <a:t>Instruction_1;</a:t>
            </a:r>
          </a:p>
          <a:p>
            <a:r>
              <a:rPr lang="en-US" sz="2400" dirty="0">
                <a:latin typeface="Constantia" panose="02030602050306030303" pitchFamily="18" charset="0"/>
              </a:rPr>
              <a:t>Instruction_n;</a:t>
            </a:r>
          </a:p>
        </p:txBody>
      </p:sp>
      <p:sp>
        <p:nvSpPr>
          <p:cNvPr id="10" name="ZoneTexte 9"/>
          <p:cNvSpPr txBox="1"/>
          <p:nvPr/>
        </p:nvSpPr>
        <p:spPr>
          <a:xfrm>
            <a:off x="1086392" y="5013028"/>
            <a:ext cx="9525001" cy="461665"/>
          </a:xfrm>
          <a:prstGeom prst="rect">
            <a:avLst/>
          </a:prstGeom>
          <a:noFill/>
        </p:spPr>
        <p:txBody>
          <a:bodyPr wrap="square" rtlCol="0">
            <a:spAutoFit/>
          </a:bodyPr>
          <a:lstStyle/>
          <a:p>
            <a:r>
              <a:rPr lang="en-US" sz="2400" dirty="0">
                <a:latin typeface="Constantia" panose="02030602050306030303" pitchFamily="18" charset="0"/>
              </a:rPr>
              <a:t>&lt;</a:t>
            </a:r>
            <a:r>
              <a:rPr lang="en-US" sz="2400" dirty="0">
                <a:solidFill>
                  <a:srgbClr val="FFC000"/>
                </a:solidFill>
                <a:latin typeface="Constantia" panose="02030602050306030303" pitchFamily="18" charset="0"/>
              </a:rPr>
              <a:t>script </a:t>
            </a:r>
            <a:r>
              <a:rPr lang="en-US" sz="2400" dirty="0">
                <a:latin typeface="Constantia" panose="02030602050306030303" pitchFamily="18" charset="0"/>
              </a:rPr>
              <a:t>type</a:t>
            </a:r>
            <a:r>
              <a:rPr lang="en-US" sz="2400" dirty="0">
                <a:solidFill>
                  <a:srgbClr val="FFC000"/>
                </a:solidFill>
                <a:latin typeface="Constantia" panose="02030602050306030303" pitchFamily="18" charset="0"/>
              </a:rPr>
              <a:t>=“text/</a:t>
            </a:r>
            <a:r>
              <a:rPr lang="en-US" sz="2400" dirty="0" err="1">
                <a:solidFill>
                  <a:srgbClr val="FFC000"/>
                </a:solidFill>
                <a:latin typeface="Constantia" panose="02030602050306030303" pitchFamily="18" charset="0"/>
              </a:rPr>
              <a:t>javascript</a:t>
            </a:r>
            <a:r>
              <a:rPr lang="en-US" sz="2400" dirty="0">
                <a:solidFill>
                  <a:srgbClr val="FFC000"/>
                </a:solidFill>
                <a:latin typeface="Constantia" panose="02030602050306030303" pitchFamily="18" charset="0"/>
              </a:rPr>
              <a:t>” </a:t>
            </a:r>
            <a:r>
              <a:rPr lang="en-US" sz="2400" dirty="0">
                <a:latin typeface="Constantia" panose="02030602050306030303" pitchFamily="18" charset="0"/>
              </a:rPr>
              <a:t>src</a:t>
            </a:r>
            <a:r>
              <a:rPr lang="en-US" sz="2400" dirty="0">
                <a:solidFill>
                  <a:srgbClr val="FFC000"/>
                </a:solidFill>
                <a:latin typeface="Constantia" panose="02030602050306030303" pitchFamily="18" charset="0"/>
              </a:rPr>
              <a:t>=“</a:t>
            </a:r>
            <a:r>
              <a:rPr lang="en-US" sz="2400" dirty="0" err="1">
                <a:solidFill>
                  <a:srgbClr val="FFC000"/>
                </a:solidFill>
                <a:latin typeface="Constantia" panose="02030602050306030303" pitchFamily="18" charset="0"/>
              </a:rPr>
              <a:t>chemin</a:t>
            </a:r>
            <a:r>
              <a:rPr lang="en-US" sz="2400" dirty="0">
                <a:solidFill>
                  <a:srgbClr val="FFC000"/>
                </a:solidFill>
                <a:latin typeface="Constantia" panose="02030602050306030303" pitchFamily="18" charset="0"/>
              </a:rPr>
              <a:t>/nom_fichier.js”</a:t>
            </a:r>
            <a:r>
              <a:rPr lang="en-US" sz="2400" dirty="0">
                <a:latin typeface="Constantia" panose="02030602050306030303" pitchFamily="18" charset="0"/>
              </a:rPr>
              <a:t>&gt;&lt;/</a:t>
            </a:r>
            <a:r>
              <a:rPr lang="en-US" sz="2400" dirty="0">
                <a:solidFill>
                  <a:srgbClr val="FFC000"/>
                </a:solidFill>
                <a:latin typeface="Constantia" panose="02030602050306030303" pitchFamily="18" charset="0"/>
              </a:rPr>
              <a:t>script</a:t>
            </a:r>
            <a:r>
              <a:rPr lang="en-US" sz="2400" dirty="0">
                <a:latin typeface="Constantia" panose="02030602050306030303" pitchFamily="18" charset="0"/>
              </a:rPr>
              <a:t>&gt;</a:t>
            </a:r>
          </a:p>
        </p:txBody>
      </p:sp>
    </p:spTree>
    <p:extLst>
      <p:ext uri="{BB962C8B-B14F-4D97-AF65-F5344CB8AC3E}">
        <p14:creationId xmlns:p14="http://schemas.microsoft.com/office/powerpoint/2010/main" val="2215003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940526" y="706761"/>
            <a:ext cx="9868992" cy="1200329"/>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Une variable est un espace de stockage permettant d'enregistrer tout type de donnée que ce soit une chaîne de caractères, une valeur numérique ou bien des structures un peu plus particulières. </a:t>
            </a:r>
            <a:endParaRPr lang="en-US" sz="2400" dirty="0">
              <a:latin typeface="Constantia" panose="02030602050306030303" pitchFamily="18" charset="0"/>
            </a:endParaRPr>
          </a:p>
        </p:txBody>
      </p:sp>
      <p:sp>
        <p:nvSpPr>
          <p:cNvPr id="2" name="ZoneTexte 1"/>
          <p:cNvSpPr txBox="1"/>
          <p:nvPr/>
        </p:nvSpPr>
        <p:spPr>
          <a:xfrm>
            <a:off x="1260563" y="2364377"/>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Pour déclarer une variable, il vous faut d'abord lui trouver un nom.</a:t>
            </a:r>
            <a:endParaRPr lang="en-US" sz="2000" dirty="0">
              <a:latin typeface="Constantia" panose="02030602050306030303" pitchFamily="18" charset="0"/>
            </a:endParaRPr>
          </a:p>
        </p:txBody>
      </p:sp>
      <p:sp>
        <p:nvSpPr>
          <p:cNvPr id="9" name="ZoneTexte 8"/>
          <p:cNvSpPr txBox="1"/>
          <p:nvPr/>
        </p:nvSpPr>
        <p:spPr>
          <a:xfrm>
            <a:off x="1260562" y="2918655"/>
            <a:ext cx="9320351"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onstantia" panose="02030602050306030303" pitchFamily="18" charset="0"/>
              </a:rPr>
              <a:t>Il est important de préciser que le nom d'une variable ne peut contenir que des caractères alphanumériques, autrement dit, les lettres de A à Z et les chiffres de 0 à 9</a:t>
            </a:r>
            <a:endParaRPr lang="en-US" dirty="0">
              <a:latin typeface="Constantia" panose="02030602050306030303" pitchFamily="18" charset="0"/>
            </a:endParaRPr>
          </a:p>
        </p:txBody>
      </p:sp>
      <p:sp>
        <p:nvSpPr>
          <p:cNvPr id="10" name="ZoneTexte 9"/>
          <p:cNvSpPr txBox="1"/>
          <p:nvPr/>
        </p:nvSpPr>
        <p:spPr>
          <a:xfrm>
            <a:off x="1260562" y="3776052"/>
            <a:ext cx="932035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a:t>
            </a:r>
            <a:r>
              <a:rPr lang="fr-FR" sz="2000" dirty="0" err="1">
                <a:latin typeface="Constantia" panose="02030602050306030303" pitchFamily="18" charset="0"/>
              </a:rPr>
              <a:t>underscore</a:t>
            </a:r>
            <a:r>
              <a:rPr lang="fr-FR" sz="2000" dirty="0">
                <a:latin typeface="Constantia" panose="02030602050306030303" pitchFamily="18" charset="0"/>
              </a:rPr>
              <a:t> (_) et le dollar ($) sont aussi acceptés.</a:t>
            </a:r>
            <a:endParaRPr lang="en-US" sz="2000" dirty="0">
              <a:latin typeface="Constantia" panose="02030602050306030303" pitchFamily="18" charset="0"/>
            </a:endParaRPr>
          </a:p>
        </p:txBody>
      </p:sp>
      <p:sp>
        <p:nvSpPr>
          <p:cNvPr id="11" name="ZoneTexte 10"/>
          <p:cNvSpPr txBox="1"/>
          <p:nvPr/>
        </p:nvSpPr>
        <p:spPr>
          <a:xfrm>
            <a:off x="1214846" y="4514856"/>
            <a:ext cx="9320351" cy="707886"/>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Constantia" panose="02030602050306030303" pitchFamily="18" charset="0"/>
              </a:rPr>
              <a:t>le nom de la variable ne peut pas commencer par un chiffre et ne peut pas être constitué uniquement de mots-clés utilisés par le </a:t>
            </a:r>
            <a:r>
              <a:rPr lang="fr-FR" sz="2000" dirty="0" err="1">
                <a:latin typeface="Constantia" panose="02030602050306030303" pitchFamily="18" charset="0"/>
              </a:rPr>
              <a:t>Javascript</a:t>
            </a:r>
            <a:r>
              <a:rPr lang="fr-FR" sz="2000" dirty="0">
                <a:latin typeface="Constantia" panose="02030602050306030303" pitchFamily="18" charset="0"/>
              </a:rPr>
              <a:t>.</a:t>
            </a:r>
            <a:endParaRPr lang="en-US" sz="2000" dirty="0">
              <a:latin typeface="Constantia" panose="02030602050306030303" pitchFamily="18" charset="0"/>
            </a:endParaRPr>
          </a:p>
        </p:txBody>
      </p:sp>
    </p:spTree>
    <p:extLst>
      <p:ext uri="{BB962C8B-B14F-4D97-AF65-F5344CB8AC3E}">
        <p14:creationId xmlns:p14="http://schemas.microsoft.com/office/powerpoint/2010/main" val="2810531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variables</a:t>
            </a:r>
            <a:endParaRPr lang="en-US" sz="3600" dirty="0">
              <a:latin typeface="Constantia" panose="02030602050306030303" pitchFamily="18" charset="0"/>
            </a:endParaRPr>
          </a:p>
        </p:txBody>
      </p:sp>
      <p:sp>
        <p:nvSpPr>
          <p:cNvPr id="6" name="ZoneTexte 5"/>
          <p:cNvSpPr txBox="1"/>
          <p:nvPr/>
        </p:nvSpPr>
        <p:spPr>
          <a:xfrm>
            <a:off x="2076991" y="1044505"/>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Déclaration</a:t>
            </a:r>
            <a:endParaRPr lang="en-US" sz="2400" dirty="0">
              <a:latin typeface="Constantia" panose="02030602050306030303" pitchFamily="18" charset="0"/>
            </a:endParaRPr>
          </a:p>
        </p:txBody>
      </p:sp>
      <p:sp>
        <p:nvSpPr>
          <p:cNvPr id="3" name="ZoneTexte 2"/>
          <p:cNvSpPr txBox="1"/>
          <p:nvPr/>
        </p:nvSpPr>
        <p:spPr>
          <a:xfrm>
            <a:off x="3278777" y="1613081"/>
            <a:ext cx="3304903" cy="461665"/>
          </a:xfrm>
          <a:prstGeom prst="rect">
            <a:avLst/>
          </a:prstGeom>
          <a:noFill/>
        </p:spPr>
        <p:txBody>
          <a:bodyPr wrap="square" rtlCol="0">
            <a:spAutoFit/>
          </a:bodyPr>
          <a:lstStyle/>
          <a:p>
            <a:r>
              <a:rPr lang="fr-SN" sz="2400" dirty="0">
                <a:solidFill>
                  <a:srgbClr val="FFC000"/>
                </a:solidFill>
                <a:latin typeface="Constantia" panose="02030602050306030303" pitchFamily="18" charset="0"/>
              </a:rPr>
              <a:t>Var</a:t>
            </a:r>
            <a:r>
              <a:rPr lang="fr-SN" sz="2400" dirty="0">
                <a:latin typeface="Constantia" panose="02030602050306030303" pitchFamily="18" charset="0"/>
              </a:rPr>
              <a:t> </a:t>
            </a:r>
            <a:r>
              <a:rPr lang="fr-SN" sz="2400" dirty="0" err="1">
                <a:latin typeface="Constantia" panose="02030602050306030303" pitchFamily="18" charset="0"/>
              </a:rPr>
              <a:t>nom_variable</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Les opérations</a:t>
            </a:r>
            <a:endParaRPr lang="en-US" sz="2400" dirty="0">
              <a:latin typeface="Constantia" panose="02030602050306030303" pitchFamily="18" charset="0"/>
            </a:endParaRPr>
          </a:p>
        </p:txBody>
      </p:sp>
      <p:sp>
        <p:nvSpPr>
          <p:cNvPr id="13" name="ZoneTexte 12"/>
          <p:cNvSpPr txBox="1"/>
          <p:nvPr/>
        </p:nvSpPr>
        <p:spPr>
          <a:xfrm>
            <a:off x="2076988" y="4884326"/>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Prompt</a:t>
            </a:r>
            <a:endParaRPr lang="en-US" sz="2400" dirty="0">
              <a:latin typeface="Constantia" panose="02030602050306030303" pitchFamily="18" charset="0"/>
            </a:endParaRPr>
          </a:p>
        </p:txBody>
      </p:sp>
      <p:sp>
        <p:nvSpPr>
          <p:cNvPr id="14" name="ZoneTexte 13"/>
          <p:cNvSpPr txBox="1"/>
          <p:nvPr/>
        </p:nvSpPr>
        <p:spPr>
          <a:xfrm>
            <a:off x="2076989" y="3186044"/>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ParseInt</a:t>
            </a:r>
            <a:endParaRPr lang="en-US" sz="2400" dirty="0">
              <a:latin typeface="Constantia" panose="02030602050306030303" pitchFamily="18" charset="0"/>
            </a:endParaRPr>
          </a:p>
        </p:txBody>
      </p:sp>
      <p:sp>
        <p:nvSpPr>
          <p:cNvPr id="15" name="ZoneTexte 14"/>
          <p:cNvSpPr txBox="1"/>
          <p:nvPr/>
        </p:nvSpPr>
        <p:spPr>
          <a:xfrm>
            <a:off x="2076990" y="2336903"/>
            <a:ext cx="2194559"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err="1">
                <a:latin typeface="Constantia" panose="02030602050306030303" pitchFamily="18" charset="0"/>
              </a:rPr>
              <a:t>Typeof</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414873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conditions</a:t>
            </a:r>
            <a:endParaRPr lang="en-US" sz="3600" dirty="0">
              <a:latin typeface="Constantia" panose="02030602050306030303" pitchFamily="18" charset="0"/>
            </a:endParaRPr>
          </a:p>
        </p:txBody>
      </p:sp>
      <p:sp>
        <p:nvSpPr>
          <p:cNvPr id="6" name="ZoneTexte 5"/>
          <p:cNvSpPr txBox="1"/>
          <p:nvPr/>
        </p:nvSpPr>
        <p:spPr>
          <a:xfrm>
            <a:off x="2076988" y="129099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de comparaison</a:t>
            </a:r>
            <a:endParaRPr lang="en-US" sz="2400" dirty="0">
              <a:latin typeface="Constantia" panose="02030602050306030303" pitchFamily="18" charset="0"/>
            </a:endParaRPr>
          </a:p>
        </p:txBody>
      </p:sp>
      <p:sp>
        <p:nvSpPr>
          <p:cNvPr id="12" name="ZoneTexte 11"/>
          <p:cNvSpPr txBox="1"/>
          <p:nvPr/>
        </p:nvSpPr>
        <p:spPr>
          <a:xfrm>
            <a:off x="2076989" y="4035185"/>
            <a:ext cx="2586445"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Switch </a:t>
            </a:r>
            <a:endParaRPr lang="en-US" sz="2400" dirty="0">
              <a:latin typeface="Constantia" panose="02030602050306030303" pitchFamily="18" charset="0"/>
            </a:endParaRPr>
          </a:p>
        </p:txBody>
      </p:sp>
      <p:sp>
        <p:nvSpPr>
          <p:cNvPr id="13" name="ZoneTexte 12"/>
          <p:cNvSpPr txBox="1"/>
          <p:nvPr/>
        </p:nvSpPr>
        <p:spPr>
          <a:xfrm>
            <a:off x="2076988" y="4884326"/>
            <a:ext cx="4062555"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ternaire</a:t>
            </a:r>
            <a:endParaRPr lang="en-US" sz="2400" dirty="0">
              <a:latin typeface="Constantia" panose="02030602050306030303" pitchFamily="18" charset="0"/>
            </a:endParaRPr>
          </a:p>
        </p:txBody>
      </p:sp>
      <p:sp>
        <p:nvSpPr>
          <p:cNvPr id="14" name="ZoneTexte 13"/>
          <p:cNvSpPr txBox="1"/>
          <p:nvPr/>
        </p:nvSpPr>
        <p:spPr>
          <a:xfrm>
            <a:off x="2076989" y="31860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La condition if - </a:t>
            </a:r>
            <a:r>
              <a:rPr lang="fr-FR" sz="2400" dirty="0" err="1">
                <a:latin typeface="Constantia" panose="02030602050306030303" pitchFamily="18" charset="0"/>
              </a:rPr>
              <a:t>else</a:t>
            </a:r>
            <a:endParaRPr lang="en-US" sz="2400" dirty="0">
              <a:latin typeface="Constantia" panose="02030602050306030303" pitchFamily="18" charset="0"/>
            </a:endParaRPr>
          </a:p>
        </p:txBody>
      </p:sp>
      <p:sp>
        <p:nvSpPr>
          <p:cNvPr id="15" name="ZoneTexte 14"/>
          <p:cNvSpPr txBox="1"/>
          <p:nvPr/>
        </p:nvSpPr>
        <p:spPr>
          <a:xfrm>
            <a:off x="2076990" y="2336903"/>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opérateurs logiques </a:t>
            </a:r>
            <a:endParaRPr lang="en-US" sz="2400" dirty="0">
              <a:latin typeface="Constantia" panose="02030602050306030303" pitchFamily="18" charset="0"/>
            </a:endParaRPr>
          </a:p>
        </p:txBody>
      </p:sp>
    </p:spTree>
    <p:extLst>
      <p:ext uri="{BB962C8B-B14F-4D97-AF65-F5344CB8AC3E}">
        <p14:creationId xmlns:p14="http://schemas.microsoft.com/office/powerpoint/2010/main" val="124683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boucles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For</a:t>
            </a:r>
            <a:endParaRPr lang="en-US" sz="2400" dirty="0">
              <a:latin typeface="Constantia" panose="02030602050306030303" pitchFamily="18" charset="0"/>
            </a:endParaRPr>
          </a:p>
        </p:txBody>
      </p:sp>
      <p:sp>
        <p:nvSpPr>
          <p:cNvPr id="14" name="ZoneTexte 13"/>
          <p:cNvSpPr txBox="1"/>
          <p:nvPr/>
        </p:nvSpPr>
        <p:spPr>
          <a:xfrm>
            <a:off x="2076988" y="4100444"/>
            <a:ext cx="4258497"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Do - while</a:t>
            </a:r>
            <a:endParaRPr lang="en-US" sz="2400" dirty="0">
              <a:latin typeface="Constantia" panose="02030602050306030303" pitchFamily="18" charset="0"/>
            </a:endParaRPr>
          </a:p>
        </p:txBody>
      </p:sp>
      <p:sp>
        <p:nvSpPr>
          <p:cNvPr id="15" name="ZoneTexte 14"/>
          <p:cNvSpPr txBox="1"/>
          <p:nvPr/>
        </p:nvSpPr>
        <p:spPr>
          <a:xfrm>
            <a:off x="2148831" y="3054541"/>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While </a:t>
            </a:r>
            <a:endParaRPr lang="en-US" sz="2400" dirty="0">
              <a:latin typeface="Constantia" panose="02030602050306030303" pitchFamily="18" charset="0"/>
            </a:endParaRPr>
          </a:p>
        </p:txBody>
      </p:sp>
    </p:spTree>
    <p:extLst>
      <p:ext uri="{BB962C8B-B14F-4D97-AF65-F5344CB8AC3E}">
        <p14:creationId xmlns:p14="http://schemas.microsoft.com/office/powerpoint/2010/main" val="83863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4082140" y="60430"/>
            <a:ext cx="3298374" cy="646331"/>
          </a:xfrm>
          <a:prstGeom prst="rect">
            <a:avLst/>
          </a:prstGeom>
          <a:noFill/>
        </p:spPr>
        <p:txBody>
          <a:bodyPr wrap="square" rtlCol="0">
            <a:spAutoFit/>
          </a:bodyPr>
          <a:lstStyle/>
          <a:p>
            <a:r>
              <a:rPr lang="fr-SN" sz="3600" dirty="0">
                <a:latin typeface="Constantia" panose="02030602050306030303" pitchFamily="18" charset="0"/>
              </a:rPr>
              <a:t>Les fonctions</a:t>
            </a:r>
            <a:endParaRPr lang="en-US" sz="3600" dirty="0">
              <a:latin typeface="Constantia" panose="02030602050306030303" pitchFamily="18" charset="0"/>
            </a:endParaRPr>
          </a:p>
        </p:txBody>
      </p:sp>
      <p:sp>
        <p:nvSpPr>
          <p:cNvPr id="6" name="ZoneTexte 5"/>
          <p:cNvSpPr txBox="1"/>
          <p:nvPr/>
        </p:nvSpPr>
        <p:spPr>
          <a:xfrm>
            <a:off x="2148831" y="1711105"/>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Concevoir des fonction</a:t>
            </a:r>
            <a:endParaRPr lang="en-US" sz="2400" dirty="0">
              <a:latin typeface="Constantia" panose="02030602050306030303" pitchFamily="18" charset="0"/>
            </a:endParaRPr>
          </a:p>
        </p:txBody>
      </p:sp>
      <p:sp>
        <p:nvSpPr>
          <p:cNvPr id="14" name="ZoneTexte 13"/>
          <p:cNvSpPr txBox="1"/>
          <p:nvPr/>
        </p:nvSpPr>
        <p:spPr>
          <a:xfrm>
            <a:off x="2148831" y="3557765"/>
            <a:ext cx="5917481"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Les arguments et la valeur de retour</a:t>
            </a:r>
            <a:endParaRPr lang="en-US" sz="2400" dirty="0">
              <a:latin typeface="Constantia" panose="02030602050306030303" pitchFamily="18" charset="0"/>
            </a:endParaRPr>
          </a:p>
        </p:txBody>
      </p:sp>
      <p:sp>
        <p:nvSpPr>
          <p:cNvPr id="15" name="ZoneTexte 14"/>
          <p:cNvSpPr txBox="1"/>
          <p:nvPr/>
        </p:nvSpPr>
        <p:spPr>
          <a:xfrm>
            <a:off x="2148831" y="2634435"/>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La portée des variables</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7" name="ZoneTexte 6"/>
          <p:cNvSpPr txBox="1"/>
          <p:nvPr/>
        </p:nvSpPr>
        <p:spPr>
          <a:xfrm>
            <a:off x="2148831" y="4610770"/>
            <a:ext cx="3892736" cy="461665"/>
          </a:xfrm>
          <a:prstGeom prst="rect">
            <a:avLst/>
          </a:prstGeom>
          <a:noFill/>
        </p:spPr>
        <p:txBody>
          <a:bodyPr wrap="square" rtlCol="0">
            <a:spAutoFit/>
          </a:bodyPr>
          <a:lstStyle/>
          <a:p>
            <a:pPr marL="342900" indent="-342900">
              <a:buFont typeface="Wingdings" panose="05000000000000000000" pitchFamily="2" charset="2"/>
              <a:buChar char="v"/>
            </a:pPr>
            <a:r>
              <a:rPr lang="fr-SN" sz="2400" dirty="0">
                <a:latin typeface="Constantia" panose="02030602050306030303" pitchFamily="18" charset="0"/>
              </a:rPr>
              <a:t>Fonctions anonymes</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20419275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1" y="5864836"/>
            <a:ext cx="1126672" cy="1126672"/>
          </a:xfrm>
          <a:prstGeom prst="rect">
            <a:avLst/>
          </a:prstGeom>
        </p:spPr>
      </p:pic>
      <p:sp>
        <p:nvSpPr>
          <p:cNvPr id="5" name="ZoneTexte 4"/>
          <p:cNvSpPr txBox="1"/>
          <p:nvPr/>
        </p:nvSpPr>
        <p:spPr>
          <a:xfrm>
            <a:off x="3285306" y="49111"/>
            <a:ext cx="5310054" cy="646331"/>
          </a:xfrm>
          <a:prstGeom prst="rect">
            <a:avLst/>
          </a:prstGeom>
          <a:noFill/>
        </p:spPr>
        <p:txBody>
          <a:bodyPr wrap="square" rtlCol="0">
            <a:spAutoFit/>
          </a:bodyPr>
          <a:lstStyle/>
          <a:p>
            <a:r>
              <a:rPr lang="fr-SN" sz="3600" dirty="0">
                <a:latin typeface="Constantia" panose="02030602050306030303" pitchFamily="18" charset="0"/>
              </a:rPr>
              <a:t>Les Tableaux</a:t>
            </a:r>
            <a:endParaRPr lang="en-US" sz="3600" dirty="0">
              <a:latin typeface="Constantia" panose="02030602050306030303" pitchFamily="18" charset="0"/>
            </a:endParaRPr>
          </a:p>
        </p:txBody>
      </p:sp>
      <p:sp>
        <p:nvSpPr>
          <p:cNvPr id="6" name="ZoneTexte 5"/>
          <p:cNvSpPr txBox="1"/>
          <p:nvPr/>
        </p:nvSpPr>
        <p:spPr>
          <a:xfrm>
            <a:off x="1482625" y="1055949"/>
            <a:ext cx="7929158" cy="461665"/>
          </a:xfrm>
          <a:prstGeom prst="rect">
            <a:avLst/>
          </a:prstGeom>
          <a:noFill/>
        </p:spPr>
        <p:txBody>
          <a:bodyPr wrap="square" rtlCol="0">
            <a:spAutoFit/>
          </a:bodyPr>
          <a:lstStyle/>
          <a:p>
            <a:pPr marL="342900" indent="-342900">
              <a:buFont typeface="Wingdings" panose="05000000000000000000" pitchFamily="2" charset="2"/>
              <a:buChar char="v"/>
            </a:pPr>
            <a:r>
              <a:rPr lang="fr-FR" sz="2400" dirty="0">
                <a:latin typeface="Constantia" panose="02030602050306030303" pitchFamily="18" charset="0"/>
              </a:rPr>
              <a:t>Quelques fonctions </a:t>
            </a:r>
            <a:endParaRPr lang="en-US" sz="2400" dirty="0">
              <a:latin typeface="Constantia" panose="02030602050306030303" pitchFamily="18" charset="0"/>
            </a:endParaRPr>
          </a:p>
        </p:txBody>
      </p:sp>
      <p:sp>
        <p:nvSpPr>
          <p:cNvPr id="15" name="ZoneTexte 14"/>
          <p:cNvSpPr txBox="1"/>
          <p:nvPr/>
        </p:nvSpPr>
        <p:spPr>
          <a:xfrm>
            <a:off x="2125967" y="1878121"/>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at(),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8" name="ZoneTexte 7"/>
          <p:cNvSpPr txBox="1"/>
          <p:nvPr/>
        </p:nvSpPr>
        <p:spPr>
          <a:xfrm>
            <a:off x="2125967" y="246946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forEach</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9" name="ZoneTexte 8"/>
          <p:cNvSpPr txBox="1"/>
          <p:nvPr/>
        </p:nvSpPr>
        <p:spPr>
          <a:xfrm>
            <a:off x="2125967" y="3060799"/>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join</a:t>
            </a:r>
            <a:r>
              <a:rPr lang="fr-SN" sz="2400" dirty="0">
                <a:latin typeface="Constantia" panose="02030602050306030303" pitchFamily="18" charset="0"/>
              </a:rPr>
              <a:t>()</a:t>
            </a:r>
            <a:endParaRPr lang="en-US" sz="2400" dirty="0">
              <a:latin typeface="Constantia" panose="02030602050306030303" pitchFamily="18" charset="0"/>
            </a:endParaRPr>
          </a:p>
        </p:txBody>
      </p:sp>
      <p:sp>
        <p:nvSpPr>
          <p:cNvPr id="10" name="ZoneTexte 9"/>
          <p:cNvSpPr txBox="1"/>
          <p:nvPr/>
        </p:nvSpPr>
        <p:spPr>
          <a:xfrm>
            <a:off x="2125967" y="365213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push()</a:t>
            </a:r>
            <a:endParaRPr lang="en-US" sz="2400" dirty="0">
              <a:latin typeface="Constantia" panose="02030602050306030303" pitchFamily="18" charset="0"/>
            </a:endParaRPr>
          </a:p>
        </p:txBody>
      </p:sp>
      <p:sp>
        <p:nvSpPr>
          <p:cNvPr id="11" name="ZoneTexte 10"/>
          <p:cNvSpPr txBox="1"/>
          <p:nvPr/>
        </p:nvSpPr>
        <p:spPr>
          <a:xfrm>
            <a:off x="2125967" y="4230994"/>
            <a:ext cx="4588342"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unshift</a:t>
            </a:r>
            <a:r>
              <a:rPr lang="fr-SN" sz="2400" dirty="0">
                <a:latin typeface="Constantia" panose="02030602050306030303" pitchFamily="18" charset="0"/>
              </a:rPr>
              <a:t>(), shift ()</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2" name="ZoneTexte 11"/>
          <p:cNvSpPr txBox="1"/>
          <p:nvPr/>
        </p:nvSpPr>
        <p:spPr>
          <a:xfrm>
            <a:off x="2125967" y="480985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pop()</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3" name="ZoneTexte 12"/>
          <p:cNvSpPr txBox="1"/>
          <p:nvPr/>
        </p:nvSpPr>
        <p:spPr>
          <a:xfrm>
            <a:off x="2125967" y="538870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Reverse()</a:t>
            </a:r>
            <a:endParaRPr lang="en-US" sz="2400" dirty="0">
              <a:latin typeface="Constantia" panose="02030602050306030303" pitchFamily="18" charset="0"/>
            </a:endParaRPr>
          </a:p>
        </p:txBody>
      </p:sp>
      <p:sp>
        <p:nvSpPr>
          <p:cNvPr id="16" name="ZoneTexte 15"/>
          <p:cNvSpPr txBox="1"/>
          <p:nvPr/>
        </p:nvSpPr>
        <p:spPr>
          <a:xfrm>
            <a:off x="6275601" y="1878120"/>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a:latin typeface="Constantia" panose="02030602050306030303" pitchFamily="18" charset="0"/>
              </a:rPr>
              <a:t>Sort()</a:t>
            </a:r>
            <a:endParaRPr lang="en-US" sz="2400" dirty="0">
              <a:latin typeface="Constantia" panose="02030602050306030303" pitchFamily="18" charset="0"/>
            </a:endParaRPr>
          </a:p>
        </p:txBody>
      </p:sp>
      <p:sp>
        <p:nvSpPr>
          <p:cNvPr id="17" name="ZoneTexte 16"/>
          <p:cNvSpPr txBox="1"/>
          <p:nvPr/>
        </p:nvSpPr>
        <p:spPr>
          <a:xfrm>
            <a:off x="6275601" y="2469458"/>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splice</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8" name="ZoneTexte 17"/>
          <p:cNvSpPr txBox="1"/>
          <p:nvPr/>
        </p:nvSpPr>
        <p:spPr>
          <a:xfrm>
            <a:off x="6275601" y="3060796"/>
            <a:ext cx="3892736"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fill</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
        <p:nvSpPr>
          <p:cNvPr id="19" name="ZoneTexte 18"/>
          <p:cNvSpPr txBox="1"/>
          <p:nvPr/>
        </p:nvSpPr>
        <p:spPr>
          <a:xfrm>
            <a:off x="6275601" y="3625217"/>
            <a:ext cx="4736388" cy="461665"/>
          </a:xfrm>
          <a:prstGeom prst="rect">
            <a:avLst/>
          </a:prstGeom>
          <a:noFill/>
        </p:spPr>
        <p:txBody>
          <a:bodyPr wrap="square" rtlCol="0">
            <a:spAutoFit/>
          </a:bodyPr>
          <a:lstStyle/>
          <a:p>
            <a:pPr marL="342900" indent="-342900">
              <a:buFont typeface="Arial" panose="020B0604020202020204" pitchFamily="34" charset="0"/>
              <a:buChar char="•"/>
            </a:pPr>
            <a:r>
              <a:rPr lang="fr-SN" sz="2400" dirty="0" err="1">
                <a:latin typeface="Constantia" panose="02030602050306030303" pitchFamily="18" charset="0"/>
              </a:rPr>
              <a:t>find</a:t>
            </a:r>
            <a:r>
              <a:rPr lang="fr-SN" sz="2400" dirty="0">
                <a:latin typeface="Constantia" panose="02030602050306030303" pitchFamily="18" charset="0"/>
              </a:rPr>
              <a:t>(), </a:t>
            </a:r>
            <a:r>
              <a:rPr lang="fr-SN" sz="2400" dirty="0" err="1">
                <a:latin typeface="Constantia" panose="02030602050306030303" pitchFamily="18" charset="0"/>
              </a:rPr>
              <a:t>findIndex</a:t>
            </a:r>
            <a:r>
              <a:rPr lang="fr-SN" sz="2400" dirty="0">
                <a:latin typeface="Constantia" panose="02030602050306030303" pitchFamily="18" charset="0"/>
              </a:rPr>
              <a:t>()</a:t>
            </a:r>
            <a:r>
              <a:rPr lang="fr-FR" sz="2400" dirty="0">
                <a:latin typeface="Constantia" panose="02030602050306030303" pitchFamily="18" charset="0"/>
              </a:rPr>
              <a:t> </a:t>
            </a:r>
            <a:endParaRPr lang="en-US" sz="2400" dirty="0">
              <a:latin typeface="Constantia" panose="02030602050306030303" pitchFamily="18" charset="0"/>
            </a:endParaRPr>
          </a:p>
        </p:txBody>
      </p:sp>
    </p:spTree>
    <p:extLst>
      <p:ext uri="{BB962C8B-B14F-4D97-AF65-F5344CB8AC3E}">
        <p14:creationId xmlns:p14="http://schemas.microsoft.com/office/powerpoint/2010/main" val="31059350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8" grpId="0"/>
      <p:bldP spid="9" grpId="0"/>
      <p:bldP spid="10" grpId="0"/>
      <p:bldP spid="11" grpId="0"/>
      <p:bldP spid="12" grpId="0"/>
      <p:bldP spid="13" grpId="0"/>
      <p:bldP spid="16"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2078</TotalTime>
  <Words>664</Words>
  <Application>Microsoft Office PowerPoint</Application>
  <PresentationFormat>Grand écran</PresentationFormat>
  <Paragraphs>119</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Constantia</vt:lpstr>
      <vt:lpstr>Wingdings</vt:lpstr>
      <vt:lpstr>Céleste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Bassirou Niang</cp:lastModifiedBy>
  <cp:revision>37</cp:revision>
  <dcterms:created xsi:type="dcterms:W3CDTF">2022-07-12T17:47:26Z</dcterms:created>
  <dcterms:modified xsi:type="dcterms:W3CDTF">2023-06-22T17:57:40Z</dcterms:modified>
</cp:coreProperties>
</file>