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2"/>
  </p:notesMasterIdLst>
  <p:sldIdLst>
    <p:sldId id="256" r:id="rId2"/>
    <p:sldId id="257" r:id="rId3"/>
    <p:sldId id="260" r:id="rId4"/>
    <p:sldId id="263" r:id="rId5"/>
    <p:sldId id="264" r:id="rId6"/>
    <p:sldId id="261" r:id="rId7"/>
    <p:sldId id="262" r:id="rId8"/>
    <p:sldId id="265" r:id="rId9"/>
    <p:sldId id="266" r:id="rId10"/>
    <p:sldId id="267" r:id="rId11"/>
    <p:sldId id="274" r:id="rId12"/>
    <p:sldId id="269" r:id="rId13"/>
    <p:sldId id="270" r:id="rId14"/>
    <p:sldId id="268" r:id="rId15"/>
    <p:sldId id="271" r:id="rId16"/>
    <p:sldId id="272" r:id="rId17"/>
    <p:sldId id="273"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tilisateur Windows" initials="UW" lastIdx="1" clrIdx="0">
    <p:extLst>
      <p:ext uri="{19B8F6BF-5375-455C-9EA6-DF929625EA0E}">
        <p15:presenceInfo xmlns:p15="http://schemas.microsoft.com/office/powerpoint/2012/main" userId="b168319ae9a9c48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2" d="100"/>
          <a:sy n="72" d="100"/>
        </p:scale>
        <p:origin x="636"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2C501B-6075-4F08-BCBD-D7C2AD888096}" type="datetimeFigureOut">
              <a:rPr lang="en-US" smtClean="0"/>
              <a:t>9/6/2022</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948AFF-5584-4EDB-BE72-FBA073E8C08F}" type="slidenum">
              <a:rPr lang="en-US" smtClean="0"/>
              <a:t>‹N°›</a:t>
            </a:fld>
            <a:endParaRPr lang="en-US"/>
          </a:p>
        </p:txBody>
      </p:sp>
    </p:spTree>
    <p:extLst>
      <p:ext uri="{BB962C8B-B14F-4D97-AF65-F5344CB8AC3E}">
        <p14:creationId xmlns:p14="http://schemas.microsoft.com/office/powerpoint/2010/main" val="2020250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SN" dirty="0"/>
              <a:t>HTML</a:t>
            </a:r>
            <a:r>
              <a:rPr lang="fr-SN" baseline="0" dirty="0"/>
              <a:t> ET CSS</a:t>
            </a:r>
            <a:endParaRPr lang="en-US" dirty="0"/>
          </a:p>
        </p:txBody>
      </p:sp>
      <p:sp>
        <p:nvSpPr>
          <p:cNvPr id="4" name="Espace réservé du numéro de diapositive 3"/>
          <p:cNvSpPr>
            <a:spLocks noGrp="1"/>
          </p:cNvSpPr>
          <p:nvPr>
            <p:ph type="sldNum" sz="quarter" idx="10"/>
          </p:nvPr>
        </p:nvSpPr>
        <p:spPr/>
        <p:txBody>
          <a:bodyPr/>
          <a:lstStyle/>
          <a:p>
            <a:fld id="{A5948AFF-5584-4EDB-BE72-FBA073E8C08F}" type="slidenum">
              <a:rPr lang="en-US" smtClean="0"/>
              <a:t>1</a:t>
            </a:fld>
            <a:endParaRPr lang="en-US"/>
          </a:p>
        </p:txBody>
      </p:sp>
    </p:spTree>
    <p:extLst>
      <p:ext uri="{BB962C8B-B14F-4D97-AF65-F5344CB8AC3E}">
        <p14:creationId xmlns:p14="http://schemas.microsoft.com/office/powerpoint/2010/main" val="21729067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A47673D-BAF7-44EB-BA21-72017C80103D}" type="datetimeFigureOut">
              <a:rPr lang="en-US" smtClean="0"/>
              <a:t>9/6/2022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59FF14AD-7AE0-4D1A-B480-E7F80B10B12C}" type="slidenum">
              <a:rPr lang="en-US" smtClean="0"/>
              <a:t>‹N°›</a:t>
            </a:fld>
            <a:endParaRPr lang="en-US"/>
          </a:p>
        </p:txBody>
      </p:sp>
    </p:spTree>
    <p:extLst>
      <p:ext uri="{BB962C8B-B14F-4D97-AF65-F5344CB8AC3E}">
        <p14:creationId xmlns:p14="http://schemas.microsoft.com/office/powerpoint/2010/main" val="1308488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9A47673D-BAF7-44EB-BA21-72017C80103D}" type="datetimeFigureOut">
              <a:rPr lang="en-US" smtClean="0"/>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FF14AD-7AE0-4D1A-B480-E7F80B10B12C}" type="slidenum">
              <a:rPr lang="en-US" smtClean="0"/>
              <a:t>‹N°›</a:t>
            </a:fld>
            <a:endParaRPr lang="en-US"/>
          </a:p>
        </p:txBody>
      </p:sp>
    </p:spTree>
    <p:extLst>
      <p:ext uri="{BB962C8B-B14F-4D97-AF65-F5344CB8AC3E}">
        <p14:creationId xmlns:p14="http://schemas.microsoft.com/office/powerpoint/2010/main" val="767361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9A47673D-BAF7-44EB-BA21-72017C80103D}" type="datetimeFigureOut">
              <a:rPr lang="en-US" smtClean="0"/>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FF14AD-7AE0-4D1A-B480-E7F80B10B12C}" type="slidenum">
              <a:rPr lang="en-US" smtClean="0"/>
              <a:t>‹N°›</a:t>
            </a:fld>
            <a:endParaRPr lang="en-US"/>
          </a:p>
        </p:txBody>
      </p:sp>
    </p:spTree>
    <p:extLst>
      <p:ext uri="{BB962C8B-B14F-4D97-AF65-F5344CB8AC3E}">
        <p14:creationId xmlns:p14="http://schemas.microsoft.com/office/powerpoint/2010/main" val="1581637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9A47673D-BAF7-44EB-BA21-72017C80103D}" type="datetimeFigureOut">
              <a:rPr lang="en-US" smtClean="0"/>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FF14AD-7AE0-4D1A-B480-E7F80B10B12C}" type="slidenum">
              <a:rPr lang="en-US" smtClean="0"/>
              <a:t>‹N°›</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31453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9A47673D-BAF7-44EB-BA21-72017C80103D}" type="datetimeFigureOut">
              <a:rPr lang="en-US" smtClean="0"/>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FF14AD-7AE0-4D1A-B480-E7F80B10B12C}" type="slidenum">
              <a:rPr lang="en-US" smtClean="0"/>
              <a:t>‹N°›</a:t>
            </a:fld>
            <a:endParaRPr lang="en-US"/>
          </a:p>
        </p:txBody>
      </p:sp>
    </p:spTree>
    <p:extLst>
      <p:ext uri="{BB962C8B-B14F-4D97-AF65-F5344CB8AC3E}">
        <p14:creationId xmlns:p14="http://schemas.microsoft.com/office/powerpoint/2010/main" val="34976004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9A47673D-BAF7-44EB-BA21-72017C80103D}" type="datetimeFigureOut">
              <a:rPr lang="en-US" smtClean="0"/>
              <a:t>9/6/2022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FF14AD-7AE0-4D1A-B480-E7F80B10B12C}" type="slidenum">
              <a:rPr lang="en-US" smtClean="0"/>
              <a:t>‹N°›</a:t>
            </a:fld>
            <a:endParaRPr lang="en-US"/>
          </a:p>
        </p:txBody>
      </p:sp>
    </p:spTree>
    <p:extLst>
      <p:ext uri="{BB962C8B-B14F-4D97-AF65-F5344CB8AC3E}">
        <p14:creationId xmlns:p14="http://schemas.microsoft.com/office/powerpoint/2010/main" val="2193189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9A47673D-BAF7-44EB-BA21-72017C80103D}" type="datetimeFigureOut">
              <a:rPr lang="en-US" smtClean="0"/>
              <a:t>9/6/2022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FF14AD-7AE0-4D1A-B480-E7F80B10B12C}" type="slidenum">
              <a:rPr lang="en-US" smtClean="0"/>
              <a:t>‹N°›</a:t>
            </a:fld>
            <a:endParaRPr lang="en-US"/>
          </a:p>
        </p:txBody>
      </p:sp>
    </p:spTree>
    <p:extLst>
      <p:ext uri="{BB962C8B-B14F-4D97-AF65-F5344CB8AC3E}">
        <p14:creationId xmlns:p14="http://schemas.microsoft.com/office/powerpoint/2010/main" val="25356560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A47673D-BAF7-44EB-BA21-72017C80103D}"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F14AD-7AE0-4D1A-B480-E7F80B10B12C}" type="slidenum">
              <a:rPr lang="en-US" smtClean="0"/>
              <a:t>‹N°›</a:t>
            </a:fld>
            <a:endParaRPr lang="en-US"/>
          </a:p>
        </p:txBody>
      </p:sp>
    </p:spTree>
    <p:extLst>
      <p:ext uri="{BB962C8B-B14F-4D97-AF65-F5344CB8AC3E}">
        <p14:creationId xmlns:p14="http://schemas.microsoft.com/office/powerpoint/2010/main" val="1403331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A47673D-BAF7-44EB-BA21-72017C80103D}"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F14AD-7AE0-4D1A-B480-E7F80B10B12C}" type="slidenum">
              <a:rPr lang="en-US" smtClean="0"/>
              <a:t>‹N°›</a:t>
            </a:fld>
            <a:endParaRPr lang="en-US"/>
          </a:p>
        </p:txBody>
      </p:sp>
    </p:spTree>
    <p:extLst>
      <p:ext uri="{BB962C8B-B14F-4D97-AF65-F5344CB8AC3E}">
        <p14:creationId xmlns:p14="http://schemas.microsoft.com/office/powerpoint/2010/main" val="2406142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A47673D-BAF7-44EB-BA21-72017C80103D}"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F14AD-7AE0-4D1A-B480-E7F80B10B12C}" type="slidenum">
              <a:rPr lang="en-US" smtClean="0"/>
              <a:t>‹N°›</a:t>
            </a:fld>
            <a:endParaRPr lang="en-US"/>
          </a:p>
        </p:txBody>
      </p:sp>
    </p:spTree>
    <p:extLst>
      <p:ext uri="{BB962C8B-B14F-4D97-AF65-F5344CB8AC3E}">
        <p14:creationId xmlns:p14="http://schemas.microsoft.com/office/powerpoint/2010/main" val="2714003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9A47673D-BAF7-44EB-BA21-72017C80103D}"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F14AD-7AE0-4D1A-B480-E7F80B10B12C}" type="slidenum">
              <a:rPr lang="en-US" smtClean="0"/>
              <a:t>‹N°›</a:t>
            </a:fld>
            <a:endParaRPr lang="en-US"/>
          </a:p>
        </p:txBody>
      </p:sp>
    </p:spTree>
    <p:extLst>
      <p:ext uri="{BB962C8B-B14F-4D97-AF65-F5344CB8AC3E}">
        <p14:creationId xmlns:p14="http://schemas.microsoft.com/office/powerpoint/2010/main" val="1948988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A47673D-BAF7-44EB-BA21-72017C80103D}" type="datetimeFigureOut">
              <a:rPr lang="en-US" smtClean="0"/>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FF14AD-7AE0-4D1A-B480-E7F80B10B12C}" type="slidenum">
              <a:rPr lang="en-US" smtClean="0"/>
              <a:t>‹N°›</a:t>
            </a:fld>
            <a:endParaRPr lang="en-US"/>
          </a:p>
        </p:txBody>
      </p:sp>
    </p:spTree>
    <p:extLst>
      <p:ext uri="{BB962C8B-B14F-4D97-AF65-F5344CB8AC3E}">
        <p14:creationId xmlns:p14="http://schemas.microsoft.com/office/powerpoint/2010/main" val="261090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A47673D-BAF7-44EB-BA21-72017C80103D}" type="datetimeFigureOut">
              <a:rPr lang="en-US" smtClean="0"/>
              <a:t>9/6/2022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FF14AD-7AE0-4D1A-B480-E7F80B10B12C}" type="slidenum">
              <a:rPr lang="en-US" smtClean="0"/>
              <a:t>‹N°›</a:t>
            </a:fld>
            <a:endParaRPr lang="en-US"/>
          </a:p>
        </p:txBody>
      </p:sp>
    </p:spTree>
    <p:extLst>
      <p:ext uri="{BB962C8B-B14F-4D97-AF65-F5344CB8AC3E}">
        <p14:creationId xmlns:p14="http://schemas.microsoft.com/office/powerpoint/2010/main" val="2298958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A47673D-BAF7-44EB-BA21-72017C80103D}" type="datetimeFigureOut">
              <a:rPr lang="en-US" smtClean="0"/>
              <a:t>9/6/2022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FF14AD-7AE0-4D1A-B480-E7F80B10B12C}" type="slidenum">
              <a:rPr lang="en-US" smtClean="0"/>
              <a:t>‹N°›</a:t>
            </a:fld>
            <a:endParaRPr lang="en-US"/>
          </a:p>
        </p:txBody>
      </p:sp>
    </p:spTree>
    <p:extLst>
      <p:ext uri="{BB962C8B-B14F-4D97-AF65-F5344CB8AC3E}">
        <p14:creationId xmlns:p14="http://schemas.microsoft.com/office/powerpoint/2010/main" val="3195118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47673D-BAF7-44EB-BA21-72017C80103D}" type="datetimeFigureOut">
              <a:rPr lang="en-US" smtClean="0"/>
              <a:t>9/6/2022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FF14AD-7AE0-4D1A-B480-E7F80B10B12C}" type="slidenum">
              <a:rPr lang="en-US" smtClean="0"/>
              <a:t>‹N°›</a:t>
            </a:fld>
            <a:endParaRPr lang="en-US"/>
          </a:p>
        </p:txBody>
      </p:sp>
    </p:spTree>
    <p:extLst>
      <p:ext uri="{BB962C8B-B14F-4D97-AF65-F5344CB8AC3E}">
        <p14:creationId xmlns:p14="http://schemas.microsoft.com/office/powerpoint/2010/main" val="30895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9A47673D-BAF7-44EB-BA21-72017C80103D}" type="datetimeFigureOut">
              <a:rPr lang="en-US" smtClean="0"/>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FF14AD-7AE0-4D1A-B480-E7F80B10B12C}" type="slidenum">
              <a:rPr lang="en-US" smtClean="0"/>
              <a:t>‹N°›</a:t>
            </a:fld>
            <a:endParaRPr lang="en-US"/>
          </a:p>
        </p:txBody>
      </p:sp>
    </p:spTree>
    <p:extLst>
      <p:ext uri="{BB962C8B-B14F-4D97-AF65-F5344CB8AC3E}">
        <p14:creationId xmlns:p14="http://schemas.microsoft.com/office/powerpoint/2010/main" val="256736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9A47673D-BAF7-44EB-BA21-72017C80103D}" type="datetimeFigureOut">
              <a:rPr lang="en-US" smtClean="0"/>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FF14AD-7AE0-4D1A-B480-E7F80B10B12C}" type="slidenum">
              <a:rPr lang="en-US" smtClean="0"/>
              <a:t>‹N°›</a:t>
            </a:fld>
            <a:endParaRPr lang="en-US"/>
          </a:p>
        </p:txBody>
      </p:sp>
    </p:spTree>
    <p:extLst>
      <p:ext uri="{BB962C8B-B14F-4D97-AF65-F5344CB8AC3E}">
        <p14:creationId xmlns:p14="http://schemas.microsoft.com/office/powerpoint/2010/main" val="1515846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A47673D-BAF7-44EB-BA21-72017C80103D}" type="datetimeFigureOut">
              <a:rPr lang="en-US" smtClean="0"/>
              <a:t>9/6/2022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9FF14AD-7AE0-4D1A-B480-E7F80B10B12C}" type="slidenum">
              <a:rPr lang="en-US" smtClean="0"/>
              <a:t>‹N°›</a:t>
            </a:fld>
            <a:endParaRPr lang="en-US"/>
          </a:p>
        </p:txBody>
      </p:sp>
    </p:spTree>
    <p:extLst>
      <p:ext uri="{BB962C8B-B14F-4D97-AF65-F5344CB8AC3E}">
        <p14:creationId xmlns:p14="http://schemas.microsoft.com/office/powerpoint/2010/main" val="3165141332"/>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6000">
              <a:srgbClr val="00B0F0"/>
            </a:gs>
            <a:gs pos="88000">
              <a:srgbClr val="00B0F0"/>
            </a:gs>
            <a:gs pos="11000">
              <a:srgbClr val="FFC000"/>
            </a:gs>
            <a:gs pos="88000">
              <a:srgbClr val="FFC000"/>
            </a:gs>
          </a:gsLst>
          <a:path path="circle">
            <a:fillToRect l="100000" t="100000"/>
          </a:path>
        </a:gradFill>
        <a:effectLst/>
      </p:bgPr>
    </p:bg>
    <p:spTree>
      <p:nvGrpSpPr>
        <p:cNvPr id="1" name=""/>
        <p:cNvGrpSpPr/>
        <p:nvPr/>
      </p:nvGrpSpPr>
      <p:grpSpPr>
        <a:xfrm>
          <a:off x="0" y="0"/>
          <a:ext cx="0" cy="0"/>
          <a:chOff x="0" y="0"/>
          <a:chExt cx="0" cy="0"/>
        </a:xfrm>
      </p:grpSpPr>
      <p:pic>
        <p:nvPicPr>
          <p:cNvPr id="35" name="Imag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7034" y="6209714"/>
            <a:ext cx="529577" cy="529577"/>
          </a:xfrm>
          <a:prstGeom prst="rect">
            <a:avLst/>
          </a:prstGeom>
        </p:spPr>
      </p:pic>
      <p:grpSp>
        <p:nvGrpSpPr>
          <p:cNvPr id="42" name="Groupe 41"/>
          <p:cNvGrpSpPr/>
          <p:nvPr/>
        </p:nvGrpSpPr>
        <p:grpSpPr>
          <a:xfrm rot="20102836">
            <a:off x="6896865" y="2423979"/>
            <a:ext cx="2116639" cy="2086549"/>
            <a:chOff x="7249430" y="3243097"/>
            <a:chExt cx="2564527" cy="2505080"/>
          </a:xfrm>
        </p:grpSpPr>
        <p:sp>
          <p:nvSpPr>
            <p:cNvPr id="40" name="Freeform 104"/>
            <p:cNvSpPr/>
            <p:nvPr/>
          </p:nvSpPr>
          <p:spPr>
            <a:xfrm rot="10812890">
              <a:off x="7249430" y="3243097"/>
              <a:ext cx="2564527" cy="2497441"/>
            </a:xfrm>
            <a:custGeom>
              <a:avLst/>
              <a:gdLst>
                <a:gd name="connsiteX0" fmla="*/ 614971 w 1525236"/>
                <a:gd name="connsiteY0" fmla="*/ 0 h 1485337"/>
                <a:gd name="connsiteX1" fmla="*/ 1525236 w 1525236"/>
                <a:gd name="connsiteY1" fmla="*/ 910265 h 1485337"/>
                <a:gd name="connsiteX2" fmla="*/ 1511365 w 1525236"/>
                <a:gd name="connsiteY2" fmla="*/ 926279 h 1485337"/>
                <a:gd name="connsiteX3" fmla="*/ 1299290 w 1525236"/>
                <a:gd name="connsiteY3" fmla="*/ 1398093 h 1485337"/>
                <a:gd name="connsiteX4" fmla="*/ 1285975 w 1525236"/>
                <a:gd name="connsiteY4" fmla="*/ 1485337 h 1485337"/>
                <a:gd name="connsiteX5" fmla="*/ 0 w 1525236"/>
                <a:gd name="connsiteY5" fmla="*/ 1485337 h 1485337"/>
                <a:gd name="connsiteX6" fmla="*/ 5067 w 1525236"/>
                <a:gd name="connsiteY6" fmla="*/ 1384997 h 1485337"/>
                <a:gd name="connsiteX7" fmla="*/ 575799 w 1525236"/>
                <a:gd name="connsiteY7" fmla="*/ 42587 h 1485337"/>
                <a:gd name="connsiteX8" fmla="*/ 614971 w 1525236"/>
                <a:gd name="connsiteY8" fmla="*/ 0 h 1485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236" h="1485337">
                  <a:moveTo>
                    <a:pt x="614971" y="0"/>
                  </a:moveTo>
                  <a:lnTo>
                    <a:pt x="1525236" y="910265"/>
                  </a:lnTo>
                  <a:lnTo>
                    <a:pt x="1511365" y="926279"/>
                  </a:lnTo>
                  <a:cubicBezTo>
                    <a:pt x="1408648" y="1063628"/>
                    <a:pt x="1334930" y="1223925"/>
                    <a:pt x="1299290" y="1398093"/>
                  </a:cubicBezTo>
                  <a:lnTo>
                    <a:pt x="1285975" y="1485337"/>
                  </a:lnTo>
                  <a:lnTo>
                    <a:pt x="0" y="1485337"/>
                  </a:lnTo>
                  <a:lnTo>
                    <a:pt x="5067" y="1384997"/>
                  </a:lnTo>
                  <a:cubicBezTo>
                    <a:pt x="56757" y="876016"/>
                    <a:pt x="262863" y="412684"/>
                    <a:pt x="575799" y="42587"/>
                  </a:cubicBezTo>
                  <a:lnTo>
                    <a:pt x="614971"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126">
                <a:defRPr/>
              </a:pPr>
              <a:endParaRPr lang="en-US" sz="1799">
                <a:solidFill>
                  <a:prstClr val="black"/>
                </a:solidFill>
                <a:latin typeface="Calibri" panose="020F0502020204030204"/>
              </a:endParaRPr>
            </a:p>
          </p:txBody>
        </p:sp>
        <p:sp>
          <p:nvSpPr>
            <p:cNvPr id="41" name="Freeform 105"/>
            <p:cNvSpPr/>
            <p:nvPr/>
          </p:nvSpPr>
          <p:spPr>
            <a:xfrm rot="10812890">
              <a:off x="7249443" y="3245075"/>
              <a:ext cx="1510094" cy="2503102"/>
            </a:xfrm>
            <a:custGeom>
              <a:avLst/>
              <a:gdLst>
                <a:gd name="connsiteX0" fmla="*/ 187 w 1549709"/>
                <a:gd name="connsiteY0" fmla="*/ 0 h 2498091"/>
                <a:gd name="connsiteX1" fmla="*/ 1531102 w 1549709"/>
                <a:gd name="connsiteY1" fmla="*/ 1530915 h 2498091"/>
                <a:gd name="connsiteX2" fmla="*/ 1507774 w 1549709"/>
                <a:gd name="connsiteY2" fmla="*/ 1557848 h 2498091"/>
                <a:gd name="connsiteX3" fmla="*/ 1387592 w 1549709"/>
                <a:gd name="connsiteY3" fmla="*/ 1738095 h 2498091"/>
                <a:gd name="connsiteX4" fmla="*/ 1342137 w 1549709"/>
                <a:gd name="connsiteY4" fmla="*/ 1825552 h 2498091"/>
                <a:gd name="connsiteX5" fmla="*/ 1549709 w 1549709"/>
                <a:gd name="connsiteY5" fmla="*/ 2078068 h 2498091"/>
                <a:gd name="connsiteX6" fmla="*/ 1208726 w 1549709"/>
                <a:gd name="connsiteY6" fmla="*/ 2133950 h 2498091"/>
                <a:gd name="connsiteX7" fmla="*/ 1207823 w 1549709"/>
                <a:gd name="connsiteY7" fmla="*/ 2136282 h 2498091"/>
                <a:gd name="connsiteX8" fmla="*/ 1151099 w 1549709"/>
                <a:gd name="connsiteY8" fmla="*/ 2351361 h 2498091"/>
                <a:gd name="connsiteX9" fmla="*/ 1128705 w 1549709"/>
                <a:gd name="connsiteY9" fmla="*/ 2498091 h 2498091"/>
                <a:gd name="connsiteX10" fmla="*/ 685277 w 1549709"/>
                <a:gd name="connsiteY10" fmla="*/ 2498091 h 2498091"/>
                <a:gd name="connsiteX11" fmla="*/ 714901 w 1549709"/>
                <a:gd name="connsiteY11" fmla="*/ 2303983 h 2498091"/>
                <a:gd name="connsiteX12" fmla="*/ 1186985 w 1549709"/>
                <a:gd name="connsiteY12" fmla="*/ 1253713 h 2498091"/>
                <a:gd name="connsiteX13" fmla="*/ 1217862 w 1549709"/>
                <a:gd name="connsiteY13" fmla="*/ 1218066 h 2498091"/>
                <a:gd name="connsiteX14" fmla="*/ 0 w 1549709"/>
                <a:gd name="connsiteY14" fmla="*/ 203 h 2498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49709" h="2498091">
                  <a:moveTo>
                    <a:pt x="187" y="0"/>
                  </a:moveTo>
                  <a:lnTo>
                    <a:pt x="1531102" y="1530915"/>
                  </a:lnTo>
                  <a:lnTo>
                    <a:pt x="1507774" y="1557848"/>
                  </a:lnTo>
                  <a:cubicBezTo>
                    <a:pt x="1464585" y="1615598"/>
                    <a:pt x="1424445" y="1675759"/>
                    <a:pt x="1387592" y="1738095"/>
                  </a:cubicBezTo>
                  <a:lnTo>
                    <a:pt x="1342137" y="1825552"/>
                  </a:lnTo>
                  <a:lnTo>
                    <a:pt x="1549709" y="2078068"/>
                  </a:lnTo>
                  <a:lnTo>
                    <a:pt x="1208726" y="2133950"/>
                  </a:lnTo>
                  <a:lnTo>
                    <a:pt x="1207823" y="2136282"/>
                  </a:lnTo>
                  <a:cubicBezTo>
                    <a:pt x="1185072" y="2206358"/>
                    <a:pt x="1166084" y="2278131"/>
                    <a:pt x="1151099" y="2351361"/>
                  </a:cubicBezTo>
                  <a:lnTo>
                    <a:pt x="1128705" y="2498091"/>
                  </a:lnTo>
                  <a:lnTo>
                    <a:pt x="685277" y="2498091"/>
                  </a:lnTo>
                  <a:lnTo>
                    <a:pt x="714901" y="2303983"/>
                  </a:lnTo>
                  <a:cubicBezTo>
                    <a:pt x="794237" y="1916281"/>
                    <a:pt x="958334" y="1559456"/>
                    <a:pt x="1186985" y="1253713"/>
                  </a:cubicBezTo>
                  <a:lnTo>
                    <a:pt x="1217862" y="1218066"/>
                  </a:lnTo>
                  <a:lnTo>
                    <a:pt x="0" y="203"/>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126">
                <a:defRPr/>
              </a:pPr>
              <a:endParaRPr lang="en-US" sz="1799">
                <a:solidFill>
                  <a:prstClr val="black"/>
                </a:solidFill>
                <a:latin typeface="Calibri" panose="020F0502020204030204"/>
              </a:endParaRPr>
            </a:p>
          </p:txBody>
        </p:sp>
      </p:grpSp>
      <p:grpSp>
        <p:nvGrpSpPr>
          <p:cNvPr id="55" name="Groupe 54"/>
          <p:cNvGrpSpPr/>
          <p:nvPr/>
        </p:nvGrpSpPr>
        <p:grpSpPr>
          <a:xfrm rot="14851094">
            <a:off x="4603587" y="-50161"/>
            <a:ext cx="2116639" cy="2086549"/>
            <a:chOff x="7249430" y="3243097"/>
            <a:chExt cx="2564527" cy="2505080"/>
          </a:xfrm>
        </p:grpSpPr>
        <p:sp>
          <p:nvSpPr>
            <p:cNvPr id="56" name="Freeform 104"/>
            <p:cNvSpPr/>
            <p:nvPr/>
          </p:nvSpPr>
          <p:spPr>
            <a:xfrm rot="10812890">
              <a:off x="7249430" y="3243097"/>
              <a:ext cx="2564527" cy="2497441"/>
            </a:xfrm>
            <a:custGeom>
              <a:avLst/>
              <a:gdLst>
                <a:gd name="connsiteX0" fmla="*/ 614971 w 1525236"/>
                <a:gd name="connsiteY0" fmla="*/ 0 h 1485337"/>
                <a:gd name="connsiteX1" fmla="*/ 1525236 w 1525236"/>
                <a:gd name="connsiteY1" fmla="*/ 910265 h 1485337"/>
                <a:gd name="connsiteX2" fmla="*/ 1511365 w 1525236"/>
                <a:gd name="connsiteY2" fmla="*/ 926279 h 1485337"/>
                <a:gd name="connsiteX3" fmla="*/ 1299290 w 1525236"/>
                <a:gd name="connsiteY3" fmla="*/ 1398093 h 1485337"/>
                <a:gd name="connsiteX4" fmla="*/ 1285975 w 1525236"/>
                <a:gd name="connsiteY4" fmla="*/ 1485337 h 1485337"/>
                <a:gd name="connsiteX5" fmla="*/ 0 w 1525236"/>
                <a:gd name="connsiteY5" fmla="*/ 1485337 h 1485337"/>
                <a:gd name="connsiteX6" fmla="*/ 5067 w 1525236"/>
                <a:gd name="connsiteY6" fmla="*/ 1384997 h 1485337"/>
                <a:gd name="connsiteX7" fmla="*/ 575799 w 1525236"/>
                <a:gd name="connsiteY7" fmla="*/ 42587 h 1485337"/>
                <a:gd name="connsiteX8" fmla="*/ 614971 w 1525236"/>
                <a:gd name="connsiteY8" fmla="*/ 0 h 1485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236" h="1485337">
                  <a:moveTo>
                    <a:pt x="614971" y="0"/>
                  </a:moveTo>
                  <a:lnTo>
                    <a:pt x="1525236" y="910265"/>
                  </a:lnTo>
                  <a:lnTo>
                    <a:pt x="1511365" y="926279"/>
                  </a:lnTo>
                  <a:cubicBezTo>
                    <a:pt x="1408648" y="1063628"/>
                    <a:pt x="1334930" y="1223925"/>
                    <a:pt x="1299290" y="1398093"/>
                  </a:cubicBezTo>
                  <a:lnTo>
                    <a:pt x="1285975" y="1485337"/>
                  </a:lnTo>
                  <a:lnTo>
                    <a:pt x="0" y="1485337"/>
                  </a:lnTo>
                  <a:lnTo>
                    <a:pt x="5067" y="1384997"/>
                  </a:lnTo>
                  <a:cubicBezTo>
                    <a:pt x="56757" y="876016"/>
                    <a:pt x="262863" y="412684"/>
                    <a:pt x="575799" y="42587"/>
                  </a:cubicBezTo>
                  <a:lnTo>
                    <a:pt x="614971"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126">
                <a:defRPr/>
              </a:pPr>
              <a:endParaRPr lang="en-US" sz="1799" dirty="0">
                <a:solidFill>
                  <a:prstClr val="black"/>
                </a:solidFill>
                <a:latin typeface="Calibri" panose="020F0502020204030204"/>
              </a:endParaRPr>
            </a:p>
          </p:txBody>
        </p:sp>
        <p:sp>
          <p:nvSpPr>
            <p:cNvPr id="57" name="Freeform 105"/>
            <p:cNvSpPr/>
            <p:nvPr/>
          </p:nvSpPr>
          <p:spPr>
            <a:xfrm rot="10812890">
              <a:off x="7249443" y="3245075"/>
              <a:ext cx="1510094" cy="2503102"/>
            </a:xfrm>
            <a:custGeom>
              <a:avLst/>
              <a:gdLst>
                <a:gd name="connsiteX0" fmla="*/ 187 w 1549709"/>
                <a:gd name="connsiteY0" fmla="*/ 0 h 2498091"/>
                <a:gd name="connsiteX1" fmla="*/ 1531102 w 1549709"/>
                <a:gd name="connsiteY1" fmla="*/ 1530915 h 2498091"/>
                <a:gd name="connsiteX2" fmla="*/ 1507774 w 1549709"/>
                <a:gd name="connsiteY2" fmla="*/ 1557848 h 2498091"/>
                <a:gd name="connsiteX3" fmla="*/ 1387592 w 1549709"/>
                <a:gd name="connsiteY3" fmla="*/ 1738095 h 2498091"/>
                <a:gd name="connsiteX4" fmla="*/ 1342137 w 1549709"/>
                <a:gd name="connsiteY4" fmla="*/ 1825552 h 2498091"/>
                <a:gd name="connsiteX5" fmla="*/ 1549709 w 1549709"/>
                <a:gd name="connsiteY5" fmla="*/ 2078068 h 2498091"/>
                <a:gd name="connsiteX6" fmla="*/ 1208726 w 1549709"/>
                <a:gd name="connsiteY6" fmla="*/ 2133950 h 2498091"/>
                <a:gd name="connsiteX7" fmla="*/ 1207823 w 1549709"/>
                <a:gd name="connsiteY7" fmla="*/ 2136282 h 2498091"/>
                <a:gd name="connsiteX8" fmla="*/ 1151099 w 1549709"/>
                <a:gd name="connsiteY8" fmla="*/ 2351361 h 2498091"/>
                <a:gd name="connsiteX9" fmla="*/ 1128705 w 1549709"/>
                <a:gd name="connsiteY9" fmla="*/ 2498091 h 2498091"/>
                <a:gd name="connsiteX10" fmla="*/ 685277 w 1549709"/>
                <a:gd name="connsiteY10" fmla="*/ 2498091 h 2498091"/>
                <a:gd name="connsiteX11" fmla="*/ 714901 w 1549709"/>
                <a:gd name="connsiteY11" fmla="*/ 2303983 h 2498091"/>
                <a:gd name="connsiteX12" fmla="*/ 1186985 w 1549709"/>
                <a:gd name="connsiteY12" fmla="*/ 1253713 h 2498091"/>
                <a:gd name="connsiteX13" fmla="*/ 1217862 w 1549709"/>
                <a:gd name="connsiteY13" fmla="*/ 1218066 h 2498091"/>
                <a:gd name="connsiteX14" fmla="*/ 0 w 1549709"/>
                <a:gd name="connsiteY14" fmla="*/ 203 h 2498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49709" h="2498091">
                  <a:moveTo>
                    <a:pt x="187" y="0"/>
                  </a:moveTo>
                  <a:lnTo>
                    <a:pt x="1531102" y="1530915"/>
                  </a:lnTo>
                  <a:lnTo>
                    <a:pt x="1507774" y="1557848"/>
                  </a:lnTo>
                  <a:cubicBezTo>
                    <a:pt x="1464585" y="1615598"/>
                    <a:pt x="1424445" y="1675759"/>
                    <a:pt x="1387592" y="1738095"/>
                  </a:cubicBezTo>
                  <a:lnTo>
                    <a:pt x="1342137" y="1825552"/>
                  </a:lnTo>
                  <a:lnTo>
                    <a:pt x="1549709" y="2078068"/>
                  </a:lnTo>
                  <a:lnTo>
                    <a:pt x="1208726" y="2133950"/>
                  </a:lnTo>
                  <a:lnTo>
                    <a:pt x="1207823" y="2136282"/>
                  </a:lnTo>
                  <a:cubicBezTo>
                    <a:pt x="1185072" y="2206358"/>
                    <a:pt x="1166084" y="2278131"/>
                    <a:pt x="1151099" y="2351361"/>
                  </a:cubicBezTo>
                  <a:lnTo>
                    <a:pt x="1128705" y="2498091"/>
                  </a:lnTo>
                  <a:lnTo>
                    <a:pt x="685277" y="2498091"/>
                  </a:lnTo>
                  <a:lnTo>
                    <a:pt x="714901" y="2303983"/>
                  </a:lnTo>
                  <a:cubicBezTo>
                    <a:pt x="794237" y="1916281"/>
                    <a:pt x="958334" y="1559456"/>
                    <a:pt x="1186985" y="1253713"/>
                  </a:cubicBezTo>
                  <a:lnTo>
                    <a:pt x="1217862" y="1218066"/>
                  </a:lnTo>
                  <a:lnTo>
                    <a:pt x="0" y="203"/>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126">
                <a:defRPr/>
              </a:pPr>
              <a:endParaRPr lang="en-US" sz="1799">
                <a:solidFill>
                  <a:prstClr val="black"/>
                </a:solidFill>
                <a:latin typeface="Calibri" panose="020F0502020204030204"/>
              </a:endParaRPr>
            </a:p>
          </p:txBody>
        </p:sp>
      </p:grpSp>
      <p:grpSp>
        <p:nvGrpSpPr>
          <p:cNvPr id="58" name="Groupe 57"/>
          <p:cNvGrpSpPr/>
          <p:nvPr/>
        </p:nvGrpSpPr>
        <p:grpSpPr>
          <a:xfrm rot="17385535">
            <a:off x="6273408" y="718325"/>
            <a:ext cx="2116639" cy="2086549"/>
            <a:chOff x="7249430" y="3243097"/>
            <a:chExt cx="2564527" cy="2505080"/>
          </a:xfrm>
        </p:grpSpPr>
        <p:sp>
          <p:nvSpPr>
            <p:cNvPr id="59" name="Freeform 104"/>
            <p:cNvSpPr/>
            <p:nvPr/>
          </p:nvSpPr>
          <p:spPr>
            <a:xfrm rot="10812890">
              <a:off x="7249430" y="3243097"/>
              <a:ext cx="2564527" cy="2497441"/>
            </a:xfrm>
            <a:custGeom>
              <a:avLst/>
              <a:gdLst>
                <a:gd name="connsiteX0" fmla="*/ 614971 w 1525236"/>
                <a:gd name="connsiteY0" fmla="*/ 0 h 1485337"/>
                <a:gd name="connsiteX1" fmla="*/ 1525236 w 1525236"/>
                <a:gd name="connsiteY1" fmla="*/ 910265 h 1485337"/>
                <a:gd name="connsiteX2" fmla="*/ 1511365 w 1525236"/>
                <a:gd name="connsiteY2" fmla="*/ 926279 h 1485337"/>
                <a:gd name="connsiteX3" fmla="*/ 1299290 w 1525236"/>
                <a:gd name="connsiteY3" fmla="*/ 1398093 h 1485337"/>
                <a:gd name="connsiteX4" fmla="*/ 1285975 w 1525236"/>
                <a:gd name="connsiteY4" fmla="*/ 1485337 h 1485337"/>
                <a:gd name="connsiteX5" fmla="*/ 0 w 1525236"/>
                <a:gd name="connsiteY5" fmla="*/ 1485337 h 1485337"/>
                <a:gd name="connsiteX6" fmla="*/ 5067 w 1525236"/>
                <a:gd name="connsiteY6" fmla="*/ 1384997 h 1485337"/>
                <a:gd name="connsiteX7" fmla="*/ 575799 w 1525236"/>
                <a:gd name="connsiteY7" fmla="*/ 42587 h 1485337"/>
                <a:gd name="connsiteX8" fmla="*/ 614971 w 1525236"/>
                <a:gd name="connsiteY8" fmla="*/ 0 h 1485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236" h="1485337">
                  <a:moveTo>
                    <a:pt x="614971" y="0"/>
                  </a:moveTo>
                  <a:lnTo>
                    <a:pt x="1525236" y="910265"/>
                  </a:lnTo>
                  <a:lnTo>
                    <a:pt x="1511365" y="926279"/>
                  </a:lnTo>
                  <a:cubicBezTo>
                    <a:pt x="1408648" y="1063628"/>
                    <a:pt x="1334930" y="1223925"/>
                    <a:pt x="1299290" y="1398093"/>
                  </a:cubicBezTo>
                  <a:lnTo>
                    <a:pt x="1285975" y="1485337"/>
                  </a:lnTo>
                  <a:lnTo>
                    <a:pt x="0" y="1485337"/>
                  </a:lnTo>
                  <a:lnTo>
                    <a:pt x="5067" y="1384997"/>
                  </a:lnTo>
                  <a:cubicBezTo>
                    <a:pt x="56757" y="876016"/>
                    <a:pt x="262863" y="412684"/>
                    <a:pt x="575799" y="42587"/>
                  </a:cubicBezTo>
                  <a:lnTo>
                    <a:pt x="614971"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126">
                <a:defRPr/>
              </a:pPr>
              <a:endParaRPr lang="en-US" sz="1799">
                <a:solidFill>
                  <a:prstClr val="black"/>
                </a:solidFill>
                <a:latin typeface="Calibri" panose="020F0502020204030204"/>
              </a:endParaRPr>
            </a:p>
          </p:txBody>
        </p:sp>
        <p:sp>
          <p:nvSpPr>
            <p:cNvPr id="60" name="Freeform 105"/>
            <p:cNvSpPr/>
            <p:nvPr/>
          </p:nvSpPr>
          <p:spPr>
            <a:xfrm rot="10812890">
              <a:off x="7249443" y="3245075"/>
              <a:ext cx="1510094" cy="2503102"/>
            </a:xfrm>
            <a:custGeom>
              <a:avLst/>
              <a:gdLst>
                <a:gd name="connsiteX0" fmla="*/ 187 w 1549709"/>
                <a:gd name="connsiteY0" fmla="*/ 0 h 2498091"/>
                <a:gd name="connsiteX1" fmla="*/ 1531102 w 1549709"/>
                <a:gd name="connsiteY1" fmla="*/ 1530915 h 2498091"/>
                <a:gd name="connsiteX2" fmla="*/ 1507774 w 1549709"/>
                <a:gd name="connsiteY2" fmla="*/ 1557848 h 2498091"/>
                <a:gd name="connsiteX3" fmla="*/ 1387592 w 1549709"/>
                <a:gd name="connsiteY3" fmla="*/ 1738095 h 2498091"/>
                <a:gd name="connsiteX4" fmla="*/ 1342137 w 1549709"/>
                <a:gd name="connsiteY4" fmla="*/ 1825552 h 2498091"/>
                <a:gd name="connsiteX5" fmla="*/ 1549709 w 1549709"/>
                <a:gd name="connsiteY5" fmla="*/ 2078068 h 2498091"/>
                <a:gd name="connsiteX6" fmla="*/ 1208726 w 1549709"/>
                <a:gd name="connsiteY6" fmla="*/ 2133950 h 2498091"/>
                <a:gd name="connsiteX7" fmla="*/ 1207823 w 1549709"/>
                <a:gd name="connsiteY7" fmla="*/ 2136282 h 2498091"/>
                <a:gd name="connsiteX8" fmla="*/ 1151099 w 1549709"/>
                <a:gd name="connsiteY8" fmla="*/ 2351361 h 2498091"/>
                <a:gd name="connsiteX9" fmla="*/ 1128705 w 1549709"/>
                <a:gd name="connsiteY9" fmla="*/ 2498091 h 2498091"/>
                <a:gd name="connsiteX10" fmla="*/ 685277 w 1549709"/>
                <a:gd name="connsiteY10" fmla="*/ 2498091 h 2498091"/>
                <a:gd name="connsiteX11" fmla="*/ 714901 w 1549709"/>
                <a:gd name="connsiteY11" fmla="*/ 2303983 h 2498091"/>
                <a:gd name="connsiteX12" fmla="*/ 1186985 w 1549709"/>
                <a:gd name="connsiteY12" fmla="*/ 1253713 h 2498091"/>
                <a:gd name="connsiteX13" fmla="*/ 1217862 w 1549709"/>
                <a:gd name="connsiteY13" fmla="*/ 1218066 h 2498091"/>
                <a:gd name="connsiteX14" fmla="*/ 0 w 1549709"/>
                <a:gd name="connsiteY14" fmla="*/ 203 h 2498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49709" h="2498091">
                  <a:moveTo>
                    <a:pt x="187" y="0"/>
                  </a:moveTo>
                  <a:lnTo>
                    <a:pt x="1531102" y="1530915"/>
                  </a:lnTo>
                  <a:lnTo>
                    <a:pt x="1507774" y="1557848"/>
                  </a:lnTo>
                  <a:cubicBezTo>
                    <a:pt x="1464585" y="1615598"/>
                    <a:pt x="1424445" y="1675759"/>
                    <a:pt x="1387592" y="1738095"/>
                  </a:cubicBezTo>
                  <a:lnTo>
                    <a:pt x="1342137" y="1825552"/>
                  </a:lnTo>
                  <a:lnTo>
                    <a:pt x="1549709" y="2078068"/>
                  </a:lnTo>
                  <a:lnTo>
                    <a:pt x="1208726" y="2133950"/>
                  </a:lnTo>
                  <a:lnTo>
                    <a:pt x="1207823" y="2136282"/>
                  </a:lnTo>
                  <a:cubicBezTo>
                    <a:pt x="1185072" y="2206358"/>
                    <a:pt x="1166084" y="2278131"/>
                    <a:pt x="1151099" y="2351361"/>
                  </a:cubicBezTo>
                  <a:lnTo>
                    <a:pt x="1128705" y="2498091"/>
                  </a:lnTo>
                  <a:lnTo>
                    <a:pt x="685277" y="2498091"/>
                  </a:lnTo>
                  <a:lnTo>
                    <a:pt x="714901" y="2303983"/>
                  </a:lnTo>
                  <a:cubicBezTo>
                    <a:pt x="794237" y="1916281"/>
                    <a:pt x="958334" y="1559456"/>
                    <a:pt x="1186985" y="1253713"/>
                  </a:cubicBezTo>
                  <a:lnTo>
                    <a:pt x="1217862" y="1218066"/>
                  </a:lnTo>
                  <a:lnTo>
                    <a:pt x="0" y="203"/>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126">
                <a:defRPr/>
              </a:pPr>
              <a:endParaRPr lang="en-US" sz="1799">
                <a:solidFill>
                  <a:prstClr val="black"/>
                </a:solidFill>
                <a:latin typeface="Calibri" panose="020F0502020204030204"/>
              </a:endParaRPr>
            </a:p>
          </p:txBody>
        </p:sp>
      </p:grpSp>
      <p:grpSp>
        <p:nvGrpSpPr>
          <p:cNvPr id="61" name="Groupe 60"/>
          <p:cNvGrpSpPr/>
          <p:nvPr/>
        </p:nvGrpSpPr>
        <p:grpSpPr>
          <a:xfrm rot="1023544">
            <a:off x="6222675" y="4100631"/>
            <a:ext cx="2116639" cy="2086549"/>
            <a:chOff x="7249430" y="3243097"/>
            <a:chExt cx="2564527" cy="2505080"/>
          </a:xfrm>
        </p:grpSpPr>
        <p:sp>
          <p:nvSpPr>
            <p:cNvPr id="62" name="Freeform 104"/>
            <p:cNvSpPr/>
            <p:nvPr/>
          </p:nvSpPr>
          <p:spPr>
            <a:xfrm rot="10812890">
              <a:off x="7249430" y="3243097"/>
              <a:ext cx="2564527" cy="2497441"/>
            </a:xfrm>
            <a:custGeom>
              <a:avLst/>
              <a:gdLst>
                <a:gd name="connsiteX0" fmla="*/ 614971 w 1525236"/>
                <a:gd name="connsiteY0" fmla="*/ 0 h 1485337"/>
                <a:gd name="connsiteX1" fmla="*/ 1525236 w 1525236"/>
                <a:gd name="connsiteY1" fmla="*/ 910265 h 1485337"/>
                <a:gd name="connsiteX2" fmla="*/ 1511365 w 1525236"/>
                <a:gd name="connsiteY2" fmla="*/ 926279 h 1485337"/>
                <a:gd name="connsiteX3" fmla="*/ 1299290 w 1525236"/>
                <a:gd name="connsiteY3" fmla="*/ 1398093 h 1485337"/>
                <a:gd name="connsiteX4" fmla="*/ 1285975 w 1525236"/>
                <a:gd name="connsiteY4" fmla="*/ 1485337 h 1485337"/>
                <a:gd name="connsiteX5" fmla="*/ 0 w 1525236"/>
                <a:gd name="connsiteY5" fmla="*/ 1485337 h 1485337"/>
                <a:gd name="connsiteX6" fmla="*/ 5067 w 1525236"/>
                <a:gd name="connsiteY6" fmla="*/ 1384997 h 1485337"/>
                <a:gd name="connsiteX7" fmla="*/ 575799 w 1525236"/>
                <a:gd name="connsiteY7" fmla="*/ 42587 h 1485337"/>
                <a:gd name="connsiteX8" fmla="*/ 614971 w 1525236"/>
                <a:gd name="connsiteY8" fmla="*/ 0 h 1485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236" h="1485337">
                  <a:moveTo>
                    <a:pt x="614971" y="0"/>
                  </a:moveTo>
                  <a:lnTo>
                    <a:pt x="1525236" y="910265"/>
                  </a:lnTo>
                  <a:lnTo>
                    <a:pt x="1511365" y="926279"/>
                  </a:lnTo>
                  <a:cubicBezTo>
                    <a:pt x="1408648" y="1063628"/>
                    <a:pt x="1334930" y="1223925"/>
                    <a:pt x="1299290" y="1398093"/>
                  </a:cubicBezTo>
                  <a:lnTo>
                    <a:pt x="1285975" y="1485337"/>
                  </a:lnTo>
                  <a:lnTo>
                    <a:pt x="0" y="1485337"/>
                  </a:lnTo>
                  <a:lnTo>
                    <a:pt x="5067" y="1384997"/>
                  </a:lnTo>
                  <a:cubicBezTo>
                    <a:pt x="56757" y="876016"/>
                    <a:pt x="262863" y="412684"/>
                    <a:pt x="575799" y="42587"/>
                  </a:cubicBezTo>
                  <a:lnTo>
                    <a:pt x="614971"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126">
                <a:defRPr/>
              </a:pPr>
              <a:endParaRPr lang="en-US" sz="1799">
                <a:solidFill>
                  <a:prstClr val="black"/>
                </a:solidFill>
                <a:latin typeface="Calibri" panose="020F0502020204030204"/>
              </a:endParaRPr>
            </a:p>
          </p:txBody>
        </p:sp>
        <p:sp>
          <p:nvSpPr>
            <p:cNvPr id="63" name="Freeform 105"/>
            <p:cNvSpPr/>
            <p:nvPr/>
          </p:nvSpPr>
          <p:spPr>
            <a:xfrm rot="10812890">
              <a:off x="7249443" y="3245075"/>
              <a:ext cx="1510094" cy="2503102"/>
            </a:xfrm>
            <a:custGeom>
              <a:avLst/>
              <a:gdLst>
                <a:gd name="connsiteX0" fmla="*/ 187 w 1549709"/>
                <a:gd name="connsiteY0" fmla="*/ 0 h 2498091"/>
                <a:gd name="connsiteX1" fmla="*/ 1531102 w 1549709"/>
                <a:gd name="connsiteY1" fmla="*/ 1530915 h 2498091"/>
                <a:gd name="connsiteX2" fmla="*/ 1507774 w 1549709"/>
                <a:gd name="connsiteY2" fmla="*/ 1557848 h 2498091"/>
                <a:gd name="connsiteX3" fmla="*/ 1387592 w 1549709"/>
                <a:gd name="connsiteY3" fmla="*/ 1738095 h 2498091"/>
                <a:gd name="connsiteX4" fmla="*/ 1342137 w 1549709"/>
                <a:gd name="connsiteY4" fmla="*/ 1825552 h 2498091"/>
                <a:gd name="connsiteX5" fmla="*/ 1549709 w 1549709"/>
                <a:gd name="connsiteY5" fmla="*/ 2078068 h 2498091"/>
                <a:gd name="connsiteX6" fmla="*/ 1208726 w 1549709"/>
                <a:gd name="connsiteY6" fmla="*/ 2133950 h 2498091"/>
                <a:gd name="connsiteX7" fmla="*/ 1207823 w 1549709"/>
                <a:gd name="connsiteY7" fmla="*/ 2136282 h 2498091"/>
                <a:gd name="connsiteX8" fmla="*/ 1151099 w 1549709"/>
                <a:gd name="connsiteY8" fmla="*/ 2351361 h 2498091"/>
                <a:gd name="connsiteX9" fmla="*/ 1128705 w 1549709"/>
                <a:gd name="connsiteY9" fmla="*/ 2498091 h 2498091"/>
                <a:gd name="connsiteX10" fmla="*/ 685277 w 1549709"/>
                <a:gd name="connsiteY10" fmla="*/ 2498091 h 2498091"/>
                <a:gd name="connsiteX11" fmla="*/ 714901 w 1549709"/>
                <a:gd name="connsiteY11" fmla="*/ 2303983 h 2498091"/>
                <a:gd name="connsiteX12" fmla="*/ 1186985 w 1549709"/>
                <a:gd name="connsiteY12" fmla="*/ 1253713 h 2498091"/>
                <a:gd name="connsiteX13" fmla="*/ 1217862 w 1549709"/>
                <a:gd name="connsiteY13" fmla="*/ 1218066 h 2498091"/>
                <a:gd name="connsiteX14" fmla="*/ 0 w 1549709"/>
                <a:gd name="connsiteY14" fmla="*/ 203 h 2498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49709" h="2498091">
                  <a:moveTo>
                    <a:pt x="187" y="0"/>
                  </a:moveTo>
                  <a:lnTo>
                    <a:pt x="1531102" y="1530915"/>
                  </a:lnTo>
                  <a:lnTo>
                    <a:pt x="1507774" y="1557848"/>
                  </a:lnTo>
                  <a:cubicBezTo>
                    <a:pt x="1464585" y="1615598"/>
                    <a:pt x="1424445" y="1675759"/>
                    <a:pt x="1387592" y="1738095"/>
                  </a:cubicBezTo>
                  <a:lnTo>
                    <a:pt x="1342137" y="1825552"/>
                  </a:lnTo>
                  <a:lnTo>
                    <a:pt x="1549709" y="2078068"/>
                  </a:lnTo>
                  <a:lnTo>
                    <a:pt x="1208726" y="2133950"/>
                  </a:lnTo>
                  <a:lnTo>
                    <a:pt x="1207823" y="2136282"/>
                  </a:lnTo>
                  <a:cubicBezTo>
                    <a:pt x="1185072" y="2206358"/>
                    <a:pt x="1166084" y="2278131"/>
                    <a:pt x="1151099" y="2351361"/>
                  </a:cubicBezTo>
                  <a:lnTo>
                    <a:pt x="1128705" y="2498091"/>
                  </a:lnTo>
                  <a:lnTo>
                    <a:pt x="685277" y="2498091"/>
                  </a:lnTo>
                  <a:lnTo>
                    <a:pt x="714901" y="2303983"/>
                  </a:lnTo>
                  <a:cubicBezTo>
                    <a:pt x="794237" y="1916281"/>
                    <a:pt x="958334" y="1559456"/>
                    <a:pt x="1186985" y="1253713"/>
                  </a:cubicBezTo>
                  <a:lnTo>
                    <a:pt x="1217862" y="1218066"/>
                  </a:lnTo>
                  <a:lnTo>
                    <a:pt x="0" y="203"/>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126">
                <a:defRPr/>
              </a:pPr>
              <a:endParaRPr lang="en-US" sz="1799">
                <a:solidFill>
                  <a:prstClr val="black"/>
                </a:solidFill>
                <a:latin typeface="Calibri" panose="020F0502020204030204"/>
              </a:endParaRPr>
            </a:p>
          </p:txBody>
        </p:sp>
      </p:grpSp>
      <p:grpSp>
        <p:nvGrpSpPr>
          <p:cNvPr id="64" name="Groupe 63"/>
          <p:cNvGrpSpPr/>
          <p:nvPr/>
        </p:nvGrpSpPr>
        <p:grpSpPr>
          <a:xfrm rot="3625741">
            <a:off x="4588094" y="4810212"/>
            <a:ext cx="2116639" cy="2086549"/>
            <a:chOff x="7249430" y="3243097"/>
            <a:chExt cx="2564527" cy="2505080"/>
          </a:xfrm>
        </p:grpSpPr>
        <p:sp>
          <p:nvSpPr>
            <p:cNvPr id="65" name="Freeform 104"/>
            <p:cNvSpPr/>
            <p:nvPr/>
          </p:nvSpPr>
          <p:spPr>
            <a:xfrm rot="10812890">
              <a:off x="7249430" y="3243097"/>
              <a:ext cx="2564527" cy="2497441"/>
            </a:xfrm>
            <a:custGeom>
              <a:avLst/>
              <a:gdLst>
                <a:gd name="connsiteX0" fmla="*/ 614971 w 1525236"/>
                <a:gd name="connsiteY0" fmla="*/ 0 h 1485337"/>
                <a:gd name="connsiteX1" fmla="*/ 1525236 w 1525236"/>
                <a:gd name="connsiteY1" fmla="*/ 910265 h 1485337"/>
                <a:gd name="connsiteX2" fmla="*/ 1511365 w 1525236"/>
                <a:gd name="connsiteY2" fmla="*/ 926279 h 1485337"/>
                <a:gd name="connsiteX3" fmla="*/ 1299290 w 1525236"/>
                <a:gd name="connsiteY3" fmla="*/ 1398093 h 1485337"/>
                <a:gd name="connsiteX4" fmla="*/ 1285975 w 1525236"/>
                <a:gd name="connsiteY4" fmla="*/ 1485337 h 1485337"/>
                <a:gd name="connsiteX5" fmla="*/ 0 w 1525236"/>
                <a:gd name="connsiteY5" fmla="*/ 1485337 h 1485337"/>
                <a:gd name="connsiteX6" fmla="*/ 5067 w 1525236"/>
                <a:gd name="connsiteY6" fmla="*/ 1384997 h 1485337"/>
                <a:gd name="connsiteX7" fmla="*/ 575799 w 1525236"/>
                <a:gd name="connsiteY7" fmla="*/ 42587 h 1485337"/>
                <a:gd name="connsiteX8" fmla="*/ 614971 w 1525236"/>
                <a:gd name="connsiteY8" fmla="*/ 0 h 1485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236" h="1485337">
                  <a:moveTo>
                    <a:pt x="614971" y="0"/>
                  </a:moveTo>
                  <a:lnTo>
                    <a:pt x="1525236" y="910265"/>
                  </a:lnTo>
                  <a:lnTo>
                    <a:pt x="1511365" y="926279"/>
                  </a:lnTo>
                  <a:cubicBezTo>
                    <a:pt x="1408648" y="1063628"/>
                    <a:pt x="1334930" y="1223925"/>
                    <a:pt x="1299290" y="1398093"/>
                  </a:cubicBezTo>
                  <a:lnTo>
                    <a:pt x="1285975" y="1485337"/>
                  </a:lnTo>
                  <a:lnTo>
                    <a:pt x="0" y="1485337"/>
                  </a:lnTo>
                  <a:lnTo>
                    <a:pt x="5067" y="1384997"/>
                  </a:lnTo>
                  <a:cubicBezTo>
                    <a:pt x="56757" y="876016"/>
                    <a:pt x="262863" y="412684"/>
                    <a:pt x="575799" y="42587"/>
                  </a:cubicBezTo>
                  <a:lnTo>
                    <a:pt x="614971"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126">
                <a:defRPr/>
              </a:pPr>
              <a:endParaRPr lang="en-US" sz="1799">
                <a:solidFill>
                  <a:prstClr val="black"/>
                </a:solidFill>
                <a:latin typeface="Calibri" panose="020F0502020204030204"/>
              </a:endParaRPr>
            </a:p>
          </p:txBody>
        </p:sp>
        <p:sp>
          <p:nvSpPr>
            <p:cNvPr id="66" name="Freeform 105"/>
            <p:cNvSpPr/>
            <p:nvPr/>
          </p:nvSpPr>
          <p:spPr>
            <a:xfrm rot="10812890">
              <a:off x="7249443" y="3245075"/>
              <a:ext cx="1510094" cy="2503102"/>
            </a:xfrm>
            <a:custGeom>
              <a:avLst/>
              <a:gdLst>
                <a:gd name="connsiteX0" fmla="*/ 187 w 1549709"/>
                <a:gd name="connsiteY0" fmla="*/ 0 h 2498091"/>
                <a:gd name="connsiteX1" fmla="*/ 1531102 w 1549709"/>
                <a:gd name="connsiteY1" fmla="*/ 1530915 h 2498091"/>
                <a:gd name="connsiteX2" fmla="*/ 1507774 w 1549709"/>
                <a:gd name="connsiteY2" fmla="*/ 1557848 h 2498091"/>
                <a:gd name="connsiteX3" fmla="*/ 1387592 w 1549709"/>
                <a:gd name="connsiteY3" fmla="*/ 1738095 h 2498091"/>
                <a:gd name="connsiteX4" fmla="*/ 1342137 w 1549709"/>
                <a:gd name="connsiteY4" fmla="*/ 1825552 h 2498091"/>
                <a:gd name="connsiteX5" fmla="*/ 1549709 w 1549709"/>
                <a:gd name="connsiteY5" fmla="*/ 2078068 h 2498091"/>
                <a:gd name="connsiteX6" fmla="*/ 1208726 w 1549709"/>
                <a:gd name="connsiteY6" fmla="*/ 2133950 h 2498091"/>
                <a:gd name="connsiteX7" fmla="*/ 1207823 w 1549709"/>
                <a:gd name="connsiteY7" fmla="*/ 2136282 h 2498091"/>
                <a:gd name="connsiteX8" fmla="*/ 1151099 w 1549709"/>
                <a:gd name="connsiteY8" fmla="*/ 2351361 h 2498091"/>
                <a:gd name="connsiteX9" fmla="*/ 1128705 w 1549709"/>
                <a:gd name="connsiteY9" fmla="*/ 2498091 h 2498091"/>
                <a:gd name="connsiteX10" fmla="*/ 685277 w 1549709"/>
                <a:gd name="connsiteY10" fmla="*/ 2498091 h 2498091"/>
                <a:gd name="connsiteX11" fmla="*/ 714901 w 1549709"/>
                <a:gd name="connsiteY11" fmla="*/ 2303983 h 2498091"/>
                <a:gd name="connsiteX12" fmla="*/ 1186985 w 1549709"/>
                <a:gd name="connsiteY12" fmla="*/ 1253713 h 2498091"/>
                <a:gd name="connsiteX13" fmla="*/ 1217862 w 1549709"/>
                <a:gd name="connsiteY13" fmla="*/ 1218066 h 2498091"/>
                <a:gd name="connsiteX14" fmla="*/ 0 w 1549709"/>
                <a:gd name="connsiteY14" fmla="*/ 203 h 2498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49709" h="2498091">
                  <a:moveTo>
                    <a:pt x="187" y="0"/>
                  </a:moveTo>
                  <a:lnTo>
                    <a:pt x="1531102" y="1530915"/>
                  </a:lnTo>
                  <a:lnTo>
                    <a:pt x="1507774" y="1557848"/>
                  </a:lnTo>
                  <a:cubicBezTo>
                    <a:pt x="1464585" y="1615598"/>
                    <a:pt x="1424445" y="1675759"/>
                    <a:pt x="1387592" y="1738095"/>
                  </a:cubicBezTo>
                  <a:lnTo>
                    <a:pt x="1342137" y="1825552"/>
                  </a:lnTo>
                  <a:lnTo>
                    <a:pt x="1549709" y="2078068"/>
                  </a:lnTo>
                  <a:lnTo>
                    <a:pt x="1208726" y="2133950"/>
                  </a:lnTo>
                  <a:lnTo>
                    <a:pt x="1207823" y="2136282"/>
                  </a:lnTo>
                  <a:cubicBezTo>
                    <a:pt x="1185072" y="2206358"/>
                    <a:pt x="1166084" y="2278131"/>
                    <a:pt x="1151099" y="2351361"/>
                  </a:cubicBezTo>
                  <a:lnTo>
                    <a:pt x="1128705" y="2498091"/>
                  </a:lnTo>
                  <a:lnTo>
                    <a:pt x="685277" y="2498091"/>
                  </a:lnTo>
                  <a:lnTo>
                    <a:pt x="714901" y="2303983"/>
                  </a:lnTo>
                  <a:cubicBezTo>
                    <a:pt x="794237" y="1916281"/>
                    <a:pt x="958334" y="1559456"/>
                    <a:pt x="1186985" y="1253713"/>
                  </a:cubicBezTo>
                  <a:lnTo>
                    <a:pt x="1217862" y="1218066"/>
                  </a:lnTo>
                  <a:lnTo>
                    <a:pt x="0" y="203"/>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126">
                <a:defRPr/>
              </a:pPr>
              <a:endParaRPr lang="en-US" sz="1799">
                <a:solidFill>
                  <a:prstClr val="black"/>
                </a:solidFill>
                <a:latin typeface="Calibri" panose="020F0502020204030204"/>
              </a:endParaRPr>
            </a:p>
          </p:txBody>
        </p:sp>
      </p:grpSp>
      <p:grpSp>
        <p:nvGrpSpPr>
          <p:cNvPr id="67" name="Groupe 66"/>
          <p:cNvGrpSpPr/>
          <p:nvPr/>
        </p:nvGrpSpPr>
        <p:grpSpPr>
          <a:xfrm rot="6298662">
            <a:off x="2748423" y="4139236"/>
            <a:ext cx="2116639" cy="2086549"/>
            <a:chOff x="7249430" y="3243097"/>
            <a:chExt cx="2564527" cy="2505080"/>
          </a:xfrm>
        </p:grpSpPr>
        <p:sp>
          <p:nvSpPr>
            <p:cNvPr id="68" name="Freeform 104"/>
            <p:cNvSpPr/>
            <p:nvPr/>
          </p:nvSpPr>
          <p:spPr>
            <a:xfrm rot="10812890">
              <a:off x="7249430" y="3243097"/>
              <a:ext cx="2564527" cy="2497441"/>
            </a:xfrm>
            <a:custGeom>
              <a:avLst/>
              <a:gdLst>
                <a:gd name="connsiteX0" fmla="*/ 614971 w 1525236"/>
                <a:gd name="connsiteY0" fmla="*/ 0 h 1485337"/>
                <a:gd name="connsiteX1" fmla="*/ 1525236 w 1525236"/>
                <a:gd name="connsiteY1" fmla="*/ 910265 h 1485337"/>
                <a:gd name="connsiteX2" fmla="*/ 1511365 w 1525236"/>
                <a:gd name="connsiteY2" fmla="*/ 926279 h 1485337"/>
                <a:gd name="connsiteX3" fmla="*/ 1299290 w 1525236"/>
                <a:gd name="connsiteY3" fmla="*/ 1398093 h 1485337"/>
                <a:gd name="connsiteX4" fmla="*/ 1285975 w 1525236"/>
                <a:gd name="connsiteY4" fmla="*/ 1485337 h 1485337"/>
                <a:gd name="connsiteX5" fmla="*/ 0 w 1525236"/>
                <a:gd name="connsiteY5" fmla="*/ 1485337 h 1485337"/>
                <a:gd name="connsiteX6" fmla="*/ 5067 w 1525236"/>
                <a:gd name="connsiteY6" fmla="*/ 1384997 h 1485337"/>
                <a:gd name="connsiteX7" fmla="*/ 575799 w 1525236"/>
                <a:gd name="connsiteY7" fmla="*/ 42587 h 1485337"/>
                <a:gd name="connsiteX8" fmla="*/ 614971 w 1525236"/>
                <a:gd name="connsiteY8" fmla="*/ 0 h 1485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236" h="1485337">
                  <a:moveTo>
                    <a:pt x="614971" y="0"/>
                  </a:moveTo>
                  <a:lnTo>
                    <a:pt x="1525236" y="910265"/>
                  </a:lnTo>
                  <a:lnTo>
                    <a:pt x="1511365" y="926279"/>
                  </a:lnTo>
                  <a:cubicBezTo>
                    <a:pt x="1408648" y="1063628"/>
                    <a:pt x="1334930" y="1223925"/>
                    <a:pt x="1299290" y="1398093"/>
                  </a:cubicBezTo>
                  <a:lnTo>
                    <a:pt x="1285975" y="1485337"/>
                  </a:lnTo>
                  <a:lnTo>
                    <a:pt x="0" y="1485337"/>
                  </a:lnTo>
                  <a:lnTo>
                    <a:pt x="5067" y="1384997"/>
                  </a:lnTo>
                  <a:cubicBezTo>
                    <a:pt x="56757" y="876016"/>
                    <a:pt x="262863" y="412684"/>
                    <a:pt x="575799" y="42587"/>
                  </a:cubicBezTo>
                  <a:lnTo>
                    <a:pt x="614971"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126">
                <a:defRPr/>
              </a:pPr>
              <a:endParaRPr lang="en-US" sz="1799">
                <a:solidFill>
                  <a:prstClr val="black"/>
                </a:solidFill>
                <a:latin typeface="Calibri" panose="020F0502020204030204"/>
              </a:endParaRPr>
            </a:p>
          </p:txBody>
        </p:sp>
        <p:sp>
          <p:nvSpPr>
            <p:cNvPr id="69" name="Freeform 105"/>
            <p:cNvSpPr/>
            <p:nvPr/>
          </p:nvSpPr>
          <p:spPr>
            <a:xfrm rot="10812890">
              <a:off x="7249443" y="3245075"/>
              <a:ext cx="1510094" cy="2503102"/>
            </a:xfrm>
            <a:custGeom>
              <a:avLst/>
              <a:gdLst>
                <a:gd name="connsiteX0" fmla="*/ 187 w 1549709"/>
                <a:gd name="connsiteY0" fmla="*/ 0 h 2498091"/>
                <a:gd name="connsiteX1" fmla="*/ 1531102 w 1549709"/>
                <a:gd name="connsiteY1" fmla="*/ 1530915 h 2498091"/>
                <a:gd name="connsiteX2" fmla="*/ 1507774 w 1549709"/>
                <a:gd name="connsiteY2" fmla="*/ 1557848 h 2498091"/>
                <a:gd name="connsiteX3" fmla="*/ 1387592 w 1549709"/>
                <a:gd name="connsiteY3" fmla="*/ 1738095 h 2498091"/>
                <a:gd name="connsiteX4" fmla="*/ 1342137 w 1549709"/>
                <a:gd name="connsiteY4" fmla="*/ 1825552 h 2498091"/>
                <a:gd name="connsiteX5" fmla="*/ 1549709 w 1549709"/>
                <a:gd name="connsiteY5" fmla="*/ 2078068 h 2498091"/>
                <a:gd name="connsiteX6" fmla="*/ 1208726 w 1549709"/>
                <a:gd name="connsiteY6" fmla="*/ 2133950 h 2498091"/>
                <a:gd name="connsiteX7" fmla="*/ 1207823 w 1549709"/>
                <a:gd name="connsiteY7" fmla="*/ 2136282 h 2498091"/>
                <a:gd name="connsiteX8" fmla="*/ 1151099 w 1549709"/>
                <a:gd name="connsiteY8" fmla="*/ 2351361 h 2498091"/>
                <a:gd name="connsiteX9" fmla="*/ 1128705 w 1549709"/>
                <a:gd name="connsiteY9" fmla="*/ 2498091 h 2498091"/>
                <a:gd name="connsiteX10" fmla="*/ 685277 w 1549709"/>
                <a:gd name="connsiteY10" fmla="*/ 2498091 h 2498091"/>
                <a:gd name="connsiteX11" fmla="*/ 714901 w 1549709"/>
                <a:gd name="connsiteY11" fmla="*/ 2303983 h 2498091"/>
                <a:gd name="connsiteX12" fmla="*/ 1186985 w 1549709"/>
                <a:gd name="connsiteY12" fmla="*/ 1253713 h 2498091"/>
                <a:gd name="connsiteX13" fmla="*/ 1217862 w 1549709"/>
                <a:gd name="connsiteY13" fmla="*/ 1218066 h 2498091"/>
                <a:gd name="connsiteX14" fmla="*/ 0 w 1549709"/>
                <a:gd name="connsiteY14" fmla="*/ 203 h 2498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49709" h="2498091">
                  <a:moveTo>
                    <a:pt x="187" y="0"/>
                  </a:moveTo>
                  <a:lnTo>
                    <a:pt x="1531102" y="1530915"/>
                  </a:lnTo>
                  <a:lnTo>
                    <a:pt x="1507774" y="1557848"/>
                  </a:lnTo>
                  <a:cubicBezTo>
                    <a:pt x="1464585" y="1615598"/>
                    <a:pt x="1424445" y="1675759"/>
                    <a:pt x="1387592" y="1738095"/>
                  </a:cubicBezTo>
                  <a:lnTo>
                    <a:pt x="1342137" y="1825552"/>
                  </a:lnTo>
                  <a:lnTo>
                    <a:pt x="1549709" y="2078068"/>
                  </a:lnTo>
                  <a:lnTo>
                    <a:pt x="1208726" y="2133950"/>
                  </a:lnTo>
                  <a:lnTo>
                    <a:pt x="1207823" y="2136282"/>
                  </a:lnTo>
                  <a:cubicBezTo>
                    <a:pt x="1185072" y="2206358"/>
                    <a:pt x="1166084" y="2278131"/>
                    <a:pt x="1151099" y="2351361"/>
                  </a:cubicBezTo>
                  <a:lnTo>
                    <a:pt x="1128705" y="2498091"/>
                  </a:lnTo>
                  <a:lnTo>
                    <a:pt x="685277" y="2498091"/>
                  </a:lnTo>
                  <a:lnTo>
                    <a:pt x="714901" y="2303983"/>
                  </a:lnTo>
                  <a:cubicBezTo>
                    <a:pt x="794237" y="1916281"/>
                    <a:pt x="958334" y="1559456"/>
                    <a:pt x="1186985" y="1253713"/>
                  </a:cubicBezTo>
                  <a:lnTo>
                    <a:pt x="1217862" y="1218066"/>
                  </a:lnTo>
                  <a:lnTo>
                    <a:pt x="0" y="203"/>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126">
                <a:defRPr/>
              </a:pPr>
              <a:endParaRPr lang="en-US" sz="1799">
                <a:solidFill>
                  <a:prstClr val="black"/>
                </a:solidFill>
                <a:latin typeface="Calibri" panose="020F0502020204030204"/>
              </a:endParaRPr>
            </a:p>
          </p:txBody>
        </p:sp>
      </p:grpSp>
      <p:grpSp>
        <p:nvGrpSpPr>
          <p:cNvPr id="70" name="Groupe 69"/>
          <p:cNvGrpSpPr/>
          <p:nvPr/>
        </p:nvGrpSpPr>
        <p:grpSpPr>
          <a:xfrm rot="9113287">
            <a:off x="1990284" y="2306840"/>
            <a:ext cx="2116639" cy="2086549"/>
            <a:chOff x="7249430" y="3243097"/>
            <a:chExt cx="2564527" cy="2505080"/>
          </a:xfrm>
        </p:grpSpPr>
        <p:sp>
          <p:nvSpPr>
            <p:cNvPr id="71" name="Freeform 104"/>
            <p:cNvSpPr/>
            <p:nvPr/>
          </p:nvSpPr>
          <p:spPr>
            <a:xfrm rot="10812890">
              <a:off x="7249430" y="3243097"/>
              <a:ext cx="2564527" cy="2497441"/>
            </a:xfrm>
            <a:custGeom>
              <a:avLst/>
              <a:gdLst>
                <a:gd name="connsiteX0" fmla="*/ 614971 w 1525236"/>
                <a:gd name="connsiteY0" fmla="*/ 0 h 1485337"/>
                <a:gd name="connsiteX1" fmla="*/ 1525236 w 1525236"/>
                <a:gd name="connsiteY1" fmla="*/ 910265 h 1485337"/>
                <a:gd name="connsiteX2" fmla="*/ 1511365 w 1525236"/>
                <a:gd name="connsiteY2" fmla="*/ 926279 h 1485337"/>
                <a:gd name="connsiteX3" fmla="*/ 1299290 w 1525236"/>
                <a:gd name="connsiteY3" fmla="*/ 1398093 h 1485337"/>
                <a:gd name="connsiteX4" fmla="*/ 1285975 w 1525236"/>
                <a:gd name="connsiteY4" fmla="*/ 1485337 h 1485337"/>
                <a:gd name="connsiteX5" fmla="*/ 0 w 1525236"/>
                <a:gd name="connsiteY5" fmla="*/ 1485337 h 1485337"/>
                <a:gd name="connsiteX6" fmla="*/ 5067 w 1525236"/>
                <a:gd name="connsiteY6" fmla="*/ 1384997 h 1485337"/>
                <a:gd name="connsiteX7" fmla="*/ 575799 w 1525236"/>
                <a:gd name="connsiteY7" fmla="*/ 42587 h 1485337"/>
                <a:gd name="connsiteX8" fmla="*/ 614971 w 1525236"/>
                <a:gd name="connsiteY8" fmla="*/ 0 h 1485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236" h="1485337">
                  <a:moveTo>
                    <a:pt x="614971" y="0"/>
                  </a:moveTo>
                  <a:lnTo>
                    <a:pt x="1525236" y="910265"/>
                  </a:lnTo>
                  <a:lnTo>
                    <a:pt x="1511365" y="926279"/>
                  </a:lnTo>
                  <a:cubicBezTo>
                    <a:pt x="1408648" y="1063628"/>
                    <a:pt x="1334930" y="1223925"/>
                    <a:pt x="1299290" y="1398093"/>
                  </a:cubicBezTo>
                  <a:lnTo>
                    <a:pt x="1285975" y="1485337"/>
                  </a:lnTo>
                  <a:lnTo>
                    <a:pt x="0" y="1485337"/>
                  </a:lnTo>
                  <a:lnTo>
                    <a:pt x="5067" y="1384997"/>
                  </a:lnTo>
                  <a:cubicBezTo>
                    <a:pt x="56757" y="876016"/>
                    <a:pt x="262863" y="412684"/>
                    <a:pt x="575799" y="42587"/>
                  </a:cubicBezTo>
                  <a:lnTo>
                    <a:pt x="614971"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126">
                <a:defRPr/>
              </a:pPr>
              <a:endParaRPr lang="en-US" sz="1799">
                <a:solidFill>
                  <a:prstClr val="black"/>
                </a:solidFill>
                <a:latin typeface="Calibri" panose="020F0502020204030204"/>
              </a:endParaRPr>
            </a:p>
          </p:txBody>
        </p:sp>
        <p:sp>
          <p:nvSpPr>
            <p:cNvPr id="72" name="Freeform 105"/>
            <p:cNvSpPr/>
            <p:nvPr/>
          </p:nvSpPr>
          <p:spPr>
            <a:xfrm rot="10812890">
              <a:off x="7249443" y="3245075"/>
              <a:ext cx="1510094" cy="2503102"/>
            </a:xfrm>
            <a:custGeom>
              <a:avLst/>
              <a:gdLst>
                <a:gd name="connsiteX0" fmla="*/ 187 w 1549709"/>
                <a:gd name="connsiteY0" fmla="*/ 0 h 2498091"/>
                <a:gd name="connsiteX1" fmla="*/ 1531102 w 1549709"/>
                <a:gd name="connsiteY1" fmla="*/ 1530915 h 2498091"/>
                <a:gd name="connsiteX2" fmla="*/ 1507774 w 1549709"/>
                <a:gd name="connsiteY2" fmla="*/ 1557848 h 2498091"/>
                <a:gd name="connsiteX3" fmla="*/ 1387592 w 1549709"/>
                <a:gd name="connsiteY3" fmla="*/ 1738095 h 2498091"/>
                <a:gd name="connsiteX4" fmla="*/ 1342137 w 1549709"/>
                <a:gd name="connsiteY4" fmla="*/ 1825552 h 2498091"/>
                <a:gd name="connsiteX5" fmla="*/ 1549709 w 1549709"/>
                <a:gd name="connsiteY5" fmla="*/ 2078068 h 2498091"/>
                <a:gd name="connsiteX6" fmla="*/ 1208726 w 1549709"/>
                <a:gd name="connsiteY6" fmla="*/ 2133950 h 2498091"/>
                <a:gd name="connsiteX7" fmla="*/ 1207823 w 1549709"/>
                <a:gd name="connsiteY7" fmla="*/ 2136282 h 2498091"/>
                <a:gd name="connsiteX8" fmla="*/ 1151099 w 1549709"/>
                <a:gd name="connsiteY8" fmla="*/ 2351361 h 2498091"/>
                <a:gd name="connsiteX9" fmla="*/ 1128705 w 1549709"/>
                <a:gd name="connsiteY9" fmla="*/ 2498091 h 2498091"/>
                <a:gd name="connsiteX10" fmla="*/ 685277 w 1549709"/>
                <a:gd name="connsiteY10" fmla="*/ 2498091 h 2498091"/>
                <a:gd name="connsiteX11" fmla="*/ 714901 w 1549709"/>
                <a:gd name="connsiteY11" fmla="*/ 2303983 h 2498091"/>
                <a:gd name="connsiteX12" fmla="*/ 1186985 w 1549709"/>
                <a:gd name="connsiteY12" fmla="*/ 1253713 h 2498091"/>
                <a:gd name="connsiteX13" fmla="*/ 1217862 w 1549709"/>
                <a:gd name="connsiteY13" fmla="*/ 1218066 h 2498091"/>
                <a:gd name="connsiteX14" fmla="*/ 0 w 1549709"/>
                <a:gd name="connsiteY14" fmla="*/ 203 h 2498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49709" h="2498091">
                  <a:moveTo>
                    <a:pt x="187" y="0"/>
                  </a:moveTo>
                  <a:lnTo>
                    <a:pt x="1531102" y="1530915"/>
                  </a:lnTo>
                  <a:lnTo>
                    <a:pt x="1507774" y="1557848"/>
                  </a:lnTo>
                  <a:cubicBezTo>
                    <a:pt x="1464585" y="1615598"/>
                    <a:pt x="1424445" y="1675759"/>
                    <a:pt x="1387592" y="1738095"/>
                  </a:cubicBezTo>
                  <a:lnTo>
                    <a:pt x="1342137" y="1825552"/>
                  </a:lnTo>
                  <a:lnTo>
                    <a:pt x="1549709" y="2078068"/>
                  </a:lnTo>
                  <a:lnTo>
                    <a:pt x="1208726" y="2133950"/>
                  </a:lnTo>
                  <a:lnTo>
                    <a:pt x="1207823" y="2136282"/>
                  </a:lnTo>
                  <a:cubicBezTo>
                    <a:pt x="1185072" y="2206358"/>
                    <a:pt x="1166084" y="2278131"/>
                    <a:pt x="1151099" y="2351361"/>
                  </a:cubicBezTo>
                  <a:lnTo>
                    <a:pt x="1128705" y="2498091"/>
                  </a:lnTo>
                  <a:lnTo>
                    <a:pt x="685277" y="2498091"/>
                  </a:lnTo>
                  <a:lnTo>
                    <a:pt x="714901" y="2303983"/>
                  </a:lnTo>
                  <a:cubicBezTo>
                    <a:pt x="794237" y="1916281"/>
                    <a:pt x="958334" y="1559456"/>
                    <a:pt x="1186985" y="1253713"/>
                  </a:cubicBezTo>
                  <a:lnTo>
                    <a:pt x="1217862" y="1218066"/>
                  </a:lnTo>
                  <a:lnTo>
                    <a:pt x="0" y="203"/>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126">
                <a:defRPr/>
              </a:pPr>
              <a:endParaRPr lang="en-US" sz="1799">
                <a:solidFill>
                  <a:prstClr val="black"/>
                </a:solidFill>
                <a:latin typeface="Calibri" panose="020F0502020204030204"/>
              </a:endParaRPr>
            </a:p>
          </p:txBody>
        </p:sp>
      </p:grpSp>
      <p:grpSp>
        <p:nvGrpSpPr>
          <p:cNvPr id="73" name="Groupe 72"/>
          <p:cNvGrpSpPr/>
          <p:nvPr/>
        </p:nvGrpSpPr>
        <p:grpSpPr>
          <a:xfrm rot="12055580">
            <a:off x="2828188" y="524876"/>
            <a:ext cx="2116639" cy="2086549"/>
            <a:chOff x="7249430" y="3243097"/>
            <a:chExt cx="2564527" cy="2505080"/>
          </a:xfrm>
        </p:grpSpPr>
        <p:sp>
          <p:nvSpPr>
            <p:cNvPr id="74" name="Freeform 104"/>
            <p:cNvSpPr/>
            <p:nvPr/>
          </p:nvSpPr>
          <p:spPr>
            <a:xfrm rot="10812890">
              <a:off x="7249430" y="3243097"/>
              <a:ext cx="2564527" cy="2497441"/>
            </a:xfrm>
            <a:custGeom>
              <a:avLst/>
              <a:gdLst>
                <a:gd name="connsiteX0" fmla="*/ 614971 w 1525236"/>
                <a:gd name="connsiteY0" fmla="*/ 0 h 1485337"/>
                <a:gd name="connsiteX1" fmla="*/ 1525236 w 1525236"/>
                <a:gd name="connsiteY1" fmla="*/ 910265 h 1485337"/>
                <a:gd name="connsiteX2" fmla="*/ 1511365 w 1525236"/>
                <a:gd name="connsiteY2" fmla="*/ 926279 h 1485337"/>
                <a:gd name="connsiteX3" fmla="*/ 1299290 w 1525236"/>
                <a:gd name="connsiteY3" fmla="*/ 1398093 h 1485337"/>
                <a:gd name="connsiteX4" fmla="*/ 1285975 w 1525236"/>
                <a:gd name="connsiteY4" fmla="*/ 1485337 h 1485337"/>
                <a:gd name="connsiteX5" fmla="*/ 0 w 1525236"/>
                <a:gd name="connsiteY5" fmla="*/ 1485337 h 1485337"/>
                <a:gd name="connsiteX6" fmla="*/ 5067 w 1525236"/>
                <a:gd name="connsiteY6" fmla="*/ 1384997 h 1485337"/>
                <a:gd name="connsiteX7" fmla="*/ 575799 w 1525236"/>
                <a:gd name="connsiteY7" fmla="*/ 42587 h 1485337"/>
                <a:gd name="connsiteX8" fmla="*/ 614971 w 1525236"/>
                <a:gd name="connsiteY8" fmla="*/ 0 h 1485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236" h="1485337">
                  <a:moveTo>
                    <a:pt x="614971" y="0"/>
                  </a:moveTo>
                  <a:lnTo>
                    <a:pt x="1525236" y="910265"/>
                  </a:lnTo>
                  <a:lnTo>
                    <a:pt x="1511365" y="926279"/>
                  </a:lnTo>
                  <a:cubicBezTo>
                    <a:pt x="1408648" y="1063628"/>
                    <a:pt x="1334930" y="1223925"/>
                    <a:pt x="1299290" y="1398093"/>
                  </a:cubicBezTo>
                  <a:lnTo>
                    <a:pt x="1285975" y="1485337"/>
                  </a:lnTo>
                  <a:lnTo>
                    <a:pt x="0" y="1485337"/>
                  </a:lnTo>
                  <a:lnTo>
                    <a:pt x="5067" y="1384997"/>
                  </a:lnTo>
                  <a:cubicBezTo>
                    <a:pt x="56757" y="876016"/>
                    <a:pt x="262863" y="412684"/>
                    <a:pt x="575799" y="42587"/>
                  </a:cubicBezTo>
                  <a:lnTo>
                    <a:pt x="614971"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126">
                <a:defRPr/>
              </a:pPr>
              <a:endParaRPr lang="en-US" sz="1799">
                <a:solidFill>
                  <a:prstClr val="black"/>
                </a:solidFill>
                <a:latin typeface="Calibri" panose="020F0502020204030204"/>
              </a:endParaRPr>
            </a:p>
          </p:txBody>
        </p:sp>
        <p:sp>
          <p:nvSpPr>
            <p:cNvPr id="75" name="Freeform 105"/>
            <p:cNvSpPr/>
            <p:nvPr/>
          </p:nvSpPr>
          <p:spPr>
            <a:xfrm rot="10812890">
              <a:off x="7249443" y="3245075"/>
              <a:ext cx="1510094" cy="2503102"/>
            </a:xfrm>
            <a:custGeom>
              <a:avLst/>
              <a:gdLst>
                <a:gd name="connsiteX0" fmla="*/ 187 w 1549709"/>
                <a:gd name="connsiteY0" fmla="*/ 0 h 2498091"/>
                <a:gd name="connsiteX1" fmla="*/ 1531102 w 1549709"/>
                <a:gd name="connsiteY1" fmla="*/ 1530915 h 2498091"/>
                <a:gd name="connsiteX2" fmla="*/ 1507774 w 1549709"/>
                <a:gd name="connsiteY2" fmla="*/ 1557848 h 2498091"/>
                <a:gd name="connsiteX3" fmla="*/ 1387592 w 1549709"/>
                <a:gd name="connsiteY3" fmla="*/ 1738095 h 2498091"/>
                <a:gd name="connsiteX4" fmla="*/ 1342137 w 1549709"/>
                <a:gd name="connsiteY4" fmla="*/ 1825552 h 2498091"/>
                <a:gd name="connsiteX5" fmla="*/ 1549709 w 1549709"/>
                <a:gd name="connsiteY5" fmla="*/ 2078068 h 2498091"/>
                <a:gd name="connsiteX6" fmla="*/ 1208726 w 1549709"/>
                <a:gd name="connsiteY6" fmla="*/ 2133950 h 2498091"/>
                <a:gd name="connsiteX7" fmla="*/ 1207823 w 1549709"/>
                <a:gd name="connsiteY7" fmla="*/ 2136282 h 2498091"/>
                <a:gd name="connsiteX8" fmla="*/ 1151099 w 1549709"/>
                <a:gd name="connsiteY8" fmla="*/ 2351361 h 2498091"/>
                <a:gd name="connsiteX9" fmla="*/ 1128705 w 1549709"/>
                <a:gd name="connsiteY9" fmla="*/ 2498091 h 2498091"/>
                <a:gd name="connsiteX10" fmla="*/ 685277 w 1549709"/>
                <a:gd name="connsiteY10" fmla="*/ 2498091 h 2498091"/>
                <a:gd name="connsiteX11" fmla="*/ 714901 w 1549709"/>
                <a:gd name="connsiteY11" fmla="*/ 2303983 h 2498091"/>
                <a:gd name="connsiteX12" fmla="*/ 1186985 w 1549709"/>
                <a:gd name="connsiteY12" fmla="*/ 1253713 h 2498091"/>
                <a:gd name="connsiteX13" fmla="*/ 1217862 w 1549709"/>
                <a:gd name="connsiteY13" fmla="*/ 1218066 h 2498091"/>
                <a:gd name="connsiteX14" fmla="*/ 0 w 1549709"/>
                <a:gd name="connsiteY14" fmla="*/ 203 h 2498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49709" h="2498091">
                  <a:moveTo>
                    <a:pt x="187" y="0"/>
                  </a:moveTo>
                  <a:lnTo>
                    <a:pt x="1531102" y="1530915"/>
                  </a:lnTo>
                  <a:lnTo>
                    <a:pt x="1507774" y="1557848"/>
                  </a:lnTo>
                  <a:cubicBezTo>
                    <a:pt x="1464585" y="1615598"/>
                    <a:pt x="1424445" y="1675759"/>
                    <a:pt x="1387592" y="1738095"/>
                  </a:cubicBezTo>
                  <a:lnTo>
                    <a:pt x="1342137" y="1825552"/>
                  </a:lnTo>
                  <a:lnTo>
                    <a:pt x="1549709" y="2078068"/>
                  </a:lnTo>
                  <a:lnTo>
                    <a:pt x="1208726" y="2133950"/>
                  </a:lnTo>
                  <a:lnTo>
                    <a:pt x="1207823" y="2136282"/>
                  </a:lnTo>
                  <a:cubicBezTo>
                    <a:pt x="1185072" y="2206358"/>
                    <a:pt x="1166084" y="2278131"/>
                    <a:pt x="1151099" y="2351361"/>
                  </a:cubicBezTo>
                  <a:lnTo>
                    <a:pt x="1128705" y="2498091"/>
                  </a:lnTo>
                  <a:lnTo>
                    <a:pt x="685277" y="2498091"/>
                  </a:lnTo>
                  <a:lnTo>
                    <a:pt x="714901" y="2303983"/>
                  </a:lnTo>
                  <a:cubicBezTo>
                    <a:pt x="794237" y="1916281"/>
                    <a:pt x="958334" y="1559456"/>
                    <a:pt x="1186985" y="1253713"/>
                  </a:cubicBezTo>
                  <a:lnTo>
                    <a:pt x="1217862" y="1218066"/>
                  </a:lnTo>
                  <a:lnTo>
                    <a:pt x="0" y="203"/>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126">
                <a:defRPr/>
              </a:pPr>
              <a:endParaRPr lang="en-US" sz="1799">
                <a:solidFill>
                  <a:prstClr val="black"/>
                </a:solidFill>
                <a:latin typeface="Calibri" panose="020F0502020204030204"/>
              </a:endParaRPr>
            </a:p>
          </p:txBody>
        </p:sp>
      </p:grpSp>
      <p:sp>
        <p:nvSpPr>
          <p:cNvPr id="76" name="Ellipse 75"/>
          <p:cNvSpPr/>
          <p:nvPr/>
        </p:nvSpPr>
        <p:spPr>
          <a:xfrm>
            <a:off x="4299261" y="2262070"/>
            <a:ext cx="2400625" cy="2300918"/>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Ellipse 76"/>
          <p:cNvSpPr/>
          <p:nvPr/>
        </p:nvSpPr>
        <p:spPr>
          <a:xfrm>
            <a:off x="4222540" y="2193221"/>
            <a:ext cx="2542661" cy="2438765"/>
          </a:xfrm>
          <a:prstGeom prst="ellipse">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ZoneTexte 77"/>
          <p:cNvSpPr txBox="1"/>
          <p:nvPr/>
        </p:nvSpPr>
        <p:spPr>
          <a:xfrm>
            <a:off x="4295414" y="3110470"/>
            <a:ext cx="2261983" cy="523220"/>
          </a:xfrm>
          <a:prstGeom prst="rect">
            <a:avLst/>
          </a:prstGeom>
          <a:noFill/>
        </p:spPr>
        <p:txBody>
          <a:bodyPr wrap="square" rtlCol="0">
            <a:spAutoFit/>
          </a:bodyPr>
          <a:lstStyle/>
          <a:p>
            <a:r>
              <a:rPr lang="fr-SN" sz="2800" dirty="0">
                <a:solidFill>
                  <a:schemeClr val="bg1"/>
                </a:solidFill>
                <a:effectLst>
                  <a:outerShdw blurRad="38100" dist="38100" dir="2700000" algn="tl">
                    <a:srgbClr val="000000">
                      <a:alpha val="43137"/>
                    </a:srgbClr>
                  </a:outerShdw>
                </a:effectLst>
                <a:latin typeface="Constantia" panose="02030602050306030303" pitchFamily="18" charset="0"/>
              </a:rPr>
              <a:t>SOMMAIRE</a:t>
            </a:r>
            <a:endParaRPr lang="en-US" sz="2800" dirty="0">
              <a:solidFill>
                <a:schemeClr val="bg1"/>
              </a:solidFill>
              <a:effectLst>
                <a:outerShdw blurRad="38100" dist="38100" dir="2700000" algn="tl">
                  <a:srgbClr val="000000">
                    <a:alpha val="43137"/>
                  </a:srgbClr>
                </a:outerShdw>
              </a:effectLst>
              <a:latin typeface="Constantia" panose="02030602050306030303" pitchFamily="18" charset="0"/>
            </a:endParaRPr>
          </a:p>
        </p:txBody>
      </p:sp>
      <p:sp>
        <p:nvSpPr>
          <p:cNvPr id="79" name="ZoneTexte 78"/>
          <p:cNvSpPr txBox="1"/>
          <p:nvPr/>
        </p:nvSpPr>
        <p:spPr>
          <a:xfrm>
            <a:off x="4972870" y="710677"/>
            <a:ext cx="1288683" cy="400110"/>
          </a:xfrm>
          <a:prstGeom prst="rect">
            <a:avLst/>
          </a:prstGeom>
          <a:noFill/>
        </p:spPr>
        <p:txBody>
          <a:bodyPr wrap="square" rtlCol="0">
            <a:spAutoFit/>
          </a:bodyPr>
          <a:lstStyle/>
          <a:p>
            <a:r>
              <a:rPr lang="fr-SN" sz="2000" dirty="0">
                <a:solidFill>
                  <a:srgbClr val="FFC000"/>
                </a:solidFill>
                <a:effectLst>
                  <a:outerShdw blurRad="38100" dist="38100" dir="2700000" algn="tl">
                    <a:srgbClr val="000000">
                      <a:alpha val="43137"/>
                    </a:srgbClr>
                  </a:outerShdw>
                </a:effectLst>
                <a:latin typeface="Constantia" panose="02030602050306030303" pitchFamily="18" charset="0"/>
              </a:rPr>
              <a:t>HTML</a:t>
            </a:r>
            <a:endParaRPr lang="en-US" sz="2000" dirty="0">
              <a:solidFill>
                <a:srgbClr val="FFC000"/>
              </a:solidFill>
              <a:effectLst>
                <a:outerShdw blurRad="38100" dist="38100" dir="2700000" algn="tl">
                  <a:srgbClr val="000000">
                    <a:alpha val="43137"/>
                  </a:srgbClr>
                </a:outerShdw>
              </a:effectLst>
              <a:latin typeface="Constantia" panose="02030602050306030303" pitchFamily="18" charset="0"/>
            </a:endParaRPr>
          </a:p>
        </p:txBody>
      </p:sp>
      <p:sp>
        <p:nvSpPr>
          <p:cNvPr id="80" name="ZoneTexte 79"/>
          <p:cNvSpPr txBox="1"/>
          <p:nvPr/>
        </p:nvSpPr>
        <p:spPr>
          <a:xfrm rot="21134858">
            <a:off x="2641380" y="1651941"/>
            <a:ext cx="1965966" cy="400110"/>
          </a:xfrm>
          <a:prstGeom prst="rect">
            <a:avLst/>
          </a:prstGeom>
          <a:noFill/>
        </p:spPr>
        <p:txBody>
          <a:bodyPr wrap="square" rtlCol="0">
            <a:spAutoFit/>
          </a:bodyPr>
          <a:lstStyle/>
          <a:p>
            <a:r>
              <a:rPr lang="fr-SN" sz="2000" dirty="0">
                <a:solidFill>
                  <a:srgbClr val="FFC000"/>
                </a:solidFill>
                <a:effectLst>
                  <a:outerShdw blurRad="38100" dist="38100" dir="2700000" algn="tl">
                    <a:srgbClr val="000000">
                      <a:alpha val="43137"/>
                    </a:srgbClr>
                  </a:outerShdw>
                </a:effectLst>
                <a:latin typeface="Constantia" panose="02030602050306030303" pitchFamily="18" charset="0"/>
              </a:rPr>
              <a:t>FORMULAIRES</a:t>
            </a:r>
            <a:endParaRPr lang="en-US" sz="2000" dirty="0">
              <a:solidFill>
                <a:srgbClr val="FFC000"/>
              </a:solidFill>
              <a:effectLst>
                <a:outerShdw blurRad="38100" dist="38100" dir="2700000" algn="tl">
                  <a:srgbClr val="000000">
                    <a:alpha val="43137"/>
                  </a:srgbClr>
                </a:outerShdw>
              </a:effectLst>
              <a:latin typeface="Constantia" panose="02030602050306030303" pitchFamily="18" charset="0"/>
            </a:endParaRPr>
          </a:p>
        </p:txBody>
      </p:sp>
      <p:sp>
        <p:nvSpPr>
          <p:cNvPr id="81" name="ZoneTexte 80"/>
          <p:cNvSpPr txBox="1"/>
          <p:nvPr/>
        </p:nvSpPr>
        <p:spPr>
          <a:xfrm rot="21298120">
            <a:off x="2302731" y="3433634"/>
            <a:ext cx="1965966" cy="400110"/>
          </a:xfrm>
          <a:prstGeom prst="rect">
            <a:avLst/>
          </a:prstGeom>
          <a:noFill/>
        </p:spPr>
        <p:txBody>
          <a:bodyPr wrap="square" rtlCol="0">
            <a:spAutoFit/>
          </a:bodyPr>
          <a:lstStyle/>
          <a:p>
            <a:r>
              <a:rPr lang="fr-SN" sz="2000" dirty="0">
                <a:solidFill>
                  <a:srgbClr val="FFC000"/>
                </a:solidFill>
                <a:effectLst>
                  <a:outerShdw blurRad="38100" dist="38100" dir="2700000" algn="tl">
                    <a:srgbClr val="000000">
                      <a:alpha val="43137"/>
                    </a:srgbClr>
                  </a:outerShdw>
                </a:effectLst>
                <a:latin typeface="Constantia" panose="02030602050306030303" pitchFamily="18" charset="0"/>
              </a:rPr>
              <a:t>TABLEAUX</a:t>
            </a:r>
            <a:endParaRPr lang="en-US" sz="2000" dirty="0">
              <a:solidFill>
                <a:srgbClr val="FFC000"/>
              </a:solidFill>
              <a:effectLst>
                <a:outerShdw blurRad="38100" dist="38100" dir="2700000" algn="tl">
                  <a:srgbClr val="000000">
                    <a:alpha val="43137"/>
                  </a:srgbClr>
                </a:outerShdw>
              </a:effectLst>
              <a:latin typeface="Constantia" panose="02030602050306030303" pitchFamily="18" charset="0"/>
            </a:endParaRPr>
          </a:p>
        </p:txBody>
      </p:sp>
      <p:sp>
        <p:nvSpPr>
          <p:cNvPr id="82" name="ZoneTexte 81"/>
          <p:cNvSpPr txBox="1"/>
          <p:nvPr/>
        </p:nvSpPr>
        <p:spPr>
          <a:xfrm rot="21298120">
            <a:off x="3267864" y="5095269"/>
            <a:ext cx="1965966" cy="400110"/>
          </a:xfrm>
          <a:prstGeom prst="rect">
            <a:avLst/>
          </a:prstGeom>
          <a:noFill/>
        </p:spPr>
        <p:txBody>
          <a:bodyPr wrap="square" rtlCol="0">
            <a:spAutoFit/>
          </a:bodyPr>
          <a:lstStyle/>
          <a:p>
            <a:r>
              <a:rPr lang="fr-SN" sz="2000" dirty="0">
                <a:solidFill>
                  <a:srgbClr val="FFC000"/>
                </a:solidFill>
                <a:effectLst>
                  <a:outerShdw blurRad="38100" dist="38100" dir="2700000" algn="tl">
                    <a:srgbClr val="000000">
                      <a:alpha val="43137"/>
                    </a:srgbClr>
                  </a:outerShdw>
                </a:effectLst>
                <a:latin typeface="Constantia" panose="02030602050306030303" pitchFamily="18" charset="0"/>
              </a:rPr>
              <a:t>LISTES</a:t>
            </a:r>
            <a:endParaRPr lang="en-US" sz="2000" dirty="0">
              <a:solidFill>
                <a:srgbClr val="FFC000"/>
              </a:solidFill>
              <a:effectLst>
                <a:outerShdw blurRad="38100" dist="38100" dir="2700000" algn="tl">
                  <a:srgbClr val="000000">
                    <a:alpha val="43137"/>
                  </a:srgbClr>
                </a:outerShdw>
              </a:effectLst>
              <a:latin typeface="Constantia" panose="02030602050306030303" pitchFamily="18" charset="0"/>
            </a:endParaRPr>
          </a:p>
        </p:txBody>
      </p:sp>
      <p:sp>
        <p:nvSpPr>
          <p:cNvPr id="83" name="ZoneTexte 82"/>
          <p:cNvSpPr txBox="1"/>
          <p:nvPr/>
        </p:nvSpPr>
        <p:spPr>
          <a:xfrm rot="21197543">
            <a:off x="4917173" y="5378096"/>
            <a:ext cx="1965966" cy="1015663"/>
          </a:xfrm>
          <a:prstGeom prst="rect">
            <a:avLst/>
          </a:prstGeom>
          <a:noFill/>
        </p:spPr>
        <p:txBody>
          <a:bodyPr wrap="square" rtlCol="0">
            <a:spAutoFit/>
          </a:bodyPr>
          <a:lstStyle/>
          <a:p>
            <a:pPr algn="ctr"/>
            <a:r>
              <a:rPr lang="fr-SN" sz="2000" dirty="0">
                <a:solidFill>
                  <a:srgbClr val="FFC000"/>
                </a:solidFill>
                <a:effectLst>
                  <a:outerShdw blurRad="38100" dist="38100" dir="2700000" algn="tl">
                    <a:srgbClr val="000000">
                      <a:alpha val="43137"/>
                    </a:srgbClr>
                  </a:outerShdw>
                </a:effectLst>
                <a:latin typeface="Constantia" panose="02030602050306030303" pitchFamily="18" charset="0"/>
              </a:rPr>
              <a:t>ÉLÉMENTS </a:t>
            </a:r>
          </a:p>
          <a:p>
            <a:pPr algn="ctr"/>
            <a:r>
              <a:rPr lang="fr-SN" sz="2000" dirty="0">
                <a:solidFill>
                  <a:srgbClr val="FFC000"/>
                </a:solidFill>
                <a:effectLst>
                  <a:outerShdw blurRad="38100" dist="38100" dir="2700000" algn="tl">
                    <a:srgbClr val="000000">
                      <a:alpha val="43137"/>
                    </a:srgbClr>
                  </a:outerShdw>
                </a:effectLst>
                <a:latin typeface="Constantia" panose="02030602050306030303" pitchFamily="18" charset="0"/>
              </a:rPr>
              <a:t>DE</a:t>
            </a:r>
          </a:p>
          <a:p>
            <a:pPr algn="ctr"/>
            <a:r>
              <a:rPr lang="fr-SN" sz="2000" dirty="0">
                <a:solidFill>
                  <a:srgbClr val="FFC000"/>
                </a:solidFill>
                <a:effectLst>
                  <a:outerShdw blurRad="38100" dist="38100" dir="2700000" algn="tl">
                    <a:srgbClr val="000000">
                      <a:alpha val="43137"/>
                    </a:srgbClr>
                  </a:outerShdw>
                </a:effectLst>
                <a:latin typeface="Constantia" panose="02030602050306030303" pitchFamily="18" charset="0"/>
              </a:rPr>
              <a:t> LIGNE</a:t>
            </a:r>
            <a:endParaRPr lang="en-US" sz="2000" dirty="0">
              <a:solidFill>
                <a:srgbClr val="FFC000"/>
              </a:solidFill>
              <a:effectLst>
                <a:outerShdw blurRad="38100" dist="38100" dir="2700000" algn="tl">
                  <a:srgbClr val="000000">
                    <a:alpha val="43137"/>
                  </a:srgbClr>
                </a:outerShdw>
              </a:effectLst>
              <a:latin typeface="Constantia" panose="02030602050306030303" pitchFamily="18" charset="0"/>
            </a:endParaRPr>
          </a:p>
        </p:txBody>
      </p:sp>
      <p:sp>
        <p:nvSpPr>
          <p:cNvPr id="84" name="ZoneTexte 83"/>
          <p:cNvSpPr txBox="1"/>
          <p:nvPr/>
        </p:nvSpPr>
        <p:spPr>
          <a:xfrm rot="18786666">
            <a:off x="6448589" y="4470024"/>
            <a:ext cx="1965966" cy="1015663"/>
          </a:xfrm>
          <a:prstGeom prst="rect">
            <a:avLst/>
          </a:prstGeom>
          <a:noFill/>
        </p:spPr>
        <p:txBody>
          <a:bodyPr wrap="square" rtlCol="0">
            <a:spAutoFit/>
          </a:bodyPr>
          <a:lstStyle/>
          <a:p>
            <a:pPr algn="ctr"/>
            <a:r>
              <a:rPr lang="fr-SN" sz="2000" dirty="0">
                <a:solidFill>
                  <a:srgbClr val="FFC000"/>
                </a:solidFill>
                <a:effectLst>
                  <a:outerShdw blurRad="38100" dist="38100" dir="2700000" algn="tl">
                    <a:srgbClr val="000000">
                      <a:alpha val="43137"/>
                    </a:srgbClr>
                  </a:outerShdw>
                </a:effectLst>
                <a:latin typeface="Constantia" panose="02030602050306030303" pitchFamily="18" charset="0"/>
              </a:rPr>
              <a:t>ÉLÉMENTS </a:t>
            </a:r>
          </a:p>
          <a:p>
            <a:pPr algn="ctr"/>
            <a:r>
              <a:rPr lang="fr-SN" sz="2000" dirty="0">
                <a:solidFill>
                  <a:srgbClr val="FFC000"/>
                </a:solidFill>
                <a:effectLst>
                  <a:outerShdw blurRad="38100" dist="38100" dir="2700000" algn="tl">
                    <a:srgbClr val="000000">
                      <a:alpha val="43137"/>
                    </a:srgbClr>
                  </a:outerShdw>
                </a:effectLst>
                <a:latin typeface="Constantia" panose="02030602050306030303" pitchFamily="18" charset="0"/>
              </a:rPr>
              <a:t>DE</a:t>
            </a:r>
          </a:p>
          <a:p>
            <a:pPr algn="ctr"/>
            <a:r>
              <a:rPr lang="fr-SN" sz="2000" dirty="0">
                <a:solidFill>
                  <a:srgbClr val="FFC000"/>
                </a:solidFill>
                <a:effectLst>
                  <a:outerShdw blurRad="38100" dist="38100" dir="2700000" algn="tl">
                    <a:srgbClr val="000000">
                      <a:alpha val="43137"/>
                    </a:srgbClr>
                  </a:outerShdw>
                </a:effectLst>
                <a:latin typeface="Constantia" panose="02030602050306030303" pitchFamily="18" charset="0"/>
              </a:rPr>
              <a:t> BLOC</a:t>
            </a:r>
            <a:endParaRPr lang="en-US" sz="2000" dirty="0">
              <a:solidFill>
                <a:srgbClr val="FFC000"/>
              </a:solidFill>
              <a:effectLst>
                <a:outerShdw blurRad="38100" dist="38100" dir="2700000" algn="tl">
                  <a:srgbClr val="000000">
                    <a:alpha val="43137"/>
                  </a:srgbClr>
                </a:outerShdw>
              </a:effectLst>
              <a:latin typeface="Constantia" panose="02030602050306030303" pitchFamily="18" charset="0"/>
            </a:endParaRPr>
          </a:p>
        </p:txBody>
      </p:sp>
      <p:sp>
        <p:nvSpPr>
          <p:cNvPr id="85" name="ZoneTexte 84"/>
          <p:cNvSpPr txBox="1"/>
          <p:nvPr/>
        </p:nvSpPr>
        <p:spPr>
          <a:xfrm rot="15997447">
            <a:off x="7038981" y="2574142"/>
            <a:ext cx="2446584" cy="1323439"/>
          </a:xfrm>
          <a:prstGeom prst="rect">
            <a:avLst/>
          </a:prstGeom>
          <a:noFill/>
        </p:spPr>
        <p:txBody>
          <a:bodyPr wrap="square" rtlCol="0">
            <a:spAutoFit/>
          </a:bodyPr>
          <a:lstStyle/>
          <a:p>
            <a:pPr algn="ctr"/>
            <a:r>
              <a:rPr lang="fr-SN" sz="2000" dirty="0">
                <a:solidFill>
                  <a:srgbClr val="FFC000"/>
                </a:solidFill>
                <a:effectLst>
                  <a:outerShdw blurRad="38100" dist="38100" dir="2700000" algn="tl">
                    <a:srgbClr val="000000">
                      <a:alpha val="43137"/>
                    </a:srgbClr>
                  </a:outerShdw>
                </a:effectLst>
                <a:latin typeface="Constantia" panose="02030602050306030303" pitchFamily="18" charset="0"/>
              </a:rPr>
              <a:t>RÈGLES</a:t>
            </a:r>
          </a:p>
          <a:p>
            <a:pPr algn="ctr"/>
            <a:endParaRPr lang="fr-SN" sz="2000" dirty="0">
              <a:solidFill>
                <a:srgbClr val="FFC000"/>
              </a:solidFill>
              <a:effectLst>
                <a:outerShdw blurRad="38100" dist="38100" dir="2700000" algn="tl">
                  <a:srgbClr val="000000">
                    <a:alpha val="43137"/>
                  </a:srgbClr>
                </a:outerShdw>
              </a:effectLst>
              <a:latin typeface="Constantia" panose="02030602050306030303" pitchFamily="18" charset="0"/>
            </a:endParaRPr>
          </a:p>
          <a:p>
            <a:pPr algn="ctr"/>
            <a:r>
              <a:rPr lang="fr-SN" sz="2000" dirty="0">
                <a:solidFill>
                  <a:srgbClr val="FFC000"/>
                </a:solidFill>
                <a:effectLst>
                  <a:outerShdw blurRad="38100" dist="38100" dir="2700000" algn="tl">
                    <a:srgbClr val="000000">
                      <a:alpha val="43137"/>
                    </a:srgbClr>
                  </a:outerShdw>
                </a:effectLst>
                <a:latin typeface="Constantia" panose="02030602050306030303" pitchFamily="18" charset="0"/>
              </a:rPr>
              <a:t>COMMENTAIRES</a:t>
            </a:r>
          </a:p>
          <a:p>
            <a:pPr algn="ctr"/>
            <a:r>
              <a:rPr lang="fr-SN" sz="2000" dirty="0">
                <a:solidFill>
                  <a:srgbClr val="FFC000"/>
                </a:solidFill>
                <a:effectLst>
                  <a:outerShdw blurRad="38100" dist="38100" dir="2700000" algn="tl">
                    <a:srgbClr val="000000">
                      <a:alpha val="43137"/>
                    </a:srgbClr>
                  </a:outerShdw>
                </a:effectLst>
                <a:latin typeface="Constantia" panose="02030602050306030303" pitchFamily="18" charset="0"/>
              </a:rPr>
              <a:t> </a:t>
            </a:r>
            <a:endParaRPr lang="en-US" sz="2000" dirty="0">
              <a:solidFill>
                <a:srgbClr val="FFC000"/>
              </a:solidFill>
              <a:effectLst>
                <a:outerShdw blurRad="38100" dist="38100" dir="2700000" algn="tl">
                  <a:srgbClr val="000000">
                    <a:alpha val="43137"/>
                  </a:srgbClr>
                </a:outerShdw>
              </a:effectLst>
              <a:latin typeface="Constantia" panose="02030602050306030303" pitchFamily="18" charset="0"/>
            </a:endParaRPr>
          </a:p>
        </p:txBody>
      </p:sp>
      <p:sp>
        <p:nvSpPr>
          <p:cNvPr id="86" name="ZoneTexte 85"/>
          <p:cNvSpPr txBox="1"/>
          <p:nvPr/>
        </p:nvSpPr>
        <p:spPr>
          <a:xfrm rot="933513">
            <a:off x="6184414" y="1050619"/>
            <a:ext cx="1965966" cy="1015663"/>
          </a:xfrm>
          <a:prstGeom prst="rect">
            <a:avLst/>
          </a:prstGeom>
          <a:noFill/>
        </p:spPr>
        <p:txBody>
          <a:bodyPr wrap="square" rtlCol="0">
            <a:spAutoFit/>
          </a:bodyPr>
          <a:lstStyle/>
          <a:p>
            <a:pPr algn="ctr"/>
            <a:r>
              <a:rPr lang="fr-SN" sz="2000" dirty="0">
                <a:solidFill>
                  <a:srgbClr val="FFC000"/>
                </a:solidFill>
                <a:effectLst>
                  <a:outerShdw blurRad="38100" dist="38100" dir="2700000" algn="tl">
                    <a:srgbClr val="000000">
                      <a:alpha val="43137"/>
                    </a:srgbClr>
                  </a:outerShdw>
                </a:effectLst>
                <a:latin typeface="Constantia" panose="02030602050306030303" pitchFamily="18" charset="0"/>
              </a:rPr>
              <a:t>ÉLÉMENTS </a:t>
            </a:r>
          </a:p>
          <a:p>
            <a:pPr algn="ctr"/>
            <a:r>
              <a:rPr lang="fr-SN" sz="2000" dirty="0">
                <a:solidFill>
                  <a:srgbClr val="FFC000"/>
                </a:solidFill>
                <a:effectLst>
                  <a:outerShdw blurRad="38100" dist="38100" dir="2700000" algn="tl">
                    <a:srgbClr val="000000">
                      <a:alpha val="43137"/>
                    </a:srgbClr>
                  </a:outerShdw>
                </a:effectLst>
                <a:latin typeface="Constantia" panose="02030602050306030303" pitchFamily="18" charset="0"/>
              </a:rPr>
              <a:t>BALISES</a:t>
            </a:r>
          </a:p>
          <a:p>
            <a:pPr algn="ctr"/>
            <a:r>
              <a:rPr lang="fr-SN" sz="2000" dirty="0">
                <a:solidFill>
                  <a:srgbClr val="FFC000"/>
                </a:solidFill>
                <a:effectLst>
                  <a:outerShdw blurRad="38100" dist="38100" dir="2700000" algn="tl">
                    <a:srgbClr val="000000">
                      <a:alpha val="43137"/>
                    </a:srgbClr>
                  </a:outerShdw>
                </a:effectLst>
                <a:latin typeface="Constantia" panose="02030602050306030303" pitchFamily="18" charset="0"/>
              </a:rPr>
              <a:t> ATTRIBUTS</a:t>
            </a:r>
            <a:endParaRPr lang="en-US" sz="2000" dirty="0">
              <a:solidFill>
                <a:srgbClr val="FFC000"/>
              </a:solidFill>
              <a:effectLst>
                <a:outerShdw blurRad="38100" dist="38100" dir="2700000" algn="tl">
                  <a:srgbClr val="000000">
                    <a:alpha val="43137"/>
                  </a:srgbClr>
                </a:outerShdw>
              </a:effectLst>
              <a:latin typeface="Constantia" panose="02030602050306030303" pitchFamily="18" charset="0"/>
            </a:endParaRPr>
          </a:p>
        </p:txBody>
      </p:sp>
    </p:spTree>
    <p:extLst>
      <p:ext uri="{BB962C8B-B14F-4D97-AF65-F5344CB8AC3E}">
        <p14:creationId xmlns:p14="http://schemas.microsoft.com/office/powerpoint/2010/main" val="3672761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86"/>
                                        </p:tgtEl>
                                        <p:attrNameLst>
                                          <p:attrName>style.visibility</p:attrName>
                                        </p:attrNameLst>
                                      </p:cBhvr>
                                      <p:to>
                                        <p:strVal val="visible"/>
                                      </p:to>
                                    </p:set>
                                    <p:animEffect transition="in" filter="barn(inVertical)">
                                      <p:cBhvr>
                                        <p:cTn id="13" dur="500"/>
                                        <p:tgtEl>
                                          <p:spTgt spid="86"/>
                                        </p:tgtEl>
                                      </p:cBhvr>
                                    </p:animEffect>
                                  </p:childTnLst>
                                </p:cTn>
                              </p:par>
                              <p:par>
                                <p:cTn id="14" presetID="16" presetClass="entr" presetSubtype="21" fill="hold" nodeType="with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barn(inVertical)">
                                      <p:cBhvr>
                                        <p:cTn id="16" dur="500"/>
                                        <p:tgtEl>
                                          <p:spTgt spid="5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85"/>
                                        </p:tgtEl>
                                        <p:attrNameLst>
                                          <p:attrName>style.visibility</p:attrName>
                                        </p:attrNameLst>
                                      </p:cBhvr>
                                      <p:to>
                                        <p:strVal val="visible"/>
                                      </p:to>
                                    </p:set>
                                    <p:animEffect transition="in" filter="wipe(down)">
                                      <p:cBhvr>
                                        <p:cTn id="21" dur="500"/>
                                        <p:tgtEl>
                                          <p:spTgt spid="85"/>
                                        </p:tgtEl>
                                      </p:cBhvr>
                                    </p:animEffect>
                                  </p:childTnLst>
                                </p:cTn>
                              </p:par>
                              <p:par>
                                <p:cTn id="22" presetID="22" presetClass="entr" presetSubtype="4" fill="hold"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wipe(down)">
                                      <p:cBhvr>
                                        <p:cTn id="24" dur="500"/>
                                        <p:tgtEl>
                                          <p:spTgt spid="42"/>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84"/>
                                        </p:tgtEl>
                                        <p:attrNameLst>
                                          <p:attrName>style.visibility</p:attrName>
                                        </p:attrNameLst>
                                      </p:cBhvr>
                                      <p:to>
                                        <p:strVal val="visible"/>
                                      </p:to>
                                    </p:set>
                                    <p:animEffect transition="in" filter="fade">
                                      <p:cBhvr>
                                        <p:cTn id="29" dur="1000"/>
                                        <p:tgtEl>
                                          <p:spTgt spid="84"/>
                                        </p:tgtEl>
                                      </p:cBhvr>
                                    </p:animEffect>
                                    <p:anim calcmode="lin" valueType="num">
                                      <p:cBhvr>
                                        <p:cTn id="30" dur="1000" fill="hold"/>
                                        <p:tgtEl>
                                          <p:spTgt spid="84"/>
                                        </p:tgtEl>
                                        <p:attrNameLst>
                                          <p:attrName>ppt_x</p:attrName>
                                        </p:attrNameLst>
                                      </p:cBhvr>
                                      <p:tavLst>
                                        <p:tav tm="0">
                                          <p:val>
                                            <p:strVal val="#ppt_x"/>
                                          </p:val>
                                        </p:tav>
                                        <p:tav tm="100000">
                                          <p:val>
                                            <p:strVal val="#ppt_x"/>
                                          </p:val>
                                        </p:tav>
                                      </p:tavLst>
                                    </p:anim>
                                    <p:anim calcmode="lin" valueType="num">
                                      <p:cBhvr>
                                        <p:cTn id="31" dur="1000" fill="hold"/>
                                        <p:tgtEl>
                                          <p:spTgt spid="84"/>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fade">
                                      <p:cBhvr>
                                        <p:cTn id="34" dur="1000"/>
                                        <p:tgtEl>
                                          <p:spTgt spid="61"/>
                                        </p:tgtEl>
                                      </p:cBhvr>
                                    </p:animEffect>
                                    <p:anim calcmode="lin" valueType="num">
                                      <p:cBhvr>
                                        <p:cTn id="35" dur="1000" fill="hold"/>
                                        <p:tgtEl>
                                          <p:spTgt spid="61"/>
                                        </p:tgtEl>
                                        <p:attrNameLst>
                                          <p:attrName>ppt_x</p:attrName>
                                        </p:attrNameLst>
                                      </p:cBhvr>
                                      <p:tavLst>
                                        <p:tav tm="0">
                                          <p:val>
                                            <p:strVal val="#ppt_x"/>
                                          </p:val>
                                        </p:tav>
                                        <p:tav tm="100000">
                                          <p:val>
                                            <p:strVal val="#ppt_x"/>
                                          </p:val>
                                        </p:tav>
                                      </p:tavLst>
                                    </p:anim>
                                    <p:anim calcmode="lin" valueType="num">
                                      <p:cBhvr>
                                        <p:cTn id="36"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83"/>
                                        </p:tgtEl>
                                        <p:attrNameLst>
                                          <p:attrName>style.visibility</p:attrName>
                                        </p:attrNameLst>
                                      </p:cBhvr>
                                      <p:to>
                                        <p:strVal val="visible"/>
                                      </p:to>
                                    </p:set>
                                    <p:anim calcmode="lin" valueType="num">
                                      <p:cBhvr additive="base">
                                        <p:cTn id="41" dur="500" fill="hold"/>
                                        <p:tgtEl>
                                          <p:spTgt spid="83"/>
                                        </p:tgtEl>
                                        <p:attrNameLst>
                                          <p:attrName>ppt_x</p:attrName>
                                        </p:attrNameLst>
                                      </p:cBhvr>
                                      <p:tavLst>
                                        <p:tav tm="0">
                                          <p:val>
                                            <p:strVal val="#ppt_x"/>
                                          </p:val>
                                        </p:tav>
                                        <p:tav tm="100000">
                                          <p:val>
                                            <p:strVal val="#ppt_x"/>
                                          </p:val>
                                        </p:tav>
                                      </p:tavLst>
                                    </p:anim>
                                    <p:anim calcmode="lin" valueType="num">
                                      <p:cBhvr additive="base">
                                        <p:cTn id="42" dur="500" fill="hold"/>
                                        <p:tgtEl>
                                          <p:spTgt spid="83"/>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anim calcmode="lin" valueType="num">
                                      <p:cBhvr additive="base">
                                        <p:cTn id="45" dur="500" fill="hold"/>
                                        <p:tgtEl>
                                          <p:spTgt spid="64"/>
                                        </p:tgtEl>
                                        <p:attrNameLst>
                                          <p:attrName>ppt_x</p:attrName>
                                        </p:attrNameLst>
                                      </p:cBhvr>
                                      <p:tavLst>
                                        <p:tav tm="0">
                                          <p:val>
                                            <p:strVal val="#ppt_x"/>
                                          </p:val>
                                        </p:tav>
                                        <p:tav tm="100000">
                                          <p:val>
                                            <p:strVal val="#ppt_x"/>
                                          </p:val>
                                        </p:tav>
                                      </p:tavLst>
                                    </p:anim>
                                    <p:anim calcmode="lin" valueType="num">
                                      <p:cBhvr additive="base">
                                        <p:cTn id="46"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82"/>
                                        </p:tgtEl>
                                        <p:attrNameLst>
                                          <p:attrName>style.visibility</p:attrName>
                                        </p:attrNameLst>
                                      </p:cBhvr>
                                      <p:to>
                                        <p:strVal val="visible"/>
                                      </p:to>
                                    </p:set>
                                    <p:animEffect transition="in" filter="randombar(horizontal)">
                                      <p:cBhvr>
                                        <p:cTn id="51" dur="500"/>
                                        <p:tgtEl>
                                          <p:spTgt spid="82"/>
                                        </p:tgtEl>
                                      </p:cBhvr>
                                    </p:animEffect>
                                  </p:childTnLst>
                                </p:cTn>
                              </p:par>
                              <p:par>
                                <p:cTn id="52" presetID="14" presetClass="entr" presetSubtype="10" fill="hold" nodeType="withEffect">
                                  <p:stCondLst>
                                    <p:cond delay="0"/>
                                  </p:stCondLst>
                                  <p:childTnLst>
                                    <p:set>
                                      <p:cBhvr>
                                        <p:cTn id="53" dur="1" fill="hold">
                                          <p:stCondLst>
                                            <p:cond delay="0"/>
                                          </p:stCondLst>
                                        </p:cTn>
                                        <p:tgtEl>
                                          <p:spTgt spid="67"/>
                                        </p:tgtEl>
                                        <p:attrNameLst>
                                          <p:attrName>style.visibility</p:attrName>
                                        </p:attrNameLst>
                                      </p:cBhvr>
                                      <p:to>
                                        <p:strVal val="visible"/>
                                      </p:to>
                                    </p:set>
                                    <p:animEffect transition="in" filter="randombar(horizontal)">
                                      <p:cBhvr>
                                        <p:cTn id="54" dur="500"/>
                                        <p:tgtEl>
                                          <p:spTgt spid="67"/>
                                        </p:tgtEl>
                                      </p:cBhvr>
                                    </p:animEffect>
                                  </p:childTnLst>
                                </p:cTn>
                              </p:par>
                            </p:childTnLst>
                          </p:cTn>
                        </p:par>
                      </p:childTnLst>
                    </p:cTn>
                  </p:par>
                  <p:par>
                    <p:cTn id="55" fill="hold">
                      <p:stCondLst>
                        <p:cond delay="indefinite"/>
                      </p:stCondLst>
                      <p:childTnLst>
                        <p:par>
                          <p:cTn id="56" fill="hold">
                            <p:stCondLst>
                              <p:cond delay="0"/>
                            </p:stCondLst>
                            <p:childTnLst>
                              <p:par>
                                <p:cTn id="57" presetID="21" presetClass="entr" presetSubtype="1" fill="hold" grpId="0" nodeType="clickEffect">
                                  <p:stCondLst>
                                    <p:cond delay="0"/>
                                  </p:stCondLst>
                                  <p:childTnLst>
                                    <p:set>
                                      <p:cBhvr>
                                        <p:cTn id="58" dur="1" fill="hold">
                                          <p:stCondLst>
                                            <p:cond delay="0"/>
                                          </p:stCondLst>
                                        </p:cTn>
                                        <p:tgtEl>
                                          <p:spTgt spid="81"/>
                                        </p:tgtEl>
                                        <p:attrNameLst>
                                          <p:attrName>style.visibility</p:attrName>
                                        </p:attrNameLst>
                                      </p:cBhvr>
                                      <p:to>
                                        <p:strVal val="visible"/>
                                      </p:to>
                                    </p:set>
                                    <p:animEffect transition="in" filter="wheel(1)">
                                      <p:cBhvr>
                                        <p:cTn id="59" dur="2000"/>
                                        <p:tgtEl>
                                          <p:spTgt spid="81"/>
                                        </p:tgtEl>
                                      </p:cBhvr>
                                    </p:animEffect>
                                  </p:childTnLst>
                                </p:cTn>
                              </p:par>
                              <p:par>
                                <p:cTn id="60" presetID="21" presetClass="entr" presetSubtype="1" fill="hold" nodeType="withEffect">
                                  <p:stCondLst>
                                    <p:cond delay="0"/>
                                  </p:stCondLst>
                                  <p:childTnLst>
                                    <p:set>
                                      <p:cBhvr>
                                        <p:cTn id="61" dur="1" fill="hold">
                                          <p:stCondLst>
                                            <p:cond delay="0"/>
                                          </p:stCondLst>
                                        </p:cTn>
                                        <p:tgtEl>
                                          <p:spTgt spid="70"/>
                                        </p:tgtEl>
                                        <p:attrNameLst>
                                          <p:attrName>style.visibility</p:attrName>
                                        </p:attrNameLst>
                                      </p:cBhvr>
                                      <p:to>
                                        <p:strVal val="visible"/>
                                      </p:to>
                                    </p:set>
                                    <p:animEffect transition="in" filter="wheel(1)">
                                      <p:cBhvr>
                                        <p:cTn id="62" dur="2000"/>
                                        <p:tgtEl>
                                          <p:spTgt spid="70"/>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80"/>
                                        </p:tgtEl>
                                        <p:attrNameLst>
                                          <p:attrName>style.visibility</p:attrName>
                                        </p:attrNameLst>
                                      </p:cBhvr>
                                      <p:to>
                                        <p:strVal val="visible"/>
                                      </p:to>
                                    </p:set>
                                    <p:anim calcmode="lin" valueType="num">
                                      <p:cBhvr>
                                        <p:cTn id="67" dur="500" fill="hold"/>
                                        <p:tgtEl>
                                          <p:spTgt spid="80"/>
                                        </p:tgtEl>
                                        <p:attrNameLst>
                                          <p:attrName>ppt_w</p:attrName>
                                        </p:attrNameLst>
                                      </p:cBhvr>
                                      <p:tavLst>
                                        <p:tav tm="0">
                                          <p:val>
                                            <p:fltVal val="0"/>
                                          </p:val>
                                        </p:tav>
                                        <p:tav tm="100000">
                                          <p:val>
                                            <p:strVal val="#ppt_w"/>
                                          </p:val>
                                        </p:tav>
                                      </p:tavLst>
                                    </p:anim>
                                    <p:anim calcmode="lin" valueType="num">
                                      <p:cBhvr>
                                        <p:cTn id="68" dur="500" fill="hold"/>
                                        <p:tgtEl>
                                          <p:spTgt spid="80"/>
                                        </p:tgtEl>
                                        <p:attrNameLst>
                                          <p:attrName>ppt_h</p:attrName>
                                        </p:attrNameLst>
                                      </p:cBhvr>
                                      <p:tavLst>
                                        <p:tav tm="0">
                                          <p:val>
                                            <p:fltVal val="0"/>
                                          </p:val>
                                        </p:tav>
                                        <p:tav tm="100000">
                                          <p:val>
                                            <p:strVal val="#ppt_h"/>
                                          </p:val>
                                        </p:tav>
                                      </p:tavLst>
                                    </p:anim>
                                    <p:animEffect transition="in" filter="fade">
                                      <p:cBhvr>
                                        <p:cTn id="69" dur="500"/>
                                        <p:tgtEl>
                                          <p:spTgt spid="80"/>
                                        </p:tgtEl>
                                      </p:cBhvr>
                                    </p:animEffect>
                                  </p:childTnLst>
                                </p:cTn>
                              </p:par>
                              <p:par>
                                <p:cTn id="70" presetID="53" presetClass="entr" presetSubtype="16" fill="hold" nodeType="withEffect">
                                  <p:stCondLst>
                                    <p:cond delay="0"/>
                                  </p:stCondLst>
                                  <p:childTnLst>
                                    <p:set>
                                      <p:cBhvr>
                                        <p:cTn id="71" dur="1" fill="hold">
                                          <p:stCondLst>
                                            <p:cond delay="0"/>
                                          </p:stCondLst>
                                        </p:cTn>
                                        <p:tgtEl>
                                          <p:spTgt spid="73"/>
                                        </p:tgtEl>
                                        <p:attrNameLst>
                                          <p:attrName>style.visibility</p:attrName>
                                        </p:attrNameLst>
                                      </p:cBhvr>
                                      <p:to>
                                        <p:strVal val="visible"/>
                                      </p:to>
                                    </p:set>
                                    <p:anim calcmode="lin" valueType="num">
                                      <p:cBhvr>
                                        <p:cTn id="72" dur="500" fill="hold"/>
                                        <p:tgtEl>
                                          <p:spTgt spid="73"/>
                                        </p:tgtEl>
                                        <p:attrNameLst>
                                          <p:attrName>ppt_w</p:attrName>
                                        </p:attrNameLst>
                                      </p:cBhvr>
                                      <p:tavLst>
                                        <p:tav tm="0">
                                          <p:val>
                                            <p:fltVal val="0"/>
                                          </p:val>
                                        </p:tav>
                                        <p:tav tm="100000">
                                          <p:val>
                                            <p:strVal val="#ppt_w"/>
                                          </p:val>
                                        </p:tav>
                                      </p:tavLst>
                                    </p:anim>
                                    <p:anim calcmode="lin" valueType="num">
                                      <p:cBhvr>
                                        <p:cTn id="73" dur="500" fill="hold"/>
                                        <p:tgtEl>
                                          <p:spTgt spid="73"/>
                                        </p:tgtEl>
                                        <p:attrNameLst>
                                          <p:attrName>ppt_h</p:attrName>
                                        </p:attrNameLst>
                                      </p:cBhvr>
                                      <p:tavLst>
                                        <p:tav tm="0">
                                          <p:val>
                                            <p:fltVal val="0"/>
                                          </p:val>
                                        </p:tav>
                                        <p:tav tm="100000">
                                          <p:val>
                                            <p:strVal val="#ppt_h"/>
                                          </p:val>
                                        </p:tav>
                                      </p:tavLst>
                                    </p:anim>
                                    <p:animEffect transition="in" filter="fade">
                                      <p:cBhvr>
                                        <p:cTn id="74"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81" grpId="0"/>
      <p:bldP spid="82" grpId="0"/>
      <p:bldP spid="83" grpId="0"/>
      <p:bldP spid="84" grpId="0"/>
      <p:bldP spid="85" grpId="0"/>
      <p:bldP spid="8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6000">
              <a:srgbClr val="00B0F0"/>
            </a:gs>
            <a:gs pos="74000">
              <a:srgbClr val="00B0F0"/>
            </a:gs>
            <a:gs pos="11000">
              <a:srgbClr val="FFC000"/>
            </a:gs>
            <a:gs pos="94000">
              <a:srgbClr val="FFC000"/>
            </a:gs>
          </a:gsLst>
          <a:path path="circle">
            <a:fillToRect l="100000" t="100000"/>
          </a:path>
        </a:gradFill>
        <a:effectLst/>
      </p:bgPr>
    </p:bg>
    <p:spTree>
      <p:nvGrpSpPr>
        <p:cNvPr id="1" name=""/>
        <p:cNvGrpSpPr/>
        <p:nvPr/>
      </p:nvGrpSpPr>
      <p:grpSpPr>
        <a:xfrm>
          <a:off x="0" y="0"/>
          <a:ext cx="0" cy="0"/>
          <a:chOff x="0" y="0"/>
          <a:chExt cx="0" cy="0"/>
        </a:xfrm>
      </p:grpSpPr>
      <p:pic>
        <p:nvPicPr>
          <p:cNvPr id="8" name="Imag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6187" y="-1171"/>
            <a:ext cx="1098451" cy="1098451"/>
          </a:xfrm>
          <a:prstGeom prst="rect">
            <a:avLst/>
          </a:prstGeom>
        </p:spPr>
      </p:pic>
      <p:sp>
        <p:nvSpPr>
          <p:cNvPr id="9" name="Rectangle 2"/>
          <p:cNvSpPr txBox="1">
            <a:spLocks noChangeArrowheads="1"/>
          </p:cNvSpPr>
          <p:nvPr/>
        </p:nvSpPr>
        <p:spPr>
          <a:xfrm>
            <a:off x="1378630" y="318868"/>
            <a:ext cx="9861452" cy="764344"/>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lvl="2" algn="ctr" fontAlgn="base"/>
            <a:r>
              <a:rPr lang="fr-FR" sz="3600" u="sng" dirty="0">
                <a:solidFill>
                  <a:schemeClr val="bg1"/>
                </a:solidFill>
                <a:effectLst>
                  <a:outerShdw blurRad="38100" dist="38100" dir="2700000" algn="tl">
                    <a:srgbClr val="000000">
                      <a:alpha val="43137"/>
                    </a:srgbClr>
                  </a:outerShdw>
                </a:effectLst>
                <a:latin typeface="Constantia" panose="02030602050306030303" pitchFamily="18" charset="0"/>
              </a:rPr>
              <a:t>Eléments de niveau bloc</a:t>
            </a:r>
            <a:endParaRPr lang="en-US" sz="3600" b="1" u="sng" dirty="0">
              <a:solidFill>
                <a:schemeClr val="bg1"/>
              </a:solidFill>
              <a:effectLst>
                <a:outerShdw blurRad="38100" dist="38100" dir="2700000" algn="tl">
                  <a:srgbClr val="000000">
                    <a:alpha val="43137"/>
                  </a:srgbClr>
                </a:outerShdw>
              </a:effectLst>
              <a:latin typeface="Constantia" panose="02030602050306030303" pitchFamily="18" charset="0"/>
            </a:endParaRPr>
          </a:p>
        </p:txBody>
      </p:sp>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7034" y="6209714"/>
            <a:ext cx="529577" cy="529577"/>
          </a:xfrm>
          <a:prstGeom prst="rect">
            <a:avLst/>
          </a:prstGeom>
        </p:spPr>
      </p:pic>
      <p:sp>
        <p:nvSpPr>
          <p:cNvPr id="2" name="ZoneTexte 1"/>
          <p:cNvSpPr txBox="1"/>
          <p:nvPr/>
        </p:nvSpPr>
        <p:spPr>
          <a:xfrm>
            <a:off x="1547442" y="1294228"/>
            <a:ext cx="9523828" cy="1200329"/>
          </a:xfrm>
          <a:prstGeom prst="rect">
            <a:avLst/>
          </a:prstGeom>
          <a:noFill/>
        </p:spPr>
        <p:txBody>
          <a:bodyPr wrap="square" rtlCol="0">
            <a:spAutoFit/>
          </a:bodyPr>
          <a:lstStyle/>
          <a:p>
            <a:r>
              <a:rPr lang="fr-FR" dirty="0">
                <a:solidFill>
                  <a:schemeClr val="bg1"/>
                </a:solidFill>
                <a:latin typeface="Constantia" panose="02030602050306030303" pitchFamily="18" charset="0"/>
              </a:rPr>
              <a:t>Le HTML sert à différencier d’un point de vue sémantique les différents objets que l’on peut rencontrer et dont on peut avoir besoin (titre, paragraphe, espace, image, etc.).</a:t>
            </a:r>
          </a:p>
          <a:p>
            <a:endParaRPr lang="fr-FR" dirty="0">
              <a:solidFill>
                <a:schemeClr val="bg1"/>
              </a:solidFill>
              <a:latin typeface="Constantia" panose="02030602050306030303" pitchFamily="18" charset="0"/>
            </a:endParaRPr>
          </a:p>
          <a:p>
            <a:endParaRPr lang="en-US" dirty="0">
              <a:solidFill>
                <a:schemeClr val="bg1"/>
              </a:solidFill>
              <a:latin typeface="Constantia" panose="02030602050306030303" pitchFamily="18" charset="0"/>
            </a:endParaRPr>
          </a:p>
        </p:txBody>
      </p:sp>
      <p:sp>
        <p:nvSpPr>
          <p:cNvPr id="10" name="Text Box 6"/>
          <p:cNvSpPr txBox="1">
            <a:spLocks noChangeArrowheads="1"/>
          </p:cNvSpPr>
          <p:nvPr/>
        </p:nvSpPr>
        <p:spPr bwMode="auto">
          <a:xfrm>
            <a:off x="1873915" y="3471298"/>
            <a:ext cx="918754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nSpc>
                <a:spcPct val="125000"/>
              </a:lnSpc>
              <a:spcBef>
                <a:spcPct val="20000"/>
              </a:spcBef>
              <a:buClr>
                <a:srgbClr val="352377"/>
              </a:buClr>
              <a:buSzPct val="65000"/>
            </a:pPr>
            <a:r>
              <a:rPr lang="fr-FR" altLang="fr-FR" dirty="0">
                <a:solidFill>
                  <a:schemeClr val="bg1"/>
                </a:solidFill>
                <a:latin typeface="Courier New" panose="02070309020205020404" pitchFamily="49" charset="0"/>
              </a:rPr>
              <a:t>&lt;p&gt;  . . &lt;/p&gt; 				</a:t>
            </a:r>
            <a:r>
              <a:rPr lang="fr-FR" altLang="fr-FR" dirty="0">
                <a:solidFill>
                  <a:schemeClr val="bg1"/>
                </a:solidFill>
                <a:latin typeface="Arial" panose="020B0604020202020204" pitchFamily="34" charset="0"/>
              </a:rPr>
              <a:t>Paragraphe</a:t>
            </a:r>
          </a:p>
          <a:p>
            <a:endParaRPr lang="fr-FR" altLang="fr-FR" dirty="0">
              <a:solidFill>
                <a:schemeClr val="bg1"/>
              </a:solidFill>
            </a:endParaRPr>
          </a:p>
        </p:txBody>
      </p:sp>
      <p:sp>
        <p:nvSpPr>
          <p:cNvPr id="11" name="Flèche droite 10"/>
          <p:cNvSpPr/>
          <p:nvPr/>
        </p:nvSpPr>
        <p:spPr>
          <a:xfrm>
            <a:off x="5352083" y="3656013"/>
            <a:ext cx="1125415" cy="196947"/>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Box 7"/>
          <p:cNvSpPr txBox="1">
            <a:spLocks noChangeArrowheads="1"/>
          </p:cNvSpPr>
          <p:nvPr/>
        </p:nvSpPr>
        <p:spPr bwMode="auto">
          <a:xfrm>
            <a:off x="1393435" y="4762038"/>
            <a:ext cx="78976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342900" indent="-342900">
              <a:buFont typeface="Wingdings" panose="05000000000000000000" pitchFamily="2" charset="2"/>
              <a:buChar char="Ø"/>
            </a:pPr>
            <a:r>
              <a:rPr lang="fr-FR" altLang="fr-FR" dirty="0">
                <a:solidFill>
                  <a:schemeClr val="bg1"/>
                </a:solidFill>
                <a:latin typeface="Constantia" panose="02030602050306030303" pitchFamily="18" charset="0"/>
              </a:rPr>
              <a:t>Et aussi: </a:t>
            </a:r>
            <a:r>
              <a:rPr lang="fr-FR" altLang="fr-FR" dirty="0" err="1">
                <a:solidFill>
                  <a:schemeClr val="bg1"/>
                </a:solidFill>
                <a:latin typeface="Constantia" panose="02030602050306030303" pitchFamily="18" charset="0"/>
              </a:rPr>
              <a:t>blockquote</a:t>
            </a:r>
            <a:r>
              <a:rPr lang="fr-FR" altLang="fr-FR" dirty="0">
                <a:solidFill>
                  <a:schemeClr val="bg1"/>
                </a:solidFill>
                <a:latin typeface="Constantia" panose="02030602050306030303" pitchFamily="18" charset="0"/>
              </a:rPr>
              <a:t>, div, </a:t>
            </a:r>
            <a:r>
              <a:rPr lang="fr-FR" altLang="fr-FR" dirty="0" err="1">
                <a:solidFill>
                  <a:schemeClr val="bg1"/>
                </a:solidFill>
                <a:latin typeface="Constantia" panose="02030602050306030303" pitchFamily="18" charset="0"/>
              </a:rPr>
              <a:t>hr</a:t>
            </a:r>
            <a:r>
              <a:rPr lang="fr-FR" altLang="fr-FR" dirty="0">
                <a:solidFill>
                  <a:schemeClr val="bg1"/>
                </a:solidFill>
                <a:latin typeface="Constantia" panose="02030602050306030303" pitchFamily="18" charset="0"/>
              </a:rPr>
              <a:t>, </a:t>
            </a:r>
            <a:r>
              <a:rPr lang="fr-FR" altLang="fr-FR" dirty="0" err="1">
                <a:solidFill>
                  <a:schemeClr val="bg1"/>
                </a:solidFill>
                <a:latin typeface="Constantia" panose="02030602050306030303" pitchFamily="18" charset="0"/>
              </a:rPr>
              <a:t>pre</a:t>
            </a:r>
            <a:r>
              <a:rPr lang="fr-FR" altLang="fr-FR" dirty="0">
                <a:solidFill>
                  <a:schemeClr val="bg1"/>
                </a:solidFill>
                <a:latin typeface="Constantia" panose="02030602050306030303" pitchFamily="18" charset="0"/>
              </a:rPr>
              <a:t> sans oublier body !</a:t>
            </a:r>
          </a:p>
        </p:txBody>
      </p:sp>
      <p:sp>
        <p:nvSpPr>
          <p:cNvPr id="7" name="ZoneTexte 6"/>
          <p:cNvSpPr txBox="1"/>
          <p:nvPr/>
        </p:nvSpPr>
        <p:spPr>
          <a:xfrm>
            <a:off x="1883727" y="2333486"/>
            <a:ext cx="9187543" cy="954107"/>
          </a:xfrm>
          <a:prstGeom prst="rect">
            <a:avLst/>
          </a:prstGeom>
          <a:noFill/>
        </p:spPr>
        <p:txBody>
          <a:bodyPr wrap="square" rtlCol="0">
            <a:spAutoFit/>
          </a:bodyPr>
          <a:lstStyle/>
          <a:p>
            <a:r>
              <a:rPr lang="fr-FR" altLang="fr-FR" sz="2800" dirty="0">
                <a:solidFill>
                  <a:schemeClr val="bg1"/>
                </a:solidFill>
                <a:effectLst>
                  <a:outerShdw blurRad="38100" dist="38100" dir="2700000" algn="tl">
                    <a:srgbClr val="000000">
                      <a:alpha val="43137"/>
                    </a:srgbClr>
                  </a:outerShdw>
                </a:effectLst>
                <a:latin typeface="Constantia" panose="02030602050306030303" pitchFamily="18" charset="0"/>
              </a:rPr>
              <a:t>&lt;h</a:t>
            </a:r>
            <a:r>
              <a:rPr lang="fr-FR" altLang="fr-FR" sz="2800" i="1" dirty="0">
                <a:solidFill>
                  <a:srgbClr val="FFC000"/>
                </a:solidFill>
                <a:effectLst>
                  <a:outerShdw blurRad="38100" dist="38100" dir="2700000" algn="tl">
                    <a:srgbClr val="000000">
                      <a:alpha val="43137"/>
                    </a:srgbClr>
                  </a:outerShdw>
                </a:effectLst>
                <a:latin typeface="Constantia" panose="02030602050306030303" pitchFamily="18" charset="0"/>
              </a:rPr>
              <a:t>n</a:t>
            </a:r>
            <a:r>
              <a:rPr lang="fr-FR" altLang="fr-FR" sz="2800" dirty="0">
                <a:solidFill>
                  <a:schemeClr val="bg1"/>
                </a:solidFill>
                <a:effectLst>
                  <a:outerShdw blurRad="38100" dist="38100" dir="2700000" algn="tl">
                    <a:srgbClr val="000000">
                      <a:alpha val="43137"/>
                    </a:srgbClr>
                  </a:outerShdw>
                </a:effectLst>
                <a:latin typeface="Constantia" panose="02030602050306030303" pitchFamily="18" charset="0"/>
              </a:rPr>
              <a:t>&gt; . . &lt;/h</a:t>
            </a:r>
            <a:r>
              <a:rPr lang="fr-FR" altLang="fr-FR" sz="2800" i="1" dirty="0">
                <a:solidFill>
                  <a:srgbClr val="FFC000"/>
                </a:solidFill>
                <a:effectLst>
                  <a:outerShdw blurRad="38100" dist="38100" dir="2700000" algn="tl">
                    <a:srgbClr val="000000">
                      <a:alpha val="43137"/>
                    </a:srgbClr>
                  </a:outerShdw>
                </a:effectLst>
                <a:latin typeface="Constantia" panose="02030602050306030303" pitchFamily="18" charset="0"/>
              </a:rPr>
              <a:t>n</a:t>
            </a:r>
            <a:r>
              <a:rPr lang="fr-FR" altLang="fr-FR" sz="2800" dirty="0">
                <a:solidFill>
                  <a:schemeClr val="bg1"/>
                </a:solidFill>
                <a:effectLst>
                  <a:outerShdw blurRad="38100" dist="38100" dir="2700000" algn="tl">
                    <a:srgbClr val="000000">
                      <a:alpha val="43137"/>
                    </a:srgbClr>
                  </a:outerShdw>
                </a:effectLst>
                <a:latin typeface="Constantia" panose="02030602050306030303" pitchFamily="18" charset="0"/>
              </a:rPr>
              <a:t>&gt; 			Titre de niveau n, de 1 à 6</a:t>
            </a:r>
          </a:p>
          <a:p>
            <a:endParaRPr lang="en-US" sz="2800" dirty="0">
              <a:effectLst>
                <a:outerShdw blurRad="38100" dist="38100" dir="2700000" algn="tl">
                  <a:srgbClr val="000000">
                    <a:alpha val="43137"/>
                  </a:srgbClr>
                </a:outerShdw>
              </a:effectLst>
              <a:latin typeface="Constantia" panose="02030602050306030303" pitchFamily="18" charset="0"/>
            </a:endParaRPr>
          </a:p>
        </p:txBody>
      </p:sp>
      <p:sp>
        <p:nvSpPr>
          <p:cNvPr id="17" name="Flèche droite 16"/>
          <p:cNvSpPr/>
          <p:nvPr/>
        </p:nvSpPr>
        <p:spPr>
          <a:xfrm>
            <a:off x="4847771" y="2505874"/>
            <a:ext cx="1461585" cy="173398"/>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069542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inVertical)">
                                      <p:cBhvr>
                                        <p:cTn id="12" dur="500"/>
                                        <p:tgtEl>
                                          <p:spTgt spid="17"/>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arn(inVertical)">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1" grpId="0" animBg="1"/>
      <p:bldP spid="12" grpId="0"/>
      <p:bldP spid="7" grpId="0"/>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6000">
              <a:srgbClr val="00B0F0"/>
            </a:gs>
            <a:gs pos="74000">
              <a:srgbClr val="00B0F0"/>
            </a:gs>
            <a:gs pos="11000">
              <a:srgbClr val="FFC000"/>
            </a:gs>
            <a:gs pos="94000">
              <a:srgbClr val="FFC000"/>
            </a:gs>
          </a:gsLst>
          <a:path path="circle">
            <a:fillToRect l="100000" t="100000"/>
          </a:path>
        </a:gradFill>
        <a:effectLst/>
      </p:bgPr>
    </p:bg>
    <p:spTree>
      <p:nvGrpSpPr>
        <p:cNvPr id="1" name=""/>
        <p:cNvGrpSpPr/>
        <p:nvPr/>
      </p:nvGrpSpPr>
      <p:grpSpPr>
        <a:xfrm>
          <a:off x="0" y="0"/>
          <a:ext cx="0" cy="0"/>
          <a:chOff x="0" y="0"/>
          <a:chExt cx="0" cy="0"/>
        </a:xfrm>
      </p:grpSpPr>
      <p:pic>
        <p:nvPicPr>
          <p:cNvPr id="8" name="Imag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6187" y="-1171"/>
            <a:ext cx="1098451" cy="1098451"/>
          </a:xfrm>
          <a:prstGeom prst="rect">
            <a:avLst/>
          </a:prstGeom>
        </p:spPr>
      </p:pic>
      <p:sp>
        <p:nvSpPr>
          <p:cNvPr id="9" name="Rectangle 2"/>
          <p:cNvSpPr txBox="1">
            <a:spLocks noChangeArrowheads="1"/>
          </p:cNvSpPr>
          <p:nvPr/>
        </p:nvSpPr>
        <p:spPr>
          <a:xfrm>
            <a:off x="1378630" y="318868"/>
            <a:ext cx="9861452" cy="764344"/>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lvl="2" algn="ctr" fontAlgn="base"/>
            <a:r>
              <a:rPr lang="fr-FR" sz="3600" u="sng" dirty="0">
                <a:solidFill>
                  <a:schemeClr val="bg1"/>
                </a:solidFill>
                <a:effectLst>
                  <a:outerShdw blurRad="38100" dist="38100" dir="2700000" algn="tl">
                    <a:srgbClr val="000000">
                      <a:alpha val="43137"/>
                    </a:srgbClr>
                  </a:outerShdw>
                </a:effectLst>
                <a:latin typeface="Constantia" panose="02030602050306030303" pitchFamily="18" charset="0"/>
              </a:rPr>
              <a:t>Eléments de ligne</a:t>
            </a:r>
            <a:endParaRPr lang="en-US" sz="3600" b="1" u="sng" dirty="0">
              <a:solidFill>
                <a:schemeClr val="bg1"/>
              </a:solidFill>
              <a:effectLst>
                <a:outerShdw blurRad="38100" dist="38100" dir="2700000" algn="tl">
                  <a:srgbClr val="000000">
                    <a:alpha val="43137"/>
                  </a:srgbClr>
                </a:outerShdw>
              </a:effectLst>
              <a:latin typeface="Constantia" panose="02030602050306030303" pitchFamily="18" charset="0"/>
            </a:endParaRPr>
          </a:p>
        </p:txBody>
      </p:sp>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7034" y="6209714"/>
            <a:ext cx="529577" cy="529577"/>
          </a:xfrm>
          <a:prstGeom prst="rect">
            <a:avLst/>
          </a:prstGeom>
        </p:spPr>
      </p:pic>
      <p:sp>
        <p:nvSpPr>
          <p:cNvPr id="13" name="Rectangle 6"/>
          <p:cNvSpPr>
            <a:spLocks noChangeArrowheads="1"/>
          </p:cNvSpPr>
          <p:nvPr/>
        </p:nvSpPr>
        <p:spPr bwMode="auto">
          <a:xfrm>
            <a:off x="1984713" y="1562686"/>
            <a:ext cx="797521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marL="342900" indent="-342900">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spcBef>
                <a:spcPct val="20000"/>
              </a:spcBef>
            </a:pPr>
            <a:r>
              <a:rPr lang="fr-FR" altLang="fr-FR" sz="2800" dirty="0">
                <a:solidFill>
                  <a:schemeClr val="bg1"/>
                </a:solidFill>
                <a:latin typeface="Constantia" panose="02030602050306030303" pitchFamily="18" charset="0"/>
              </a:rPr>
              <a:t>b</a:t>
            </a:r>
            <a:r>
              <a:rPr lang="fr-FR" altLang="fr-FR" sz="3200" dirty="0">
                <a:solidFill>
                  <a:schemeClr val="bg1"/>
                </a:solidFill>
                <a:latin typeface="Constantia" panose="02030602050306030303" pitchFamily="18" charset="0"/>
              </a:rPr>
              <a:t>					</a:t>
            </a:r>
            <a:r>
              <a:rPr lang="fr-FR" altLang="fr-FR" sz="2800" dirty="0">
                <a:solidFill>
                  <a:schemeClr val="bg1"/>
                </a:solidFill>
                <a:latin typeface="Constantia" panose="02030602050306030303" pitchFamily="18" charset="0"/>
              </a:rPr>
              <a:t>texte gras</a:t>
            </a:r>
          </a:p>
          <a:p>
            <a:pPr eaLnBrk="1" hangingPunct="1">
              <a:spcBef>
                <a:spcPct val="20000"/>
              </a:spcBef>
            </a:pPr>
            <a:r>
              <a:rPr lang="fr-FR" altLang="fr-FR" sz="2800" dirty="0">
                <a:solidFill>
                  <a:schemeClr val="bg1"/>
                </a:solidFill>
                <a:latin typeface="Constantia" panose="02030602050306030303" pitchFamily="18" charset="0"/>
              </a:rPr>
              <a:t>i</a:t>
            </a:r>
            <a:r>
              <a:rPr lang="fr-FR" altLang="fr-FR" sz="3200" dirty="0">
                <a:solidFill>
                  <a:schemeClr val="bg1"/>
                </a:solidFill>
                <a:latin typeface="Constantia" panose="02030602050306030303" pitchFamily="18" charset="0"/>
              </a:rPr>
              <a:t>					</a:t>
            </a:r>
            <a:r>
              <a:rPr lang="fr-FR" altLang="fr-FR" sz="2800" b="0" i="1" dirty="0">
                <a:solidFill>
                  <a:schemeClr val="bg1"/>
                </a:solidFill>
                <a:latin typeface="Constantia" panose="02030602050306030303" pitchFamily="18" charset="0"/>
              </a:rPr>
              <a:t>texte italique</a:t>
            </a:r>
          </a:p>
          <a:p>
            <a:pPr>
              <a:spcBef>
                <a:spcPct val="20000"/>
              </a:spcBef>
              <a:buClr>
                <a:srgbClr val="352377"/>
              </a:buClr>
              <a:buSzPct val="65000"/>
            </a:pPr>
            <a:r>
              <a:rPr lang="fr-FR" altLang="fr-FR" sz="2800" dirty="0">
                <a:solidFill>
                  <a:schemeClr val="bg1"/>
                </a:solidFill>
                <a:latin typeface="Constantia" panose="02030602050306030303" pitchFamily="18" charset="0"/>
              </a:rPr>
              <a:t>big</a:t>
            </a:r>
            <a:r>
              <a:rPr lang="fr-FR" altLang="fr-FR" dirty="0">
                <a:solidFill>
                  <a:schemeClr val="bg1"/>
                </a:solidFill>
                <a:latin typeface="Constantia" panose="02030602050306030303" pitchFamily="18" charset="0"/>
              </a:rPr>
              <a:t>				</a:t>
            </a:r>
            <a:r>
              <a:rPr lang="fr-FR" altLang="fr-FR" sz="4000" b="0" dirty="0">
                <a:solidFill>
                  <a:schemeClr val="bg1"/>
                </a:solidFill>
                <a:latin typeface="Constantia" panose="02030602050306030303" pitchFamily="18" charset="0"/>
              </a:rPr>
              <a:t>texte gros</a:t>
            </a:r>
          </a:p>
          <a:p>
            <a:pPr>
              <a:spcBef>
                <a:spcPct val="20000"/>
              </a:spcBef>
              <a:buClr>
                <a:srgbClr val="352377"/>
              </a:buClr>
              <a:buSzPct val="65000"/>
            </a:pPr>
            <a:r>
              <a:rPr lang="fr-FR" altLang="fr-FR" sz="2800" dirty="0">
                <a:solidFill>
                  <a:schemeClr val="bg1"/>
                </a:solidFill>
                <a:latin typeface="Constantia" panose="02030602050306030303" pitchFamily="18" charset="0"/>
              </a:rPr>
              <a:t>small</a:t>
            </a:r>
            <a:r>
              <a:rPr lang="fr-FR" altLang="fr-FR" dirty="0">
                <a:solidFill>
                  <a:schemeClr val="bg1"/>
                </a:solidFill>
                <a:latin typeface="Constantia" panose="02030602050306030303" pitchFamily="18" charset="0"/>
              </a:rPr>
              <a:t>			</a:t>
            </a:r>
            <a:r>
              <a:rPr lang="fr-FR" altLang="fr-FR" sz="1400" b="0" dirty="0">
                <a:solidFill>
                  <a:schemeClr val="bg1"/>
                </a:solidFill>
                <a:latin typeface="Constantia" panose="02030602050306030303" pitchFamily="18" charset="0"/>
              </a:rPr>
              <a:t>texte petit</a:t>
            </a:r>
            <a:endParaRPr lang="fr-FR" altLang="fr-FR" sz="4000" dirty="0">
              <a:solidFill>
                <a:schemeClr val="bg1"/>
              </a:solidFill>
              <a:latin typeface="Constantia" panose="02030602050306030303" pitchFamily="18" charset="0"/>
            </a:endParaRPr>
          </a:p>
        </p:txBody>
      </p:sp>
      <p:sp>
        <p:nvSpPr>
          <p:cNvPr id="4" name="Flèche droite 3"/>
          <p:cNvSpPr/>
          <p:nvPr/>
        </p:nvSpPr>
        <p:spPr>
          <a:xfrm>
            <a:off x="3889717" y="1806523"/>
            <a:ext cx="1252024" cy="168813"/>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èche droite 16"/>
          <p:cNvSpPr/>
          <p:nvPr/>
        </p:nvSpPr>
        <p:spPr>
          <a:xfrm>
            <a:off x="3889717" y="2391795"/>
            <a:ext cx="1252024" cy="168813"/>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èche droite 17"/>
          <p:cNvSpPr/>
          <p:nvPr/>
        </p:nvSpPr>
        <p:spPr>
          <a:xfrm>
            <a:off x="3889717" y="3047701"/>
            <a:ext cx="1252024" cy="168813"/>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èche droite 18"/>
          <p:cNvSpPr/>
          <p:nvPr/>
        </p:nvSpPr>
        <p:spPr>
          <a:xfrm>
            <a:off x="3889717" y="3619200"/>
            <a:ext cx="1252024" cy="168813"/>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Box 13"/>
          <p:cNvSpPr txBox="1">
            <a:spLocks noChangeArrowheads="1"/>
          </p:cNvSpPr>
          <p:nvPr/>
        </p:nvSpPr>
        <p:spPr bwMode="auto">
          <a:xfrm>
            <a:off x="1730909" y="4632960"/>
            <a:ext cx="93583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342900" indent="-342900">
              <a:spcBef>
                <a:spcPct val="20000"/>
              </a:spcBef>
              <a:buClr>
                <a:srgbClr val="352377"/>
              </a:buClr>
              <a:buSzPct val="65000"/>
              <a:buFont typeface="Wingdings" panose="05000000000000000000" pitchFamily="2" charset="2"/>
              <a:buChar char="Ø"/>
            </a:pPr>
            <a:r>
              <a:rPr lang="fr-FR" altLang="fr-FR" dirty="0">
                <a:solidFill>
                  <a:schemeClr val="bg1"/>
                </a:solidFill>
                <a:latin typeface="Constantia" panose="02030602050306030303" pitchFamily="18" charset="0"/>
              </a:rPr>
              <a:t>Et aussi: br (pour sauter des lignes), code, </a:t>
            </a:r>
            <a:r>
              <a:rPr lang="fr-FR" altLang="fr-FR" dirty="0" err="1">
                <a:solidFill>
                  <a:schemeClr val="bg1"/>
                </a:solidFill>
                <a:latin typeface="Constantia" panose="02030602050306030303" pitchFamily="18" charset="0"/>
              </a:rPr>
              <a:t>sub</a:t>
            </a:r>
            <a:r>
              <a:rPr lang="fr-FR" altLang="fr-FR" dirty="0">
                <a:solidFill>
                  <a:schemeClr val="bg1"/>
                </a:solidFill>
                <a:latin typeface="Constantia" panose="02030602050306030303" pitchFamily="18" charset="0"/>
              </a:rPr>
              <a:t>, sup, span, u (pour </a:t>
            </a:r>
            <a:r>
              <a:rPr lang="fr-FR" altLang="fr-FR" dirty="0" err="1">
                <a:solidFill>
                  <a:schemeClr val="bg1"/>
                </a:solidFill>
                <a:latin typeface="Constantia" panose="02030602050306030303" pitchFamily="18" charset="0"/>
              </a:rPr>
              <a:t>underline</a:t>
            </a:r>
            <a:r>
              <a:rPr lang="fr-FR" altLang="fr-FR" dirty="0">
                <a:solidFill>
                  <a:schemeClr val="bg1"/>
                </a:solidFill>
                <a:latin typeface="Constantia" panose="02030602050306030303" pitchFamily="18" charset="0"/>
              </a:rPr>
              <a:t>/soulignement), </a:t>
            </a:r>
            <a:r>
              <a:rPr lang="fr-FR" altLang="fr-FR" dirty="0" err="1">
                <a:solidFill>
                  <a:schemeClr val="bg1"/>
                </a:solidFill>
                <a:latin typeface="Constantia" panose="02030602050306030303" pitchFamily="18" charset="0"/>
              </a:rPr>
              <a:t>strike</a:t>
            </a:r>
            <a:r>
              <a:rPr lang="fr-FR" altLang="fr-FR" dirty="0">
                <a:solidFill>
                  <a:schemeClr val="bg1"/>
                </a:solidFill>
                <a:latin typeface="Constantia" panose="02030602050306030303" pitchFamily="18" charset="0"/>
              </a:rPr>
              <a:t> …</a:t>
            </a:r>
          </a:p>
          <a:p>
            <a:endParaRPr lang="fr-FR" altLang="fr-FR" dirty="0">
              <a:solidFill>
                <a:schemeClr val="bg1"/>
              </a:solidFill>
              <a:latin typeface="Constantia" panose="02030602050306030303" pitchFamily="18" charset="0"/>
            </a:endParaRPr>
          </a:p>
        </p:txBody>
      </p:sp>
    </p:spTree>
    <p:extLst>
      <p:ext uri="{BB962C8B-B14F-4D97-AF65-F5344CB8AC3E}">
        <p14:creationId xmlns:p14="http://schemas.microsoft.com/office/powerpoint/2010/main" val="121469893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anim calcmode="lin" valueType="num">
                                      <p:cBhvr>
                                        <p:cTn id="23" dur="1000" fill="hold"/>
                                        <p:tgtEl>
                                          <p:spTgt spid="18"/>
                                        </p:tgtEl>
                                        <p:attrNameLst>
                                          <p:attrName>ppt_x</p:attrName>
                                        </p:attrNameLst>
                                      </p:cBhvr>
                                      <p:tavLst>
                                        <p:tav tm="0">
                                          <p:val>
                                            <p:strVal val="#ppt_x"/>
                                          </p:val>
                                        </p:tav>
                                        <p:tav tm="100000">
                                          <p:val>
                                            <p:strVal val="#ppt_x"/>
                                          </p:val>
                                        </p:tav>
                                      </p:tavLst>
                                    </p:anim>
                                    <p:anim calcmode="lin" valueType="num">
                                      <p:cBhvr>
                                        <p:cTn id="24" dur="1000" fill="hold"/>
                                        <p:tgtEl>
                                          <p:spTgt spid="1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arn(inVertical)">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 grpId="0" animBg="1"/>
      <p:bldP spid="17" grpId="0" animBg="1"/>
      <p:bldP spid="18" grpId="0" animBg="1"/>
      <p:bldP spid="19" grpId="0" animBg="1"/>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6000">
              <a:srgbClr val="00B0F0"/>
            </a:gs>
            <a:gs pos="74000">
              <a:srgbClr val="00B0F0"/>
            </a:gs>
            <a:gs pos="11000">
              <a:srgbClr val="FFC000"/>
            </a:gs>
            <a:gs pos="94000">
              <a:srgbClr val="FFC000"/>
            </a:gs>
          </a:gsLst>
          <a:path path="circle">
            <a:fillToRect l="100000" t="100000"/>
          </a:path>
        </a:gradFill>
        <a:effectLst/>
      </p:bgPr>
    </p:bg>
    <p:spTree>
      <p:nvGrpSpPr>
        <p:cNvPr id="1" name=""/>
        <p:cNvGrpSpPr/>
        <p:nvPr/>
      </p:nvGrpSpPr>
      <p:grpSpPr>
        <a:xfrm>
          <a:off x="0" y="0"/>
          <a:ext cx="0" cy="0"/>
          <a:chOff x="0" y="0"/>
          <a:chExt cx="0" cy="0"/>
        </a:xfrm>
      </p:grpSpPr>
      <p:pic>
        <p:nvPicPr>
          <p:cNvPr id="8" name="Imag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6187" y="-1171"/>
            <a:ext cx="1098451" cy="1098451"/>
          </a:xfrm>
          <a:prstGeom prst="rect">
            <a:avLst/>
          </a:prstGeom>
        </p:spPr>
      </p:pic>
      <p:sp>
        <p:nvSpPr>
          <p:cNvPr id="9" name="Rectangle 2"/>
          <p:cNvSpPr txBox="1">
            <a:spLocks noChangeArrowheads="1"/>
          </p:cNvSpPr>
          <p:nvPr/>
        </p:nvSpPr>
        <p:spPr>
          <a:xfrm>
            <a:off x="1072306" y="317033"/>
            <a:ext cx="9172743" cy="764344"/>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lvl="2" algn="ctr" fontAlgn="base"/>
            <a:r>
              <a:rPr lang="fr-FR" sz="3600" u="sng" dirty="0">
                <a:solidFill>
                  <a:schemeClr val="bg1"/>
                </a:solidFill>
                <a:effectLst>
                  <a:outerShdw blurRad="38100" dist="38100" dir="2700000" algn="tl">
                    <a:srgbClr val="000000">
                      <a:alpha val="43137"/>
                    </a:srgbClr>
                  </a:outerShdw>
                </a:effectLst>
              </a:rPr>
              <a:t>Les liens sur un texte …ou sur autre chose !</a:t>
            </a:r>
            <a:endParaRPr lang="en-US" sz="3600" b="1" u="sng" dirty="0">
              <a:solidFill>
                <a:schemeClr val="bg1"/>
              </a:solidFill>
              <a:effectLst>
                <a:outerShdw blurRad="38100" dist="38100" dir="2700000" algn="tl">
                  <a:srgbClr val="000000">
                    <a:alpha val="43137"/>
                  </a:srgbClr>
                </a:outerShdw>
              </a:effectLst>
              <a:latin typeface="Constantia" panose="02030602050306030303" pitchFamily="18" charset="0"/>
            </a:endParaRPr>
          </a:p>
        </p:txBody>
      </p:sp>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7034" y="6209714"/>
            <a:ext cx="529577" cy="529577"/>
          </a:xfrm>
          <a:prstGeom prst="rect">
            <a:avLst/>
          </a:prstGeom>
        </p:spPr>
      </p:pic>
      <p:pic>
        <p:nvPicPr>
          <p:cNvPr id="11" name="Picture 1030" descr="http://upload.wikimedia.org/wikipedia/commons/thumb/6/6a/Light_bulb_icon_tips.svg/304px-Light_bulb_icon_tips.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41507" y="220436"/>
            <a:ext cx="599661" cy="847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028"/>
          <p:cNvSpPr txBox="1">
            <a:spLocks noChangeArrowheads="1"/>
          </p:cNvSpPr>
          <p:nvPr/>
        </p:nvSpPr>
        <p:spPr>
          <a:xfrm>
            <a:off x="1072305" y="1177974"/>
            <a:ext cx="10576355" cy="4923998"/>
          </a:xfrm>
          <a:prstGeom prst="rect">
            <a:avLst/>
          </a:prstGeom>
          <a:noFill/>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ctr">
              <a:lnSpc>
                <a:spcPct val="125000"/>
              </a:lnSpc>
              <a:buFontTx/>
              <a:buNone/>
            </a:pPr>
            <a:r>
              <a:rPr lang="fr-FR" altLang="fr-FR" sz="2800" b="1" dirty="0">
                <a:solidFill>
                  <a:schemeClr val="bg1"/>
                </a:solidFill>
                <a:latin typeface="Constantia" panose="02030602050306030303" pitchFamily="18" charset="0"/>
              </a:rPr>
              <a:t>&lt;a&gt; . . &lt;/a&gt;</a:t>
            </a:r>
          </a:p>
          <a:p>
            <a:pPr>
              <a:buFontTx/>
              <a:buNone/>
            </a:pPr>
            <a:r>
              <a:rPr lang="fr-FR" altLang="fr-FR" b="1" dirty="0">
                <a:solidFill>
                  <a:schemeClr val="bg1"/>
                </a:solidFill>
                <a:latin typeface="Constantia" panose="02030602050306030303" pitchFamily="18" charset="0"/>
              </a:rPr>
              <a:t>Création d'un lien hypertexte, ou vers un point d'ancrage du document</a:t>
            </a:r>
          </a:p>
          <a:p>
            <a:pPr>
              <a:buFontTx/>
              <a:buNone/>
            </a:pPr>
            <a:r>
              <a:rPr lang="fr-FR" altLang="fr-FR" b="1" dirty="0">
                <a:solidFill>
                  <a:schemeClr val="bg1"/>
                </a:solidFill>
                <a:latin typeface="Constantia" panose="02030602050306030303" pitchFamily="18" charset="0"/>
              </a:rPr>
              <a:t>Principaux attributs: </a:t>
            </a:r>
          </a:p>
          <a:p>
            <a:pPr>
              <a:buFont typeface="Wingdings" panose="05000000000000000000" pitchFamily="2" charset="2"/>
              <a:buChar char="Ø"/>
            </a:pPr>
            <a:r>
              <a:rPr lang="fr-FR" altLang="fr-FR" b="1" dirty="0">
                <a:solidFill>
                  <a:schemeClr val="bg1"/>
                </a:solidFill>
                <a:latin typeface="Constantia" panose="02030602050306030303" pitchFamily="18" charset="0"/>
              </a:rPr>
              <a:t> href = </a:t>
            </a:r>
            <a:r>
              <a:rPr lang="fr-FR" altLang="fr-FR" b="1" i="1" dirty="0">
                <a:solidFill>
                  <a:schemeClr val="bg1"/>
                </a:solidFill>
                <a:latin typeface="Constantia" panose="02030602050306030303" pitchFamily="18" charset="0"/>
              </a:rPr>
              <a:t>url</a:t>
            </a:r>
            <a:endParaRPr lang="fr-FR" altLang="fr-FR" b="1" dirty="0">
              <a:solidFill>
                <a:schemeClr val="bg1"/>
              </a:solidFill>
              <a:latin typeface="Constantia" panose="02030602050306030303" pitchFamily="18" charset="0"/>
            </a:endParaRPr>
          </a:p>
          <a:p>
            <a:pPr>
              <a:buFont typeface="Wingdings" panose="05000000000000000000" pitchFamily="2" charset="2"/>
              <a:buChar char="Ø"/>
            </a:pPr>
            <a:r>
              <a:rPr lang="fr-FR" altLang="fr-FR" b="1" dirty="0">
                <a:solidFill>
                  <a:schemeClr val="bg1"/>
                </a:solidFill>
                <a:latin typeface="Constantia" panose="02030602050306030303" pitchFamily="18" charset="0"/>
              </a:rPr>
              <a:t> name = </a:t>
            </a:r>
            <a:r>
              <a:rPr lang="fr-FR" altLang="fr-FR" b="1" i="1" dirty="0">
                <a:solidFill>
                  <a:schemeClr val="bg1"/>
                </a:solidFill>
                <a:latin typeface="Constantia" panose="02030602050306030303" pitchFamily="18" charset="0"/>
              </a:rPr>
              <a:t>chaîne de caractères </a:t>
            </a:r>
            <a:endParaRPr lang="fr-FR" altLang="fr-FR" b="1" dirty="0">
              <a:solidFill>
                <a:schemeClr val="bg1"/>
              </a:solidFill>
              <a:latin typeface="Constantia" panose="02030602050306030303" pitchFamily="18" charset="0"/>
            </a:endParaRPr>
          </a:p>
          <a:p>
            <a:pPr algn="ctr">
              <a:buFontTx/>
              <a:buNone/>
            </a:pPr>
            <a:r>
              <a:rPr lang="fr-FR" altLang="fr-FR" sz="1800" b="1" dirty="0">
                <a:solidFill>
                  <a:schemeClr val="bg1"/>
                </a:solidFill>
                <a:latin typeface="Constantia" panose="02030602050306030303" pitchFamily="18" charset="0"/>
              </a:rPr>
              <a:t>&lt;a href = "http://www.sunucode.com"&gt;Sunucode&lt;/a&gt;</a:t>
            </a:r>
          </a:p>
          <a:p>
            <a:pPr algn="ctr">
              <a:buFontTx/>
              <a:buNone/>
            </a:pPr>
            <a:endParaRPr lang="fr-FR" altLang="fr-FR" sz="2000" b="1" dirty="0">
              <a:solidFill>
                <a:schemeClr val="bg1"/>
              </a:solidFill>
              <a:latin typeface="Constantia" panose="02030602050306030303" pitchFamily="18" charset="0"/>
            </a:endParaRPr>
          </a:p>
        </p:txBody>
      </p:sp>
    </p:spTree>
    <p:extLst>
      <p:ext uri="{BB962C8B-B14F-4D97-AF65-F5344CB8AC3E}">
        <p14:creationId xmlns:p14="http://schemas.microsoft.com/office/powerpoint/2010/main" val="2316678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6000">
              <a:srgbClr val="00B0F0"/>
            </a:gs>
            <a:gs pos="74000">
              <a:srgbClr val="00B0F0"/>
            </a:gs>
            <a:gs pos="11000">
              <a:srgbClr val="FFC000"/>
            </a:gs>
            <a:gs pos="94000">
              <a:srgbClr val="FFC000"/>
            </a:gs>
          </a:gsLst>
          <a:path path="circle">
            <a:fillToRect l="100000" t="100000"/>
          </a:path>
        </a:gradFill>
        <a:effectLst/>
      </p:bgPr>
    </p:bg>
    <p:spTree>
      <p:nvGrpSpPr>
        <p:cNvPr id="1" name=""/>
        <p:cNvGrpSpPr/>
        <p:nvPr/>
      </p:nvGrpSpPr>
      <p:grpSpPr>
        <a:xfrm>
          <a:off x="0" y="0"/>
          <a:ext cx="0" cy="0"/>
          <a:chOff x="0" y="0"/>
          <a:chExt cx="0" cy="0"/>
        </a:xfrm>
      </p:grpSpPr>
      <p:pic>
        <p:nvPicPr>
          <p:cNvPr id="8" name="Imag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6187" y="-1171"/>
            <a:ext cx="1098451" cy="1098451"/>
          </a:xfrm>
          <a:prstGeom prst="rect">
            <a:avLst/>
          </a:prstGeom>
        </p:spPr>
      </p:pic>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7034" y="6209714"/>
            <a:ext cx="529577" cy="529577"/>
          </a:xfrm>
          <a:prstGeom prst="rect">
            <a:avLst/>
          </a:prstGeom>
        </p:spPr>
      </p:pic>
      <p:sp>
        <p:nvSpPr>
          <p:cNvPr id="7" name="Rectangle 2"/>
          <p:cNvSpPr txBox="1">
            <a:spLocks noChangeArrowheads="1"/>
          </p:cNvSpPr>
          <p:nvPr/>
        </p:nvSpPr>
        <p:spPr>
          <a:xfrm>
            <a:off x="2640081" y="325341"/>
            <a:ext cx="6530423" cy="679174"/>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defRPr/>
            </a:pPr>
            <a:r>
              <a:rPr lang="fr-FR" u="sng">
                <a:solidFill>
                  <a:schemeClr val="bg1"/>
                </a:solidFill>
                <a:effectLst>
                  <a:outerShdw blurRad="38100" dist="38100" dir="2700000" algn="tl">
                    <a:srgbClr val="000000">
                      <a:alpha val="43137"/>
                    </a:srgbClr>
                  </a:outerShdw>
                </a:effectLst>
                <a:latin typeface="Constantia" panose="02030602050306030303" pitchFamily="18" charset="0"/>
              </a:rPr>
              <a:t>Les liens intra-pages</a:t>
            </a:r>
            <a:endParaRPr lang="fr-FR" u="sng" dirty="0">
              <a:solidFill>
                <a:schemeClr val="bg1"/>
              </a:solidFill>
              <a:effectLst>
                <a:outerShdw blurRad="38100" dist="38100" dir="2700000" algn="tl">
                  <a:srgbClr val="000000">
                    <a:alpha val="43137"/>
                  </a:srgbClr>
                </a:outerShdw>
              </a:effectLst>
              <a:latin typeface="Constantia" panose="02030602050306030303" pitchFamily="18" charset="0"/>
            </a:endParaRPr>
          </a:p>
        </p:txBody>
      </p:sp>
      <p:pic>
        <p:nvPicPr>
          <p:cNvPr id="10" name="Picture 5" descr="ancre de mar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52452" y="325341"/>
            <a:ext cx="690977" cy="496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
          <p:cNvSpPr txBox="1">
            <a:spLocks noChangeArrowheads="1"/>
          </p:cNvSpPr>
          <p:nvPr/>
        </p:nvSpPr>
        <p:spPr>
          <a:xfrm>
            <a:off x="2292626" y="1332914"/>
            <a:ext cx="8216348" cy="3848686"/>
          </a:xfrm>
          <a:prstGeom prst="rect">
            <a:avLst/>
          </a:prstGeom>
          <a:noFill/>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buFont typeface="Wingdings" panose="05000000000000000000" pitchFamily="2" charset="2"/>
              <a:buChar char="Ø"/>
            </a:pPr>
            <a:r>
              <a:rPr lang="fr-FR" dirty="0">
                <a:solidFill>
                  <a:schemeClr val="bg1"/>
                </a:solidFill>
                <a:latin typeface="Constantia" panose="02030602050306030303" pitchFamily="18" charset="0"/>
              </a:rPr>
              <a:t> Les liens de type ancre sont des liens menant à un autre endroit d’une même page web.</a:t>
            </a:r>
          </a:p>
          <a:p>
            <a:pPr marL="0" indent="0">
              <a:buNone/>
            </a:pPr>
            <a:endParaRPr lang="fr-FR" dirty="0">
              <a:solidFill>
                <a:schemeClr val="bg1"/>
              </a:solidFill>
              <a:latin typeface="Constantia" panose="02030602050306030303" pitchFamily="18" charset="0"/>
            </a:endParaRPr>
          </a:p>
          <a:p>
            <a:pPr>
              <a:buFont typeface="Wingdings" panose="05000000000000000000" pitchFamily="2" charset="2"/>
              <a:buChar char="Ø"/>
            </a:pPr>
            <a:r>
              <a:rPr lang="fr-FR" dirty="0">
                <a:solidFill>
                  <a:schemeClr val="bg1"/>
                </a:solidFill>
                <a:latin typeface="Constantia" panose="02030602050306030303" pitchFamily="18" charset="0"/>
              </a:rPr>
              <a:t> Ils peuvent être utile dans le cas d’une page web très longue pour donner à vos visiteurs un accès rapide à une section en particulier par exemple.</a:t>
            </a:r>
            <a:endParaRPr lang="en-US" dirty="0">
              <a:solidFill>
                <a:schemeClr val="bg1"/>
              </a:solidFill>
              <a:latin typeface="Constantia" panose="02030602050306030303" pitchFamily="18" charset="0"/>
            </a:endParaRPr>
          </a:p>
          <a:p>
            <a:pPr>
              <a:lnSpc>
                <a:spcPct val="90000"/>
              </a:lnSpc>
              <a:buFontTx/>
              <a:buNone/>
            </a:pPr>
            <a:endParaRPr lang="fr-FR" altLang="fr-FR" sz="2000" b="1" dirty="0">
              <a:solidFill>
                <a:schemeClr val="bg1"/>
              </a:solidFill>
              <a:latin typeface="Constantia" panose="02030602050306030303" pitchFamily="18" charset="0"/>
            </a:endParaRPr>
          </a:p>
        </p:txBody>
      </p:sp>
    </p:spTree>
    <p:extLst>
      <p:ext uri="{BB962C8B-B14F-4D97-AF65-F5344CB8AC3E}">
        <p14:creationId xmlns:p14="http://schemas.microsoft.com/office/powerpoint/2010/main" val="1352168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6000">
              <a:srgbClr val="00B0F0"/>
            </a:gs>
            <a:gs pos="74000">
              <a:srgbClr val="00B0F0"/>
            </a:gs>
            <a:gs pos="11000">
              <a:srgbClr val="FFC000"/>
            </a:gs>
            <a:gs pos="94000">
              <a:srgbClr val="FFC000"/>
            </a:gs>
          </a:gsLst>
          <a:path path="circle">
            <a:fillToRect l="100000" t="100000"/>
          </a:path>
        </a:gradFill>
        <a:effectLst/>
      </p:bgPr>
    </p:bg>
    <p:spTree>
      <p:nvGrpSpPr>
        <p:cNvPr id="1" name=""/>
        <p:cNvGrpSpPr/>
        <p:nvPr/>
      </p:nvGrpSpPr>
      <p:grpSpPr>
        <a:xfrm>
          <a:off x="0" y="0"/>
          <a:ext cx="0" cy="0"/>
          <a:chOff x="0" y="0"/>
          <a:chExt cx="0" cy="0"/>
        </a:xfrm>
      </p:grpSpPr>
      <p:pic>
        <p:nvPicPr>
          <p:cNvPr id="8" name="Imag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6187" y="-1171"/>
            <a:ext cx="1098451" cy="1098451"/>
          </a:xfrm>
          <a:prstGeom prst="rect">
            <a:avLst/>
          </a:prstGeom>
        </p:spPr>
      </p:pic>
      <p:sp>
        <p:nvSpPr>
          <p:cNvPr id="9" name="Rectangle 2"/>
          <p:cNvSpPr txBox="1">
            <a:spLocks noChangeArrowheads="1"/>
          </p:cNvSpPr>
          <p:nvPr/>
        </p:nvSpPr>
        <p:spPr>
          <a:xfrm>
            <a:off x="1378630" y="318868"/>
            <a:ext cx="9861452" cy="764344"/>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lvl="2" algn="ctr" fontAlgn="base"/>
            <a:r>
              <a:rPr lang="fr-FR" sz="3600" u="sng" dirty="0">
                <a:solidFill>
                  <a:srgbClr val="000066"/>
                </a:solidFill>
                <a:effectLst>
                  <a:outerShdw blurRad="38100" dist="38100" dir="2700000" algn="tl">
                    <a:srgbClr val="000000">
                      <a:alpha val="43137"/>
                    </a:srgbClr>
                  </a:outerShdw>
                </a:effectLst>
                <a:latin typeface="Constantia" panose="02030602050306030303" pitchFamily="18" charset="0"/>
              </a:rPr>
              <a:t>Eléments de listes</a:t>
            </a:r>
            <a:endParaRPr lang="en-US" sz="3600" b="1" u="sng" dirty="0">
              <a:solidFill>
                <a:schemeClr val="bg1"/>
              </a:solidFill>
              <a:effectLst>
                <a:outerShdw blurRad="38100" dist="38100" dir="2700000" algn="tl">
                  <a:srgbClr val="000000">
                    <a:alpha val="43137"/>
                  </a:srgbClr>
                </a:outerShdw>
              </a:effectLst>
              <a:latin typeface="Constantia" panose="02030602050306030303" pitchFamily="18" charset="0"/>
            </a:endParaRPr>
          </a:p>
        </p:txBody>
      </p:sp>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7034" y="6209714"/>
            <a:ext cx="529577" cy="529577"/>
          </a:xfrm>
          <a:prstGeom prst="rect">
            <a:avLst/>
          </a:prstGeom>
        </p:spPr>
      </p:pic>
      <p:sp>
        <p:nvSpPr>
          <p:cNvPr id="13" name="Text Box 4"/>
          <p:cNvSpPr txBox="1">
            <a:spLocks noChangeArrowheads="1"/>
          </p:cNvSpPr>
          <p:nvPr/>
        </p:nvSpPr>
        <p:spPr bwMode="auto">
          <a:xfrm>
            <a:off x="2276061" y="926173"/>
            <a:ext cx="7879401" cy="3859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nSpc>
                <a:spcPct val="125000"/>
              </a:lnSpc>
              <a:spcBef>
                <a:spcPct val="20000"/>
              </a:spcBef>
              <a:buClr>
                <a:srgbClr val="352377"/>
              </a:buClr>
              <a:buSzPct val="65000"/>
            </a:pPr>
            <a:endParaRPr lang="fr-FR" altLang="fr-FR" dirty="0">
              <a:solidFill>
                <a:schemeClr val="bg1"/>
              </a:solidFill>
              <a:latin typeface="Constantia" panose="02030602050306030303" pitchFamily="18" charset="0"/>
            </a:endParaRPr>
          </a:p>
          <a:p>
            <a:pPr>
              <a:lnSpc>
                <a:spcPct val="125000"/>
              </a:lnSpc>
              <a:spcBef>
                <a:spcPct val="20000"/>
              </a:spcBef>
              <a:buClr>
                <a:srgbClr val="352377"/>
              </a:buClr>
              <a:buSzPct val="65000"/>
            </a:pPr>
            <a:r>
              <a:rPr lang="fr-FR" altLang="fr-FR" dirty="0">
                <a:solidFill>
                  <a:schemeClr val="bg1"/>
                </a:solidFill>
                <a:latin typeface="Constantia" panose="02030602050306030303" pitchFamily="18" charset="0"/>
              </a:rPr>
              <a:t>&lt;ul&gt; . . &lt;/ul&gt; 		Liste non triée, liste à puces</a:t>
            </a:r>
          </a:p>
          <a:p>
            <a:pPr>
              <a:lnSpc>
                <a:spcPct val="125000"/>
              </a:lnSpc>
              <a:spcBef>
                <a:spcPct val="20000"/>
              </a:spcBef>
              <a:buClr>
                <a:srgbClr val="352377"/>
              </a:buClr>
              <a:buSzPct val="65000"/>
            </a:pPr>
            <a:endParaRPr lang="fr-FR" altLang="fr-FR" dirty="0">
              <a:solidFill>
                <a:schemeClr val="bg1"/>
              </a:solidFill>
              <a:latin typeface="Constantia" panose="02030602050306030303" pitchFamily="18" charset="0"/>
            </a:endParaRPr>
          </a:p>
          <a:p>
            <a:pPr>
              <a:spcBef>
                <a:spcPct val="20000"/>
              </a:spcBef>
              <a:buClr>
                <a:srgbClr val="352377"/>
              </a:buClr>
              <a:buSzPct val="65000"/>
            </a:pPr>
            <a:r>
              <a:rPr lang="fr-FR" altLang="fr-FR" dirty="0">
                <a:solidFill>
                  <a:schemeClr val="bg1"/>
                </a:solidFill>
                <a:latin typeface="Constantia" panose="02030602050306030303" pitchFamily="18" charset="0"/>
              </a:rPr>
              <a:t>&lt;</a:t>
            </a:r>
            <a:r>
              <a:rPr lang="fr-FR" altLang="fr-FR" dirty="0" err="1">
                <a:solidFill>
                  <a:schemeClr val="bg1"/>
                </a:solidFill>
                <a:latin typeface="Constantia" panose="02030602050306030303" pitchFamily="18" charset="0"/>
              </a:rPr>
              <a:t>ol</a:t>
            </a:r>
            <a:r>
              <a:rPr lang="fr-FR" altLang="fr-FR" dirty="0">
                <a:solidFill>
                  <a:schemeClr val="bg1"/>
                </a:solidFill>
                <a:latin typeface="Constantia" panose="02030602050306030303" pitchFamily="18" charset="0"/>
              </a:rPr>
              <a:t>&gt; . . &lt;/</a:t>
            </a:r>
            <a:r>
              <a:rPr lang="fr-FR" altLang="fr-FR" dirty="0" err="1">
                <a:solidFill>
                  <a:schemeClr val="bg1"/>
                </a:solidFill>
                <a:latin typeface="Constantia" panose="02030602050306030303" pitchFamily="18" charset="0"/>
              </a:rPr>
              <a:t>ol</a:t>
            </a:r>
            <a:r>
              <a:rPr lang="fr-FR" altLang="fr-FR" dirty="0">
                <a:solidFill>
                  <a:schemeClr val="bg1"/>
                </a:solidFill>
                <a:latin typeface="Constantia" panose="02030602050306030303" pitchFamily="18" charset="0"/>
              </a:rPr>
              <a:t>&gt; 			Liste triée, liste à numéros</a:t>
            </a:r>
          </a:p>
          <a:p>
            <a:pPr>
              <a:spcBef>
                <a:spcPct val="20000"/>
              </a:spcBef>
              <a:buClr>
                <a:srgbClr val="352377"/>
              </a:buClr>
              <a:buSzPct val="65000"/>
            </a:pPr>
            <a:endParaRPr lang="fr-FR" altLang="fr-FR" dirty="0">
              <a:solidFill>
                <a:schemeClr val="bg1"/>
              </a:solidFill>
              <a:latin typeface="Constantia" panose="02030602050306030303" pitchFamily="18" charset="0"/>
            </a:endParaRPr>
          </a:p>
          <a:p>
            <a:pPr>
              <a:spcBef>
                <a:spcPct val="20000"/>
              </a:spcBef>
              <a:buClr>
                <a:srgbClr val="352377"/>
              </a:buClr>
              <a:buSzPct val="65000"/>
            </a:pPr>
            <a:r>
              <a:rPr lang="fr-FR" altLang="fr-FR" dirty="0">
                <a:solidFill>
                  <a:schemeClr val="bg1"/>
                </a:solidFill>
                <a:latin typeface="Constantia" panose="02030602050306030303" pitchFamily="18" charset="0"/>
              </a:rPr>
              <a:t>&lt;li&gt; . . &lt;/li&gt; 			Elément de la liste</a:t>
            </a:r>
          </a:p>
          <a:p>
            <a:pPr>
              <a:lnSpc>
                <a:spcPct val="125000"/>
              </a:lnSpc>
              <a:spcBef>
                <a:spcPct val="20000"/>
              </a:spcBef>
              <a:buClr>
                <a:srgbClr val="352377"/>
              </a:buClr>
              <a:buSzPct val="65000"/>
            </a:pPr>
            <a:endParaRPr lang="fr-FR" altLang="fr-FR" dirty="0">
              <a:solidFill>
                <a:schemeClr val="bg1"/>
              </a:solidFill>
              <a:latin typeface="Constantia" panose="02030602050306030303" pitchFamily="18" charset="0"/>
            </a:endParaRPr>
          </a:p>
          <a:p>
            <a:endParaRPr lang="fr-FR" altLang="fr-FR" dirty="0">
              <a:solidFill>
                <a:schemeClr val="bg1"/>
              </a:solidFill>
              <a:latin typeface="Constantia" panose="02030602050306030303" pitchFamily="18" charset="0"/>
            </a:endParaRPr>
          </a:p>
        </p:txBody>
      </p:sp>
      <p:sp>
        <p:nvSpPr>
          <p:cNvPr id="14" name="Text Box 5"/>
          <p:cNvSpPr txBox="1">
            <a:spLocks noChangeArrowheads="1"/>
          </p:cNvSpPr>
          <p:nvPr/>
        </p:nvSpPr>
        <p:spPr bwMode="auto">
          <a:xfrm>
            <a:off x="2276061" y="4682661"/>
            <a:ext cx="31758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342900" indent="-342900">
              <a:buFont typeface="Wingdings" panose="05000000000000000000" pitchFamily="2" charset="2"/>
              <a:buChar char="v"/>
            </a:pPr>
            <a:r>
              <a:rPr lang="fr-FR" altLang="fr-FR" dirty="0">
                <a:solidFill>
                  <a:schemeClr val="bg1"/>
                </a:solidFill>
                <a:latin typeface="Arial" panose="020B0604020202020204" pitchFamily="34" charset="0"/>
              </a:rPr>
              <a:t>Et aussi: dl, dt, dd</a:t>
            </a:r>
          </a:p>
        </p:txBody>
      </p:sp>
      <p:sp>
        <p:nvSpPr>
          <p:cNvPr id="4" name="Flèche droite 3"/>
          <p:cNvSpPr/>
          <p:nvPr/>
        </p:nvSpPr>
        <p:spPr>
          <a:xfrm>
            <a:off x="4837043" y="1736035"/>
            <a:ext cx="821635" cy="145774"/>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èche droite 14"/>
          <p:cNvSpPr/>
          <p:nvPr/>
        </p:nvSpPr>
        <p:spPr>
          <a:xfrm>
            <a:off x="4837043" y="3573204"/>
            <a:ext cx="821635" cy="145774"/>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èche droite 15"/>
          <p:cNvSpPr/>
          <p:nvPr/>
        </p:nvSpPr>
        <p:spPr>
          <a:xfrm>
            <a:off x="4837043" y="2710158"/>
            <a:ext cx="821635" cy="145774"/>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7374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6000">
              <a:srgbClr val="00B0F0"/>
            </a:gs>
            <a:gs pos="74000">
              <a:srgbClr val="00B0F0"/>
            </a:gs>
            <a:gs pos="11000">
              <a:srgbClr val="FFC000"/>
            </a:gs>
            <a:gs pos="94000">
              <a:srgbClr val="FFC000"/>
            </a:gs>
          </a:gsLst>
          <a:path path="circle">
            <a:fillToRect l="100000" t="100000"/>
          </a:path>
        </a:gradFill>
        <a:effectLst/>
      </p:bgPr>
    </p:bg>
    <p:spTree>
      <p:nvGrpSpPr>
        <p:cNvPr id="1" name=""/>
        <p:cNvGrpSpPr/>
        <p:nvPr/>
      </p:nvGrpSpPr>
      <p:grpSpPr>
        <a:xfrm>
          <a:off x="0" y="0"/>
          <a:ext cx="0" cy="0"/>
          <a:chOff x="0" y="0"/>
          <a:chExt cx="0" cy="0"/>
        </a:xfrm>
      </p:grpSpPr>
      <p:pic>
        <p:nvPicPr>
          <p:cNvPr id="8" name="Imag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6187" y="-1171"/>
            <a:ext cx="1098451" cy="1098451"/>
          </a:xfrm>
          <a:prstGeom prst="rect">
            <a:avLst/>
          </a:prstGeom>
        </p:spPr>
      </p:pic>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7034" y="6209714"/>
            <a:ext cx="529577" cy="529577"/>
          </a:xfrm>
          <a:prstGeom prst="rect">
            <a:avLst/>
          </a:prstGeom>
        </p:spPr>
      </p:pic>
      <p:sp>
        <p:nvSpPr>
          <p:cNvPr id="7" name="Rectangle 2"/>
          <p:cNvSpPr txBox="1">
            <a:spLocks noChangeArrowheads="1"/>
          </p:cNvSpPr>
          <p:nvPr/>
        </p:nvSpPr>
        <p:spPr>
          <a:xfrm>
            <a:off x="2640081" y="325341"/>
            <a:ext cx="6530423" cy="679174"/>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defRPr/>
            </a:pPr>
            <a:r>
              <a:rPr lang="fr-FR" u="sng" dirty="0">
                <a:solidFill>
                  <a:schemeClr val="bg1"/>
                </a:solidFill>
                <a:effectLst>
                  <a:outerShdw blurRad="38100" dist="38100" dir="2700000" algn="tl">
                    <a:srgbClr val="000000">
                      <a:alpha val="43137"/>
                    </a:srgbClr>
                  </a:outerShdw>
                </a:effectLst>
                <a:latin typeface="Constantia" panose="02030602050306030303" pitchFamily="18" charset="0"/>
              </a:rPr>
              <a:t>Les tableaux</a:t>
            </a:r>
          </a:p>
        </p:txBody>
      </p:sp>
      <p:sp>
        <p:nvSpPr>
          <p:cNvPr id="9" name="Rectangle 4"/>
          <p:cNvSpPr txBox="1">
            <a:spLocks noChangeArrowheads="1"/>
          </p:cNvSpPr>
          <p:nvPr/>
        </p:nvSpPr>
        <p:spPr>
          <a:xfrm>
            <a:off x="1674638" y="1267724"/>
            <a:ext cx="8545513" cy="5029200"/>
          </a:xfrm>
          <a:prstGeom prst="rect">
            <a:avLst/>
          </a:prstGeom>
          <a:noFill/>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nSpc>
                <a:spcPct val="115000"/>
              </a:lnSpc>
              <a:buFontTx/>
              <a:buNone/>
            </a:pPr>
            <a:r>
              <a:rPr lang="fr-FR" altLang="fr-FR" b="1" dirty="0">
                <a:solidFill>
                  <a:schemeClr val="bg1"/>
                </a:solidFill>
                <a:latin typeface="Constantia" panose="02030602050306030303" pitchFamily="18" charset="0"/>
              </a:rPr>
              <a:t>&lt;table&gt; . . &lt;/table&gt;			Définit un tableau</a:t>
            </a:r>
          </a:p>
          <a:p>
            <a:pPr algn="ctr">
              <a:lnSpc>
                <a:spcPct val="80000"/>
              </a:lnSpc>
              <a:buFontTx/>
              <a:buNone/>
            </a:pPr>
            <a:endParaRPr lang="fr-FR" altLang="fr-FR" b="1" dirty="0">
              <a:solidFill>
                <a:schemeClr val="bg1"/>
              </a:solidFill>
              <a:latin typeface="Constantia" panose="02030602050306030303" pitchFamily="18" charset="0"/>
            </a:endParaRPr>
          </a:p>
          <a:p>
            <a:pPr>
              <a:lnSpc>
                <a:spcPct val="80000"/>
              </a:lnSpc>
              <a:buFontTx/>
              <a:buNone/>
            </a:pPr>
            <a:r>
              <a:rPr lang="fr-FR" altLang="fr-FR" b="1" dirty="0">
                <a:solidFill>
                  <a:schemeClr val="bg1"/>
                </a:solidFill>
                <a:latin typeface="Constantia" panose="02030602050306030303" pitchFamily="18" charset="0"/>
              </a:rPr>
              <a:t>Principaux attributs:</a:t>
            </a:r>
          </a:p>
          <a:p>
            <a:pPr algn="ctr">
              <a:lnSpc>
                <a:spcPct val="80000"/>
              </a:lnSpc>
              <a:buFontTx/>
              <a:buNone/>
            </a:pPr>
            <a:endParaRPr lang="fr-FR" altLang="fr-FR" b="1" dirty="0">
              <a:solidFill>
                <a:schemeClr val="bg1"/>
              </a:solidFill>
              <a:latin typeface="Constantia" panose="02030602050306030303" pitchFamily="18" charset="0"/>
            </a:endParaRPr>
          </a:p>
          <a:p>
            <a:pPr lvl="3">
              <a:lnSpc>
                <a:spcPct val="80000"/>
              </a:lnSpc>
            </a:pPr>
            <a:r>
              <a:rPr lang="fr-FR" altLang="fr-FR" sz="2400" b="1" dirty="0">
                <a:solidFill>
                  <a:schemeClr val="bg1"/>
                </a:solidFill>
                <a:latin typeface="Constantia" panose="02030602050306030303" pitchFamily="18" charset="0"/>
              </a:rPr>
              <a:t>align = </a:t>
            </a:r>
            <a:r>
              <a:rPr lang="fr-FR" altLang="fr-FR" sz="2400" b="1" i="1" dirty="0">
                <a:solidFill>
                  <a:schemeClr val="bg1"/>
                </a:solidFill>
                <a:latin typeface="Constantia" panose="02030602050306030303" pitchFamily="18" charset="0"/>
              </a:rPr>
              <a:t>position</a:t>
            </a:r>
          </a:p>
          <a:p>
            <a:pPr lvl="3">
              <a:lnSpc>
                <a:spcPct val="80000"/>
              </a:lnSpc>
            </a:pPr>
            <a:r>
              <a:rPr lang="fr-FR" altLang="fr-FR" sz="2400" b="1" dirty="0">
                <a:solidFill>
                  <a:schemeClr val="bg1"/>
                </a:solidFill>
                <a:latin typeface="Constantia" panose="02030602050306030303" pitchFamily="18" charset="0"/>
              </a:rPr>
              <a:t>bgcolor = </a:t>
            </a:r>
            <a:r>
              <a:rPr lang="fr-FR" altLang="fr-FR" sz="2400" b="1" i="1" dirty="0">
                <a:solidFill>
                  <a:schemeClr val="bg1"/>
                </a:solidFill>
                <a:latin typeface="Constantia" panose="02030602050306030303" pitchFamily="18" charset="0"/>
              </a:rPr>
              <a:t>color </a:t>
            </a:r>
          </a:p>
          <a:p>
            <a:pPr lvl="3">
              <a:lnSpc>
                <a:spcPct val="80000"/>
              </a:lnSpc>
            </a:pPr>
            <a:r>
              <a:rPr lang="fr-FR" altLang="fr-FR" sz="2400" b="1" dirty="0">
                <a:solidFill>
                  <a:schemeClr val="bg1"/>
                </a:solidFill>
                <a:latin typeface="Constantia" panose="02030602050306030303" pitchFamily="18" charset="0"/>
              </a:rPr>
              <a:t>border = n</a:t>
            </a:r>
          </a:p>
          <a:p>
            <a:pPr lvl="3">
              <a:lnSpc>
                <a:spcPct val="80000"/>
              </a:lnSpc>
            </a:pPr>
            <a:r>
              <a:rPr lang="fr-FR" altLang="fr-FR" sz="2400" b="1" dirty="0" err="1">
                <a:solidFill>
                  <a:schemeClr val="bg1"/>
                </a:solidFill>
                <a:latin typeface="Constantia" panose="02030602050306030303" pitchFamily="18" charset="0"/>
              </a:rPr>
              <a:t>cellpadding</a:t>
            </a:r>
            <a:r>
              <a:rPr lang="fr-FR" altLang="fr-FR" sz="2400" b="1" dirty="0">
                <a:solidFill>
                  <a:schemeClr val="bg1"/>
                </a:solidFill>
                <a:latin typeface="Constantia" panose="02030602050306030303" pitchFamily="18" charset="0"/>
              </a:rPr>
              <a:t> = n</a:t>
            </a:r>
          </a:p>
          <a:p>
            <a:pPr lvl="3">
              <a:lnSpc>
                <a:spcPct val="80000"/>
              </a:lnSpc>
            </a:pPr>
            <a:r>
              <a:rPr lang="fr-FR" altLang="fr-FR" sz="2400" b="1" dirty="0" err="1">
                <a:solidFill>
                  <a:schemeClr val="bg1"/>
                </a:solidFill>
                <a:latin typeface="Constantia" panose="02030602050306030303" pitchFamily="18" charset="0"/>
              </a:rPr>
              <a:t>cellspacing</a:t>
            </a:r>
            <a:r>
              <a:rPr lang="fr-FR" altLang="fr-FR" sz="2400" b="1" dirty="0">
                <a:solidFill>
                  <a:schemeClr val="bg1"/>
                </a:solidFill>
                <a:latin typeface="Constantia" panose="02030602050306030303" pitchFamily="18" charset="0"/>
              </a:rPr>
              <a:t> = n</a:t>
            </a:r>
          </a:p>
          <a:p>
            <a:pPr lvl="3">
              <a:lnSpc>
                <a:spcPct val="80000"/>
              </a:lnSpc>
            </a:pPr>
            <a:r>
              <a:rPr lang="fr-FR" altLang="fr-FR" sz="2400" b="1" dirty="0">
                <a:solidFill>
                  <a:schemeClr val="bg1"/>
                </a:solidFill>
                <a:latin typeface="Constantia" panose="02030602050306030303" pitchFamily="18" charset="0"/>
              </a:rPr>
              <a:t>width = n</a:t>
            </a:r>
          </a:p>
        </p:txBody>
      </p:sp>
      <p:sp>
        <p:nvSpPr>
          <p:cNvPr id="2" name="Flèche droite 1"/>
          <p:cNvSpPr/>
          <p:nvPr/>
        </p:nvSpPr>
        <p:spPr>
          <a:xfrm>
            <a:off x="4903304" y="1444488"/>
            <a:ext cx="1001988" cy="23853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8051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6000">
              <a:srgbClr val="00B0F0"/>
            </a:gs>
            <a:gs pos="74000">
              <a:srgbClr val="00B0F0"/>
            </a:gs>
            <a:gs pos="11000">
              <a:srgbClr val="FFC000"/>
            </a:gs>
            <a:gs pos="94000">
              <a:srgbClr val="FFC000"/>
            </a:gs>
          </a:gsLst>
          <a:path path="circle">
            <a:fillToRect l="100000" t="100000"/>
          </a:path>
        </a:gradFill>
        <a:effectLst/>
      </p:bgPr>
    </p:bg>
    <p:spTree>
      <p:nvGrpSpPr>
        <p:cNvPr id="1" name=""/>
        <p:cNvGrpSpPr/>
        <p:nvPr/>
      </p:nvGrpSpPr>
      <p:grpSpPr>
        <a:xfrm>
          <a:off x="0" y="0"/>
          <a:ext cx="0" cy="0"/>
          <a:chOff x="0" y="0"/>
          <a:chExt cx="0" cy="0"/>
        </a:xfrm>
      </p:grpSpPr>
      <p:pic>
        <p:nvPicPr>
          <p:cNvPr id="8" name="Imag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6187" y="-1171"/>
            <a:ext cx="1098451" cy="1098451"/>
          </a:xfrm>
          <a:prstGeom prst="rect">
            <a:avLst/>
          </a:prstGeom>
        </p:spPr>
      </p:pic>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7034" y="6209714"/>
            <a:ext cx="529577" cy="529577"/>
          </a:xfrm>
          <a:prstGeom prst="rect">
            <a:avLst/>
          </a:prstGeom>
        </p:spPr>
      </p:pic>
      <p:sp>
        <p:nvSpPr>
          <p:cNvPr id="7" name="Rectangle 2"/>
          <p:cNvSpPr txBox="1">
            <a:spLocks noChangeArrowheads="1"/>
          </p:cNvSpPr>
          <p:nvPr/>
        </p:nvSpPr>
        <p:spPr>
          <a:xfrm>
            <a:off x="2640081" y="325341"/>
            <a:ext cx="6530423" cy="679174"/>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defRPr/>
            </a:pPr>
            <a:r>
              <a:rPr lang="fr-FR" u="sng" dirty="0">
                <a:solidFill>
                  <a:schemeClr val="bg1"/>
                </a:solidFill>
                <a:effectLst>
                  <a:outerShdw blurRad="38100" dist="38100" dir="2700000" algn="tl">
                    <a:srgbClr val="000000">
                      <a:alpha val="43137"/>
                    </a:srgbClr>
                  </a:outerShdw>
                </a:effectLst>
                <a:latin typeface="Constantia" panose="02030602050306030303" pitchFamily="18" charset="0"/>
              </a:rPr>
              <a:t>Les tableaux</a:t>
            </a:r>
          </a:p>
        </p:txBody>
      </p:sp>
      <p:sp>
        <p:nvSpPr>
          <p:cNvPr id="10" name="Rectangle 3"/>
          <p:cNvSpPr txBox="1">
            <a:spLocks noChangeArrowheads="1"/>
          </p:cNvSpPr>
          <p:nvPr/>
        </p:nvSpPr>
        <p:spPr>
          <a:xfrm>
            <a:off x="1125412" y="1683027"/>
            <a:ext cx="9361004" cy="4227443"/>
          </a:xfrm>
          <a:prstGeom prst="rect">
            <a:avLst/>
          </a:prstGeom>
          <a:noFill/>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lnSpc>
                <a:spcPct val="115000"/>
              </a:lnSpc>
              <a:buFontTx/>
              <a:buNone/>
            </a:pPr>
            <a:r>
              <a:rPr lang="fr-FR" altLang="fr-FR" sz="2400" b="1" dirty="0">
                <a:solidFill>
                  <a:schemeClr val="bg1"/>
                </a:solidFill>
                <a:latin typeface="Constantia" panose="02030602050306030303" pitchFamily="18" charset="0"/>
              </a:rPr>
              <a:t>&lt;tr&gt; . . &lt;/tr&gt;			Définit une ligne d'un tableau</a:t>
            </a:r>
          </a:p>
          <a:p>
            <a:pPr>
              <a:lnSpc>
                <a:spcPct val="80000"/>
              </a:lnSpc>
              <a:buFontTx/>
              <a:buNone/>
            </a:pPr>
            <a:endParaRPr lang="fr-FR" altLang="fr-FR" b="1" dirty="0">
              <a:solidFill>
                <a:schemeClr val="bg1"/>
              </a:solidFill>
              <a:latin typeface="Constantia" panose="02030602050306030303" pitchFamily="18" charset="0"/>
            </a:endParaRPr>
          </a:p>
          <a:p>
            <a:pPr>
              <a:spcBef>
                <a:spcPct val="0"/>
              </a:spcBef>
              <a:buSzTx/>
              <a:buFontTx/>
              <a:buNone/>
            </a:pPr>
            <a:r>
              <a:rPr lang="fr-FR" altLang="fr-FR" b="1" dirty="0">
                <a:solidFill>
                  <a:schemeClr val="bg1"/>
                </a:solidFill>
                <a:latin typeface="Constantia" panose="02030602050306030303" pitchFamily="18" charset="0"/>
              </a:rPr>
              <a:t>Principaux attributs :</a:t>
            </a:r>
          </a:p>
          <a:p>
            <a:pPr>
              <a:spcBef>
                <a:spcPct val="0"/>
              </a:spcBef>
              <a:buSzTx/>
              <a:buFontTx/>
              <a:buNone/>
            </a:pPr>
            <a:endParaRPr lang="fr-FR" altLang="fr-FR" b="1" dirty="0">
              <a:solidFill>
                <a:schemeClr val="bg1"/>
              </a:solidFill>
              <a:latin typeface="Constantia" panose="02030602050306030303" pitchFamily="18" charset="0"/>
            </a:endParaRPr>
          </a:p>
          <a:p>
            <a:pPr lvl="1">
              <a:lnSpc>
                <a:spcPct val="80000"/>
              </a:lnSpc>
              <a:buFont typeface="Wingdings" panose="05000000000000000000" pitchFamily="2" charset="2"/>
              <a:buChar char="Ø"/>
            </a:pPr>
            <a:r>
              <a:rPr lang="fr-FR" altLang="fr-FR" sz="2400" b="1" dirty="0">
                <a:solidFill>
                  <a:schemeClr val="bg1"/>
                </a:solidFill>
                <a:latin typeface="Constantia" panose="02030602050306030303" pitchFamily="18" charset="0"/>
              </a:rPr>
              <a:t>align = </a:t>
            </a:r>
            <a:r>
              <a:rPr lang="fr-FR" altLang="fr-FR" sz="2400" b="1" i="1" dirty="0">
                <a:solidFill>
                  <a:schemeClr val="bg1"/>
                </a:solidFill>
                <a:latin typeface="Constantia" panose="02030602050306030303" pitchFamily="18" charset="0"/>
              </a:rPr>
              <a:t>left, center, right</a:t>
            </a:r>
          </a:p>
          <a:p>
            <a:pPr lvl="1">
              <a:lnSpc>
                <a:spcPct val="80000"/>
              </a:lnSpc>
              <a:buFont typeface="Wingdings" panose="05000000000000000000" pitchFamily="2" charset="2"/>
              <a:buChar char="Ø"/>
            </a:pPr>
            <a:r>
              <a:rPr lang="fr-FR" altLang="fr-FR" sz="2400" b="1" dirty="0">
                <a:solidFill>
                  <a:schemeClr val="bg1"/>
                </a:solidFill>
                <a:latin typeface="Constantia" panose="02030602050306030303" pitchFamily="18" charset="0"/>
              </a:rPr>
              <a:t>valign = </a:t>
            </a:r>
            <a:r>
              <a:rPr lang="fr-FR" altLang="fr-FR" sz="2400" b="1" i="1" dirty="0">
                <a:solidFill>
                  <a:schemeClr val="bg1"/>
                </a:solidFill>
                <a:latin typeface="Constantia" panose="02030602050306030303" pitchFamily="18" charset="0"/>
              </a:rPr>
              <a:t>top, middle, bottom</a:t>
            </a:r>
          </a:p>
          <a:p>
            <a:pPr lvl="1">
              <a:lnSpc>
                <a:spcPct val="80000"/>
              </a:lnSpc>
              <a:buFont typeface="Wingdings" panose="05000000000000000000" pitchFamily="2" charset="2"/>
              <a:buChar char="Ø"/>
            </a:pPr>
            <a:r>
              <a:rPr lang="fr-FR" altLang="fr-FR" sz="2400" b="1" dirty="0">
                <a:solidFill>
                  <a:schemeClr val="bg1"/>
                </a:solidFill>
                <a:latin typeface="Constantia" panose="02030602050306030303" pitchFamily="18" charset="0"/>
              </a:rPr>
              <a:t>bgcolor = </a:t>
            </a:r>
            <a:r>
              <a:rPr lang="fr-FR" altLang="fr-FR" sz="2400" b="1" i="1" dirty="0">
                <a:solidFill>
                  <a:schemeClr val="bg1"/>
                </a:solidFill>
                <a:latin typeface="Constantia" panose="02030602050306030303" pitchFamily="18" charset="0"/>
              </a:rPr>
              <a:t>color </a:t>
            </a:r>
          </a:p>
          <a:p>
            <a:pPr lvl="1">
              <a:lnSpc>
                <a:spcPct val="80000"/>
              </a:lnSpc>
              <a:buFont typeface="Wingdings" panose="05000000000000000000" pitchFamily="2" charset="2"/>
              <a:buChar char="Ø"/>
            </a:pPr>
            <a:r>
              <a:rPr lang="fr-FR" altLang="fr-FR" sz="2400" b="1" dirty="0">
                <a:solidFill>
                  <a:schemeClr val="bg1"/>
                </a:solidFill>
                <a:latin typeface="Constantia" panose="02030602050306030303" pitchFamily="18" charset="0"/>
              </a:rPr>
              <a:t>border = n</a:t>
            </a:r>
          </a:p>
          <a:p>
            <a:pPr algn="ctr">
              <a:lnSpc>
                <a:spcPct val="80000"/>
              </a:lnSpc>
              <a:buFontTx/>
              <a:buNone/>
            </a:pPr>
            <a:endParaRPr lang="fr-FR" altLang="fr-FR" b="1" dirty="0">
              <a:solidFill>
                <a:schemeClr val="bg1"/>
              </a:solidFill>
              <a:latin typeface="Constantia" panose="02030602050306030303" pitchFamily="18" charset="0"/>
            </a:endParaRPr>
          </a:p>
        </p:txBody>
      </p:sp>
      <p:sp>
        <p:nvSpPr>
          <p:cNvPr id="4" name="Flèche droite 3"/>
          <p:cNvSpPr/>
          <p:nvPr/>
        </p:nvSpPr>
        <p:spPr>
          <a:xfrm>
            <a:off x="4280452" y="1881809"/>
            <a:ext cx="1007165" cy="18553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1193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6000">
              <a:srgbClr val="00B0F0"/>
            </a:gs>
            <a:gs pos="74000">
              <a:srgbClr val="00B0F0"/>
            </a:gs>
            <a:gs pos="11000">
              <a:srgbClr val="FFC000"/>
            </a:gs>
            <a:gs pos="94000">
              <a:srgbClr val="FFC000"/>
            </a:gs>
          </a:gsLst>
          <a:path path="circle">
            <a:fillToRect l="100000" t="100000"/>
          </a:path>
        </a:gradFill>
        <a:effectLst/>
      </p:bgPr>
    </p:bg>
    <p:spTree>
      <p:nvGrpSpPr>
        <p:cNvPr id="1" name=""/>
        <p:cNvGrpSpPr/>
        <p:nvPr/>
      </p:nvGrpSpPr>
      <p:grpSpPr>
        <a:xfrm>
          <a:off x="0" y="0"/>
          <a:ext cx="0" cy="0"/>
          <a:chOff x="0" y="0"/>
          <a:chExt cx="0" cy="0"/>
        </a:xfrm>
      </p:grpSpPr>
      <p:pic>
        <p:nvPicPr>
          <p:cNvPr id="8" name="Imag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6187" y="-1171"/>
            <a:ext cx="1098451" cy="1098451"/>
          </a:xfrm>
          <a:prstGeom prst="rect">
            <a:avLst/>
          </a:prstGeom>
        </p:spPr>
      </p:pic>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7034" y="6209714"/>
            <a:ext cx="529577" cy="529577"/>
          </a:xfrm>
          <a:prstGeom prst="rect">
            <a:avLst/>
          </a:prstGeom>
        </p:spPr>
      </p:pic>
      <p:sp>
        <p:nvSpPr>
          <p:cNvPr id="7" name="Rectangle 2"/>
          <p:cNvSpPr txBox="1">
            <a:spLocks noChangeArrowheads="1"/>
          </p:cNvSpPr>
          <p:nvPr/>
        </p:nvSpPr>
        <p:spPr>
          <a:xfrm>
            <a:off x="2640081" y="325341"/>
            <a:ext cx="6530423" cy="679174"/>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defRPr/>
            </a:pPr>
            <a:r>
              <a:rPr lang="fr-FR" u="sng" dirty="0">
                <a:solidFill>
                  <a:schemeClr val="bg1"/>
                </a:solidFill>
                <a:effectLst>
                  <a:outerShdw blurRad="38100" dist="38100" dir="2700000" algn="tl">
                    <a:srgbClr val="000000">
                      <a:alpha val="43137"/>
                    </a:srgbClr>
                  </a:outerShdw>
                </a:effectLst>
                <a:latin typeface="Constantia" panose="02030602050306030303" pitchFamily="18" charset="0"/>
              </a:rPr>
              <a:t>Les tableaux</a:t>
            </a:r>
          </a:p>
        </p:txBody>
      </p:sp>
      <p:sp>
        <p:nvSpPr>
          <p:cNvPr id="9" name="Rectangle 3"/>
          <p:cNvSpPr txBox="1">
            <a:spLocks noChangeArrowheads="1"/>
          </p:cNvSpPr>
          <p:nvPr/>
        </p:nvSpPr>
        <p:spPr>
          <a:xfrm>
            <a:off x="1632535" y="1348409"/>
            <a:ext cx="9486039" cy="4721087"/>
          </a:xfrm>
          <a:prstGeom prst="rect">
            <a:avLst/>
          </a:prstGeom>
          <a:noFill/>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nSpc>
                <a:spcPct val="115000"/>
              </a:lnSpc>
              <a:buFontTx/>
              <a:buNone/>
            </a:pPr>
            <a:r>
              <a:rPr lang="fr-FR" altLang="fr-FR" b="1" dirty="0">
                <a:solidFill>
                  <a:schemeClr val="bg1"/>
                </a:solidFill>
                <a:latin typeface="Constantia" panose="02030602050306030303" pitchFamily="18" charset="0"/>
              </a:rPr>
              <a:t>&lt;td&gt; . . &lt;/td&gt;				Définit une cellule de données</a:t>
            </a:r>
          </a:p>
          <a:p>
            <a:pPr>
              <a:lnSpc>
                <a:spcPct val="80000"/>
              </a:lnSpc>
              <a:buFontTx/>
              <a:buNone/>
            </a:pPr>
            <a:endParaRPr lang="fr-FR" altLang="fr-FR" b="1" dirty="0">
              <a:solidFill>
                <a:schemeClr val="bg1"/>
              </a:solidFill>
              <a:latin typeface="Constantia" panose="02030602050306030303" pitchFamily="18" charset="0"/>
            </a:endParaRPr>
          </a:p>
          <a:p>
            <a:pPr>
              <a:spcBef>
                <a:spcPct val="0"/>
              </a:spcBef>
              <a:buSzTx/>
              <a:buFontTx/>
              <a:buNone/>
            </a:pPr>
            <a:r>
              <a:rPr lang="fr-FR" altLang="fr-FR" b="1" dirty="0">
                <a:solidFill>
                  <a:schemeClr val="bg1"/>
                </a:solidFill>
                <a:latin typeface="Constantia" panose="02030602050306030303" pitchFamily="18" charset="0"/>
              </a:rPr>
              <a:t>Principaux attributs :</a:t>
            </a:r>
          </a:p>
          <a:p>
            <a:pPr>
              <a:spcBef>
                <a:spcPct val="0"/>
              </a:spcBef>
              <a:buSzTx/>
              <a:buFontTx/>
              <a:buNone/>
            </a:pPr>
            <a:endParaRPr lang="fr-FR" altLang="fr-FR" b="1" dirty="0">
              <a:solidFill>
                <a:schemeClr val="bg1"/>
              </a:solidFill>
              <a:latin typeface="Constantia" panose="02030602050306030303" pitchFamily="18" charset="0"/>
            </a:endParaRPr>
          </a:p>
          <a:p>
            <a:pPr lvl="1">
              <a:lnSpc>
                <a:spcPct val="80000"/>
              </a:lnSpc>
              <a:buFont typeface="Wingdings" panose="05000000000000000000" pitchFamily="2" charset="2"/>
              <a:buChar char="v"/>
            </a:pPr>
            <a:r>
              <a:rPr lang="fr-FR" altLang="fr-FR" sz="2400" b="1" dirty="0">
                <a:solidFill>
                  <a:schemeClr val="bg1"/>
                </a:solidFill>
                <a:latin typeface="Constantia" panose="02030602050306030303" pitchFamily="18" charset="0"/>
              </a:rPr>
              <a:t>align = </a:t>
            </a:r>
            <a:r>
              <a:rPr lang="fr-FR" altLang="fr-FR" sz="2400" b="1" i="1" dirty="0">
                <a:solidFill>
                  <a:schemeClr val="bg1"/>
                </a:solidFill>
                <a:latin typeface="Constantia" panose="02030602050306030303" pitchFamily="18" charset="0"/>
              </a:rPr>
              <a:t>type</a:t>
            </a:r>
          </a:p>
          <a:p>
            <a:pPr lvl="1">
              <a:lnSpc>
                <a:spcPct val="80000"/>
              </a:lnSpc>
              <a:buFont typeface="Wingdings" panose="05000000000000000000" pitchFamily="2" charset="2"/>
              <a:buChar char="v"/>
            </a:pPr>
            <a:r>
              <a:rPr lang="fr-FR" altLang="fr-FR" sz="2400" b="1" dirty="0">
                <a:solidFill>
                  <a:schemeClr val="bg1"/>
                </a:solidFill>
                <a:latin typeface="Constantia" panose="02030602050306030303" pitchFamily="18" charset="0"/>
              </a:rPr>
              <a:t>valign = </a:t>
            </a:r>
            <a:r>
              <a:rPr lang="fr-FR" altLang="fr-FR" sz="2400" b="1" i="1" dirty="0">
                <a:solidFill>
                  <a:schemeClr val="bg1"/>
                </a:solidFill>
                <a:latin typeface="Constantia" panose="02030602050306030303" pitchFamily="18" charset="0"/>
              </a:rPr>
              <a:t>type</a:t>
            </a:r>
          </a:p>
          <a:p>
            <a:pPr lvl="1">
              <a:lnSpc>
                <a:spcPct val="80000"/>
              </a:lnSpc>
              <a:buFont typeface="Wingdings" panose="05000000000000000000" pitchFamily="2" charset="2"/>
              <a:buChar char="v"/>
            </a:pPr>
            <a:r>
              <a:rPr lang="fr-FR" altLang="fr-FR" sz="2400" b="1" dirty="0">
                <a:solidFill>
                  <a:schemeClr val="bg1"/>
                </a:solidFill>
                <a:latin typeface="Constantia" panose="02030602050306030303" pitchFamily="18" charset="0"/>
              </a:rPr>
              <a:t>bgcolor = </a:t>
            </a:r>
            <a:r>
              <a:rPr lang="fr-FR" altLang="fr-FR" sz="2400" b="1" i="1" dirty="0">
                <a:solidFill>
                  <a:schemeClr val="bg1"/>
                </a:solidFill>
                <a:latin typeface="Constantia" panose="02030602050306030303" pitchFamily="18" charset="0"/>
              </a:rPr>
              <a:t>color </a:t>
            </a:r>
          </a:p>
          <a:p>
            <a:pPr lvl="1">
              <a:lnSpc>
                <a:spcPct val="80000"/>
              </a:lnSpc>
              <a:buFont typeface="Wingdings" panose="05000000000000000000" pitchFamily="2" charset="2"/>
              <a:buChar char="v"/>
            </a:pPr>
            <a:r>
              <a:rPr lang="fr-FR" altLang="fr-FR" sz="2400" b="1" dirty="0">
                <a:solidFill>
                  <a:schemeClr val="bg1"/>
                </a:solidFill>
                <a:latin typeface="Constantia" panose="02030602050306030303" pitchFamily="18" charset="0"/>
              </a:rPr>
              <a:t>colspan, rowspan = n</a:t>
            </a:r>
          </a:p>
          <a:p>
            <a:pPr lvl="1">
              <a:lnSpc>
                <a:spcPct val="80000"/>
              </a:lnSpc>
              <a:buFont typeface="Wingdings" panose="05000000000000000000" pitchFamily="2" charset="2"/>
              <a:buChar char="v"/>
            </a:pPr>
            <a:r>
              <a:rPr lang="fr-FR" altLang="fr-FR" sz="2400" b="1" dirty="0">
                <a:solidFill>
                  <a:schemeClr val="bg1"/>
                </a:solidFill>
                <a:latin typeface="Constantia" panose="02030602050306030303" pitchFamily="18" charset="0"/>
              </a:rPr>
              <a:t>height, width = n</a:t>
            </a:r>
          </a:p>
          <a:p>
            <a:pPr algn="ctr">
              <a:lnSpc>
                <a:spcPct val="80000"/>
              </a:lnSpc>
              <a:buFontTx/>
              <a:buNone/>
            </a:pPr>
            <a:endParaRPr lang="fr-FR" altLang="fr-FR" b="1" dirty="0">
              <a:solidFill>
                <a:schemeClr val="bg1"/>
              </a:solidFill>
              <a:latin typeface="Constantia" panose="02030602050306030303" pitchFamily="18" charset="0"/>
            </a:endParaRPr>
          </a:p>
        </p:txBody>
      </p:sp>
      <p:sp>
        <p:nvSpPr>
          <p:cNvPr id="2" name="Flèche droite 1"/>
          <p:cNvSpPr/>
          <p:nvPr/>
        </p:nvSpPr>
        <p:spPr>
          <a:xfrm>
            <a:off x="4465983" y="1497496"/>
            <a:ext cx="1590260" cy="2120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4250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6000">
              <a:srgbClr val="00B0F0"/>
            </a:gs>
            <a:gs pos="74000">
              <a:srgbClr val="00B0F0"/>
            </a:gs>
            <a:gs pos="11000">
              <a:srgbClr val="FFC000"/>
            </a:gs>
            <a:gs pos="94000">
              <a:srgbClr val="FFC000"/>
            </a:gs>
          </a:gsLst>
          <a:path path="circle">
            <a:fillToRect l="100000" t="100000"/>
          </a:path>
        </a:gradFill>
        <a:effectLst/>
      </p:bgPr>
    </p:bg>
    <p:spTree>
      <p:nvGrpSpPr>
        <p:cNvPr id="1" name=""/>
        <p:cNvGrpSpPr/>
        <p:nvPr/>
      </p:nvGrpSpPr>
      <p:grpSpPr>
        <a:xfrm>
          <a:off x="0" y="0"/>
          <a:ext cx="0" cy="0"/>
          <a:chOff x="0" y="0"/>
          <a:chExt cx="0" cy="0"/>
        </a:xfrm>
      </p:grpSpPr>
      <p:pic>
        <p:nvPicPr>
          <p:cNvPr id="8" name="Imag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6187" y="-1171"/>
            <a:ext cx="1098451" cy="1098451"/>
          </a:xfrm>
          <a:prstGeom prst="rect">
            <a:avLst/>
          </a:prstGeom>
        </p:spPr>
      </p:pic>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7034" y="6209714"/>
            <a:ext cx="529577" cy="529577"/>
          </a:xfrm>
          <a:prstGeom prst="rect">
            <a:avLst/>
          </a:prstGeom>
        </p:spPr>
      </p:pic>
      <p:sp>
        <p:nvSpPr>
          <p:cNvPr id="7" name="Rectangle 2"/>
          <p:cNvSpPr txBox="1">
            <a:spLocks noChangeArrowheads="1"/>
          </p:cNvSpPr>
          <p:nvPr/>
        </p:nvSpPr>
        <p:spPr>
          <a:xfrm>
            <a:off x="2640081" y="325341"/>
            <a:ext cx="6530423" cy="679174"/>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defRPr/>
            </a:pPr>
            <a:r>
              <a:rPr lang="fr-FR" u="sng" dirty="0">
                <a:solidFill>
                  <a:schemeClr val="bg1"/>
                </a:solidFill>
                <a:effectLst>
                  <a:outerShdw blurRad="38100" dist="38100" dir="2700000" algn="tl">
                    <a:srgbClr val="000000">
                      <a:alpha val="43137"/>
                    </a:srgbClr>
                  </a:outerShdw>
                </a:effectLst>
                <a:latin typeface="Constantia" panose="02030602050306030303" pitchFamily="18" charset="0"/>
              </a:rPr>
              <a:t>Les IMAGES</a:t>
            </a:r>
          </a:p>
        </p:txBody>
      </p:sp>
      <p:sp>
        <p:nvSpPr>
          <p:cNvPr id="9" name="Rectangle 3"/>
          <p:cNvSpPr txBox="1">
            <a:spLocks noChangeArrowheads="1"/>
          </p:cNvSpPr>
          <p:nvPr/>
        </p:nvSpPr>
        <p:spPr>
          <a:xfrm>
            <a:off x="1528032" y="1004515"/>
            <a:ext cx="9486039" cy="4364319"/>
          </a:xfrm>
          <a:prstGeom prst="rect">
            <a:avLst/>
          </a:prstGeom>
          <a:noFill/>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nSpc>
                <a:spcPct val="115000"/>
              </a:lnSpc>
              <a:buFontTx/>
              <a:buNone/>
            </a:pPr>
            <a:r>
              <a:rPr lang="fr-FR" altLang="fr-FR" b="1" dirty="0">
                <a:solidFill>
                  <a:sysClr val="windowText" lastClr="000000"/>
                </a:solidFill>
                <a:latin typeface="Constantia" panose="02030602050306030303" pitchFamily="18" charset="0"/>
              </a:rPr>
              <a:t>&lt;img /&gt;				</a:t>
            </a:r>
          </a:p>
          <a:p>
            <a:pPr>
              <a:lnSpc>
                <a:spcPct val="80000"/>
              </a:lnSpc>
              <a:buFontTx/>
              <a:buNone/>
            </a:pPr>
            <a:endParaRPr lang="fr-FR" altLang="fr-FR" b="1" dirty="0">
              <a:solidFill>
                <a:sysClr val="windowText" lastClr="000000"/>
              </a:solidFill>
              <a:latin typeface="Constantia" panose="02030602050306030303" pitchFamily="18" charset="0"/>
            </a:endParaRPr>
          </a:p>
          <a:p>
            <a:pPr>
              <a:spcBef>
                <a:spcPct val="0"/>
              </a:spcBef>
              <a:buSzTx/>
              <a:buFontTx/>
              <a:buNone/>
            </a:pPr>
            <a:r>
              <a:rPr lang="fr-FR" altLang="fr-FR" b="1" dirty="0">
                <a:solidFill>
                  <a:sysClr val="windowText" lastClr="000000"/>
                </a:solidFill>
                <a:latin typeface="Constantia" panose="02030602050306030303" pitchFamily="18" charset="0"/>
              </a:rPr>
              <a:t>Principaux attributs :</a:t>
            </a:r>
          </a:p>
          <a:p>
            <a:pPr marL="457200" lvl="1" indent="0">
              <a:lnSpc>
                <a:spcPct val="80000"/>
              </a:lnSpc>
              <a:buNone/>
            </a:pPr>
            <a:endParaRPr lang="fr-FR" b="1" dirty="0">
              <a:solidFill>
                <a:sysClr val="windowText" lastClr="000000"/>
              </a:solidFill>
              <a:latin typeface="Constantia" panose="02030602050306030303" pitchFamily="18" charset="0"/>
            </a:endParaRPr>
          </a:p>
          <a:p>
            <a:pPr lvl="1">
              <a:lnSpc>
                <a:spcPct val="80000"/>
              </a:lnSpc>
              <a:buFont typeface="Wingdings" panose="05000000000000000000" pitchFamily="2" charset="2"/>
              <a:buChar char="Ø"/>
            </a:pPr>
            <a:r>
              <a:rPr lang="fr-FR" sz="4000" dirty="0">
                <a:solidFill>
                  <a:schemeClr val="accent6">
                    <a:lumMod val="20000"/>
                    <a:lumOff val="80000"/>
                  </a:schemeClr>
                </a:solidFill>
              </a:rPr>
              <a:t>src</a:t>
            </a:r>
            <a:r>
              <a:rPr lang="fr-FR" sz="4000" dirty="0">
                <a:solidFill>
                  <a:sysClr val="windowText" lastClr="000000"/>
                </a:solidFill>
              </a:rPr>
              <a:t> </a:t>
            </a:r>
          </a:p>
          <a:p>
            <a:pPr lvl="1">
              <a:lnSpc>
                <a:spcPct val="80000"/>
              </a:lnSpc>
              <a:buFont typeface="Wingdings" panose="05000000000000000000" pitchFamily="2" charset="2"/>
              <a:buChar char="Ø"/>
            </a:pPr>
            <a:r>
              <a:rPr lang="fr-FR" sz="4000" dirty="0">
                <a:solidFill>
                  <a:schemeClr val="accent6">
                    <a:lumMod val="20000"/>
                    <a:lumOff val="80000"/>
                  </a:schemeClr>
                </a:solidFill>
              </a:rPr>
              <a:t>alt </a:t>
            </a:r>
          </a:p>
          <a:p>
            <a:pPr lvl="1">
              <a:lnSpc>
                <a:spcPct val="80000"/>
              </a:lnSpc>
              <a:buFont typeface="Wingdings" panose="05000000000000000000" pitchFamily="2" charset="2"/>
              <a:buChar char="Ø"/>
            </a:pPr>
            <a:r>
              <a:rPr lang="fr-FR" sz="4000" dirty="0">
                <a:solidFill>
                  <a:schemeClr val="accent6">
                    <a:lumMod val="20000"/>
                    <a:lumOff val="80000"/>
                  </a:schemeClr>
                </a:solidFill>
              </a:rPr>
              <a:t>border </a:t>
            </a:r>
            <a:r>
              <a:rPr lang="fr-FR" sz="4000" dirty="0">
                <a:solidFill>
                  <a:sysClr val="windowText" lastClr="000000"/>
                </a:solidFill>
              </a:rPr>
              <a:t> </a:t>
            </a:r>
          </a:p>
          <a:p>
            <a:pPr lvl="1">
              <a:lnSpc>
                <a:spcPct val="80000"/>
              </a:lnSpc>
              <a:buFont typeface="Wingdings" panose="05000000000000000000" pitchFamily="2" charset="2"/>
              <a:buChar char="Ø"/>
            </a:pPr>
            <a:r>
              <a:rPr lang="fr-FR" sz="4000" dirty="0">
                <a:solidFill>
                  <a:schemeClr val="accent6">
                    <a:lumMod val="20000"/>
                    <a:lumOff val="80000"/>
                  </a:schemeClr>
                </a:solidFill>
              </a:rPr>
              <a:t>Width</a:t>
            </a:r>
          </a:p>
          <a:p>
            <a:pPr lvl="1">
              <a:lnSpc>
                <a:spcPct val="80000"/>
              </a:lnSpc>
              <a:buFont typeface="Wingdings" panose="05000000000000000000" pitchFamily="2" charset="2"/>
              <a:buChar char="Ø"/>
            </a:pPr>
            <a:r>
              <a:rPr lang="fr-FR" sz="4000" dirty="0">
                <a:solidFill>
                  <a:schemeClr val="accent6">
                    <a:lumMod val="20000"/>
                    <a:lumOff val="80000"/>
                  </a:schemeClr>
                </a:solidFill>
              </a:rPr>
              <a:t>height</a:t>
            </a:r>
            <a:endParaRPr lang="fr-FR" sz="4000" dirty="0">
              <a:solidFill>
                <a:sysClr val="windowText" lastClr="000000"/>
              </a:solidFill>
            </a:endParaRPr>
          </a:p>
        </p:txBody>
      </p:sp>
    </p:spTree>
    <p:extLst>
      <p:ext uri="{BB962C8B-B14F-4D97-AF65-F5344CB8AC3E}">
        <p14:creationId xmlns:p14="http://schemas.microsoft.com/office/powerpoint/2010/main" val="4235107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6000">
              <a:srgbClr val="00B0F0"/>
            </a:gs>
            <a:gs pos="74000">
              <a:srgbClr val="00B0F0"/>
            </a:gs>
            <a:gs pos="11000">
              <a:srgbClr val="FFC000"/>
            </a:gs>
            <a:gs pos="94000">
              <a:srgbClr val="FFC000"/>
            </a:gs>
          </a:gsLst>
          <a:path path="circle">
            <a:fillToRect l="100000" t="100000"/>
          </a:path>
        </a:gradFill>
        <a:effectLst/>
      </p:bgPr>
    </p:bg>
    <p:spTree>
      <p:nvGrpSpPr>
        <p:cNvPr id="1" name=""/>
        <p:cNvGrpSpPr/>
        <p:nvPr/>
      </p:nvGrpSpPr>
      <p:grpSpPr>
        <a:xfrm>
          <a:off x="0" y="0"/>
          <a:ext cx="0" cy="0"/>
          <a:chOff x="0" y="0"/>
          <a:chExt cx="0" cy="0"/>
        </a:xfrm>
      </p:grpSpPr>
      <p:pic>
        <p:nvPicPr>
          <p:cNvPr id="8" name="Imag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6187" y="-1171"/>
            <a:ext cx="1098451" cy="1098451"/>
          </a:xfrm>
          <a:prstGeom prst="rect">
            <a:avLst/>
          </a:prstGeom>
        </p:spPr>
      </p:pic>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7034" y="6209714"/>
            <a:ext cx="529577" cy="529577"/>
          </a:xfrm>
          <a:prstGeom prst="rect">
            <a:avLst/>
          </a:prstGeom>
        </p:spPr>
      </p:pic>
      <p:sp>
        <p:nvSpPr>
          <p:cNvPr id="7" name="Rectangle 2"/>
          <p:cNvSpPr txBox="1">
            <a:spLocks noChangeArrowheads="1"/>
          </p:cNvSpPr>
          <p:nvPr/>
        </p:nvSpPr>
        <p:spPr>
          <a:xfrm>
            <a:off x="2640081" y="325341"/>
            <a:ext cx="6530423" cy="679174"/>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defRPr/>
            </a:pPr>
            <a:r>
              <a:rPr lang="fr-FR" u="sng" dirty="0">
                <a:solidFill>
                  <a:schemeClr val="bg1"/>
                </a:solidFill>
                <a:effectLst>
                  <a:outerShdw blurRad="38100" dist="38100" dir="2700000" algn="tl">
                    <a:srgbClr val="000000">
                      <a:alpha val="43137"/>
                    </a:srgbClr>
                  </a:outerShdw>
                </a:effectLst>
                <a:latin typeface="Constantia" panose="02030602050306030303" pitchFamily="18" charset="0"/>
              </a:rPr>
              <a:t>Les vidéos</a:t>
            </a:r>
          </a:p>
        </p:txBody>
      </p:sp>
      <p:sp>
        <p:nvSpPr>
          <p:cNvPr id="9" name="Rectangle 3"/>
          <p:cNvSpPr txBox="1">
            <a:spLocks noChangeArrowheads="1"/>
          </p:cNvSpPr>
          <p:nvPr/>
        </p:nvSpPr>
        <p:spPr>
          <a:xfrm>
            <a:off x="1528032" y="1004515"/>
            <a:ext cx="9486039" cy="5734776"/>
          </a:xfrm>
          <a:prstGeom prst="rect">
            <a:avLst/>
          </a:prstGeom>
          <a:noFill/>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nSpc>
                <a:spcPct val="115000"/>
              </a:lnSpc>
              <a:buFontTx/>
              <a:buNone/>
            </a:pPr>
            <a:r>
              <a:rPr lang="fr-FR" altLang="fr-FR" b="1" dirty="0">
                <a:solidFill>
                  <a:sysClr val="windowText" lastClr="000000"/>
                </a:solidFill>
                <a:latin typeface="Constantia" panose="02030602050306030303" pitchFamily="18" charset="0"/>
              </a:rPr>
              <a:t>&lt;video&gt; . . &lt;/video&gt;				</a:t>
            </a:r>
          </a:p>
          <a:p>
            <a:pPr>
              <a:lnSpc>
                <a:spcPct val="80000"/>
              </a:lnSpc>
              <a:buFontTx/>
              <a:buNone/>
            </a:pPr>
            <a:endParaRPr lang="fr-FR" altLang="fr-FR" b="1" dirty="0">
              <a:solidFill>
                <a:sysClr val="windowText" lastClr="000000"/>
              </a:solidFill>
              <a:latin typeface="Constantia" panose="02030602050306030303" pitchFamily="18" charset="0"/>
            </a:endParaRPr>
          </a:p>
          <a:p>
            <a:pPr>
              <a:spcBef>
                <a:spcPct val="0"/>
              </a:spcBef>
              <a:buSzTx/>
              <a:buFontTx/>
              <a:buNone/>
            </a:pPr>
            <a:r>
              <a:rPr lang="fr-FR" altLang="fr-FR" b="1" dirty="0">
                <a:solidFill>
                  <a:sysClr val="windowText" lastClr="000000"/>
                </a:solidFill>
                <a:latin typeface="Constantia" panose="02030602050306030303" pitchFamily="18" charset="0"/>
              </a:rPr>
              <a:t>Principaux attributs :</a:t>
            </a:r>
          </a:p>
          <a:p>
            <a:pPr marL="457200" lvl="1" indent="0">
              <a:lnSpc>
                <a:spcPct val="80000"/>
              </a:lnSpc>
              <a:buNone/>
            </a:pPr>
            <a:endParaRPr lang="fr-FR" b="1" dirty="0">
              <a:solidFill>
                <a:sysClr val="windowText" lastClr="000000"/>
              </a:solidFill>
              <a:latin typeface="Constantia" panose="02030602050306030303" pitchFamily="18" charset="0"/>
            </a:endParaRPr>
          </a:p>
          <a:p>
            <a:pPr lvl="1">
              <a:lnSpc>
                <a:spcPct val="80000"/>
              </a:lnSpc>
              <a:buFont typeface="Wingdings" panose="05000000000000000000" pitchFamily="2" charset="2"/>
              <a:buChar char="Ø"/>
            </a:pPr>
            <a:r>
              <a:rPr lang="fr-FR" sz="2400" dirty="0">
                <a:solidFill>
                  <a:schemeClr val="accent6">
                    <a:lumMod val="20000"/>
                    <a:lumOff val="80000"/>
                  </a:schemeClr>
                </a:solidFill>
              </a:rPr>
              <a:t>controls</a:t>
            </a:r>
            <a:r>
              <a:rPr lang="fr-FR" sz="2400" dirty="0">
                <a:solidFill>
                  <a:sysClr val="windowText" lastClr="000000"/>
                </a:solidFill>
              </a:rPr>
              <a:t> : permet de rajouter des boutons de contrôle de lecture standards (lecture/pause, barre de progression, plein-écran…) ; </a:t>
            </a:r>
          </a:p>
          <a:p>
            <a:pPr lvl="1">
              <a:lnSpc>
                <a:spcPct val="80000"/>
              </a:lnSpc>
              <a:buFont typeface="Wingdings" panose="05000000000000000000" pitchFamily="2" charset="2"/>
              <a:buChar char="Ø"/>
            </a:pPr>
            <a:r>
              <a:rPr lang="fr-FR" sz="2400" dirty="0">
                <a:solidFill>
                  <a:schemeClr val="accent6">
                    <a:lumMod val="20000"/>
                    <a:lumOff val="80000"/>
                  </a:schemeClr>
                </a:solidFill>
              </a:rPr>
              <a:t>autoplay </a:t>
            </a:r>
            <a:r>
              <a:rPr lang="fr-FR" sz="2400" dirty="0">
                <a:solidFill>
                  <a:sysClr val="windowText" lastClr="000000"/>
                </a:solidFill>
              </a:rPr>
              <a:t>: (plutôt évident…) la lecture est lancée automatiquement dès que la vidéo commence à se charger ; n’en abusez pas, cela peut être assez gênant pour la navigation ; </a:t>
            </a:r>
          </a:p>
          <a:p>
            <a:pPr lvl="1">
              <a:lnSpc>
                <a:spcPct val="80000"/>
              </a:lnSpc>
              <a:buFont typeface="Wingdings" panose="05000000000000000000" pitchFamily="2" charset="2"/>
              <a:buChar char="Ø"/>
            </a:pPr>
            <a:r>
              <a:rPr lang="fr-FR" sz="2400" dirty="0">
                <a:solidFill>
                  <a:schemeClr val="accent6">
                    <a:lumMod val="20000"/>
                    <a:lumOff val="80000"/>
                  </a:schemeClr>
                </a:solidFill>
              </a:rPr>
              <a:t>poster *</a:t>
            </a:r>
            <a:r>
              <a:rPr lang="fr-FR" sz="2400" dirty="0">
                <a:solidFill>
                  <a:sysClr val="windowText" lastClr="000000"/>
                </a:solidFill>
              </a:rPr>
              <a:t> : lien vers une image d’illustration si la vidéo n’est pas disponible à l’adresse spécifiée ; </a:t>
            </a:r>
          </a:p>
          <a:p>
            <a:pPr lvl="1">
              <a:lnSpc>
                <a:spcPct val="80000"/>
              </a:lnSpc>
              <a:buFont typeface="Wingdings" panose="05000000000000000000" pitchFamily="2" charset="2"/>
              <a:buChar char="Ø"/>
            </a:pPr>
            <a:r>
              <a:rPr lang="fr-FR" sz="2400" dirty="0">
                <a:solidFill>
                  <a:schemeClr val="accent6">
                    <a:lumMod val="20000"/>
                    <a:lumOff val="80000"/>
                  </a:schemeClr>
                </a:solidFill>
              </a:rPr>
              <a:t>loop </a:t>
            </a:r>
            <a:r>
              <a:rPr lang="fr-FR" sz="2400" dirty="0">
                <a:solidFill>
                  <a:sysClr val="windowText" lastClr="000000"/>
                </a:solidFill>
              </a:rPr>
              <a:t>: relance la lecture quand cette dernière est terminée</a:t>
            </a:r>
          </a:p>
          <a:p>
            <a:pPr lvl="1">
              <a:lnSpc>
                <a:spcPct val="80000"/>
              </a:lnSpc>
              <a:buFont typeface="Wingdings" panose="05000000000000000000" pitchFamily="2" charset="2"/>
              <a:buChar char="Ø"/>
            </a:pPr>
            <a:r>
              <a:rPr lang="fr-FR" sz="2400" dirty="0">
                <a:solidFill>
                  <a:schemeClr val="accent6">
                    <a:lumMod val="20000"/>
                    <a:lumOff val="80000"/>
                  </a:schemeClr>
                </a:solidFill>
              </a:rPr>
              <a:t>height et width </a:t>
            </a:r>
            <a:r>
              <a:rPr lang="fr-FR" sz="2400" dirty="0">
                <a:solidFill>
                  <a:sysClr val="windowText" lastClr="000000"/>
                </a:solidFill>
              </a:rPr>
              <a:t>* : pour spécifier une hauteur et une largeur au lecteur ; </a:t>
            </a:r>
          </a:p>
          <a:p>
            <a:pPr lvl="1">
              <a:lnSpc>
                <a:spcPct val="80000"/>
              </a:lnSpc>
              <a:buFont typeface="Wingdings" panose="05000000000000000000" pitchFamily="2" charset="2"/>
              <a:buChar char="Ø"/>
            </a:pPr>
            <a:r>
              <a:rPr lang="fr-FR" sz="2400" dirty="0">
                <a:solidFill>
                  <a:schemeClr val="accent6">
                    <a:lumMod val="20000"/>
                    <a:lumOff val="80000"/>
                  </a:schemeClr>
                </a:solidFill>
              </a:rPr>
              <a:t>muted</a:t>
            </a:r>
            <a:r>
              <a:rPr lang="fr-FR" sz="2400" dirty="0">
                <a:solidFill>
                  <a:sysClr val="windowText" lastClr="000000"/>
                </a:solidFill>
              </a:rPr>
              <a:t> : coupe le son</a:t>
            </a:r>
            <a:endParaRPr lang="fr-FR" altLang="fr-FR" b="1" dirty="0">
              <a:solidFill>
                <a:sysClr val="windowText" lastClr="000000"/>
              </a:solidFill>
              <a:latin typeface="Constantia" panose="02030602050306030303" pitchFamily="18" charset="0"/>
            </a:endParaRPr>
          </a:p>
        </p:txBody>
      </p:sp>
      <p:sp>
        <p:nvSpPr>
          <p:cNvPr id="2" name="Flèche droite 1"/>
          <p:cNvSpPr/>
          <p:nvPr/>
        </p:nvSpPr>
        <p:spPr>
          <a:xfrm>
            <a:off x="5580424" y="1562811"/>
            <a:ext cx="1590260" cy="2120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7764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6000">
              <a:srgbClr val="00B0F0"/>
            </a:gs>
            <a:gs pos="74000">
              <a:srgbClr val="00B0F0"/>
            </a:gs>
            <a:gs pos="11000">
              <a:srgbClr val="FFC000"/>
            </a:gs>
            <a:gs pos="94000">
              <a:srgbClr val="FFC000"/>
            </a:gs>
          </a:gsLst>
          <a:path path="circle">
            <a:fillToRect l="100000" t="100000"/>
          </a:path>
        </a:gradFill>
        <a:effectLst/>
      </p:bgPr>
    </p:bg>
    <p:spTree>
      <p:nvGrpSpPr>
        <p:cNvPr id="1" name=""/>
        <p:cNvGrpSpPr/>
        <p:nvPr/>
      </p:nvGrpSpPr>
      <p:grpSpPr>
        <a:xfrm>
          <a:off x="0" y="0"/>
          <a:ext cx="0" cy="0"/>
          <a:chOff x="0" y="0"/>
          <a:chExt cx="0" cy="0"/>
        </a:xfrm>
      </p:grpSpPr>
      <p:sp>
        <p:nvSpPr>
          <p:cNvPr id="2" name="Rectangle 2"/>
          <p:cNvSpPr txBox="1">
            <a:spLocks noChangeArrowheads="1"/>
          </p:cNvSpPr>
          <p:nvPr/>
        </p:nvSpPr>
        <p:spPr>
          <a:xfrm>
            <a:off x="2616591" y="332936"/>
            <a:ext cx="7680960" cy="764344"/>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defRPr/>
            </a:pPr>
            <a:r>
              <a:rPr lang="fr-FR" sz="3400" u="sng" dirty="0">
                <a:solidFill>
                  <a:sysClr val="windowText" lastClr="000000"/>
                </a:solidFill>
                <a:effectLst>
                  <a:outerShdw blurRad="38100" dist="38100" dir="2700000" algn="tl">
                    <a:srgbClr val="000000">
                      <a:alpha val="43137"/>
                    </a:srgbClr>
                  </a:outerShdw>
                </a:effectLst>
                <a:latin typeface="Constantia" panose="02030602050306030303" pitchFamily="18" charset="0"/>
              </a:rPr>
              <a:t>HTML</a:t>
            </a:r>
            <a:r>
              <a:rPr lang="en-US" sz="3400" u="sng" dirty="0">
                <a:solidFill>
                  <a:sysClr val="windowText" lastClr="000000"/>
                </a:solidFill>
                <a:effectLst>
                  <a:outerShdw blurRad="38100" dist="38100" dir="2700000" algn="tl">
                    <a:srgbClr val="000000">
                      <a:alpha val="43137"/>
                    </a:srgbClr>
                  </a:outerShdw>
                </a:effectLst>
                <a:latin typeface="Constantia" panose="02030602050306030303" pitchFamily="18" charset="0"/>
              </a:rPr>
              <a:t>?</a:t>
            </a:r>
            <a:endParaRPr lang="fr-FR" sz="3400" u="sng" dirty="0">
              <a:solidFill>
                <a:sysClr val="windowText" lastClr="000000"/>
              </a:solidFill>
              <a:effectLst>
                <a:outerShdw blurRad="38100" dist="38100" dir="2700000" algn="tl">
                  <a:srgbClr val="000000">
                    <a:alpha val="43137"/>
                  </a:srgbClr>
                </a:outerShdw>
              </a:effectLst>
              <a:latin typeface="Constantia" panose="02030602050306030303" pitchFamily="18" charset="0"/>
            </a:endParaRPr>
          </a:p>
        </p:txBody>
      </p:sp>
      <p:sp>
        <p:nvSpPr>
          <p:cNvPr id="4" name="ZoneTexte 3"/>
          <p:cNvSpPr txBox="1"/>
          <p:nvPr/>
        </p:nvSpPr>
        <p:spPr>
          <a:xfrm>
            <a:off x="1125413" y="1342904"/>
            <a:ext cx="9172138" cy="830997"/>
          </a:xfrm>
          <a:prstGeom prst="rect">
            <a:avLst/>
          </a:prstGeom>
          <a:noFill/>
        </p:spPr>
        <p:txBody>
          <a:bodyPr wrap="square" rtlCol="0">
            <a:spAutoFit/>
          </a:bodyPr>
          <a:lstStyle/>
          <a:p>
            <a:pPr algn="just">
              <a:buFontTx/>
              <a:buBlip>
                <a:blip r:embed="rId2"/>
              </a:buBlip>
            </a:pPr>
            <a:r>
              <a:rPr lang="fr-FR" sz="2400" dirty="0">
                <a:solidFill>
                  <a:sysClr val="windowText" lastClr="000000"/>
                </a:solidFill>
                <a:latin typeface="Constantia" panose="02030602050306030303" pitchFamily="18" charset="0"/>
              </a:rPr>
              <a:t>HTML est l’abréviation de </a:t>
            </a:r>
            <a:r>
              <a:rPr lang="fr-FR" sz="2400" dirty="0">
                <a:solidFill>
                  <a:schemeClr val="bg1"/>
                </a:solidFill>
                <a:latin typeface="Constantia" panose="02030602050306030303" pitchFamily="18" charset="0"/>
              </a:rPr>
              <a:t>HyperText Markup Language</a:t>
            </a:r>
            <a:r>
              <a:rPr lang="fr-FR" sz="2400" dirty="0">
                <a:solidFill>
                  <a:sysClr val="windowText" lastClr="000000"/>
                </a:solidFill>
                <a:latin typeface="Constantia" panose="02030602050306030303" pitchFamily="18" charset="0"/>
              </a:rPr>
              <a:t>, soit en français « langage hypertexte de balisage ». </a:t>
            </a:r>
            <a:endParaRPr lang="fr-FR" altLang="fr-FR" sz="2400" dirty="0">
              <a:solidFill>
                <a:sysClr val="windowText" lastClr="000000"/>
              </a:solidFill>
              <a:latin typeface="Constantia" panose="02030602050306030303" pitchFamily="18" charset="0"/>
            </a:endParaRPr>
          </a:p>
        </p:txBody>
      </p:sp>
      <p:sp>
        <p:nvSpPr>
          <p:cNvPr id="5" name="ZoneTexte 4"/>
          <p:cNvSpPr txBox="1"/>
          <p:nvPr/>
        </p:nvSpPr>
        <p:spPr>
          <a:xfrm>
            <a:off x="1125414" y="2269167"/>
            <a:ext cx="9172137" cy="1200329"/>
          </a:xfrm>
          <a:prstGeom prst="rect">
            <a:avLst/>
          </a:prstGeom>
          <a:noFill/>
        </p:spPr>
        <p:txBody>
          <a:bodyPr wrap="square" rtlCol="0">
            <a:spAutoFit/>
          </a:bodyPr>
          <a:lstStyle/>
          <a:p>
            <a:pPr algn="just">
              <a:buBlip>
                <a:blip r:embed="rId2"/>
              </a:buBlip>
            </a:pPr>
            <a:r>
              <a:rPr lang="fr-FR" sz="2400" dirty="0">
                <a:solidFill>
                  <a:sysClr val="windowText" lastClr="000000"/>
                </a:solidFill>
                <a:latin typeface="Constantia" panose="02030602050306030303" pitchFamily="18" charset="0"/>
              </a:rPr>
              <a:t>Ce langage a été créé en 1991 et a pour fonction de structurer et de donner du sens à du contenu.</a:t>
            </a:r>
            <a:endParaRPr lang="en-US" sz="2400" dirty="0">
              <a:solidFill>
                <a:sysClr val="windowText" lastClr="000000"/>
              </a:solidFill>
              <a:latin typeface="Constantia" panose="02030602050306030303" pitchFamily="18" charset="0"/>
            </a:endParaRPr>
          </a:p>
          <a:p>
            <a:pPr algn="just"/>
            <a:endParaRPr lang="fr-FR" altLang="fr-FR" sz="2400" dirty="0">
              <a:solidFill>
                <a:sysClr val="windowText" lastClr="000000"/>
              </a:solidFill>
              <a:latin typeface="Constantia" panose="02030602050306030303" pitchFamily="18" charset="0"/>
            </a:endParaRPr>
          </a:p>
        </p:txBody>
      </p:sp>
      <p:sp>
        <p:nvSpPr>
          <p:cNvPr id="7" name="ZoneTexte 6"/>
          <p:cNvSpPr txBox="1"/>
          <p:nvPr/>
        </p:nvSpPr>
        <p:spPr>
          <a:xfrm>
            <a:off x="1069142" y="3289157"/>
            <a:ext cx="9284679" cy="2308324"/>
          </a:xfrm>
          <a:prstGeom prst="rect">
            <a:avLst/>
          </a:prstGeom>
          <a:noFill/>
        </p:spPr>
        <p:txBody>
          <a:bodyPr wrap="square" rtlCol="0">
            <a:spAutoFit/>
          </a:bodyPr>
          <a:lstStyle/>
          <a:p>
            <a:pPr lvl="0" algn="just">
              <a:buBlip>
                <a:blip r:embed="rId2"/>
              </a:buBlip>
            </a:pPr>
            <a:r>
              <a:rPr lang="fr-FR" sz="2400" dirty="0">
                <a:solidFill>
                  <a:sysClr val="windowText" lastClr="000000"/>
                </a:solidFill>
                <a:latin typeface="Constantia" panose="02030602050306030303" pitchFamily="18" charset="0"/>
              </a:rPr>
              <a:t>HTML est utilisé pour baliser un contenu, c’est à dire pour le structurer et lui donner du sens. Le HTML sert, entre autres choses, à indiquer aux navigateurs quel texte doit être considéré comme un paragraphe, quel texte doit être considéré comme un titre, que tel contenu est une image ou une vidéo.</a:t>
            </a:r>
            <a:endParaRPr lang="en-US" sz="2400" dirty="0">
              <a:solidFill>
                <a:sysClr val="windowText" lastClr="000000"/>
              </a:solidFill>
              <a:latin typeface="Constantia" panose="02030602050306030303" pitchFamily="18" charset="0"/>
            </a:endParaRPr>
          </a:p>
          <a:p>
            <a:pPr algn="just"/>
            <a:endParaRPr lang="fr-FR" altLang="fr-FR" sz="2400" dirty="0">
              <a:solidFill>
                <a:sysClr val="windowText" lastClr="000000"/>
              </a:solidFill>
              <a:latin typeface="Constantia" panose="02030602050306030303" pitchFamily="18" charset="0"/>
            </a:endParaRPr>
          </a:p>
        </p:txBody>
      </p:sp>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187" y="-1171"/>
            <a:ext cx="1098451" cy="1098451"/>
          </a:xfrm>
          <a:prstGeom prst="rect">
            <a:avLst/>
          </a:prstGeom>
        </p:spPr>
      </p:pic>
      <p:pic>
        <p:nvPicPr>
          <p:cNvPr id="9" name="Imag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37034" y="6209714"/>
            <a:ext cx="529577" cy="529577"/>
          </a:xfrm>
          <a:prstGeom prst="rect">
            <a:avLst/>
          </a:prstGeom>
        </p:spPr>
      </p:pic>
    </p:spTree>
    <p:extLst>
      <p:ext uri="{BB962C8B-B14F-4D97-AF65-F5344CB8AC3E}">
        <p14:creationId xmlns:p14="http://schemas.microsoft.com/office/powerpoint/2010/main" val="105814691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6"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6000">
              <a:srgbClr val="00B0F0"/>
            </a:gs>
            <a:gs pos="74000">
              <a:srgbClr val="00B0F0"/>
            </a:gs>
            <a:gs pos="11000">
              <a:srgbClr val="FFC000"/>
            </a:gs>
            <a:gs pos="94000">
              <a:srgbClr val="FFC000"/>
            </a:gs>
          </a:gsLst>
          <a:path path="circle">
            <a:fillToRect l="100000" t="100000"/>
          </a:path>
        </a:gradFill>
        <a:effectLst/>
      </p:bgPr>
    </p:bg>
    <p:spTree>
      <p:nvGrpSpPr>
        <p:cNvPr id="1" name=""/>
        <p:cNvGrpSpPr/>
        <p:nvPr/>
      </p:nvGrpSpPr>
      <p:grpSpPr>
        <a:xfrm>
          <a:off x="0" y="0"/>
          <a:ext cx="0" cy="0"/>
          <a:chOff x="0" y="0"/>
          <a:chExt cx="0" cy="0"/>
        </a:xfrm>
      </p:grpSpPr>
      <p:pic>
        <p:nvPicPr>
          <p:cNvPr id="8" name="Imag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6187" y="-1171"/>
            <a:ext cx="1098451" cy="1098451"/>
          </a:xfrm>
          <a:prstGeom prst="rect">
            <a:avLst/>
          </a:prstGeom>
        </p:spPr>
      </p:pic>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7034" y="6209714"/>
            <a:ext cx="529577" cy="529577"/>
          </a:xfrm>
          <a:prstGeom prst="rect">
            <a:avLst/>
          </a:prstGeom>
        </p:spPr>
      </p:pic>
      <p:sp>
        <p:nvSpPr>
          <p:cNvPr id="7" name="Rectangle 2"/>
          <p:cNvSpPr txBox="1">
            <a:spLocks noChangeArrowheads="1"/>
          </p:cNvSpPr>
          <p:nvPr/>
        </p:nvSpPr>
        <p:spPr>
          <a:xfrm>
            <a:off x="2640081" y="325341"/>
            <a:ext cx="6530423" cy="679174"/>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defRPr/>
            </a:pPr>
            <a:r>
              <a:rPr lang="fr-FR" u="sng" dirty="0">
                <a:solidFill>
                  <a:schemeClr val="bg1"/>
                </a:solidFill>
                <a:effectLst>
                  <a:outerShdw blurRad="38100" dist="38100" dir="2700000" algn="tl">
                    <a:srgbClr val="000000">
                      <a:alpha val="43137"/>
                    </a:srgbClr>
                  </a:outerShdw>
                </a:effectLst>
                <a:latin typeface="Constantia" panose="02030602050306030303" pitchFamily="18" charset="0"/>
              </a:rPr>
              <a:t>Les FORMULAIRES</a:t>
            </a:r>
          </a:p>
        </p:txBody>
      </p:sp>
      <p:sp>
        <p:nvSpPr>
          <p:cNvPr id="9" name="Rectangle 3"/>
          <p:cNvSpPr txBox="1">
            <a:spLocks noChangeArrowheads="1"/>
          </p:cNvSpPr>
          <p:nvPr/>
        </p:nvSpPr>
        <p:spPr>
          <a:xfrm>
            <a:off x="2129774" y="1004515"/>
            <a:ext cx="7422145" cy="5734776"/>
          </a:xfrm>
          <a:prstGeom prst="rect">
            <a:avLst/>
          </a:prstGeom>
          <a:noFill/>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nSpc>
                <a:spcPct val="115000"/>
              </a:lnSpc>
              <a:buFontTx/>
              <a:buNone/>
            </a:pPr>
            <a:r>
              <a:rPr lang="fr-FR" altLang="fr-FR" sz="2800" b="1" dirty="0">
                <a:solidFill>
                  <a:sysClr val="windowText" lastClr="000000"/>
                </a:solidFill>
                <a:latin typeface="Constantia" panose="02030602050306030303" pitchFamily="18" charset="0"/>
              </a:rPr>
              <a:t>&lt;</a:t>
            </a:r>
            <a:r>
              <a:rPr lang="fr-FR" altLang="fr-FR" sz="2800" b="1" dirty="0" err="1">
                <a:solidFill>
                  <a:sysClr val="windowText" lastClr="000000"/>
                </a:solidFill>
                <a:latin typeface="Constantia" panose="02030602050306030303" pitchFamily="18" charset="0"/>
              </a:rPr>
              <a:t>form</a:t>
            </a:r>
            <a:r>
              <a:rPr lang="fr-FR" altLang="fr-FR" sz="2800" b="1" dirty="0">
                <a:solidFill>
                  <a:sysClr val="windowText" lastClr="000000"/>
                </a:solidFill>
                <a:latin typeface="Constantia" panose="02030602050306030303" pitchFamily="18" charset="0"/>
              </a:rPr>
              <a:t>&gt; . . &lt;/</a:t>
            </a:r>
            <a:r>
              <a:rPr lang="fr-FR" altLang="fr-FR" sz="2800" b="1" dirty="0" err="1">
                <a:solidFill>
                  <a:sysClr val="windowText" lastClr="000000"/>
                </a:solidFill>
                <a:latin typeface="Constantia" panose="02030602050306030303" pitchFamily="18" charset="0"/>
              </a:rPr>
              <a:t>form</a:t>
            </a:r>
            <a:r>
              <a:rPr lang="fr-FR" altLang="fr-FR" sz="2800" b="1" dirty="0">
                <a:solidFill>
                  <a:sysClr val="windowText" lastClr="000000"/>
                </a:solidFill>
                <a:latin typeface="Constantia" panose="02030602050306030303" pitchFamily="18" charset="0"/>
              </a:rPr>
              <a:t>&gt;				</a:t>
            </a:r>
          </a:p>
          <a:p>
            <a:pPr>
              <a:lnSpc>
                <a:spcPct val="80000"/>
              </a:lnSpc>
              <a:buFontTx/>
              <a:buNone/>
            </a:pPr>
            <a:endParaRPr lang="fr-FR" altLang="fr-FR" sz="2800" b="1" dirty="0">
              <a:solidFill>
                <a:sysClr val="windowText" lastClr="000000"/>
              </a:solidFill>
              <a:latin typeface="Constantia" panose="02030602050306030303" pitchFamily="18" charset="0"/>
            </a:endParaRPr>
          </a:p>
          <a:p>
            <a:pPr>
              <a:spcBef>
                <a:spcPct val="0"/>
              </a:spcBef>
              <a:buSzTx/>
              <a:buFontTx/>
              <a:buNone/>
            </a:pPr>
            <a:r>
              <a:rPr lang="fr-FR" altLang="fr-FR" sz="2800" b="1" dirty="0">
                <a:solidFill>
                  <a:sysClr val="windowText" lastClr="000000"/>
                </a:solidFill>
                <a:latin typeface="Constantia" panose="02030602050306030303" pitchFamily="18" charset="0"/>
              </a:rPr>
              <a:t>Principaux types :</a:t>
            </a:r>
          </a:p>
          <a:p>
            <a:pPr marL="457200" lvl="1" indent="0">
              <a:lnSpc>
                <a:spcPct val="80000"/>
              </a:lnSpc>
              <a:buNone/>
            </a:pPr>
            <a:endParaRPr lang="fr-FR" sz="2800" b="1" dirty="0">
              <a:solidFill>
                <a:sysClr val="windowText" lastClr="000000"/>
              </a:solidFill>
              <a:latin typeface="Constantia" panose="02030602050306030303" pitchFamily="18" charset="0"/>
            </a:endParaRPr>
          </a:p>
          <a:p>
            <a:pPr lvl="1">
              <a:lnSpc>
                <a:spcPct val="80000"/>
              </a:lnSpc>
              <a:buFont typeface="Wingdings" panose="05000000000000000000" pitchFamily="2" charset="2"/>
              <a:buChar char="Ø"/>
            </a:pPr>
            <a:r>
              <a:rPr lang="fr-FR" sz="2800" dirty="0" err="1">
                <a:solidFill>
                  <a:schemeClr val="accent6">
                    <a:lumMod val="20000"/>
                    <a:lumOff val="80000"/>
                  </a:schemeClr>
                </a:solidFill>
              </a:rPr>
              <a:t>text</a:t>
            </a:r>
            <a:r>
              <a:rPr lang="fr-FR" sz="2800" dirty="0">
                <a:solidFill>
                  <a:sysClr val="windowText" lastClr="000000"/>
                </a:solidFill>
              </a:rPr>
              <a:t> </a:t>
            </a:r>
          </a:p>
          <a:p>
            <a:pPr lvl="1">
              <a:lnSpc>
                <a:spcPct val="80000"/>
              </a:lnSpc>
              <a:buFont typeface="Wingdings" panose="05000000000000000000" pitchFamily="2" charset="2"/>
              <a:buChar char="Ø"/>
            </a:pPr>
            <a:r>
              <a:rPr lang="fr-FR" sz="2800" dirty="0">
                <a:solidFill>
                  <a:schemeClr val="accent6">
                    <a:lumMod val="20000"/>
                    <a:lumOff val="80000"/>
                  </a:schemeClr>
                </a:solidFill>
              </a:rPr>
              <a:t>radio</a:t>
            </a:r>
          </a:p>
          <a:p>
            <a:pPr lvl="1">
              <a:lnSpc>
                <a:spcPct val="80000"/>
              </a:lnSpc>
              <a:buFont typeface="Wingdings" panose="05000000000000000000" pitchFamily="2" charset="2"/>
              <a:buChar char="Ø"/>
            </a:pPr>
            <a:r>
              <a:rPr lang="fr-FR" sz="2800" dirty="0" err="1">
                <a:solidFill>
                  <a:schemeClr val="accent6">
                    <a:lumMod val="20000"/>
                    <a:lumOff val="80000"/>
                  </a:schemeClr>
                </a:solidFill>
              </a:rPr>
              <a:t>checkbox</a:t>
            </a:r>
            <a:endParaRPr lang="fr-FR" sz="2800" dirty="0">
              <a:solidFill>
                <a:sysClr val="windowText" lastClr="000000"/>
              </a:solidFill>
            </a:endParaRPr>
          </a:p>
          <a:p>
            <a:pPr lvl="1">
              <a:lnSpc>
                <a:spcPct val="80000"/>
              </a:lnSpc>
              <a:buFont typeface="Wingdings" panose="05000000000000000000" pitchFamily="2" charset="2"/>
              <a:buChar char="Ø"/>
            </a:pPr>
            <a:r>
              <a:rPr lang="fr-FR" sz="2800" dirty="0">
                <a:solidFill>
                  <a:schemeClr val="accent6">
                    <a:lumMod val="20000"/>
                    <a:lumOff val="80000"/>
                  </a:schemeClr>
                </a:solidFill>
              </a:rPr>
              <a:t>email</a:t>
            </a:r>
            <a:endParaRPr lang="fr-FR" sz="2800" dirty="0">
              <a:solidFill>
                <a:sysClr val="windowText" lastClr="000000"/>
              </a:solidFill>
            </a:endParaRPr>
          </a:p>
          <a:p>
            <a:pPr lvl="1">
              <a:lnSpc>
                <a:spcPct val="80000"/>
              </a:lnSpc>
              <a:buFont typeface="Wingdings" panose="05000000000000000000" pitchFamily="2" charset="2"/>
              <a:buChar char="Ø"/>
            </a:pPr>
            <a:r>
              <a:rPr lang="fr-FR" sz="2800" dirty="0" err="1">
                <a:solidFill>
                  <a:schemeClr val="accent6">
                    <a:lumMod val="20000"/>
                    <a:lumOff val="80000"/>
                  </a:schemeClr>
                </a:solidFill>
              </a:rPr>
              <a:t>password</a:t>
            </a:r>
            <a:endParaRPr lang="fr-FR" sz="2800" dirty="0">
              <a:solidFill>
                <a:sysClr val="windowText" lastClr="000000"/>
              </a:solidFill>
            </a:endParaRPr>
          </a:p>
          <a:p>
            <a:pPr lvl="1">
              <a:lnSpc>
                <a:spcPct val="80000"/>
              </a:lnSpc>
              <a:buFont typeface="Wingdings" panose="05000000000000000000" pitchFamily="2" charset="2"/>
              <a:buChar char="Ø"/>
            </a:pPr>
            <a:r>
              <a:rPr lang="fr-FR" sz="2800" dirty="0" err="1">
                <a:solidFill>
                  <a:schemeClr val="accent6">
                    <a:lumMod val="20000"/>
                    <a:lumOff val="80000"/>
                  </a:schemeClr>
                </a:solidFill>
              </a:rPr>
              <a:t>Color</a:t>
            </a:r>
            <a:endParaRPr lang="fr-FR" sz="2800" dirty="0">
              <a:solidFill>
                <a:schemeClr val="accent6">
                  <a:lumMod val="20000"/>
                  <a:lumOff val="80000"/>
                </a:schemeClr>
              </a:solidFill>
            </a:endParaRPr>
          </a:p>
          <a:p>
            <a:pPr lvl="1">
              <a:lnSpc>
                <a:spcPct val="80000"/>
              </a:lnSpc>
              <a:buFont typeface="Wingdings" panose="05000000000000000000" pitchFamily="2" charset="2"/>
              <a:buChar char="Ø"/>
            </a:pPr>
            <a:r>
              <a:rPr lang="fr-FR" altLang="fr-FR" sz="2800" b="1" dirty="0">
                <a:solidFill>
                  <a:schemeClr val="accent6">
                    <a:lumMod val="20000"/>
                    <a:lumOff val="80000"/>
                  </a:schemeClr>
                </a:solidFill>
                <a:latin typeface="Constantia" panose="02030602050306030303" pitchFamily="18" charset="0"/>
              </a:rPr>
              <a:t>Range</a:t>
            </a:r>
          </a:p>
          <a:p>
            <a:pPr lvl="1">
              <a:lnSpc>
                <a:spcPct val="80000"/>
              </a:lnSpc>
              <a:buFont typeface="Wingdings" panose="05000000000000000000" pitchFamily="2" charset="2"/>
              <a:buChar char="Ø"/>
            </a:pPr>
            <a:r>
              <a:rPr lang="fr-FR" altLang="fr-FR" sz="2800" b="1" dirty="0" err="1">
                <a:solidFill>
                  <a:schemeClr val="accent6">
                    <a:lumMod val="20000"/>
                    <a:lumOff val="80000"/>
                  </a:schemeClr>
                </a:solidFill>
                <a:latin typeface="Constantia" panose="02030602050306030303" pitchFamily="18" charset="0"/>
              </a:rPr>
              <a:t>textarea</a:t>
            </a:r>
            <a:endParaRPr lang="fr-FR" altLang="fr-FR" sz="2800" b="1" dirty="0">
              <a:solidFill>
                <a:sysClr val="windowText" lastClr="000000"/>
              </a:solidFill>
              <a:latin typeface="Constantia" panose="02030602050306030303" pitchFamily="18" charset="0"/>
            </a:endParaRPr>
          </a:p>
        </p:txBody>
      </p:sp>
    </p:spTree>
    <p:extLst>
      <p:ext uri="{BB962C8B-B14F-4D97-AF65-F5344CB8AC3E}">
        <p14:creationId xmlns:p14="http://schemas.microsoft.com/office/powerpoint/2010/main" val="30566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6000">
              <a:srgbClr val="00B0F0"/>
            </a:gs>
            <a:gs pos="74000">
              <a:srgbClr val="00B0F0"/>
            </a:gs>
            <a:gs pos="11000">
              <a:srgbClr val="FFC000"/>
            </a:gs>
            <a:gs pos="94000">
              <a:srgbClr val="FFC000"/>
            </a:gs>
          </a:gsLst>
          <a:path path="circle">
            <a:fillToRect l="100000" t="100000"/>
          </a:path>
        </a:gradFill>
        <a:effectLst/>
      </p:bgPr>
    </p:bg>
    <p:spTree>
      <p:nvGrpSpPr>
        <p:cNvPr id="1" name=""/>
        <p:cNvGrpSpPr/>
        <p:nvPr/>
      </p:nvGrpSpPr>
      <p:grpSpPr>
        <a:xfrm>
          <a:off x="0" y="0"/>
          <a:ext cx="0" cy="0"/>
          <a:chOff x="0" y="0"/>
          <a:chExt cx="0" cy="0"/>
        </a:xfrm>
      </p:grpSpPr>
      <p:pic>
        <p:nvPicPr>
          <p:cNvPr id="8" name="Imag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6187" y="-1171"/>
            <a:ext cx="1098451" cy="1098451"/>
          </a:xfrm>
          <a:prstGeom prst="rect">
            <a:avLst/>
          </a:prstGeom>
        </p:spPr>
      </p:pic>
      <p:sp>
        <p:nvSpPr>
          <p:cNvPr id="9" name="Rectangle 2"/>
          <p:cNvSpPr txBox="1">
            <a:spLocks noChangeArrowheads="1"/>
          </p:cNvSpPr>
          <p:nvPr/>
        </p:nvSpPr>
        <p:spPr>
          <a:xfrm>
            <a:off x="2616591" y="332936"/>
            <a:ext cx="7680960" cy="764344"/>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defRPr/>
            </a:pPr>
            <a:r>
              <a:rPr lang="fr-FR" sz="3400" u="sng" dirty="0">
                <a:solidFill>
                  <a:sysClr val="windowText" lastClr="000000"/>
                </a:solidFill>
                <a:effectLst>
                  <a:outerShdw blurRad="38100" dist="38100" dir="2700000" algn="tl">
                    <a:srgbClr val="000000">
                      <a:alpha val="43137"/>
                    </a:srgbClr>
                  </a:outerShdw>
                </a:effectLst>
                <a:latin typeface="Constantia" panose="02030602050306030303" pitchFamily="18" charset="0"/>
              </a:rPr>
              <a:t>pr</a:t>
            </a:r>
            <a:r>
              <a:rPr lang="fr-SN" sz="3400" u="sng" dirty="0">
                <a:solidFill>
                  <a:sysClr val="windowText" lastClr="000000"/>
                </a:solidFill>
                <a:effectLst>
                  <a:outerShdw blurRad="38100" dist="38100" dir="2700000" algn="tl">
                    <a:srgbClr val="000000">
                      <a:alpha val="43137"/>
                    </a:srgbClr>
                  </a:outerShdw>
                </a:effectLst>
                <a:latin typeface="Constantia" panose="02030602050306030303" pitchFamily="18" charset="0"/>
              </a:rPr>
              <a:t>é-requis</a:t>
            </a:r>
            <a:r>
              <a:rPr lang="en-US" sz="3400" u="sng" dirty="0">
                <a:solidFill>
                  <a:sysClr val="windowText" lastClr="000000"/>
                </a:solidFill>
                <a:effectLst>
                  <a:outerShdw blurRad="38100" dist="38100" dir="2700000" algn="tl">
                    <a:srgbClr val="000000">
                      <a:alpha val="43137"/>
                    </a:srgbClr>
                  </a:outerShdw>
                </a:effectLst>
                <a:latin typeface="Constantia" panose="02030602050306030303" pitchFamily="18" charset="0"/>
              </a:rPr>
              <a:t>?</a:t>
            </a:r>
            <a:endParaRPr lang="fr-FR" sz="3400" u="sng" dirty="0">
              <a:solidFill>
                <a:sysClr val="windowText" lastClr="000000"/>
              </a:solidFill>
              <a:effectLst>
                <a:outerShdw blurRad="38100" dist="38100" dir="2700000" algn="tl">
                  <a:srgbClr val="000000">
                    <a:alpha val="43137"/>
                  </a:srgbClr>
                </a:outerShdw>
              </a:effectLst>
              <a:latin typeface="Constantia" panose="02030602050306030303" pitchFamily="18" charset="0"/>
            </a:endParaRPr>
          </a:p>
        </p:txBody>
      </p:sp>
      <p:sp>
        <p:nvSpPr>
          <p:cNvPr id="10" name="ZoneTexte 9"/>
          <p:cNvSpPr txBox="1"/>
          <p:nvPr/>
        </p:nvSpPr>
        <p:spPr>
          <a:xfrm>
            <a:off x="2335235" y="1586187"/>
            <a:ext cx="9172138" cy="461665"/>
          </a:xfrm>
          <a:prstGeom prst="rect">
            <a:avLst/>
          </a:prstGeom>
          <a:noFill/>
        </p:spPr>
        <p:txBody>
          <a:bodyPr wrap="square" rtlCol="0">
            <a:spAutoFit/>
          </a:bodyPr>
          <a:lstStyle/>
          <a:p>
            <a:pPr marL="342900" indent="-342900" algn="just">
              <a:buFont typeface="Wingdings" panose="05000000000000000000" pitchFamily="2" charset="2"/>
              <a:buChar char="v"/>
            </a:pPr>
            <a:r>
              <a:rPr lang="fr-FR" altLang="fr-FR" sz="2400" dirty="0">
                <a:solidFill>
                  <a:sysClr val="windowText" lastClr="000000"/>
                </a:solidFill>
                <a:latin typeface="Constantia" panose="02030602050306030303" pitchFamily="18" charset="0"/>
              </a:rPr>
              <a:t>Machine</a:t>
            </a:r>
          </a:p>
        </p:txBody>
      </p:sp>
      <p:sp>
        <p:nvSpPr>
          <p:cNvPr id="11" name="ZoneTexte 10"/>
          <p:cNvSpPr txBox="1"/>
          <p:nvPr/>
        </p:nvSpPr>
        <p:spPr>
          <a:xfrm>
            <a:off x="2335236" y="2725446"/>
            <a:ext cx="9172137" cy="830997"/>
          </a:xfrm>
          <a:prstGeom prst="rect">
            <a:avLst/>
          </a:prstGeom>
          <a:noFill/>
        </p:spPr>
        <p:txBody>
          <a:bodyPr wrap="square" rtlCol="0">
            <a:spAutoFit/>
          </a:bodyPr>
          <a:lstStyle/>
          <a:p>
            <a:pPr marL="342900" indent="-342900" algn="just">
              <a:buFont typeface="Wingdings" panose="05000000000000000000" pitchFamily="2" charset="2"/>
              <a:buChar char="v"/>
            </a:pPr>
            <a:r>
              <a:rPr lang="fr-FR" sz="2400" dirty="0">
                <a:solidFill>
                  <a:sysClr val="windowText" lastClr="000000"/>
                </a:solidFill>
                <a:latin typeface="Constantia" panose="02030602050306030303" pitchFamily="18" charset="0"/>
              </a:rPr>
              <a:t>Editeur de texte.</a:t>
            </a:r>
            <a:endParaRPr lang="en-US" sz="2400" dirty="0">
              <a:solidFill>
                <a:sysClr val="windowText" lastClr="000000"/>
              </a:solidFill>
              <a:latin typeface="Constantia" panose="02030602050306030303" pitchFamily="18" charset="0"/>
            </a:endParaRPr>
          </a:p>
          <a:p>
            <a:pPr algn="just"/>
            <a:endParaRPr lang="fr-FR" altLang="fr-FR" sz="2400" dirty="0">
              <a:solidFill>
                <a:sysClr val="windowText" lastClr="000000"/>
              </a:solidFill>
              <a:latin typeface="Constantia" panose="02030602050306030303" pitchFamily="18" charset="0"/>
            </a:endParaRPr>
          </a:p>
        </p:txBody>
      </p:sp>
      <p:sp>
        <p:nvSpPr>
          <p:cNvPr id="12" name="ZoneTexte 11"/>
          <p:cNvSpPr txBox="1"/>
          <p:nvPr/>
        </p:nvSpPr>
        <p:spPr>
          <a:xfrm>
            <a:off x="2335235" y="3922203"/>
            <a:ext cx="9284679" cy="830997"/>
          </a:xfrm>
          <a:prstGeom prst="rect">
            <a:avLst/>
          </a:prstGeom>
          <a:noFill/>
        </p:spPr>
        <p:txBody>
          <a:bodyPr wrap="square" rtlCol="0">
            <a:spAutoFit/>
          </a:bodyPr>
          <a:lstStyle/>
          <a:p>
            <a:pPr marL="342900" lvl="0" indent="-342900" algn="just">
              <a:buFont typeface="Wingdings" panose="05000000000000000000" pitchFamily="2" charset="2"/>
              <a:buChar char="v"/>
            </a:pPr>
            <a:r>
              <a:rPr lang="fr-FR" sz="2400" dirty="0">
                <a:solidFill>
                  <a:sysClr val="windowText" lastClr="000000"/>
                </a:solidFill>
                <a:latin typeface="Constantia" panose="02030602050306030303" pitchFamily="18" charset="0"/>
              </a:rPr>
              <a:t>Navigateur.</a:t>
            </a:r>
            <a:endParaRPr lang="en-US" sz="2400" dirty="0">
              <a:solidFill>
                <a:sysClr val="windowText" lastClr="000000"/>
              </a:solidFill>
              <a:latin typeface="Constantia" panose="02030602050306030303" pitchFamily="18" charset="0"/>
            </a:endParaRPr>
          </a:p>
          <a:p>
            <a:pPr algn="just"/>
            <a:endParaRPr lang="fr-FR" altLang="fr-FR" sz="2400" dirty="0">
              <a:solidFill>
                <a:sysClr val="windowText" lastClr="000000"/>
              </a:solidFill>
              <a:latin typeface="Constantia" panose="02030602050306030303" pitchFamily="18" charset="0"/>
            </a:endParaRPr>
          </a:p>
        </p:txBody>
      </p:sp>
      <p:pic>
        <p:nvPicPr>
          <p:cNvPr id="13" name="Imag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7034" y="6209714"/>
            <a:ext cx="529577" cy="529577"/>
          </a:xfrm>
          <a:prstGeom prst="rect">
            <a:avLst/>
          </a:prstGeom>
        </p:spPr>
      </p:pic>
    </p:spTree>
    <p:extLst>
      <p:ext uri="{BB962C8B-B14F-4D97-AF65-F5344CB8AC3E}">
        <p14:creationId xmlns:p14="http://schemas.microsoft.com/office/powerpoint/2010/main" val="391443049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0"/>
                                        </p:tgtEl>
                                        <p:attrNameLst>
                                          <p:attrName>ppt_x</p:attrName>
                                          <p:attrName>ppt_y</p:attrName>
                                        </p:attrNameLst>
                                      </p:cBhvr>
                                    </p:animMotion>
                                    <p:animRot by="1500000">
                                      <p:cBhvr>
                                        <p:cTn id="7" dur="125" fill="hold">
                                          <p:stCondLst>
                                            <p:cond delay="0"/>
                                          </p:stCondLst>
                                        </p:cTn>
                                        <p:tgtEl>
                                          <p:spTgt spid="10"/>
                                        </p:tgtEl>
                                        <p:attrNameLst>
                                          <p:attrName>r</p:attrName>
                                        </p:attrNameLst>
                                      </p:cBhvr>
                                    </p:animRot>
                                    <p:animRot by="-1500000">
                                      <p:cBhvr>
                                        <p:cTn id="8" dur="125" fill="hold">
                                          <p:stCondLst>
                                            <p:cond delay="125"/>
                                          </p:stCondLst>
                                        </p:cTn>
                                        <p:tgtEl>
                                          <p:spTgt spid="10"/>
                                        </p:tgtEl>
                                        <p:attrNameLst>
                                          <p:attrName>r</p:attrName>
                                        </p:attrNameLst>
                                      </p:cBhvr>
                                    </p:animRot>
                                    <p:animRot by="-1500000">
                                      <p:cBhvr>
                                        <p:cTn id="9" dur="125" fill="hold">
                                          <p:stCondLst>
                                            <p:cond delay="250"/>
                                          </p:stCondLst>
                                        </p:cTn>
                                        <p:tgtEl>
                                          <p:spTgt spid="10"/>
                                        </p:tgtEl>
                                        <p:attrNameLst>
                                          <p:attrName>r</p:attrName>
                                        </p:attrNameLst>
                                      </p:cBhvr>
                                    </p:animRot>
                                    <p:animRot by="1500000">
                                      <p:cBhvr>
                                        <p:cTn id="10" dur="125" fill="hold">
                                          <p:stCondLst>
                                            <p:cond delay="375"/>
                                          </p:stCondLst>
                                        </p:cTn>
                                        <p:tgtEl>
                                          <p:spTgt spid="10"/>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7" presetClass="emph" presetSubtype="0" fill="remove" grpId="0" nodeType="clickEffect">
                                  <p:stCondLst>
                                    <p:cond delay="0"/>
                                  </p:stCondLst>
                                  <p:childTnLst>
                                    <p:animClr clrSpc="rgb" dir="cw">
                                      <p:cBhvr override="childStyle">
                                        <p:cTn id="14" dur="250" autoRev="1" fill="remove"/>
                                        <p:tgtEl>
                                          <p:spTgt spid="11"/>
                                        </p:tgtEl>
                                        <p:attrNameLst>
                                          <p:attrName>style.color</p:attrName>
                                        </p:attrNameLst>
                                      </p:cBhvr>
                                      <p:to>
                                        <a:schemeClr val="bg1"/>
                                      </p:to>
                                    </p:animClr>
                                    <p:animClr clrSpc="rgb" dir="cw">
                                      <p:cBhvr>
                                        <p:cTn id="15" dur="250" autoRev="1" fill="remove"/>
                                        <p:tgtEl>
                                          <p:spTgt spid="11"/>
                                        </p:tgtEl>
                                        <p:attrNameLst>
                                          <p:attrName>fillcolor</p:attrName>
                                        </p:attrNameLst>
                                      </p:cBhvr>
                                      <p:to>
                                        <a:schemeClr val="bg1"/>
                                      </p:to>
                                    </p:animClr>
                                    <p:set>
                                      <p:cBhvr>
                                        <p:cTn id="16" dur="250" autoRev="1" fill="remove"/>
                                        <p:tgtEl>
                                          <p:spTgt spid="11"/>
                                        </p:tgtEl>
                                        <p:attrNameLst>
                                          <p:attrName>fill.type</p:attrName>
                                        </p:attrNameLst>
                                      </p:cBhvr>
                                      <p:to>
                                        <p:strVal val="solid"/>
                                      </p:to>
                                    </p:set>
                                    <p:set>
                                      <p:cBhvr>
                                        <p:cTn id="17" dur="250" autoRev="1" fill="remove"/>
                                        <p:tgtEl>
                                          <p:spTgt spid="11"/>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grpId="0" nodeType="clickEffect">
                                  <p:stCondLst>
                                    <p:cond delay="0"/>
                                  </p:stCondLst>
                                  <p:childTnLst>
                                    <p:animScale>
                                      <p:cBhvr>
                                        <p:cTn id="21" dur="2000" fill="hold"/>
                                        <p:tgtEl>
                                          <p:spTgt spid="1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6000">
              <a:srgbClr val="00B0F0"/>
            </a:gs>
            <a:gs pos="74000">
              <a:srgbClr val="00B0F0"/>
            </a:gs>
            <a:gs pos="11000">
              <a:srgbClr val="FFC000"/>
            </a:gs>
            <a:gs pos="94000">
              <a:srgbClr val="FFC000"/>
            </a:gs>
          </a:gsLst>
          <a:path path="circle">
            <a:fillToRect l="100000" t="100000"/>
          </a:path>
        </a:gradFill>
        <a:effectLst/>
      </p:bgPr>
    </p:bg>
    <p:spTree>
      <p:nvGrpSpPr>
        <p:cNvPr id="1" name=""/>
        <p:cNvGrpSpPr/>
        <p:nvPr/>
      </p:nvGrpSpPr>
      <p:grpSpPr>
        <a:xfrm>
          <a:off x="0" y="0"/>
          <a:ext cx="0" cy="0"/>
          <a:chOff x="0" y="0"/>
          <a:chExt cx="0" cy="0"/>
        </a:xfrm>
      </p:grpSpPr>
      <p:pic>
        <p:nvPicPr>
          <p:cNvPr id="8" name="Imag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6187" y="-1171"/>
            <a:ext cx="1098451" cy="1098451"/>
          </a:xfrm>
          <a:prstGeom prst="rect">
            <a:avLst/>
          </a:prstGeom>
        </p:spPr>
      </p:pic>
      <p:sp>
        <p:nvSpPr>
          <p:cNvPr id="9" name="Rectangle 2"/>
          <p:cNvSpPr txBox="1">
            <a:spLocks noChangeArrowheads="1"/>
          </p:cNvSpPr>
          <p:nvPr/>
        </p:nvSpPr>
        <p:spPr>
          <a:xfrm>
            <a:off x="1533961" y="332936"/>
            <a:ext cx="9101797" cy="764344"/>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lvl="2" fontAlgn="base"/>
            <a:r>
              <a:rPr lang="fr-FR" sz="3200" b="1" u="sng" dirty="0">
                <a:solidFill>
                  <a:sysClr val="windowText" lastClr="000000"/>
                </a:solidFill>
                <a:effectLst>
                  <a:outerShdw blurRad="38100" dist="38100" dir="2700000" algn="tl">
                    <a:srgbClr val="000000">
                      <a:alpha val="43137"/>
                    </a:srgbClr>
                  </a:outerShdw>
                </a:effectLst>
                <a:latin typeface="Constantia" panose="02030602050306030303" pitchFamily="18" charset="0"/>
              </a:rPr>
              <a:t>Structure de base d’une page en HTML5</a:t>
            </a:r>
            <a:endParaRPr lang="en-US" sz="3200" b="1" u="sng" dirty="0">
              <a:solidFill>
                <a:sysClr val="windowText" lastClr="000000"/>
              </a:solidFill>
              <a:effectLst>
                <a:outerShdw blurRad="38100" dist="38100" dir="2700000" algn="tl">
                  <a:srgbClr val="000000">
                    <a:alpha val="43137"/>
                  </a:srgbClr>
                </a:outerShdw>
              </a:effectLst>
              <a:latin typeface="Constantia" panose="02030602050306030303" pitchFamily="18" charset="0"/>
            </a:endParaRPr>
          </a:p>
        </p:txBody>
      </p:sp>
      <p:sp>
        <p:nvSpPr>
          <p:cNvPr id="2" name="ZoneTexte 1"/>
          <p:cNvSpPr txBox="1"/>
          <p:nvPr/>
        </p:nvSpPr>
        <p:spPr>
          <a:xfrm>
            <a:off x="4079631" y="1431387"/>
            <a:ext cx="6682154" cy="3785652"/>
          </a:xfrm>
          <a:prstGeom prst="rect">
            <a:avLst/>
          </a:prstGeom>
          <a:noFill/>
        </p:spPr>
        <p:txBody>
          <a:bodyPr wrap="square" rtlCol="0">
            <a:spAutoFit/>
          </a:bodyPr>
          <a:lstStyle/>
          <a:p>
            <a:r>
              <a:rPr lang="fr-FR" sz="2000" dirty="0">
                <a:solidFill>
                  <a:schemeClr val="bg1"/>
                </a:solidFill>
                <a:latin typeface="Constantia" panose="02030602050306030303" pitchFamily="18" charset="0"/>
              </a:rPr>
              <a:t>En programmation comme dans beaucoup d’autres disciplines, vous l’aurez compris, il y a des règles.</a:t>
            </a:r>
            <a:endParaRPr lang="en-US" sz="2000" dirty="0">
              <a:solidFill>
                <a:schemeClr val="bg1"/>
              </a:solidFill>
              <a:latin typeface="Constantia" panose="02030602050306030303" pitchFamily="18" charset="0"/>
            </a:endParaRPr>
          </a:p>
          <a:p>
            <a:r>
              <a:rPr lang="fr-FR" sz="2000" dirty="0">
                <a:solidFill>
                  <a:schemeClr val="bg1"/>
                </a:solidFill>
                <a:latin typeface="Constantia" panose="02030602050306030303" pitchFamily="18" charset="0"/>
              </a:rPr>
              <a:t>Ainsi, toute page écrite en HTML5 doit comporter une certaine structure, un « squelette » qui sera toujours le même. Ce squelette est bien évidemment constitué de divers éléments.</a:t>
            </a:r>
            <a:endParaRPr lang="en-US" sz="2000" dirty="0">
              <a:solidFill>
                <a:schemeClr val="bg1"/>
              </a:solidFill>
              <a:latin typeface="Constantia" panose="02030602050306030303" pitchFamily="18" charset="0"/>
            </a:endParaRPr>
          </a:p>
          <a:p>
            <a:r>
              <a:rPr lang="fr-FR" sz="2000" dirty="0">
                <a:solidFill>
                  <a:schemeClr val="bg1"/>
                </a:solidFill>
                <a:latin typeface="Constantia" panose="02030602050306030303" pitchFamily="18" charset="0"/>
              </a:rPr>
              <a:t>Tout d’abord, toute page HTML5 doit commencer par la déclaration de ce qu’on appelle un « doctype ». Le doctype, comme son nom l’indique, sert à indiquer le type du document. Dans notre cas, le type de document est HTML. </a:t>
            </a:r>
          </a:p>
          <a:p>
            <a:r>
              <a:rPr lang="fr-FR" sz="2000" dirty="0">
                <a:solidFill>
                  <a:schemeClr val="bg1"/>
                </a:solidFill>
                <a:latin typeface="Constantia" panose="02030602050306030303" pitchFamily="18" charset="0"/>
              </a:rPr>
              <a:t>On écrira donc :</a:t>
            </a:r>
            <a:endParaRPr lang="en-US" sz="2000" dirty="0">
              <a:solidFill>
                <a:schemeClr val="bg1"/>
              </a:solidFill>
              <a:latin typeface="Constantia" panose="02030602050306030303" pitchFamily="18" charset="0"/>
            </a:endParaRPr>
          </a:p>
          <a:p>
            <a:endParaRPr lang="en-US" sz="2000" dirty="0">
              <a:solidFill>
                <a:sysClr val="windowText" lastClr="000000"/>
              </a:solidFill>
              <a:latin typeface="Constantia" panose="02030602050306030303" pitchFamily="18" charset="0"/>
            </a:endParaRPr>
          </a:p>
        </p:txBody>
      </p:sp>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7034" y="6209714"/>
            <a:ext cx="529577" cy="529577"/>
          </a:xfrm>
          <a:prstGeom prst="rect">
            <a:avLst/>
          </a:prstGeom>
        </p:spPr>
      </p:pic>
      <p:pic>
        <p:nvPicPr>
          <p:cNvPr id="7" name="Picture 6" descr="http://www.dreamstime.com/teacher-icon-thumb1016394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5412" y="1431387"/>
            <a:ext cx="2785406" cy="381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705404"/>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6000">
              <a:srgbClr val="00B0F0"/>
            </a:gs>
            <a:gs pos="74000">
              <a:srgbClr val="00B0F0"/>
            </a:gs>
            <a:gs pos="11000">
              <a:srgbClr val="FFC000"/>
            </a:gs>
            <a:gs pos="94000">
              <a:srgbClr val="FFC000"/>
            </a:gs>
          </a:gsLst>
          <a:path path="circle">
            <a:fillToRect l="100000" t="100000"/>
          </a:path>
        </a:gradFill>
        <a:effectLst/>
      </p:bgPr>
    </p:bg>
    <p:spTree>
      <p:nvGrpSpPr>
        <p:cNvPr id="1" name=""/>
        <p:cNvGrpSpPr/>
        <p:nvPr/>
      </p:nvGrpSpPr>
      <p:grpSpPr>
        <a:xfrm>
          <a:off x="0" y="0"/>
          <a:ext cx="0" cy="0"/>
          <a:chOff x="0" y="0"/>
          <a:chExt cx="0" cy="0"/>
        </a:xfrm>
      </p:grpSpPr>
      <p:pic>
        <p:nvPicPr>
          <p:cNvPr id="8" name="Imag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6187" y="-1171"/>
            <a:ext cx="1098451" cy="1098451"/>
          </a:xfrm>
          <a:prstGeom prst="rect">
            <a:avLst/>
          </a:prstGeom>
        </p:spPr>
      </p:pic>
      <p:sp>
        <p:nvSpPr>
          <p:cNvPr id="9" name="Rectangle 2"/>
          <p:cNvSpPr txBox="1">
            <a:spLocks noChangeArrowheads="1"/>
          </p:cNvSpPr>
          <p:nvPr/>
        </p:nvSpPr>
        <p:spPr>
          <a:xfrm>
            <a:off x="1533961" y="332936"/>
            <a:ext cx="9101797" cy="764344"/>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lvl="2" fontAlgn="base"/>
            <a:r>
              <a:rPr lang="fr-FR" sz="3200" b="1" u="sng" dirty="0">
                <a:solidFill>
                  <a:sysClr val="windowText" lastClr="000000"/>
                </a:solidFill>
                <a:effectLst>
                  <a:outerShdw blurRad="38100" dist="38100" dir="2700000" algn="tl">
                    <a:srgbClr val="000000">
                      <a:alpha val="43137"/>
                    </a:srgbClr>
                  </a:outerShdw>
                </a:effectLst>
                <a:latin typeface="Constantia" panose="02030602050306030303" pitchFamily="18" charset="0"/>
              </a:rPr>
              <a:t>Structure de base d’une page en HTML5</a:t>
            </a:r>
            <a:endParaRPr lang="en-US" sz="3200" b="1" u="sng" dirty="0">
              <a:solidFill>
                <a:sysClr val="windowText" lastClr="000000"/>
              </a:solidFill>
              <a:effectLst>
                <a:outerShdw blurRad="38100" dist="38100" dir="2700000" algn="tl">
                  <a:srgbClr val="000000">
                    <a:alpha val="43137"/>
                  </a:srgbClr>
                </a:outerShdw>
              </a:effectLst>
              <a:latin typeface="Constantia" panose="02030602050306030303" pitchFamily="18" charset="0"/>
            </a:endParaRPr>
          </a:p>
        </p:txBody>
      </p:sp>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7034" y="6209714"/>
            <a:ext cx="529577" cy="529577"/>
          </a:xfrm>
          <a:prstGeom prst="rect">
            <a:avLst/>
          </a:prstGeom>
        </p:spPr>
      </p:pic>
      <p:pic>
        <p:nvPicPr>
          <p:cNvPr id="6" name="Picture 712"/>
          <p:cNvPicPr/>
          <p:nvPr/>
        </p:nvPicPr>
        <p:blipFill>
          <a:blip r:embed="rId4"/>
          <a:stretch>
            <a:fillRect/>
          </a:stretch>
        </p:blipFill>
        <p:spPr>
          <a:xfrm>
            <a:off x="2039815" y="1320164"/>
            <a:ext cx="7849773" cy="2070149"/>
          </a:xfrm>
          <a:prstGeom prst="rect">
            <a:avLst/>
          </a:prstGeom>
        </p:spPr>
      </p:pic>
      <p:sp>
        <p:nvSpPr>
          <p:cNvPr id="4" name="ZoneTexte 3"/>
          <p:cNvSpPr txBox="1"/>
          <p:nvPr/>
        </p:nvSpPr>
        <p:spPr>
          <a:xfrm>
            <a:off x="1890094" y="5125709"/>
            <a:ext cx="7849773" cy="923330"/>
          </a:xfrm>
          <a:prstGeom prst="rect">
            <a:avLst/>
          </a:prstGeom>
          <a:noFill/>
        </p:spPr>
        <p:txBody>
          <a:bodyPr wrap="square" rtlCol="0">
            <a:spAutoFit/>
          </a:bodyPr>
          <a:lstStyle/>
          <a:p>
            <a:endParaRPr lang="en-US" dirty="0">
              <a:solidFill>
                <a:schemeClr val="bg1"/>
              </a:solidFill>
              <a:latin typeface="Constantia" panose="02030602050306030303" pitchFamily="18" charset="0"/>
            </a:endParaRPr>
          </a:p>
          <a:p>
            <a:pPr marL="285750" indent="-285750">
              <a:buFont typeface="Wingdings" panose="05000000000000000000" pitchFamily="2" charset="2"/>
              <a:buChar char="Ø"/>
            </a:pPr>
            <a:r>
              <a:rPr lang="fr-FR" dirty="0">
                <a:solidFill>
                  <a:schemeClr val="bg1"/>
                </a:solidFill>
                <a:latin typeface="Constantia" panose="02030602050306030303" pitchFamily="18" charset="0"/>
              </a:rPr>
              <a:t>L’élément </a:t>
            </a:r>
            <a:r>
              <a:rPr lang="fr-FR" dirty="0">
                <a:solidFill>
                  <a:srgbClr val="C00000"/>
                </a:solidFill>
                <a:latin typeface="Constantia" panose="02030602050306030303" pitchFamily="18" charset="0"/>
              </a:rPr>
              <a:t>body</a:t>
            </a:r>
            <a:r>
              <a:rPr lang="fr-FR" dirty="0">
                <a:solidFill>
                  <a:schemeClr val="bg1"/>
                </a:solidFill>
                <a:latin typeface="Constantia" panose="02030602050306030303" pitchFamily="18" charset="0"/>
              </a:rPr>
              <a:t> contiendra tout le contenu de notre page (paragraphes, images, tableaux, etc.).</a:t>
            </a:r>
            <a:endParaRPr lang="en-US" dirty="0">
              <a:solidFill>
                <a:schemeClr val="bg1"/>
              </a:solidFill>
              <a:latin typeface="Constantia" panose="02030602050306030303" pitchFamily="18" charset="0"/>
            </a:endParaRPr>
          </a:p>
        </p:txBody>
      </p:sp>
      <p:sp>
        <p:nvSpPr>
          <p:cNvPr id="10" name="AutoShape 5"/>
          <p:cNvSpPr>
            <a:spLocks/>
          </p:cNvSpPr>
          <p:nvPr/>
        </p:nvSpPr>
        <p:spPr bwMode="auto">
          <a:xfrm rot="10800000">
            <a:off x="5152571" y="1611086"/>
            <a:ext cx="1410692" cy="1509485"/>
          </a:xfrm>
          <a:prstGeom prst="leftBracket">
            <a:avLst>
              <a:gd name="adj" fmla="val 21606"/>
            </a:avLst>
          </a:prstGeom>
          <a:noFill/>
          <a:ln w="38100">
            <a:solidFill>
              <a:schemeClr val="tx1"/>
            </a:solidFill>
            <a:round/>
            <a:headEnd type="triangle" w="lg" len="lg"/>
            <a:tailEnd type="triangle" w="lg" len="lg"/>
          </a:ln>
          <a:effectLst/>
        </p:spPr>
        <p:txBody>
          <a:bodyPr wrap="none" anchor="ctr"/>
          <a:lstStyle/>
          <a:p>
            <a:pPr>
              <a:defRPr/>
            </a:pPr>
            <a:endParaRPr lang="fr-FR"/>
          </a:p>
        </p:txBody>
      </p:sp>
      <p:sp>
        <p:nvSpPr>
          <p:cNvPr id="5" name="ZoneTexte 4"/>
          <p:cNvSpPr txBox="1"/>
          <p:nvPr/>
        </p:nvSpPr>
        <p:spPr>
          <a:xfrm>
            <a:off x="1890094" y="3724276"/>
            <a:ext cx="6813899" cy="369332"/>
          </a:xfrm>
          <a:prstGeom prst="rect">
            <a:avLst/>
          </a:prstGeom>
          <a:noFill/>
        </p:spPr>
        <p:txBody>
          <a:bodyPr wrap="square" rtlCol="0">
            <a:spAutoFit/>
          </a:bodyPr>
          <a:lstStyle/>
          <a:p>
            <a:pPr marL="285750" indent="-285750">
              <a:buFont typeface="Wingdings" panose="05000000000000000000" pitchFamily="2" charset="2"/>
              <a:buChar char="Ø"/>
            </a:pPr>
            <a:r>
              <a:rPr lang="fr-FR" dirty="0">
                <a:solidFill>
                  <a:schemeClr val="bg1"/>
                </a:solidFill>
                <a:latin typeface="Constantia" panose="02030602050306030303" pitchFamily="18" charset="0"/>
              </a:rPr>
              <a:t>L’élément </a:t>
            </a:r>
            <a:r>
              <a:rPr lang="fr-FR" dirty="0">
                <a:latin typeface="Constantia" panose="02030602050306030303" pitchFamily="18" charset="0"/>
              </a:rPr>
              <a:t>html</a:t>
            </a:r>
            <a:r>
              <a:rPr lang="fr-FR" dirty="0">
                <a:solidFill>
                  <a:schemeClr val="bg1"/>
                </a:solidFill>
                <a:latin typeface="Constantia" panose="02030602050306030303" pitchFamily="18" charset="0"/>
              </a:rPr>
              <a:t> va contenir toute la page.</a:t>
            </a:r>
          </a:p>
        </p:txBody>
      </p:sp>
      <p:sp>
        <p:nvSpPr>
          <p:cNvPr id="7" name="ZoneTexte 6"/>
          <p:cNvSpPr txBox="1"/>
          <p:nvPr/>
        </p:nvSpPr>
        <p:spPr>
          <a:xfrm>
            <a:off x="1890094" y="4362571"/>
            <a:ext cx="8149214" cy="923330"/>
          </a:xfrm>
          <a:prstGeom prst="rect">
            <a:avLst/>
          </a:prstGeom>
          <a:noFill/>
        </p:spPr>
        <p:txBody>
          <a:bodyPr wrap="square" rtlCol="0">
            <a:spAutoFit/>
          </a:bodyPr>
          <a:lstStyle/>
          <a:p>
            <a:pPr marL="285750" indent="-285750">
              <a:buFont typeface="Wingdings" panose="05000000000000000000" pitchFamily="2" charset="2"/>
              <a:buChar char="Ø"/>
            </a:pPr>
            <a:r>
              <a:rPr lang="fr-FR" dirty="0">
                <a:solidFill>
                  <a:schemeClr val="bg1"/>
                </a:solidFill>
                <a:latin typeface="Constantia" panose="02030602050306030303" pitchFamily="18" charset="0"/>
              </a:rPr>
              <a:t>L’élément </a:t>
            </a:r>
            <a:r>
              <a:rPr lang="fr-FR" dirty="0">
                <a:solidFill>
                  <a:srgbClr val="FFC000"/>
                </a:solidFill>
                <a:latin typeface="Constantia" panose="02030602050306030303" pitchFamily="18" charset="0"/>
              </a:rPr>
              <a:t>head</a:t>
            </a:r>
            <a:r>
              <a:rPr lang="fr-FR" dirty="0">
                <a:solidFill>
                  <a:schemeClr val="bg1"/>
                </a:solidFill>
                <a:latin typeface="Constantia" panose="02030602050306030303" pitchFamily="18" charset="0"/>
              </a:rPr>
              <a:t> contiendra entre autres, le titre de la page, l’encodage utilisé et des meta-data (des données invisibles pour les utilisateurs mais essentielles – nous en reparlerons plus tard).</a:t>
            </a:r>
          </a:p>
        </p:txBody>
      </p:sp>
      <p:sp>
        <p:nvSpPr>
          <p:cNvPr id="11" name="AutoShape 5"/>
          <p:cNvSpPr>
            <a:spLocks/>
          </p:cNvSpPr>
          <p:nvPr/>
        </p:nvSpPr>
        <p:spPr bwMode="auto">
          <a:xfrm rot="10800000">
            <a:off x="5050973" y="1802640"/>
            <a:ext cx="561606" cy="461589"/>
          </a:xfrm>
          <a:prstGeom prst="leftBracket">
            <a:avLst>
              <a:gd name="adj" fmla="val 37113"/>
            </a:avLst>
          </a:prstGeom>
          <a:noFill/>
          <a:ln w="38100">
            <a:solidFill>
              <a:srgbClr val="FFC000"/>
            </a:solidFill>
            <a:round/>
            <a:headEnd type="triangle" w="lg" len="lg"/>
            <a:tailEnd type="triangle" w="lg" len="lg"/>
          </a:ln>
          <a:effectLst/>
        </p:spPr>
        <p:txBody>
          <a:bodyPr wrap="none" anchor="ctr"/>
          <a:lstStyle/>
          <a:p>
            <a:pPr>
              <a:defRPr/>
            </a:pPr>
            <a:endParaRPr lang="fr-FR"/>
          </a:p>
        </p:txBody>
      </p:sp>
      <p:sp>
        <p:nvSpPr>
          <p:cNvPr id="13" name="AutoShape 5"/>
          <p:cNvSpPr>
            <a:spLocks/>
          </p:cNvSpPr>
          <p:nvPr/>
        </p:nvSpPr>
        <p:spPr bwMode="auto">
          <a:xfrm rot="10800000">
            <a:off x="5050973" y="2455782"/>
            <a:ext cx="561606" cy="403531"/>
          </a:xfrm>
          <a:prstGeom prst="leftBracket">
            <a:avLst>
              <a:gd name="adj" fmla="val 37113"/>
            </a:avLst>
          </a:prstGeom>
          <a:noFill/>
          <a:ln w="38100">
            <a:solidFill>
              <a:schemeClr val="accent2">
                <a:lumMod val="75000"/>
              </a:schemeClr>
            </a:solidFill>
            <a:round/>
            <a:headEnd type="triangle" w="lg" len="lg"/>
            <a:tailEnd type="triangle" w="lg" len="lg"/>
          </a:ln>
          <a:effectLst/>
        </p:spPr>
        <p:txBody>
          <a:bodyPr wrap="none" anchor="ctr"/>
          <a:lstStyle/>
          <a:p>
            <a:pPr>
              <a:defRPr/>
            </a:pPr>
            <a:endParaRPr lang="fr-FR"/>
          </a:p>
        </p:txBody>
      </p:sp>
    </p:spTree>
    <p:extLst>
      <p:ext uri="{BB962C8B-B14F-4D97-AF65-F5344CB8AC3E}">
        <p14:creationId xmlns:p14="http://schemas.microsoft.com/office/powerpoint/2010/main" val="808835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1000" fill="hold"/>
                                        <p:tgtEl>
                                          <p:spTgt spid="11"/>
                                        </p:tgtEl>
                                        <p:attrNameLst>
                                          <p:attrName>ppt_w</p:attrName>
                                        </p:attrNameLst>
                                      </p:cBhvr>
                                      <p:tavLst>
                                        <p:tav tm="0">
                                          <p:val>
                                            <p:fltVal val="0"/>
                                          </p:val>
                                        </p:tav>
                                        <p:tav tm="100000">
                                          <p:val>
                                            <p:strVal val="#ppt_w"/>
                                          </p:val>
                                        </p:tav>
                                      </p:tavLst>
                                    </p:anim>
                                    <p:anim calcmode="lin" valueType="num">
                                      <p:cBhvr>
                                        <p:cTn id="16" dur="1000" fill="hold"/>
                                        <p:tgtEl>
                                          <p:spTgt spid="11"/>
                                        </p:tgtEl>
                                        <p:attrNameLst>
                                          <p:attrName>ppt_h</p:attrName>
                                        </p:attrNameLst>
                                      </p:cBhvr>
                                      <p:tavLst>
                                        <p:tav tm="0">
                                          <p:val>
                                            <p:fltVal val="0"/>
                                          </p:val>
                                        </p:tav>
                                        <p:tav tm="100000">
                                          <p:val>
                                            <p:strVal val="#ppt_h"/>
                                          </p:val>
                                        </p:tav>
                                      </p:tavLst>
                                    </p:anim>
                                    <p:anim calcmode="lin" valueType="num">
                                      <p:cBhvr>
                                        <p:cTn id="17" dur="1000" fill="hold"/>
                                        <p:tgtEl>
                                          <p:spTgt spid="11"/>
                                        </p:tgtEl>
                                        <p:attrNameLst>
                                          <p:attrName>style.rotation</p:attrName>
                                        </p:attrNameLst>
                                      </p:cBhvr>
                                      <p:tavLst>
                                        <p:tav tm="0">
                                          <p:val>
                                            <p:fltVal val="90"/>
                                          </p:val>
                                        </p:tav>
                                        <p:tav tm="100000">
                                          <p:val>
                                            <p:fltVal val="0"/>
                                          </p:val>
                                        </p:tav>
                                      </p:tavLst>
                                    </p:anim>
                                    <p:animEffect transition="in" filter="fade">
                                      <p:cBhvr>
                                        <p:cTn id="18" dur="1000"/>
                                        <p:tgtEl>
                                          <p:spTgt spid="11"/>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1000" fill="hold"/>
                                        <p:tgtEl>
                                          <p:spTgt spid="7"/>
                                        </p:tgtEl>
                                        <p:attrNameLst>
                                          <p:attrName>ppt_w</p:attrName>
                                        </p:attrNameLst>
                                      </p:cBhvr>
                                      <p:tavLst>
                                        <p:tav tm="0">
                                          <p:val>
                                            <p:fltVal val="0"/>
                                          </p:val>
                                        </p:tav>
                                        <p:tav tm="100000">
                                          <p:val>
                                            <p:strVal val="#ppt_w"/>
                                          </p:val>
                                        </p:tav>
                                      </p:tavLst>
                                    </p:anim>
                                    <p:anim calcmode="lin" valueType="num">
                                      <p:cBhvr>
                                        <p:cTn id="22" dur="1000" fill="hold"/>
                                        <p:tgtEl>
                                          <p:spTgt spid="7"/>
                                        </p:tgtEl>
                                        <p:attrNameLst>
                                          <p:attrName>ppt_h</p:attrName>
                                        </p:attrNameLst>
                                      </p:cBhvr>
                                      <p:tavLst>
                                        <p:tav tm="0">
                                          <p:val>
                                            <p:fltVal val="0"/>
                                          </p:val>
                                        </p:tav>
                                        <p:tav tm="100000">
                                          <p:val>
                                            <p:strVal val="#ppt_h"/>
                                          </p:val>
                                        </p:tav>
                                      </p:tavLst>
                                    </p:anim>
                                    <p:anim calcmode="lin" valueType="num">
                                      <p:cBhvr>
                                        <p:cTn id="23" dur="1000" fill="hold"/>
                                        <p:tgtEl>
                                          <p:spTgt spid="7"/>
                                        </p:tgtEl>
                                        <p:attrNameLst>
                                          <p:attrName>style.rotation</p:attrName>
                                        </p:attrNameLst>
                                      </p:cBhvr>
                                      <p:tavLst>
                                        <p:tav tm="0">
                                          <p:val>
                                            <p:fltVal val="90"/>
                                          </p:val>
                                        </p:tav>
                                        <p:tav tm="100000">
                                          <p:val>
                                            <p:fltVal val="0"/>
                                          </p:val>
                                        </p:tav>
                                      </p:tavLst>
                                    </p:anim>
                                    <p:animEffect transition="in" filter="fade">
                                      <p:cBhvr>
                                        <p:cTn id="24" dur="10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randombar(horizontal)">
                                      <p:cBhvr>
                                        <p:cTn id="29" dur="500"/>
                                        <p:tgtEl>
                                          <p:spTgt spid="13"/>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randombar(horizontal)">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animBg="1"/>
      <p:bldP spid="5" grpId="0"/>
      <p:bldP spid="7" grpId="0"/>
      <p:bldP spid="11"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6000">
              <a:srgbClr val="00B0F0"/>
            </a:gs>
            <a:gs pos="74000">
              <a:srgbClr val="00B0F0"/>
            </a:gs>
            <a:gs pos="11000">
              <a:srgbClr val="FFC000"/>
            </a:gs>
            <a:gs pos="94000">
              <a:srgbClr val="FFC000"/>
            </a:gs>
          </a:gsLst>
          <a:path path="circle">
            <a:fillToRect l="100000" t="100000"/>
          </a:path>
        </a:gradFill>
        <a:effectLst/>
      </p:bgPr>
    </p:bg>
    <p:spTree>
      <p:nvGrpSpPr>
        <p:cNvPr id="1" name=""/>
        <p:cNvGrpSpPr/>
        <p:nvPr/>
      </p:nvGrpSpPr>
      <p:grpSpPr>
        <a:xfrm>
          <a:off x="0" y="0"/>
          <a:ext cx="0" cy="0"/>
          <a:chOff x="0" y="0"/>
          <a:chExt cx="0" cy="0"/>
        </a:xfrm>
      </p:grpSpPr>
      <p:pic>
        <p:nvPicPr>
          <p:cNvPr id="8" name="Imag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6187" y="-1171"/>
            <a:ext cx="1098451" cy="1098451"/>
          </a:xfrm>
          <a:prstGeom prst="rect">
            <a:avLst/>
          </a:prstGeom>
        </p:spPr>
      </p:pic>
      <p:sp>
        <p:nvSpPr>
          <p:cNvPr id="9" name="Rectangle 2"/>
          <p:cNvSpPr txBox="1">
            <a:spLocks noChangeArrowheads="1"/>
          </p:cNvSpPr>
          <p:nvPr/>
        </p:nvSpPr>
        <p:spPr>
          <a:xfrm>
            <a:off x="2616591" y="332936"/>
            <a:ext cx="7680960" cy="764344"/>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lvl="2" fontAlgn="base"/>
            <a:r>
              <a:rPr lang="fr-FR" sz="3200" b="1" u="sng" dirty="0">
                <a:solidFill>
                  <a:sysClr val="windowText" lastClr="000000"/>
                </a:solidFill>
                <a:effectLst>
                  <a:outerShdw blurRad="38100" dist="38100" dir="2700000" algn="tl">
                    <a:srgbClr val="000000">
                      <a:alpha val="43137"/>
                    </a:srgbClr>
                  </a:outerShdw>
                </a:effectLst>
                <a:latin typeface="Constantia" panose="02030602050306030303" pitchFamily="18" charset="0"/>
              </a:rPr>
              <a:t>Élements, Balises et Attributs</a:t>
            </a:r>
            <a:endParaRPr lang="en-US" sz="3200" b="1" u="sng" dirty="0">
              <a:solidFill>
                <a:sysClr val="windowText" lastClr="000000"/>
              </a:solidFill>
              <a:effectLst>
                <a:outerShdw blurRad="38100" dist="38100" dir="2700000" algn="tl">
                  <a:srgbClr val="000000">
                    <a:alpha val="43137"/>
                  </a:srgbClr>
                </a:outerShdw>
              </a:effectLst>
              <a:latin typeface="Constantia" panose="02030602050306030303" pitchFamily="18" charset="0"/>
            </a:endParaRPr>
          </a:p>
        </p:txBody>
      </p:sp>
      <p:sp>
        <p:nvSpPr>
          <p:cNvPr id="2" name="ZoneTexte 1"/>
          <p:cNvSpPr txBox="1"/>
          <p:nvPr/>
        </p:nvSpPr>
        <p:spPr>
          <a:xfrm>
            <a:off x="1533961" y="1266092"/>
            <a:ext cx="9270027" cy="2862322"/>
          </a:xfrm>
          <a:prstGeom prst="rect">
            <a:avLst/>
          </a:prstGeom>
          <a:noFill/>
        </p:spPr>
        <p:txBody>
          <a:bodyPr wrap="square" rtlCol="0">
            <a:spAutoFit/>
          </a:bodyPr>
          <a:lstStyle/>
          <a:p>
            <a:pPr marL="285750" indent="-285750">
              <a:buFont typeface="Wingdings" panose="05000000000000000000" pitchFamily="2" charset="2"/>
              <a:buChar char="§"/>
            </a:pPr>
            <a:r>
              <a:rPr lang="fr-FR" dirty="0">
                <a:solidFill>
                  <a:sysClr val="windowText" lastClr="000000"/>
                </a:solidFill>
                <a:latin typeface="Constantia" panose="02030602050306030303" pitchFamily="18" charset="0"/>
              </a:rPr>
              <a:t>Il y a trois termes dont vous devez absolument comprendre le sens en HTML. Ce sont les termes élément, balise et attribut.</a:t>
            </a:r>
          </a:p>
          <a:p>
            <a:endParaRPr lang="fr-FR" dirty="0">
              <a:solidFill>
                <a:sysClr val="windowText" lastClr="000000"/>
              </a:solidFill>
              <a:latin typeface="Constantia" panose="02030602050306030303" pitchFamily="18" charset="0"/>
            </a:endParaRPr>
          </a:p>
          <a:p>
            <a:pPr marL="285750" indent="-285750">
              <a:buFont typeface="Wingdings" panose="05000000000000000000" pitchFamily="2" charset="2"/>
              <a:buChar char="Ø"/>
            </a:pPr>
            <a:r>
              <a:rPr lang="fr-FR" dirty="0">
                <a:solidFill>
                  <a:sysClr val="windowText" lastClr="000000"/>
                </a:solidFill>
                <a:latin typeface="Constantia" panose="02030602050306030303" pitchFamily="18" charset="0"/>
              </a:rPr>
              <a:t>Tout d’abord, Les éléments vont nous servir à définir des objets dans notre page. Grâce aux éléments, nous allons pouvoir définir un paragraphe (élément p), des titres d’importances diverses (éléments h1, h2, h3, h4, h5 et h6) ou un lien (élément a).</a:t>
            </a:r>
          </a:p>
          <a:p>
            <a:endParaRPr lang="en-US" dirty="0">
              <a:solidFill>
                <a:sysClr val="windowText" lastClr="000000"/>
              </a:solidFill>
              <a:latin typeface="Constantia" panose="02030602050306030303" pitchFamily="18" charset="0"/>
            </a:endParaRPr>
          </a:p>
          <a:p>
            <a:r>
              <a:rPr lang="fr-FR" dirty="0">
                <a:solidFill>
                  <a:sysClr val="windowText" lastClr="000000"/>
                </a:solidFill>
                <a:latin typeface="Constantia" panose="02030602050306030303" pitchFamily="18" charset="0"/>
              </a:rPr>
              <a:t>Les éléments sont constitués de balises. Dans la majorité des cas, un élément est constitué d’une paire de balises : une balise ouvrante et une balise fermante.</a:t>
            </a:r>
            <a:endParaRPr lang="en-US" dirty="0">
              <a:solidFill>
                <a:sysClr val="windowText" lastClr="000000"/>
              </a:solidFill>
              <a:latin typeface="Constantia" panose="02030602050306030303" pitchFamily="18" charset="0"/>
            </a:endParaRPr>
          </a:p>
          <a:p>
            <a:endParaRPr lang="en-US" dirty="0">
              <a:solidFill>
                <a:sysClr val="windowText" lastClr="000000"/>
              </a:solidFill>
              <a:latin typeface="Constantia" panose="02030602050306030303" pitchFamily="18" charset="0"/>
            </a:endParaRPr>
          </a:p>
        </p:txBody>
      </p:sp>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7034" y="6209714"/>
            <a:ext cx="529577" cy="529577"/>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6505" y="4823945"/>
            <a:ext cx="9297483" cy="343141"/>
          </a:xfrm>
          <a:prstGeom prst="rect">
            <a:avLst/>
          </a:prstGeom>
        </p:spPr>
      </p:pic>
      <p:sp>
        <p:nvSpPr>
          <p:cNvPr id="14" name="AutoShape 5"/>
          <p:cNvSpPr>
            <a:spLocks/>
          </p:cNvSpPr>
          <p:nvPr/>
        </p:nvSpPr>
        <p:spPr bwMode="auto">
          <a:xfrm rot="5400000">
            <a:off x="5919585" y="1104913"/>
            <a:ext cx="367340" cy="7213600"/>
          </a:xfrm>
          <a:prstGeom prst="leftBracket">
            <a:avLst>
              <a:gd name="adj" fmla="val 21606"/>
            </a:avLst>
          </a:prstGeom>
          <a:noFill/>
          <a:ln w="38100">
            <a:solidFill>
              <a:schemeClr val="tx1"/>
            </a:solidFill>
            <a:round/>
            <a:headEnd type="triangle" w="lg" len="lg"/>
            <a:tailEnd type="triangle" w="lg" len="lg"/>
          </a:ln>
          <a:effectLst/>
        </p:spPr>
        <p:txBody>
          <a:bodyPr wrap="none" anchor="ctr"/>
          <a:lstStyle/>
          <a:p>
            <a:pPr>
              <a:defRPr/>
            </a:pPr>
            <a:endParaRPr lang="fr-FR"/>
          </a:p>
        </p:txBody>
      </p:sp>
      <p:sp>
        <p:nvSpPr>
          <p:cNvPr id="5" name="ZoneTexte 4"/>
          <p:cNvSpPr txBox="1"/>
          <p:nvPr/>
        </p:nvSpPr>
        <p:spPr>
          <a:xfrm>
            <a:off x="5254171" y="4128414"/>
            <a:ext cx="1407886" cy="369332"/>
          </a:xfrm>
          <a:prstGeom prst="rect">
            <a:avLst/>
          </a:prstGeom>
          <a:noFill/>
        </p:spPr>
        <p:txBody>
          <a:bodyPr wrap="square" rtlCol="0">
            <a:spAutoFit/>
          </a:bodyPr>
          <a:lstStyle/>
          <a:p>
            <a:r>
              <a:rPr lang="fr-SN" dirty="0">
                <a:latin typeface="Constantia" panose="02030602050306030303" pitchFamily="18" charset="0"/>
              </a:rPr>
              <a:t>Élément p</a:t>
            </a:r>
            <a:endParaRPr lang="en-US" dirty="0">
              <a:latin typeface="Constantia" panose="02030602050306030303" pitchFamily="18" charset="0"/>
            </a:endParaRPr>
          </a:p>
        </p:txBody>
      </p:sp>
      <p:sp>
        <p:nvSpPr>
          <p:cNvPr id="6" name="Flèche vers le bas 5"/>
          <p:cNvSpPr/>
          <p:nvPr/>
        </p:nvSpPr>
        <p:spPr>
          <a:xfrm rot="10800000">
            <a:off x="2365829" y="5242571"/>
            <a:ext cx="250762" cy="348343"/>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ZoneTexte 14"/>
          <p:cNvSpPr txBox="1"/>
          <p:nvPr/>
        </p:nvSpPr>
        <p:spPr>
          <a:xfrm>
            <a:off x="1731219" y="5677951"/>
            <a:ext cx="1770743" cy="369332"/>
          </a:xfrm>
          <a:prstGeom prst="rect">
            <a:avLst/>
          </a:prstGeom>
          <a:noFill/>
        </p:spPr>
        <p:txBody>
          <a:bodyPr wrap="square" rtlCol="0">
            <a:spAutoFit/>
          </a:bodyPr>
          <a:lstStyle/>
          <a:p>
            <a:r>
              <a:rPr lang="fr-SN" dirty="0">
                <a:latin typeface="Constantia" panose="02030602050306030303" pitchFamily="18" charset="0"/>
              </a:rPr>
              <a:t>Balise ouvrante</a:t>
            </a:r>
            <a:endParaRPr lang="en-US" dirty="0">
              <a:latin typeface="Constantia" panose="02030602050306030303" pitchFamily="18" charset="0"/>
            </a:endParaRPr>
          </a:p>
        </p:txBody>
      </p:sp>
      <p:sp>
        <p:nvSpPr>
          <p:cNvPr id="16" name="Flèche vers le bas 15"/>
          <p:cNvSpPr/>
          <p:nvPr/>
        </p:nvSpPr>
        <p:spPr>
          <a:xfrm rot="10800000">
            <a:off x="9667855" y="5188886"/>
            <a:ext cx="250762" cy="348343"/>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ZoneTexte 16"/>
          <p:cNvSpPr txBox="1"/>
          <p:nvPr/>
        </p:nvSpPr>
        <p:spPr>
          <a:xfrm>
            <a:off x="9033245" y="5624266"/>
            <a:ext cx="1770743" cy="369332"/>
          </a:xfrm>
          <a:prstGeom prst="rect">
            <a:avLst/>
          </a:prstGeom>
          <a:noFill/>
        </p:spPr>
        <p:txBody>
          <a:bodyPr wrap="square" rtlCol="0">
            <a:spAutoFit/>
          </a:bodyPr>
          <a:lstStyle/>
          <a:p>
            <a:r>
              <a:rPr lang="fr-SN" dirty="0">
                <a:latin typeface="Constantia" panose="02030602050306030303" pitchFamily="18" charset="0"/>
              </a:rPr>
              <a:t>Balise fermante</a:t>
            </a:r>
            <a:endParaRPr lang="en-US" dirty="0">
              <a:latin typeface="Constantia" panose="02030602050306030303" pitchFamily="18" charset="0"/>
            </a:endParaRPr>
          </a:p>
        </p:txBody>
      </p:sp>
    </p:spTree>
    <p:extLst>
      <p:ext uri="{BB962C8B-B14F-4D97-AF65-F5344CB8AC3E}">
        <p14:creationId xmlns:p14="http://schemas.microsoft.com/office/powerpoint/2010/main" val="333525949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arn(inVertical)">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1000"/>
                                        <p:tgtEl>
                                          <p:spTgt spid="6"/>
                                        </p:tgtEl>
                                      </p:cBhvr>
                                    </p:animEffect>
                                    <p:anim calcmode="lin" valueType="num">
                                      <p:cBhvr>
                                        <p:cTn id="38" dur="1000" fill="hold"/>
                                        <p:tgtEl>
                                          <p:spTgt spid="6"/>
                                        </p:tgtEl>
                                        <p:attrNameLst>
                                          <p:attrName>ppt_x</p:attrName>
                                        </p:attrNameLst>
                                      </p:cBhvr>
                                      <p:tavLst>
                                        <p:tav tm="0">
                                          <p:val>
                                            <p:strVal val="#ppt_x"/>
                                          </p:val>
                                        </p:tav>
                                        <p:tav tm="100000">
                                          <p:val>
                                            <p:strVal val="#ppt_x"/>
                                          </p:val>
                                        </p:tav>
                                      </p:tavLst>
                                    </p:anim>
                                    <p:anim calcmode="lin" valueType="num">
                                      <p:cBhvr>
                                        <p:cTn id="39" dur="1000" fill="hold"/>
                                        <p:tgtEl>
                                          <p:spTgt spid="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 fill="hold"/>
                                        <p:tgtEl>
                                          <p:spTgt spid="17"/>
                                        </p:tgtEl>
                                        <p:attrNameLst>
                                          <p:attrName>ppt_x</p:attrName>
                                        </p:attrNameLst>
                                      </p:cBhvr>
                                      <p:tavLst>
                                        <p:tav tm="0">
                                          <p:val>
                                            <p:strVal val="#ppt_x"/>
                                          </p:val>
                                        </p:tav>
                                        <p:tav tm="100000">
                                          <p:val>
                                            <p:strVal val="#ppt_x"/>
                                          </p:val>
                                        </p:tav>
                                      </p:tavLst>
                                    </p:anim>
                                    <p:anim calcmode="lin" valueType="num">
                                      <p:cBhvr additive="base">
                                        <p:cTn id="5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6" grpId="0" animBg="1"/>
      <p:bldP spid="15" grpId="0"/>
      <p:bldP spid="16" grpId="0" animBg="1"/>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6000">
              <a:srgbClr val="00B0F0"/>
            </a:gs>
            <a:gs pos="74000">
              <a:srgbClr val="00B0F0"/>
            </a:gs>
            <a:gs pos="11000">
              <a:srgbClr val="FFC000"/>
            </a:gs>
            <a:gs pos="94000">
              <a:srgbClr val="FFC000"/>
            </a:gs>
          </a:gsLst>
          <a:path path="circle">
            <a:fillToRect l="100000" t="100000"/>
          </a:path>
        </a:gradFill>
        <a:effectLst/>
      </p:bgPr>
    </p:bg>
    <p:spTree>
      <p:nvGrpSpPr>
        <p:cNvPr id="1" name=""/>
        <p:cNvGrpSpPr/>
        <p:nvPr/>
      </p:nvGrpSpPr>
      <p:grpSpPr>
        <a:xfrm>
          <a:off x="0" y="0"/>
          <a:ext cx="0" cy="0"/>
          <a:chOff x="0" y="0"/>
          <a:chExt cx="0" cy="0"/>
        </a:xfrm>
      </p:grpSpPr>
      <p:pic>
        <p:nvPicPr>
          <p:cNvPr id="8" name="Imag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6187" y="-1171"/>
            <a:ext cx="1098451" cy="1098451"/>
          </a:xfrm>
          <a:prstGeom prst="rect">
            <a:avLst/>
          </a:prstGeom>
        </p:spPr>
      </p:pic>
      <p:sp>
        <p:nvSpPr>
          <p:cNvPr id="9" name="Rectangle 2"/>
          <p:cNvSpPr txBox="1">
            <a:spLocks noChangeArrowheads="1"/>
          </p:cNvSpPr>
          <p:nvPr/>
        </p:nvSpPr>
        <p:spPr>
          <a:xfrm>
            <a:off x="2616591" y="332936"/>
            <a:ext cx="7680960" cy="764344"/>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lvl="2" fontAlgn="base"/>
            <a:r>
              <a:rPr lang="fr-FR" sz="3200" b="1" u="sng" dirty="0">
                <a:solidFill>
                  <a:sysClr val="windowText" lastClr="000000"/>
                </a:solidFill>
                <a:effectLst>
                  <a:outerShdw blurRad="38100" dist="38100" dir="2700000" algn="tl">
                    <a:srgbClr val="000000">
                      <a:alpha val="43137"/>
                    </a:srgbClr>
                  </a:outerShdw>
                </a:effectLst>
                <a:latin typeface="Constantia" panose="02030602050306030303" pitchFamily="18" charset="0"/>
              </a:rPr>
              <a:t>Élements, Balises et Attributs</a:t>
            </a:r>
            <a:endParaRPr lang="en-US" sz="3200" b="1" u="sng" dirty="0">
              <a:solidFill>
                <a:sysClr val="windowText" lastClr="000000"/>
              </a:solidFill>
              <a:effectLst>
                <a:outerShdw blurRad="38100" dist="38100" dir="2700000" algn="tl">
                  <a:srgbClr val="000000">
                    <a:alpha val="43137"/>
                  </a:srgbClr>
                </a:outerShdw>
              </a:effectLst>
              <a:latin typeface="Constantia" panose="02030602050306030303" pitchFamily="18" charset="0"/>
            </a:endParaRPr>
          </a:p>
        </p:txBody>
      </p:sp>
      <p:sp>
        <p:nvSpPr>
          <p:cNvPr id="2" name="ZoneTexte 1"/>
          <p:cNvSpPr txBox="1"/>
          <p:nvPr/>
        </p:nvSpPr>
        <p:spPr>
          <a:xfrm>
            <a:off x="1674638" y="1097280"/>
            <a:ext cx="9270027" cy="3693319"/>
          </a:xfrm>
          <a:prstGeom prst="rect">
            <a:avLst/>
          </a:prstGeom>
          <a:noFill/>
        </p:spPr>
        <p:txBody>
          <a:bodyPr wrap="square" rtlCol="0">
            <a:spAutoFit/>
          </a:bodyPr>
          <a:lstStyle/>
          <a:p>
            <a:pPr marL="285750" indent="-285750">
              <a:buFont typeface="Wingdings" panose="05000000000000000000" pitchFamily="2" charset="2"/>
              <a:buChar char="Ø"/>
            </a:pPr>
            <a:r>
              <a:rPr lang="fr-FR" dirty="0">
                <a:solidFill>
                  <a:sysClr val="windowText" lastClr="000000"/>
                </a:solidFill>
                <a:latin typeface="Constantia" panose="02030602050306030303" pitchFamily="18" charset="0"/>
              </a:rPr>
              <a:t>Les balises reprennent le nom de l’élément et sont entourées de chevrons. La balise fermante possède en plus un slash qui précède le nom de l’élément.</a:t>
            </a:r>
            <a:endParaRPr lang="en-US" dirty="0">
              <a:solidFill>
                <a:sysClr val="windowText" lastClr="000000"/>
              </a:solidFill>
              <a:latin typeface="Constantia" panose="02030602050306030303" pitchFamily="18" charset="0"/>
            </a:endParaRPr>
          </a:p>
          <a:p>
            <a:r>
              <a:rPr lang="fr-FR" dirty="0">
                <a:solidFill>
                  <a:sysClr val="windowText" lastClr="000000"/>
                </a:solidFill>
                <a:latin typeface="Constantia" panose="02030602050306030303" pitchFamily="18" charset="0"/>
              </a:rPr>
              <a:t>Cependant, certains éléments ne sont constitués que d’une balise qu’on appelle alors balise orpheline. </a:t>
            </a:r>
          </a:p>
          <a:p>
            <a:r>
              <a:rPr lang="fr-FR" dirty="0">
                <a:solidFill>
                  <a:sysClr val="windowText" lastClr="000000"/>
                </a:solidFill>
                <a:latin typeface="Constantia" panose="02030602050306030303" pitchFamily="18" charset="0"/>
              </a:rPr>
              <a:t>Notez que, dans le cas des balises orphelines, le slash se situe après le nom de l’élément. </a:t>
            </a:r>
          </a:p>
          <a:p>
            <a:r>
              <a:rPr lang="fr-FR" dirty="0">
                <a:solidFill>
                  <a:sysClr val="windowText" lastClr="000000"/>
                </a:solidFill>
                <a:latin typeface="Constantia" panose="02030602050306030303" pitchFamily="18" charset="0"/>
              </a:rPr>
              <a:t>Je vous conseille cependant, pour des raisons de propreté de code et de compréhension, de mettre le slash dans un premier temps.</a:t>
            </a:r>
          </a:p>
          <a:p>
            <a:endParaRPr lang="en-US" dirty="0">
              <a:solidFill>
                <a:sysClr val="windowText" lastClr="000000"/>
              </a:solidFill>
              <a:latin typeface="Constantia" panose="02030602050306030303" pitchFamily="18" charset="0"/>
            </a:endParaRPr>
          </a:p>
          <a:p>
            <a:pPr marL="285750" indent="-285750">
              <a:buFont typeface="Wingdings" panose="05000000000000000000" pitchFamily="2" charset="2"/>
              <a:buChar char="Ø"/>
            </a:pPr>
            <a:r>
              <a:rPr lang="fr-FR" dirty="0">
                <a:solidFill>
                  <a:sysClr val="windowText" lastClr="000000"/>
                </a:solidFill>
                <a:latin typeface="Constantia" panose="02030602050306030303" pitchFamily="18" charset="0"/>
              </a:rPr>
              <a:t>Les attributs, enfin, vont venir compléter les éléments en leur donnant des indications ou des instructions supplémentaires.</a:t>
            </a:r>
          </a:p>
          <a:p>
            <a:r>
              <a:rPr lang="en-US" dirty="0">
                <a:solidFill>
                  <a:sysClr val="windowText" lastClr="000000"/>
                </a:solidFill>
                <a:latin typeface="Constantia" panose="02030602050306030303" pitchFamily="18" charset="0"/>
              </a:rPr>
              <a:t> </a:t>
            </a:r>
            <a:r>
              <a:rPr lang="fr-FR" dirty="0">
                <a:solidFill>
                  <a:sysClr val="windowText" lastClr="000000"/>
                </a:solidFill>
                <a:latin typeface="Constantia" panose="02030602050306030303" pitchFamily="18" charset="0"/>
              </a:rPr>
              <a:t>Notez que les attributs se placent toujours à l’intérieur de la balise ouvrante d’un élément (ou de la balise orpheline le cas échéant).</a:t>
            </a:r>
            <a:endParaRPr lang="en-US" dirty="0">
              <a:solidFill>
                <a:sysClr val="windowText" lastClr="000000"/>
              </a:solidFill>
              <a:latin typeface="Constantia" panose="02030602050306030303" pitchFamily="18" charset="0"/>
            </a:endParaRPr>
          </a:p>
          <a:p>
            <a:endParaRPr lang="en-US" dirty="0">
              <a:solidFill>
                <a:sysClr val="windowText" lastClr="000000"/>
              </a:solidFill>
              <a:latin typeface="Constantia" panose="02030602050306030303" pitchFamily="18" charset="0"/>
            </a:endParaRPr>
          </a:p>
        </p:txBody>
      </p:sp>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7034" y="6209714"/>
            <a:ext cx="529577" cy="529577"/>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2802" y="5106686"/>
            <a:ext cx="8150401" cy="350266"/>
          </a:xfrm>
          <a:prstGeom prst="rect">
            <a:avLst/>
          </a:prstGeom>
        </p:spPr>
      </p:pic>
      <p:sp>
        <p:nvSpPr>
          <p:cNvPr id="10" name="AutoShape 5"/>
          <p:cNvSpPr>
            <a:spLocks/>
          </p:cNvSpPr>
          <p:nvPr/>
        </p:nvSpPr>
        <p:spPr bwMode="auto">
          <a:xfrm rot="5400000">
            <a:off x="6079243" y="1207810"/>
            <a:ext cx="367340" cy="7590974"/>
          </a:xfrm>
          <a:prstGeom prst="leftBracket">
            <a:avLst>
              <a:gd name="adj" fmla="val 21606"/>
            </a:avLst>
          </a:prstGeom>
          <a:noFill/>
          <a:ln w="38100">
            <a:solidFill>
              <a:schemeClr val="tx1"/>
            </a:solidFill>
            <a:round/>
            <a:headEnd type="triangle" w="lg" len="lg"/>
            <a:tailEnd type="triangle" w="lg" len="lg"/>
          </a:ln>
          <a:effectLst/>
        </p:spPr>
        <p:txBody>
          <a:bodyPr wrap="none" anchor="ctr"/>
          <a:lstStyle/>
          <a:p>
            <a:pPr>
              <a:defRPr/>
            </a:pPr>
            <a:endParaRPr lang="fr-FR"/>
          </a:p>
        </p:txBody>
      </p:sp>
      <p:sp>
        <p:nvSpPr>
          <p:cNvPr id="11" name="ZoneTexte 10"/>
          <p:cNvSpPr txBox="1"/>
          <p:nvPr/>
        </p:nvSpPr>
        <p:spPr>
          <a:xfrm>
            <a:off x="5225142" y="4390970"/>
            <a:ext cx="1481538" cy="369332"/>
          </a:xfrm>
          <a:prstGeom prst="rect">
            <a:avLst/>
          </a:prstGeom>
          <a:noFill/>
        </p:spPr>
        <p:txBody>
          <a:bodyPr wrap="square" rtlCol="0">
            <a:spAutoFit/>
          </a:bodyPr>
          <a:lstStyle/>
          <a:p>
            <a:r>
              <a:rPr lang="fr-SN" dirty="0">
                <a:latin typeface="Constantia" panose="02030602050306030303" pitchFamily="18" charset="0"/>
              </a:rPr>
              <a:t>Élément a</a:t>
            </a:r>
            <a:endParaRPr lang="en-US" dirty="0">
              <a:latin typeface="Constantia" panose="02030602050306030303" pitchFamily="18" charset="0"/>
            </a:endParaRPr>
          </a:p>
        </p:txBody>
      </p:sp>
      <p:sp>
        <p:nvSpPr>
          <p:cNvPr id="12" name="AutoShape 5"/>
          <p:cNvSpPr>
            <a:spLocks/>
          </p:cNvSpPr>
          <p:nvPr/>
        </p:nvSpPr>
        <p:spPr bwMode="auto">
          <a:xfrm rot="16200000">
            <a:off x="4192384" y="3723874"/>
            <a:ext cx="367340" cy="3526974"/>
          </a:xfrm>
          <a:prstGeom prst="leftBracket">
            <a:avLst>
              <a:gd name="adj" fmla="val 21606"/>
            </a:avLst>
          </a:prstGeom>
          <a:noFill/>
          <a:ln w="38100">
            <a:solidFill>
              <a:schemeClr val="tx1"/>
            </a:solidFill>
            <a:round/>
            <a:headEnd type="triangle" w="lg" len="lg"/>
            <a:tailEnd type="triangle" w="lg" len="lg"/>
          </a:ln>
          <a:effectLst/>
        </p:spPr>
        <p:txBody>
          <a:bodyPr wrap="none" anchor="ctr"/>
          <a:lstStyle/>
          <a:p>
            <a:pPr>
              <a:defRPr/>
            </a:pPr>
            <a:endParaRPr lang="fr-FR"/>
          </a:p>
        </p:txBody>
      </p:sp>
      <p:sp>
        <p:nvSpPr>
          <p:cNvPr id="14" name="ZoneTexte 13"/>
          <p:cNvSpPr txBox="1"/>
          <p:nvPr/>
        </p:nvSpPr>
        <p:spPr>
          <a:xfrm>
            <a:off x="3643082" y="5785152"/>
            <a:ext cx="1727203" cy="369332"/>
          </a:xfrm>
          <a:prstGeom prst="rect">
            <a:avLst/>
          </a:prstGeom>
          <a:noFill/>
        </p:spPr>
        <p:txBody>
          <a:bodyPr wrap="square" rtlCol="0">
            <a:spAutoFit/>
          </a:bodyPr>
          <a:lstStyle/>
          <a:p>
            <a:r>
              <a:rPr lang="fr-SN" dirty="0">
                <a:latin typeface="Constantia" panose="02030602050306030303" pitchFamily="18" charset="0"/>
              </a:rPr>
              <a:t>Attribut href</a:t>
            </a:r>
            <a:endParaRPr lang="en-US" dirty="0">
              <a:latin typeface="Constantia" panose="02030602050306030303" pitchFamily="18" charset="0"/>
            </a:endParaRPr>
          </a:p>
        </p:txBody>
      </p:sp>
    </p:spTree>
    <p:extLst>
      <p:ext uri="{BB962C8B-B14F-4D97-AF65-F5344CB8AC3E}">
        <p14:creationId xmlns:p14="http://schemas.microsoft.com/office/powerpoint/2010/main" val="27348784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barn(inVertical)">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fade">
                                      <p:cBhvr>
                                        <p:cTn id="25" dur="500"/>
                                        <p:tgtEl>
                                          <p:spTgt spid="2">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wipe(down)">
                                      <p:cBhvr>
                                        <p:cTn id="30" dur="500"/>
                                        <p:tgtEl>
                                          <p:spTgt spid="2">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arn(inVertical)">
                                      <p:cBhvr>
                                        <p:cTn id="35" dur="500"/>
                                        <p:tgtEl>
                                          <p:spTgt spid="4"/>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arn(inVertical)">
                                      <p:cBhvr>
                                        <p:cTn id="38" dur="500"/>
                                        <p:tgtEl>
                                          <p:spTgt spid="10"/>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barn(inVertical)">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barn(inVertical)">
                                      <p:cBhvr>
                                        <p:cTn id="46" dur="500"/>
                                        <p:tgtEl>
                                          <p:spTgt spid="14"/>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barn(inVertical)">
                                      <p:cBhvr>
                                        <p:cTn id="4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6000">
              <a:srgbClr val="00B0F0"/>
            </a:gs>
            <a:gs pos="74000">
              <a:srgbClr val="00B0F0"/>
            </a:gs>
            <a:gs pos="11000">
              <a:srgbClr val="FFC000"/>
            </a:gs>
            <a:gs pos="94000">
              <a:srgbClr val="FFC000"/>
            </a:gs>
          </a:gsLst>
          <a:path path="circle">
            <a:fillToRect l="100000" t="100000"/>
          </a:path>
        </a:gradFill>
        <a:effectLst/>
      </p:bgPr>
    </p:bg>
    <p:spTree>
      <p:nvGrpSpPr>
        <p:cNvPr id="1" name=""/>
        <p:cNvGrpSpPr/>
        <p:nvPr/>
      </p:nvGrpSpPr>
      <p:grpSpPr>
        <a:xfrm>
          <a:off x="0" y="0"/>
          <a:ext cx="0" cy="0"/>
          <a:chOff x="0" y="0"/>
          <a:chExt cx="0" cy="0"/>
        </a:xfrm>
      </p:grpSpPr>
      <p:pic>
        <p:nvPicPr>
          <p:cNvPr id="8" name="Imag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6187" y="-1171"/>
            <a:ext cx="1098451" cy="1098451"/>
          </a:xfrm>
          <a:prstGeom prst="rect">
            <a:avLst/>
          </a:prstGeom>
        </p:spPr>
      </p:pic>
      <p:sp>
        <p:nvSpPr>
          <p:cNvPr id="9" name="Rectangle 2"/>
          <p:cNvSpPr txBox="1">
            <a:spLocks noChangeArrowheads="1"/>
          </p:cNvSpPr>
          <p:nvPr/>
        </p:nvSpPr>
        <p:spPr>
          <a:xfrm>
            <a:off x="1533961" y="332936"/>
            <a:ext cx="9101797" cy="764344"/>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lvl="2" fontAlgn="base"/>
            <a:r>
              <a:rPr lang="fr-FR" sz="3200" b="1" u="sng" dirty="0">
                <a:solidFill>
                  <a:schemeClr val="bg1"/>
                </a:solidFill>
                <a:effectLst>
                  <a:outerShdw blurRad="38100" dist="38100" dir="2700000" algn="tl">
                    <a:srgbClr val="000000">
                      <a:alpha val="43137"/>
                    </a:srgbClr>
                  </a:outerShdw>
                </a:effectLst>
                <a:latin typeface="Constantia" panose="02030602050306030303" pitchFamily="18" charset="0"/>
              </a:rPr>
              <a:t>Bonnes pratiques, règles et commentaires</a:t>
            </a:r>
            <a:endParaRPr lang="en-US" sz="3200" b="1" u="sng" dirty="0">
              <a:solidFill>
                <a:schemeClr val="bg1"/>
              </a:solidFill>
              <a:effectLst>
                <a:outerShdw blurRad="38100" dist="38100" dir="2700000" algn="tl">
                  <a:srgbClr val="000000">
                    <a:alpha val="43137"/>
                  </a:srgbClr>
                </a:outerShdw>
              </a:effectLst>
              <a:latin typeface="Constantia" panose="02030602050306030303" pitchFamily="18" charset="0"/>
            </a:endParaRPr>
          </a:p>
        </p:txBody>
      </p:sp>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7034" y="6209714"/>
            <a:ext cx="529577" cy="529577"/>
          </a:xfrm>
          <a:prstGeom prst="rect">
            <a:avLst/>
          </a:prstGeom>
        </p:spPr>
      </p:pic>
      <p:sp>
        <p:nvSpPr>
          <p:cNvPr id="7" name="Rectangle 3"/>
          <p:cNvSpPr txBox="1">
            <a:spLocks noChangeArrowheads="1"/>
          </p:cNvSpPr>
          <p:nvPr/>
        </p:nvSpPr>
        <p:spPr>
          <a:xfrm>
            <a:off x="2391508" y="3305907"/>
            <a:ext cx="8229600" cy="1322364"/>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buFont typeface="Wingdings" panose="05000000000000000000" pitchFamily="2" charset="2"/>
              <a:buChar char="v"/>
              <a:defRPr/>
            </a:pPr>
            <a:r>
              <a:rPr lang="fr-FR" dirty="0">
                <a:solidFill>
                  <a:schemeClr val="bg1"/>
                </a:solidFill>
                <a:effectLst>
                  <a:outerShdw blurRad="38100" dist="38100" dir="2700000" algn="tl">
                    <a:srgbClr val="000000">
                      <a:alpha val="43137"/>
                    </a:srgbClr>
                  </a:outerShdw>
                </a:effectLst>
                <a:latin typeface="Constantia" panose="02030602050306030303" pitchFamily="18" charset="0"/>
              </a:rPr>
              <a:t>Utilisation</a:t>
            </a:r>
            <a:r>
              <a:rPr lang="fr-FR" dirty="0">
                <a:effectLst>
                  <a:outerShdw blurRad="38100" dist="38100" dir="2700000" algn="tl">
                    <a:srgbClr val="000000">
                      <a:alpha val="43137"/>
                    </a:srgbClr>
                  </a:outerShdw>
                </a:effectLst>
                <a:latin typeface="Constantia" panose="02030602050306030303" pitchFamily="18" charset="0"/>
              </a:rPr>
              <a:t> </a:t>
            </a:r>
            <a:r>
              <a:rPr lang="fr-FR" dirty="0">
                <a:solidFill>
                  <a:srgbClr val="FF0000"/>
                </a:solidFill>
                <a:effectLst>
                  <a:outerShdw blurRad="38100" dist="38100" dir="2700000" algn="tl">
                    <a:srgbClr val="000000">
                      <a:alpha val="43137"/>
                    </a:srgbClr>
                  </a:outerShdw>
                </a:effectLst>
                <a:latin typeface="Constantia" panose="02030602050306030303" pitchFamily="18" charset="0"/>
              </a:rPr>
              <a:t>INCORRECTE</a:t>
            </a:r>
          </a:p>
          <a:p>
            <a:pPr marL="457200" lvl="1" indent="0">
              <a:buNone/>
              <a:defRPr/>
            </a:pPr>
            <a:r>
              <a:rPr lang="fr-FR" b="1" dirty="0">
                <a:solidFill>
                  <a:srgbClr val="008080"/>
                </a:solidFill>
                <a:effectLst>
                  <a:outerShdw blurRad="38100" dist="38100" dir="2700000" algn="tl">
                    <a:srgbClr val="000000">
                      <a:alpha val="43137"/>
                    </a:srgbClr>
                  </a:outerShdw>
                </a:effectLst>
                <a:latin typeface="Constantia" panose="02030602050306030303" pitchFamily="18" charset="0"/>
              </a:rPr>
              <a:t>&lt;</a:t>
            </a:r>
            <a:r>
              <a:rPr lang="fr-FR" b="1" dirty="0">
                <a:solidFill>
                  <a:srgbClr val="804040"/>
                </a:solidFill>
                <a:effectLst>
                  <a:outerShdw blurRad="38100" dist="38100" dir="2700000" algn="tl">
                    <a:srgbClr val="000000">
                      <a:alpha val="43137"/>
                    </a:srgbClr>
                  </a:outerShdw>
                </a:effectLst>
                <a:latin typeface="Constantia" panose="02030602050306030303" pitchFamily="18" charset="0"/>
              </a:rPr>
              <a:t>i</a:t>
            </a:r>
            <a:r>
              <a:rPr lang="fr-FR" b="1" dirty="0">
                <a:solidFill>
                  <a:srgbClr val="008080"/>
                </a:solidFill>
                <a:effectLst>
                  <a:outerShdw blurRad="38100" dist="38100" dir="2700000" algn="tl">
                    <a:srgbClr val="000000">
                      <a:alpha val="43137"/>
                    </a:srgbClr>
                  </a:outerShdw>
                </a:effectLst>
                <a:latin typeface="Constantia" panose="02030602050306030303" pitchFamily="18" charset="0"/>
              </a:rPr>
              <a:t>&gt;</a:t>
            </a:r>
            <a:r>
              <a:rPr lang="fr-FR" b="1" dirty="0">
                <a:solidFill>
                  <a:srgbClr val="000000"/>
                </a:solidFill>
                <a:effectLst>
                  <a:outerShdw blurRad="38100" dist="38100" dir="2700000" algn="tl">
                    <a:srgbClr val="000000">
                      <a:alpha val="43137"/>
                    </a:srgbClr>
                  </a:outerShdw>
                </a:effectLst>
                <a:latin typeface="Constantia" panose="02030602050306030303" pitchFamily="18" charset="0"/>
              </a:rPr>
              <a:t>Texte</a:t>
            </a:r>
            <a:r>
              <a:rPr lang="fr-FR" b="1" dirty="0">
                <a:solidFill>
                  <a:srgbClr val="008080"/>
                </a:solidFill>
                <a:effectLst>
                  <a:outerShdw blurRad="38100" dist="38100" dir="2700000" algn="tl">
                    <a:srgbClr val="000000">
                      <a:alpha val="43137"/>
                    </a:srgbClr>
                  </a:outerShdw>
                </a:effectLst>
                <a:latin typeface="Constantia" panose="02030602050306030303" pitchFamily="18" charset="0"/>
              </a:rPr>
              <a:t>&lt;</a:t>
            </a:r>
            <a:r>
              <a:rPr lang="fr-FR" b="1" dirty="0">
                <a:solidFill>
                  <a:srgbClr val="804040"/>
                </a:solidFill>
                <a:effectLst>
                  <a:outerShdw blurRad="38100" dist="38100" dir="2700000" algn="tl">
                    <a:srgbClr val="000000">
                      <a:alpha val="43137"/>
                    </a:srgbClr>
                  </a:outerShdw>
                </a:effectLst>
                <a:latin typeface="Constantia" panose="02030602050306030303" pitchFamily="18" charset="0"/>
              </a:rPr>
              <a:t>b</a:t>
            </a:r>
            <a:r>
              <a:rPr lang="fr-FR" b="1" dirty="0">
                <a:solidFill>
                  <a:srgbClr val="008080"/>
                </a:solidFill>
                <a:effectLst>
                  <a:outerShdw blurRad="38100" dist="38100" dir="2700000" algn="tl">
                    <a:srgbClr val="000000">
                      <a:alpha val="43137"/>
                    </a:srgbClr>
                  </a:outerShdw>
                </a:effectLst>
                <a:latin typeface="Constantia" panose="02030602050306030303" pitchFamily="18" charset="0"/>
              </a:rPr>
              <a:t>&gt;</a:t>
            </a:r>
            <a:r>
              <a:rPr lang="fr-FR" b="1" dirty="0">
                <a:solidFill>
                  <a:srgbClr val="000000"/>
                </a:solidFill>
                <a:effectLst>
                  <a:outerShdw blurRad="38100" dist="38100" dir="2700000" algn="tl">
                    <a:srgbClr val="000000">
                      <a:alpha val="43137"/>
                    </a:srgbClr>
                  </a:outerShdw>
                </a:effectLst>
                <a:latin typeface="Constantia" panose="02030602050306030303" pitchFamily="18" charset="0"/>
              </a:rPr>
              <a:t>Texte Texte</a:t>
            </a:r>
            <a:r>
              <a:rPr lang="fr-FR" b="1" dirty="0">
                <a:solidFill>
                  <a:srgbClr val="008080"/>
                </a:solidFill>
                <a:effectLst>
                  <a:outerShdw blurRad="38100" dist="38100" dir="2700000" algn="tl">
                    <a:srgbClr val="000000">
                      <a:alpha val="43137"/>
                    </a:srgbClr>
                  </a:outerShdw>
                </a:effectLst>
                <a:latin typeface="Constantia" panose="02030602050306030303" pitchFamily="18" charset="0"/>
              </a:rPr>
              <a:t>&lt;/</a:t>
            </a:r>
            <a:r>
              <a:rPr lang="fr-FR" b="1" dirty="0">
                <a:solidFill>
                  <a:srgbClr val="804040"/>
                </a:solidFill>
                <a:effectLst>
                  <a:outerShdw blurRad="38100" dist="38100" dir="2700000" algn="tl">
                    <a:srgbClr val="000000">
                      <a:alpha val="43137"/>
                    </a:srgbClr>
                  </a:outerShdw>
                </a:effectLst>
                <a:latin typeface="Constantia" panose="02030602050306030303" pitchFamily="18" charset="0"/>
              </a:rPr>
              <a:t>i</a:t>
            </a:r>
            <a:r>
              <a:rPr lang="fr-FR" b="1" dirty="0">
                <a:solidFill>
                  <a:srgbClr val="008080"/>
                </a:solidFill>
                <a:effectLst>
                  <a:outerShdw blurRad="38100" dist="38100" dir="2700000" algn="tl">
                    <a:srgbClr val="000000">
                      <a:alpha val="43137"/>
                    </a:srgbClr>
                  </a:outerShdw>
                </a:effectLst>
                <a:latin typeface="Constantia" panose="02030602050306030303" pitchFamily="18" charset="0"/>
              </a:rPr>
              <a:t>&gt;&lt;/</a:t>
            </a:r>
            <a:r>
              <a:rPr lang="fr-FR" b="1" dirty="0">
                <a:solidFill>
                  <a:srgbClr val="804040"/>
                </a:solidFill>
                <a:effectLst>
                  <a:outerShdw blurRad="38100" dist="38100" dir="2700000" algn="tl">
                    <a:srgbClr val="000000">
                      <a:alpha val="43137"/>
                    </a:srgbClr>
                  </a:outerShdw>
                </a:effectLst>
                <a:latin typeface="Constantia" panose="02030602050306030303" pitchFamily="18" charset="0"/>
              </a:rPr>
              <a:t>b</a:t>
            </a:r>
            <a:r>
              <a:rPr lang="fr-FR" b="1" dirty="0">
                <a:solidFill>
                  <a:srgbClr val="008080"/>
                </a:solidFill>
                <a:effectLst>
                  <a:outerShdw blurRad="38100" dist="38100" dir="2700000" algn="tl">
                    <a:srgbClr val="000000">
                      <a:alpha val="43137"/>
                    </a:srgbClr>
                  </a:outerShdw>
                </a:effectLst>
                <a:latin typeface="Constantia" panose="02030602050306030303" pitchFamily="18" charset="0"/>
              </a:rPr>
              <a:t>&gt;</a:t>
            </a:r>
          </a:p>
          <a:p>
            <a:pPr marL="0" indent="0">
              <a:buNone/>
              <a:defRPr/>
            </a:pPr>
            <a:endParaRPr lang="fr-FR" b="1" dirty="0">
              <a:solidFill>
                <a:srgbClr val="008080"/>
              </a:solidFill>
              <a:effectLst>
                <a:outerShdw blurRad="38100" dist="38100" dir="2700000" algn="tl">
                  <a:srgbClr val="000000">
                    <a:alpha val="43137"/>
                  </a:srgbClr>
                </a:outerShdw>
              </a:effectLst>
              <a:latin typeface="Constantia" panose="02030602050306030303" pitchFamily="18" charset="0"/>
            </a:endParaRPr>
          </a:p>
        </p:txBody>
      </p:sp>
      <p:sp>
        <p:nvSpPr>
          <p:cNvPr id="2" name="ZoneTexte 1"/>
          <p:cNvSpPr txBox="1"/>
          <p:nvPr/>
        </p:nvSpPr>
        <p:spPr>
          <a:xfrm>
            <a:off x="2391508" y="1223889"/>
            <a:ext cx="7118252" cy="1384995"/>
          </a:xfrm>
          <a:prstGeom prst="rect">
            <a:avLst/>
          </a:prstGeom>
          <a:noFill/>
        </p:spPr>
        <p:txBody>
          <a:bodyPr wrap="square" rtlCol="0">
            <a:spAutoFit/>
          </a:bodyPr>
          <a:lstStyle/>
          <a:p>
            <a:pPr marL="285750" indent="-285750">
              <a:buFont typeface="Wingdings" panose="05000000000000000000" pitchFamily="2" charset="2"/>
              <a:buChar char="v"/>
              <a:defRPr/>
            </a:pPr>
            <a:r>
              <a:rPr lang="fr-FR" sz="2800" dirty="0">
                <a:solidFill>
                  <a:schemeClr val="bg1"/>
                </a:solidFill>
                <a:effectLst>
                  <a:outerShdw blurRad="38100" dist="38100" dir="2700000" algn="tl">
                    <a:srgbClr val="000000">
                      <a:alpha val="43137"/>
                    </a:srgbClr>
                  </a:outerShdw>
                </a:effectLst>
                <a:latin typeface="Constantia" panose="02030602050306030303" pitchFamily="18" charset="0"/>
              </a:rPr>
              <a:t>Utilisation </a:t>
            </a:r>
            <a:r>
              <a:rPr lang="fr-FR" sz="2800" dirty="0">
                <a:solidFill>
                  <a:srgbClr val="92D050"/>
                </a:solidFill>
                <a:effectLst>
                  <a:outerShdw blurRad="38100" dist="38100" dir="2700000" algn="tl">
                    <a:srgbClr val="000000">
                      <a:alpha val="43137"/>
                    </a:srgbClr>
                  </a:outerShdw>
                </a:effectLst>
                <a:latin typeface="Constantia" panose="02030602050306030303" pitchFamily="18" charset="0"/>
              </a:rPr>
              <a:t>CORRECTE</a:t>
            </a:r>
          </a:p>
          <a:p>
            <a:pPr lvl="1">
              <a:defRPr/>
            </a:pPr>
            <a:r>
              <a:rPr lang="fr-FR" sz="2800" b="1" dirty="0">
                <a:solidFill>
                  <a:srgbClr val="008080"/>
                </a:solidFill>
                <a:effectLst>
                  <a:outerShdw blurRad="38100" dist="38100" dir="2700000" algn="tl">
                    <a:srgbClr val="000000">
                      <a:alpha val="43137"/>
                    </a:srgbClr>
                  </a:outerShdw>
                </a:effectLst>
                <a:latin typeface="Constantia" panose="02030602050306030303" pitchFamily="18" charset="0"/>
              </a:rPr>
              <a:t>&lt;</a:t>
            </a:r>
            <a:r>
              <a:rPr lang="fr-FR" sz="2800" b="1" dirty="0">
                <a:solidFill>
                  <a:srgbClr val="804040"/>
                </a:solidFill>
                <a:effectLst>
                  <a:outerShdw blurRad="38100" dist="38100" dir="2700000" algn="tl">
                    <a:srgbClr val="000000">
                      <a:alpha val="43137"/>
                    </a:srgbClr>
                  </a:outerShdw>
                </a:effectLst>
                <a:latin typeface="Constantia" panose="02030602050306030303" pitchFamily="18" charset="0"/>
              </a:rPr>
              <a:t>i</a:t>
            </a:r>
            <a:r>
              <a:rPr lang="fr-FR" sz="2800" b="1" dirty="0">
                <a:solidFill>
                  <a:srgbClr val="008080"/>
                </a:solidFill>
                <a:effectLst>
                  <a:outerShdw blurRad="38100" dist="38100" dir="2700000" algn="tl">
                    <a:srgbClr val="000000">
                      <a:alpha val="43137"/>
                    </a:srgbClr>
                  </a:outerShdw>
                </a:effectLst>
                <a:latin typeface="Constantia" panose="02030602050306030303" pitchFamily="18" charset="0"/>
              </a:rPr>
              <a:t>&gt;</a:t>
            </a:r>
            <a:r>
              <a:rPr lang="fr-FR" sz="2800" b="1" dirty="0">
                <a:solidFill>
                  <a:srgbClr val="000000"/>
                </a:solidFill>
                <a:effectLst>
                  <a:outerShdw blurRad="38100" dist="38100" dir="2700000" algn="tl">
                    <a:srgbClr val="000000">
                      <a:alpha val="43137"/>
                    </a:srgbClr>
                  </a:outerShdw>
                </a:effectLst>
                <a:latin typeface="Constantia" panose="02030602050306030303" pitchFamily="18" charset="0"/>
              </a:rPr>
              <a:t>Texte</a:t>
            </a:r>
            <a:r>
              <a:rPr lang="fr-FR" sz="2800" b="1" dirty="0">
                <a:solidFill>
                  <a:srgbClr val="008080"/>
                </a:solidFill>
                <a:effectLst>
                  <a:outerShdw blurRad="38100" dist="38100" dir="2700000" algn="tl">
                    <a:srgbClr val="000000">
                      <a:alpha val="43137"/>
                    </a:srgbClr>
                  </a:outerShdw>
                </a:effectLst>
                <a:latin typeface="Constantia" panose="02030602050306030303" pitchFamily="18" charset="0"/>
              </a:rPr>
              <a:t>&lt;</a:t>
            </a:r>
            <a:r>
              <a:rPr lang="fr-FR" sz="2800" b="1" dirty="0">
                <a:solidFill>
                  <a:srgbClr val="804040"/>
                </a:solidFill>
                <a:effectLst>
                  <a:outerShdw blurRad="38100" dist="38100" dir="2700000" algn="tl">
                    <a:srgbClr val="000000">
                      <a:alpha val="43137"/>
                    </a:srgbClr>
                  </a:outerShdw>
                </a:effectLst>
                <a:latin typeface="Constantia" panose="02030602050306030303" pitchFamily="18" charset="0"/>
              </a:rPr>
              <a:t>b</a:t>
            </a:r>
            <a:r>
              <a:rPr lang="fr-FR" sz="2800" b="1" dirty="0">
                <a:solidFill>
                  <a:srgbClr val="008080"/>
                </a:solidFill>
                <a:effectLst>
                  <a:outerShdw blurRad="38100" dist="38100" dir="2700000" algn="tl">
                    <a:srgbClr val="000000">
                      <a:alpha val="43137"/>
                    </a:srgbClr>
                  </a:outerShdw>
                </a:effectLst>
                <a:latin typeface="Constantia" panose="02030602050306030303" pitchFamily="18" charset="0"/>
              </a:rPr>
              <a:t>&gt;</a:t>
            </a:r>
            <a:r>
              <a:rPr lang="fr-FR" sz="2800" b="1" dirty="0">
                <a:solidFill>
                  <a:srgbClr val="000000"/>
                </a:solidFill>
                <a:effectLst>
                  <a:outerShdw blurRad="38100" dist="38100" dir="2700000" algn="tl">
                    <a:srgbClr val="000000">
                      <a:alpha val="43137"/>
                    </a:srgbClr>
                  </a:outerShdw>
                </a:effectLst>
                <a:latin typeface="Constantia" panose="02030602050306030303" pitchFamily="18" charset="0"/>
              </a:rPr>
              <a:t>Texte Texte</a:t>
            </a:r>
            <a:r>
              <a:rPr lang="fr-FR" sz="2800" b="1" dirty="0">
                <a:solidFill>
                  <a:srgbClr val="008080"/>
                </a:solidFill>
                <a:effectLst>
                  <a:outerShdw blurRad="38100" dist="38100" dir="2700000" algn="tl">
                    <a:srgbClr val="000000">
                      <a:alpha val="43137"/>
                    </a:srgbClr>
                  </a:outerShdw>
                </a:effectLst>
                <a:latin typeface="Constantia" panose="02030602050306030303" pitchFamily="18" charset="0"/>
              </a:rPr>
              <a:t>&lt;/</a:t>
            </a:r>
            <a:r>
              <a:rPr lang="fr-FR" sz="2800" b="1" dirty="0">
                <a:solidFill>
                  <a:srgbClr val="804040"/>
                </a:solidFill>
                <a:effectLst>
                  <a:outerShdw blurRad="38100" dist="38100" dir="2700000" algn="tl">
                    <a:srgbClr val="000000">
                      <a:alpha val="43137"/>
                    </a:srgbClr>
                  </a:outerShdw>
                </a:effectLst>
                <a:latin typeface="Constantia" panose="02030602050306030303" pitchFamily="18" charset="0"/>
              </a:rPr>
              <a:t>b</a:t>
            </a:r>
            <a:r>
              <a:rPr lang="fr-FR" sz="2800" b="1" dirty="0">
                <a:solidFill>
                  <a:srgbClr val="008080"/>
                </a:solidFill>
                <a:effectLst>
                  <a:outerShdw blurRad="38100" dist="38100" dir="2700000" algn="tl">
                    <a:srgbClr val="000000">
                      <a:alpha val="43137"/>
                    </a:srgbClr>
                  </a:outerShdw>
                </a:effectLst>
                <a:latin typeface="Constantia" panose="02030602050306030303" pitchFamily="18" charset="0"/>
              </a:rPr>
              <a:t>&gt;&lt;/</a:t>
            </a:r>
            <a:r>
              <a:rPr lang="fr-FR" sz="2800" b="1" dirty="0">
                <a:solidFill>
                  <a:srgbClr val="804040"/>
                </a:solidFill>
                <a:effectLst>
                  <a:outerShdw blurRad="38100" dist="38100" dir="2700000" algn="tl">
                    <a:srgbClr val="000000">
                      <a:alpha val="43137"/>
                    </a:srgbClr>
                  </a:outerShdw>
                </a:effectLst>
                <a:latin typeface="Constantia" panose="02030602050306030303" pitchFamily="18" charset="0"/>
              </a:rPr>
              <a:t>i</a:t>
            </a:r>
            <a:r>
              <a:rPr lang="fr-FR" sz="2800" b="1" dirty="0">
                <a:solidFill>
                  <a:srgbClr val="008080"/>
                </a:solidFill>
                <a:effectLst>
                  <a:outerShdw blurRad="38100" dist="38100" dir="2700000" algn="tl">
                    <a:srgbClr val="000000">
                      <a:alpha val="43137"/>
                    </a:srgbClr>
                  </a:outerShdw>
                </a:effectLst>
                <a:latin typeface="Constantia" panose="02030602050306030303" pitchFamily="18" charset="0"/>
              </a:rPr>
              <a:t>&gt;</a:t>
            </a:r>
          </a:p>
          <a:p>
            <a:endParaRPr lang="en-US" sz="2800" dirty="0">
              <a:latin typeface="Constantia" panose="02030602050306030303" pitchFamily="18" charset="0"/>
            </a:endParaRPr>
          </a:p>
        </p:txBody>
      </p:sp>
      <p:sp>
        <p:nvSpPr>
          <p:cNvPr id="5" name="ZoneTexte 4"/>
          <p:cNvSpPr txBox="1"/>
          <p:nvPr/>
        </p:nvSpPr>
        <p:spPr>
          <a:xfrm>
            <a:off x="2391508" y="5627077"/>
            <a:ext cx="6836898" cy="646331"/>
          </a:xfrm>
          <a:prstGeom prst="rect">
            <a:avLst/>
          </a:prstGeom>
          <a:noFill/>
        </p:spPr>
        <p:txBody>
          <a:bodyPr wrap="square" rtlCol="0">
            <a:spAutoFit/>
          </a:bodyPr>
          <a:lstStyle/>
          <a:p>
            <a:r>
              <a:rPr lang="fr-FR" dirty="0">
                <a:solidFill>
                  <a:schemeClr val="bg1"/>
                </a:solidFill>
                <a:effectLst>
                  <a:outerShdw blurRad="38100" dist="38100" dir="2700000" algn="tl">
                    <a:srgbClr val="000000">
                      <a:alpha val="43137"/>
                    </a:srgbClr>
                  </a:outerShdw>
                </a:effectLst>
                <a:latin typeface="Constantia" panose="02030602050306030303" pitchFamily="18" charset="0"/>
              </a:rPr>
              <a:t>Pas de chevauchement (pile d’états)</a:t>
            </a:r>
          </a:p>
          <a:p>
            <a:endParaRPr lang="en-US" dirty="0">
              <a:solidFill>
                <a:schemeClr val="bg1"/>
              </a:solidFill>
              <a:latin typeface="Constantia" panose="02030602050306030303" pitchFamily="18" charset="0"/>
            </a:endParaRPr>
          </a:p>
        </p:txBody>
      </p:sp>
      <p:sp>
        <p:nvSpPr>
          <p:cNvPr id="10" name="AutoShape 5"/>
          <p:cNvSpPr>
            <a:spLocks/>
          </p:cNvSpPr>
          <p:nvPr/>
        </p:nvSpPr>
        <p:spPr bwMode="auto">
          <a:xfrm rot="16200000">
            <a:off x="5820764" y="875641"/>
            <a:ext cx="259740" cy="2700630"/>
          </a:xfrm>
          <a:prstGeom prst="leftBracket">
            <a:avLst>
              <a:gd name="adj" fmla="val 70799"/>
            </a:avLst>
          </a:prstGeom>
          <a:noFill/>
          <a:ln w="38100">
            <a:solidFill>
              <a:schemeClr val="tx1"/>
            </a:solidFill>
            <a:round/>
            <a:headEnd type="triangle" w="lg" len="lg"/>
            <a:tailEnd type="triangle" w="lg" len="lg"/>
          </a:ln>
          <a:effectLst/>
        </p:spPr>
        <p:txBody>
          <a:bodyPr wrap="none" anchor="ctr"/>
          <a:lstStyle/>
          <a:p>
            <a:pPr>
              <a:defRPr/>
            </a:pPr>
            <a:endParaRPr lang="fr-FR"/>
          </a:p>
        </p:txBody>
      </p:sp>
      <p:sp>
        <p:nvSpPr>
          <p:cNvPr id="11" name="AutoShape 5"/>
          <p:cNvSpPr>
            <a:spLocks/>
          </p:cNvSpPr>
          <p:nvPr/>
        </p:nvSpPr>
        <p:spPr bwMode="auto">
          <a:xfrm rot="16200000">
            <a:off x="5167544" y="3092557"/>
            <a:ext cx="297927" cy="2379602"/>
          </a:xfrm>
          <a:prstGeom prst="leftBracket">
            <a:avLst>
              <a:gd name="adj" fmla="val 70799"/>
            </a:avLst>
          </a:prstGeom>
          <a:noFill/>
          <a:ln w="38100">
            <a:solidFill>
              <a:schemeClr val="tx1"/>
            </a:solidFill>
            <a:round/>
            <a:headEnd type="triangle" w="lg" len="lg"/>
            <a:tailEnd type="triangle" w="lg" len="lg"/>
          </a:ln>
          <a:effectLst/>
        </p:spPr>
        <p:txBody>
          <a:bodyPr wrap="none" anchor="ctr"/>
          <a:lstStyle/>
          <a:p>
            <a:pPr>
              <a:defRPr/>
            </a:pPr>
            <a:endParaRPr lang="fr-FR"/>
          </a:p>
        </p:txBody>
      </p:sp>
      <p:sp>
        <p:nvSpPr>
          <p:cNvPr id="12" name="AutoShape 4"/>
          <p:cNvSpPr>
            <a:spLocks/>
          </p:cNvSpPr>
          <p:nvPr/>
        </p:nvSpPr>
        <p:spPr bwMode="auto">
          <a:xfrm rot="16200000">
            <a:off x="5313821" y="16067"/>
            <a:ext cx="526275" cy="4686310"/>
          </a:xfrm>
          <a:prstGeom prst="leftBracket">
            <a:avLst>
              <a:gd name="adj" fmla="val 63289"/>
            </a:avLst>
          </a:prstGeom>
          <a:noFill/>
          <a:ln w="38100">
            <a:solidFill>
              <a:schemeClr val="bg1"/>
            </a:solidFill>
            <a:round/>
            <a:headEnd type="triangle" w="lg" len="lg"/>
            <a:tailEnd type="triangle" w="lg" len="lg"/>
          </a:ln>
          <a:effectLst/>
        </p:spPr>
        <p:txBody>
          <a:bodyPr wrap="none" anchor="ctr"/>
          <a:lstStyle/>
          <a:p>
            <a:pPr>
              <a:defRPr/>
            </a:pPr>
            <a:endParaRPr lang="fr-FR"/>
          </a:p>
        </p:txBody>
      </p:sp>
      <p:sp>
        <p:nvSpPr>
          <p:cNvPr id="13" name="AutoShape 4"/>
          <p:cNvSpPr>
            <a:spLocks/>
          </p:cNvSpPr>
          <p:nvPr/>
        </p:nvSpPr>
        <p:spPr bwMode="auto">
          <a:xfrm rot="16200000">
            <a:off x="4230608" y="2960366"/>
            <a:ext cx="526275" cy="2913778"/>
          </a:xfrm>
          <a:prstGeom prst="leftBracket">
            <a:avLst>
              <a:gd name="adj" fmla="val 63289"/>
            </a:avLst>
          </a:prstGeom>
          <a:noFill/>
          <a:ln w="38100">
            <a:solidFill>
              <a:schemeClr val="bg1"/>
            </a:solidFill>
            <a:round/>
            <a:headEnd type="triangle" w="lg" len="lg"/>
            <a:tailEnd type="triangle" w="lg" len="lg"/>
          </a:ln>
          <a:effectLst/>
        </p:spPr>
        <p:txBody>
          <a:bodyPr wrap="none" anchor="ctr"/>
          <a:lstStyle/>
          <a:p>
            <a:pPr>
              <a:defRPr/>
            </a:pPr>
            <a:endParaRPr lang="fr-FR"/>
          </a:p>
        </p:txBody>
      </p:sp>
      <p:sp>
        <p:nvSpPr>
          <p:cNvPr id="14" name="Flèche droite 13"/>
          <p:cNvSpPr/>
          <p:nvPr/>
        </p:nvSpPr>
        <p:spPr>
          <a:xfrm rot="19041594">
            <a:off x="3108960" y="5008819"/>
            <a:ext cx="914584" cy="29542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163769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ircle(in)">
                                      <p:cBhvr>
                                        <p:cTn id="17" dur="2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arn(inVertical)">
                                      <p:cBhvr>
                                        <p:cTn id="33" dur="500"/>
                                        <p:tgtEl>
                                          <p:spTgt spid="13"/>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arn(inVertical)">
                                      <p:cBhvr>
                                        <p:cTn id="36" dur="500"/>
                                        <p:tgtEl>
                                          <p:spTgt spid="14"/>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barn(inVertical)">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5" grpId="0"/>
      <p:bldP spid="10" grpId="0" animBg="1"/>
      <p:bldP spid="11"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6000">
              <a:srgbClr val="00B0F0"/>
            </a:gs>
            <a:gs pos="74000">
              <a:srgbClr val="00B0F0"/>
            </a:gs>
            <a:gs pos="11000">
              <a:srgbClr val="FFC000"/>
            </a:gs>
            <a:gs pos="94000">
              <a:srgbClr val="FFC000"/>
            </a:gs>
          </a:gsLst>
          <a:path path="circle">
            <a:fillToRect l="100000" t="100000"/>
          </a:path>
        </a:gradFill>
        <a:effectLst/>
      </p:bgPr>
    </p:bg>
    <p:spTree>
      <p:nvGrpSpPr>
        <p:cNvPr id="1" name=""/>
        <p:cNvGrpSpPr/>
        <p:nvPr/>
      </p:nvGrpSpPr>
      <p:grpSpPr>
        <a:xfrm>
          <a:off x="0" y="0"/>
          <a:ext cx="0" cy="0"/>
          <a:chOff x="0" y="0"/>
          <a:chExt cx="0" cy="0"/>
        </a:xfrm>
      </p:grpSpPr>
      <p:pic>
        <p:nvPicPr>
          <p:cNvPr id="8" name="Imag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6187" y="-1171"/>
            <a:ext cx="1098451" cy="1098451"/>
          </a:xfrm>
          <a:prstGeom prst="rect">
            <a:avLst/>
          </a:prstGeom>
        </p:spPr>
      </p:pic>
      <p:sp>
        <p:nvSpPr>
          <p:cNvPr id="9" name="Rectangle 2"/>
          <p:cNvSpPr txBox="1">
            <a:spLocks noChangeArrowheads="1"/>
          </p:cNvSpPr>
          <p:nvPr/>
        </p:nvSpPr>
        <p:spPr>
          <a:xfrm>
            <a:off x="1533961" y="332936"/>
            <a:ext cx="9101797" cy="764344"/>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lvl="2" fontAlgn="base"/>
            <a:r>
              <a:rPr lang="fr-FR" sz="3200" b="1" u="sng" dirty="0">
                <a:solidFill>
                  <a:schemeClr val="bg1"/>
                </a:solidFill>
                <a:effectLst>
                  <a:outerShdw blurRad="38100" dist="38100" dir="2700000" algn="tl">
                    <a:srgbClr val="000000">
                      <a:alpha val="43137"/>
                    </a:srgbClr>
                  </a:outerShdw>
                </a:effectLst>
                <a:latin typeface="Constantia" panose="02030602050306030303" pitchFamily="18" charset="0"/>
              </a:rPr>
              <a:t>Bonnes pratiques, règles et commentaires</a:t>
            </a:r>
            <a:endParaRPr lang="en-US" sz="3200" b="1" u="sng" dirty="0">
              <a:solidFill>
                <a:schemeClr val="bg1"/>
              </a:solidFill>
              <a:effectLst>
                <a:outerShdw blurRad="38100" dist="38100" dir="2700000" algn="tl">
                  <a:srgbClr val="000000">
                    <a:alpha val="43137"/>
                  </a:srgbClr>
                </a:outerShdw>
              </a:effectLst>
              <a:latin typeface="Constantia" panose="02030602050306030303" pitchFamily="18" charset="0"/>
            </a:endParaRPr>
          </a:p>
        </p:txBody>
      </p:sp>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7034" y="6209714"/>
            <a:ext cx="529577" cy="529577"/>
          </a:xfrm>
          <a:prstGeom prst="rect">
            <a:avLst/>
          </a:prstGeom>
        </p:spPr>
      </p:pic>
      <p:sp>
        <p:nvSpPr>
          <p:cNvPr id="4" name="ZoneTexte 3"/>
          <p:cNvSpPr txBox="1"/>
          <p:nvPr/>
        </p:nvSpPr>
        <p:spPr>
          <a:xfrm>
            <a:off x="1674637" y="1030601"/>
            <a:ext cx="9298162" cy="2031325"/>
          </a:xfrm>
          <a:prstGeom prst="rect">
            <a:avLst/>
          </a:prstGeom>
          <a:noFill/>
        </p:spPr>
        <p:txBody>
          <a:bodyPr wrap="square" rtlCol="0">
            <a:spAutoFit/>
          </a:bodyPr>
          <a:lstStyle/>
          <a:p>
            <a:pPr marL="285750" indent="-285750">
              <a:buFont typeface="Wingdings" panose="05000000000000000000" pitchFamily="2" charset="2"/>
              <a:buChar char="ü"/>
            </a:pPr>
            <a:r>
              <a:rPr lang="fr-FR" dirty="0">
                <a:solidFill>
                  <a:schemeClr val="bg1"/>
                </a:solidFill>
                <a:latin typeface="Constantia" panose="02030602050306030303" pitchFamily="18" charset="0"/>
              </a:rPr>
              <a:t>Autre bonne pratique : l’indentation. Indenter son code.</a:t>
            </a:r>
          </a:p>
          <a:p>
            <a:endParaRPr lang="fr-FR" dirty="0">
              <a:solidFill>
                <a:schemeClr val="bg1"/>
              </a:solidFill>
              <a:latin typeface="Constantia" panose="02030602050306030303" pitchFamily="18" charset="0"/>
            </a:endParaRPr>
          </a:p>
          <a:p>
            <a:pPr marL="285750" indent="-285750">
              <a:buFont typeface="Wingdings" panose="05000000000000000000" pitchFamily="2" charset="2"/>
              <a:buChar char="ü"/>
            </a:pPr>
            <a:r>
              <a:rPr lang="fr-FR" dirty="0">
                <a:solidFill>
                  <a:schemeClr val="bg1"/>
                </a:solidFill>
                <a:latin typeface="Constantia" panose="02030602050306030303" pitchFamily="18" charset="0"/>
              </a:rPr>
              <a:t>Troisième et dernière bonne pratique : commenter son code.</a:t>
            </a:r>
            <a:endParaRPr lang="en-US" dirty="0">
              <a:solidFill>
                <a:schemeClr val="bg1"/>
              </a:solidFill>
              <a:latin typeface="Constantia" panose="02030602050306030303" pitchFamily="18" charset="0"/>
            </a:endParaRPr>
          </a:p>
          <a:p>
            <a:r>
              <a:rPr lang="fr-FR" dirty="0">
                <a:solidFill>
                  <a:schemeClr val="bg1"/>
                </a:solidFill>
                <a:latin typeface="Constantia" panose="02030602050306030303" pitchFamily="18" charset="0"/>
              </a:rPr>
              <a:t>Commenter son code, c’est tout simplement y ajouter des commentaires. Ces commentaires sont spéciaux : ils ne seront pas visibles par vos visiteurs (à moins que ceux-ci n’affichent le code source de la page).</a:t>
            </a:r>
            <a:endParaRPr lang="en-US" dirty="0">
              <a:solidFill>
                <a:schemeClr val="bg1"/>
              </a:solidFill>
              <a:latin typeface="Constantia" panose="02030602050306030303" pitchFamily="18" charset="0"/>
            </a:endParaRPr>
          </a:p>
          <a:p>
            <a:endParaRPr lang="en-US" dirty="0">
              <a:solidFill>
                <a:schemeClr val="bg1"/>
              </a:solidFill>
              <a:latin typeface="Constantia" panose="02030602050306030303" pitchFamily="18" charset="0"/>
            </a:endParaRPr>
          </a:p>
        </p:txBody>
      </p:sp>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6807" y="3273466"/>
            <a:ext cx="8256104" cy="164309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23085074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Vertical)">
                                      <p:cBhvr>
                                        <p:cTn id="12" dur="500"/>
                                        <p:tgtEl>
                                          <p:spTgt spid="4">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barn(inVertical)">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12005</TotalTime>
  <Words>1282</Words>
  <Application>Microsoft Office PowerPoint</Application>
  <PresentationFormat>Grand écran</PresentationFormat>
  <Paragraphs>162</Paragraphs>
  <Slides>20</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20</vt:i4>
      </vt:variant>
    </vt:vector>
  </HeadingPairs>
  <TitlesOfParts>
    <vt:vector size="28" baseType="lpstr">
      <vt:lpstr>Arial</vt:lpstr>
      <vt:lpstr>Calibri</vt:lpstr>
      <vt:lpstr>Constantia</vt:lpstr>
      <vt:lpstr>Courier New</vt:lpstr>
      <vt:lpstr>Times New Roman</vt:lpstr>
      <vt:lpstr>Tw Cen MT</vt:lpstr>
      <vt:lpstr>Wingdings</vt:lpstr>
      <vt:lpstr>Circuit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Windows</dc:creator>
  <cp:lastModifiedBy>pc</cp:lastModifiedBy>
  <cp:revision>65</cp:revision>
  <dcterms:created xsi:type="dcterms:W3CDTF">2022-04-30T18:49:56Z</dcterms:created>
  <dcterms:modified xsi:type="dcterms:W3CDTF">2022-09-06T09:00:09Z</dcterms:modified>
</cp:coreProperties>
</file>