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1943" y="182880"/>
            <a:ext cx="6217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6000" dirty="0">
                <a:latin typeface="Constantia" panose="02030602050306030303" pitchFamily="18" charset="0"/>
              </a:rPr>
              <a:t>PHP ?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86691" y="1541418"/>
            <a:ext cx="1054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dirty="0">
                <a:solidFill>
                  <a:srgbClr val="FFC000"/>
                </a:solidFill>
                <a:latin typeface="Constantia" panose="02030602050306030303" pitchFamily="18" charset="0"/>
              </a:rPr>
              <a:t>P</a:t>
            </a:r>
            <a:r>
              <a:rPr lang="fr-SN" sz="2400" dirty="0">
                <a:latin typeface="Constantia" panose="02030602050306030303" pitchFamily="18" charset="0"/>
              </a:rPr>
              <a:t>HP </a:t>
            </a:r>
            <a:r>
              <a:rPr lang="fr-SN" sz="2400" dirty="0">
                <a:solidFill>
                  <a:srgbClr val="FFC000"/>
                </a:solidFill>
                <a:latin typeface="Constantia" panose="02030602050306030303" pitchFamily="18" charset="0"/>
              </a:rPr>
              <a:t>H</a:t>
            </a:r>
            <a:r>
              <a:rPr lang="fr-SN" sz="2400" dirty="0">
                <a:latin typeface="Constantia" panose="02030602050306030303" pitchFamily="18" charset="0"/>
              </a:rPr>
              <a:t>ypertext </a:t>
            </a:r>
            <a:r>
              <a:rPr lang="fr-SN" sz="2400" dirty="0">
                <a:solidFill>
                  <a:srgbClr val="FFC000"/>
                </a:solidFill>
                <a:latin typeface="Constantia" panose="02030602050306030303" pitchFamily="18" charset="0"/>
              </a:rPr>
              <a:t>P</a:t>
            </a:r>
            <a:r>
              <a:rPr lang="fr-SN" sz="2400" dirty="0">
                <a:latin typeface="Constantia" panose="02030602050306030303" pitchFamily="18" charset="0"/>
              </a:rPr>
              <a:t>reprocessor a été créé par Rasmus Lerdorf en 1994.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6691" y="2345958"/>
            <a:ext cx="1054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dirty="0">
                <a:solidFill>
                  <a:srgbClr val="FFC000"/>
                </a:solidFill>
                <a:latin typeface="Constantia" panose="02030602050306030303" pitchFamily="18" charset="0"/>
              </a:rPr>
              <a:t>PHP </a:t>
            </a:r>
            <a:r>
              <a:rPr lang="fr-SN" sz="2400" dirty="0">
                <a:latin typeface="Constantia" panose="02030602050306030303" pitchFamily="18" charset="0"/>
              </a:rPr>
              <a:t>est un langage de programmation de </a:t>
            </a:r>
            <a:r>
              <a:rPr lang="fr-SN" sz="2400" dirty="0">
                <a:solidFill>
                  <a:srgbClr val="FFC000"/>
                </a:solidFill>
                <a:latin typeface="Constantia" panose="02030602050306030303" pitchFamily="18" charset="0"/>
              </a:rPr>
              <a:t>scripts</a:t>
            </a:r>
            <a:r>
              <a:rPr lang="fr-SN" sz="2400" dirty="0">
                <a:latin typeface="Constantia" panose="02030602050306030303" pitchFamily="18" charset="0"/>
              </a:rPr>
              <a:t> côté serveur</a:t>
            </a:r>
          </a:p>
          <a:p>
            <a:r>
              <a:rPr lang="fr-SN" sz="2400" dirty="0">
                <a:latin typeface="Constantia" panose="02030602050306030303" pitchFamily="18" charset="0"/>
              </a:rPr>
              <a:t>Permettant de produire des pages web dynamiques.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86690" y="3288997"/>
            <a:ext cx="1054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dirty="0">
                <a:solidFill>
                  <a:srgbClr val="FFC000"/>
                </a:solidFill>
                <a:latin typeface="Constantia" panose="02030602050306030303" pitchFamily="18" charset="0"/>
              </a:rPr>
              <a:t>Les scripts PHP</a:t>
            </a:r>
            <a:r>
              <a:rPr lang="fr-SN" sz="2400" dirty="0">
                <a:latin typeface="Constantia" panose="02030602050306030303" pitchFamily="18" charset="0"/>
              </a:rPr>
              <a:t>: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37212" y="3750662"/>
            <a:ext cx="911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400" dirty="0">
                <a:latin typeface="Constantia" panose="02030602050306030303" pitchFamily="18" charset="0"/>
              </a:rPr>
              <a:t>sont de simples fichiers « texte » (extension .php) à créer avec un éditeur de texte.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37211" y="4621077"/>
            <a:ext cx="911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400" dirty="0">
                <a:latin typeface="Constantia" panose="02030602050306030303" pitchFamily="18" charset="0"/>
              </a:rPr>
              <a:t>Contiennent du code PHP </a:t>
            </a:r>
            <a:r>
              <a:rPr lang="fr-SN" sz="2400" dirty="0" err="1">
                <a:latin typeface="Constantia" panose="02030602050306030303" pitchFamily="18" charset="0"/>
              </a:rPr>
              <a:t>mélangeables</a:t>
            </a:r>
            <a:r>
              <a:rPr lang="fr-SN" sz="2400" dirty="0">
                <a:latin typeface="Constantia" panose="02030602050306030303" pitchFamily="18" charset="0"/>
              </a:rPr>
              <a:t> à du code HTML.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37210" y="5221241"/>
            <a:ext cx="911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400" dirty="0">
                <a:latin typeface="Constantia" panose="02030602050306030303" pitchFamily="18" charset="0"/>
              </a:rPr>
              <a:t>Exécutés côté serveur par un « interpréteur » php.</a:t>
            </a: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1942" y="182880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6000" dirty="0">
                <a:latin typeface="Constantia" panose="02030602050306030303" pitchFamily="18" charset="0"/>
              </a:rPr>
              <a:t>LES PRÉ-REQUIS ?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19644" y="1981652"/>
            <a:ext cx="911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4800" dirty="0">
                <a:latin typeface="Constantia" panose="02030602050306030303" pitchFamily="18" charset="0"/>
              </a:rPr>
              <a:t>Un serveur</a:t>
            </a:r>
            <a:endParaRPr lang="en-US" sz="4800" dirty="0">
              <a:latin typeface="Constantia" panose="02030602050306030303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19644" y="3180259"/>
            <a:ext cx="911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4800" dirty="0">
                <a:latin typeface="Constantia" panose="02030602050306030303" pitchFamily="18" charset="0"/>
              </a:rPr>
              <a:t>Un SGBD</a:t>
            </a:r>
            <a:endParaRPr lang="en-US" sz="4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7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1942" y="182880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6000" dirty="0">
                <a:latin typeface="Constantia" panose="02030602050306030303" pitchFamily="18" charset="0"/>
              </a:rPr>
              <a:t>OÙ ÉCRIRE LE PHP ?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97575" y="1903275"/>
            <a:ext cx="9113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Le code php doit être inséré entre des balises </a:t>
            </a:r>
            <a:r>
              <a:rPr lang="en-US" sz="2800" dirty="0">
                <a:latin typeface="Constantia" panose="02030602050306030303" pitchFamily="18" charset="0"/>
              </a:rPr>
              <a:t>&lt;?php  ?&gt;.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Le script do</a:t>
            </a:r>
            <a:r>
              <a:rPr lang="fr-SN" sz="2800" dirty="0" err="1">
                <a:latin typeface="Constantia" panose="02030602050306030303" pitchFamily="18" charset="0"/>
              </a:rPr>
              <a:t>it</a:t>
            </a:r>
            <a:r>
              <a:rPr lang="fr-SN" sz="2800" dirty="0">
                <a:latin typeface="Constantia" panose="02030602050306030303" pitchFamily="18" charset="0"/>
              </a:rPr>
              <a:t> porter l’extension .php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97574" y="3270521"/>
            <a:ext cx="91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800" dirty="0">
                <a:latin typeface="Constantia" panose="02030602050306030303" pitchFamily="18" charset="0"/>
              </a:rPr>
              <a:t>Exemple :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02672" y="4054292"/>
            <a:ext cx="91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nstantia" panose="02030602050306030303" pitchFamily="18" charset="0"/>
              </a:rPr>
              <a:t>&lt;?php  </a:t>
            </a:r>
            <a:r>
              <a:rPr lang="en-US" sz="2800" dirty="0">
                <a:latin typeface="Constantia" panose="02030602050306030303" pitchFamily="18" charset="0"/>
              </a:rPr>
              <a:t>echo “Bonjour tout le monde”;</a:t>
            </a:r>
            <a:r>
              <a:rPr lang="en-US" sz="2800" dirty="0">
                <a:solidFill>
                  <a:srgbClr val="FFC000"/>
                </a:solidFill>
                <a:latin typeface="Constantia" panose="02030602050306030303" pitchFamily="18" charset="0"/>
              </a:rPr>
              <a:t> ?&gt;</a:t>
            </a:r>
          </a:p>
        </p:txBody>
      </p:sp>
    </p:spTree>
    <p:extLst>
      <p:ext uri="{BB962C8B-B14F-4D97-AF65-F5344CB8AC3E}">
        <p14:creationId xmlns:p14="http://schemas.microsoft.com/office/powerpoint/2010/main" val="134293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1942" y="182880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6000" dirty="0">
                <a:latin typeface="Constantia" panose="02030602050306030303" pitchFamily="18" charset="0"/>
              </a:rPr>
              <a:t>Les bases de PHP ?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97575" y="1903275"/>
            <a:ext cx="91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Variables &amp; constantes 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C1C27F-07CC-31CD-1AB2-0182D81D2C49}"/>
              </a:ext>
            </a:extLst>
          </p:cNvPr>
          <p:cNvSpPr txBox="1"/>
          <p:nvPr/>
        </p:nvSpPr>
        <p:spPr>
          <a:xfrm>
            <a:off x="1297574" y="2869617"/>
            <a:ext cx="91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Les chaînes de caractères 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1FF0EA-7788-92F4-E74C-822A1E9E6400}"/>
              </a:ext>
            </a:extLst>
          </p:cNvPr>
          <p:cNvSpPr txBox="1"/>
          <p:nvPr/>
        </p:nvSpPr>
        <p:spPr>
          <a:xfrm>
            <a:off x="1297573" y="3908286"/>
            <a:ext cx="91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Les tableaux 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20A05F-F10D-CBCE-F899-3FBFA28067D7}"/>
              </a:ext>
            </a:extLst>
          </p:cNvPr>
          <p:cNvSpPr txBox="1"/>
          <p:nvPr/>
        </p:nvSpPr>
        <p:spPr>
          <a:xfrm>
            <a:off x="1198181" y="5054599"/>
            <a:ext cx="91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Les objets </a:t>
            </a:r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8540" y="182880"/>
            <a:ext cx="11158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6000" dirty="0">
                <a:latin typeface="Constantia" panose="02030602050306030303" pitchFamily="18" charset="0"/>
              </a:rPr>
              <a:t>Les chaines de caractères PHP ?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60946" y="1510860"/>
            <a:ext cx="295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 err="1">
                <a:latin typeface="Constantia" panose="02030602050306030303" pitchFamily="18" charset="0"/>
              </a:rPr>
              <a:t>strlen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C1C27F-07CC-31CD-1AB2-0182D81D2C49}"/>
              </a:ext>
            </a:extLst>
          </p:cNvPr>
          <p:cNvSpPr txBox="1"/>
          <p:nvPr/>
        </p:nvSpPr>
        <p:spPr>
          <a:xfrm>
            <a:off x="1297573" y="2186633"/>
            <a:ext cx="237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trim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1FF0EA-7788-92F4-E74C-822A1E9E6400}"/>
              </a:ext>
            </a:extLst>
          </p:cNvPr>
          <p:cNvSpPr txBox="1"/>
          <p:nvPr/>
        </p:nvSpPr>
        <p:spPr>
          <a:xfrm>
            <a:off x="1260945" y="2944843"/>
            <a:ext cx="91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 err="1">
                <a:latin typeface="Constantia" panose="02030602050306030303" pitchFamily="18" charset="0"/>
              </a:rPr>
              <a:t>strpos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20A05F-F10D-CBCE-F899-3FBFA28067D7}"/>
              </a:ext>
            </a:extLst>
          </p:cNvPr>
          <p:cNvSpPr txBox="1"/>
          <p:nvPr/>
        </p:nvSpPr>
        <p:spPr>
          <a:xfrm>
            <a:off x="1260945" y="3703053"/>
            <a:ext cx="223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 err="1">
                <a:latin typeface="Constantia" panose="02030602050306030303" pitchFamily="18" charset="0"/>
              </a:rPr>
              <a:t>substr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8764F1-7BF0-E4C3-1771-AEB19E7623D1}"/>
              </a:ext>
            </a:extLst>
          </p:cNvPr>
          <p:cNvSpPr txBox="1"/>
          <p:nvPr/>
        </p:nvSpPr>
        <p:spPr>
          <a:xfrm>
            <a:off x="1260944" y="4456153"/>
            <a:ext cx="267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 </a:t>
            </a:r>
            <a:r>
              <a:rPr lang="fr-SN" sz="2800" dirty="0" err="1">
                <a:latin typeface="Constantia" panose="02030602050306030303" pitchFamily="18" charset="0"/>
              </a:rPr>
              <a:t>str_replace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0B4C34-A700-1C8E-5C6C-8CC2B20AAB3F}"/>
              </a:ext>
            </a:extLst>
          </p:cNvPr>
          <p:cNvSpPr txBox="1"/>
          <p:nvPr/>
        </p:nvSpPr>
        <p:spPr>
          <a:xfrm>
            <a:off x="1260944" y="5137382"/>
            <a:ext cx="423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 err="1">
                <a:latin typeface="Constantia" panose="02030602050306030303" pitchFamily="18" charset="0"/>
              </a:rPr>
              <a:t>Strtoupper</a:t>
            </a:r>
            <a:r>
              <a:rPr lang="fr-SN" sz="2800" dirty="0">
                <a:latin typeface="Constantia" panose="02030602050306030303" pitchFamily="18" charset="0"/>
              </a:rPr>
              <a:t>,  </a:t>
            </a:r>
            <a:r>
              <a:rPr lang="fr-SN" sz="2800" dirty="0" err="1">
                <a:latin typeface="Constantia" panose="02030602050306030303" pitchFamily="18" charset="0"/>
              </a:rPr>
              <a:t>strtolower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A6B339-6905-2AC7-3D90-7D231F443297}"/>
              </a:ext>
            </a:extLst>
          </p:cNvPr>
          <p:cNvSpPr txBox="1"/>
          <p:nvPr/>
        </p:nvSpPr>
        <p:spPr>
          <a:xfrm>
            <a:off x="6692346" y="1509982"/>
            <a:ext cx="423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 err="1">
                <a:latin typeface="Constantia" panose="02030602050306030303" pitchFamily="18" charset="0"/>
              </a:rPr>
              <a:t>ucfirst</a:t>
            </a:r>
            <a:r>
              <a:rPr lang="fr-SN" sz="2800" dirty="0">
                <a:latin typeface="Constantia" panose="02030602050306030303" pitchFamily="18" charset="0"/>
              </a:rPr>
              <a:t>,  </a:t>
            </a:r>
            <a:r>
              <a:rPr lang="fr-SN" sz="2800" dirty="0" err="1">
                <a:latin typeface="Constantia" panose="02030602050306030303" pitchFamily="18" charset="0"/>
              </a:rPr>
              <a:t>ucwords</a:t>
            </a:r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4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7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8540" y="182880"/>
            <a:ext cx="11158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6000" dirty="0">
                <a:latin typeface="Constantia" panose="02030602050306030303" pitchFamily="18" charset="0"/>
              </a:rPr>
              <a:t>Les tableaux PHP ?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60946" y="1510860"/>
            <a:ext cx="295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 </a:t>
            </a:r>
            <a:r>
              <a:rPr lang="fr-SN" sz="2800" dirty="0" err="1">
                <a:latin typeface="Constantia" panose="02030602050306030303" pitchFamily="18" charset="0"/>
              </a:rPr>
              <a:t>array_shift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C1C27F-07CC-31CD-1AB2-0182D81D2C49}"/>
              </a:ext>
            </a:extLst>
          </p:cNvPr>
          <p:cNvSpPr txBox="1"/>
          <p:nvPr/>
        </p:nvSpPr>
        <p:spPr>
          <a:xfrm>
            <a:off x="1297573" y="2186633"/>
            <a:ext cx="237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 </a:t>
            </a:r>
            <a:r>
              <a:rPr lang="fr-SN" sz="2800" dirty="0" err="1">
                <a:latin typeface="Constantia" panose="02030602050306030303" pitchFamily="18" charset="0"/>
              </a:rPr>
              <a:t>array_pop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1FF0EA-7788-92F4-E74C-822A1E9E6400}"/>
              </a:ext>
            </a:extLst>
          </p:cNvPr>
          <p:cNvSpPr txBox="1"/>
          <p:nvPr/>
        </p:nvSpPr>
        <p:spPr>
          <a:xfrm>
            <a:off x="1260945" y="2944843"/>
            <a:ext cx="911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 </a:t>
            </a:r>
            <a:r>
              <a:rPr lang="fr-SN" sz="2800" dirty="0" err="1">
                <a:latin typeface="Constantia" panose="02030602050306030303" pitchFamily="18" charset="0"/>
              </a:rPr>
              <a:t>array_key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20A05F-F10D-CBCE-F899-3FBFA28067D7}"/>
              </a:ext>
            </a:extLst>
          </p:cNvPr>
          <p:cNvSpPr txBox="1"/>
          <p:nvPr/>
        </p:nvSpPr>
        <p:spPr>
          <a:xfrm>
            <a:off x="1260945" y="3703053"/>
            <a:ext cx="223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 count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8764F1-7BF0-E4C3-1771-AEB19E7623D1}"/>
              </a:ext>
            </a:extLst>
          </p:cNvPr>
          <p:cNvSpPr txBox="1"/>
          <p:nvPr/>
        </p:nvSpPr>
        <p:spPr>
          <a:xfrm>
            <a:off x="1260944" y="4456153"/>
            <a:ext cx="267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 </a:t>
            </a:r>
            <a:r>
              <a:rPr lang="fr-SN" sz="2800" dirty="0" err="1">
                <a:latin typeface="Constantia" panose="02030602050306030303" pitchFamily="18" charset="0"/>
              </a:rPr>
              <a:t>in_array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0B4C34-A700-1C8E-5C6C-8CC2B20AAB3F}"/>
              </a:ext>
            </a:extLst>
          </p:cNvPr>
          <p:cNvSpPr txBox="1"/>
          <p:nvPr/>
        </p:nvSpPr>
        <p:spPr>
          <a:xfrm>
            <a:off x="1260944" y="5137382"/>
            <a:ext cx="423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>
                <a:latin typeface="Constantia" panose="02030602050306030303" pitchFamily="18" charset="0"/>
              </a:rPr>
              <a:t> min,  max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A6B339-6905-2AC7-3D90-7D231F443297}"/>
              </a:ext>
            </a:extLst>
          </p:cNvPr>
          <p:cNvSpPr txBox="1"/>
          <p:nvPr/>
        </p:nvSpPr>
        <p:spPr>
          <a:xfrm>
            <a:off x="6692346" y="1509982"/>
            <a:ext cx="423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800" dirty="0" err="1">
                <a:latin typeface="Constantia" panose="02030602050306030303" pitchFamily="18" charset="0"/>
              </a:rPr>
              <a:t>implode</a:t>
            </a:r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8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7" grpId="0"/>
      <p:bldP spid="5" grpId="0"/>
      <p:bldP spid="6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1498</TotalTime>
  <Words>183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Constantia</vt:lpstr>
      <vt:lpstr>Wingdings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DELL</cp:lastModifiedBy>
  <cp:revision>11</cp:revision>
  <dcterms:created xsi:type="dcterms:W3CDTF">2022-08-28T12:29:55Z</dcterms:created>
  <dcterms:modified xsi:type="dcterms:W3CDTF">2022-12-05T16:32:41Z</dcterms:modified>
</cp:coreProperties>
</file>