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61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F48"/>
    <a:srgbClr val="5B9BD5"/>
    <a:srgbClr val="E8E8E8"/>
    <a:srgbClr val="9EA3A4"/>
    <a:srgbClr val="EBEBEB"/>
    <a:srgbClr val="F8F9FB"/>
    <a:srgbClr val="1D9AD6"/>
    <a:srgbClr val="1E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</a:rPr>
              <a:t>Gender</a:t>
            </a:r>
            <a:r>
              <a:rPr lang="en-US" sz="1000" b="1" baseline="0" dirty="0" smtClean="0">
                <a:solidFill>
                  <a:schemeClr val="bg1"/>
                </a:solidFill>
              </a:rPr>
              <a:t> Wise Resource Count</a:t>
            </a:r>
            <a:endParaRPr lang="en-US" sz="8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0740125876448837"/>
          <c:y val="3.5755940542942954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14451509836724"/>
          <c:y val="0.13342535134279013"/>
          <c:w val="0.65222762839633031"/>
          <c:h val="0.679779614199057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25-4149-8B8E-75F889438D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25-4149-8B8E-75F889438DF9}"/>
              </c:ext>
            </c:extLst>
          </c:dPt>
          <c:dLbls>
            <c:dLbl>
              <c:idx val="0"/>
              <c:layout>
                <c:manualLayout>
                  <c:x val="0.17040203268201473"/>
                  <c:y val="3.120103793956426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DD7AF9-4909-442D-99FF-105C7670A10E}" type="VALUE">
                      <a:rPr lang="en-US" sz="1100" smtClean="0"/>
                      <a:pPr>
                        <a:defRPr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25-4149-8B8E-75F889438DF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018217447428782"/>
                  <c:y val="-5.08308151350693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5507814-7DDE-44BA-91D2-6C27DC3F15C7}" type="VALUE">
                      <a:rPr lang="en-US" sz="1100" smtClean="0"/>
                      <a:pPr>
                        <a:defRPr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25-4149-8B8E-75F889438DF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1937</c:v>
                </c:pt>
                <c:pt idx="1">
                  <c:v>433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925-4149-8B8E-75F889438DF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  <a:effectLst/>
              </a:rPr>
              <a:t>Sr. Director Wise Employee Count </a:t>
            </a:r>
            <a:endParaRPr lang="en-US" sz="1050" b="1" dirty="0">
              <a:solidFill>
                <a:schemeClr val="bg1"/>
              </a:solidFill>
              <a:effectLst/>
            </a:endParaRPr>
          </a:p>
        </c:rich>
      </c:tx>
      <c:layout>
        <c:manualLayout>
          <c:xMode val="edge"/>
          <c:yMode val="edge"/>
          <c:x val="0.26195522139152688"/>
          <c:y val="3.6413595364673555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F9-4945-A506-0D5E6576D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F9-4945-A506-0D5E6576D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F9-4945-A506-0D5E6576D103}"/>
              </c:ext>
            </c:extLst>
          </c:dPt>
          <c:dLbls>
            <c:dLbl>
              <c:idx val="0"/>
              <c:layout>
                <c:manualLayout>
                  <c:x val="-9.5016885892048555E-2"/>
                  <c:y val="9.94126916571579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F9-4945-A506-0D5E6576D1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9387359547002593E-4"/>
                  <c:y val="-0.132785986050624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F9-4945-A506-0D5E6576D1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7725380982564743E-2"/>
                  <c:y val="0.1012320358677266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F9-4945-A506-0D5E6576D1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Anjum Azad</c:v>
                </c:pt>
                <c:pt idx="1">
                  <c:v>Rizwan Riaz</c:v>
                </c:pt>
                <c:pt idx="2">
                  <c:v>Rizwan Abbasi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826</c:v>
                </c:pt>
                <c:pt idx="1">
                  <c:v>702</c:v>
                </c:pt>
                <c:pt idx="2">
                  <c:v>842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8F9-4945-A506-0D5E6576D10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effectLst/>
              </a:rPr>
              <a:t>Designation Wise Resource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3203738928208259"/>
          <c:y val="2.6069624108646577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20097888636318"/>
          <c:y val="0.15165179162843642"/>
          <c:w val="0.70110495065078049"/>
          <c:h val="0.653741166157202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Employees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AM</c:v>
                </c:pt>
                <c:pt idx="1">
                  <c:v>LAM</c:v>
                </c:pt>
                <c:pt idx="2">
                  <c:v>ADO</c:v>
                </c:pt>
                <c:pt idx="3">
                  <c:v>DO</c:v>
                </c:pt>
                <c:pt idx="4">
                  <c:v>S.DO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2124</c:v>
                </c:pt>
                <c:pt idx="1">
                  <c:v>163</c:v>
                </c:pt>
                <c:pt idx="2">
                  <c:v>63</c:v>
                </c:pt>
                <c:pt idx="3">
                  <c:v>17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A9-4AE2-9590-E8F8714CDA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206166960"/>
        <c:axId val="-1206162608"/>
      </c:barChart>
      <c:catAx>
        <c:axId val="-120616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6162608"/>
        <c:crosses val="autoZero"/>
        <c:auto val="1"/>
        <c:lblAlgn val="ctr"/>
        <c:lblOffset val="100"/>
        <c:noMultiLvlLbl val="0"/>
      </c:catAx>
      <c:valAx>
        <c:axId val="-12061626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0616696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Employee Head Count Year Wise </a:t>
            </a:r>
          </a:p>
        </c:rich>
      </c:tx>
      <c:layout/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Employee Head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solidFill>
                  <a:srgbClr val="ED7D31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4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5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832-405A-879F-55624CD54C7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1870</c:v>
                </c:pt>
                <c:pt idx="1">
                  <c:v>1940</c:v>
                </c:pt>
                <c:pt idx="2">
                  <c:v>2130</c:v>
                </c:pt>
                <c:pt idx="3">
                  <c:v>2245</c:v>
                </c:pt>
                <c:pt idx="4">
                  <c:v>2370</c:v>
                </c:pt>
                <c:pt idx="5">
                  <c:v>2575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832-405A-879F-55624CD54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832-405A-879F-55624CD54C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832-405A-879F-55624CD54C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206155536"/>
        <c:axId val="-1206166416"/>
      </c:lineChart>
      <c:catAx>
        <c:axId val="-120615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6166416"/>
        <c:crosses val="autoZero"/>
        <c:auto val="1"/>
        <c:lblAlgn val="ctr"/>
        <c:lblOffset val="100"/>
        <c:noMultiLvlLbl val="0"/>
      </c:catAx>
      <c:valAx>
        <c:axId val="-1206166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0615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</a:rPr>
              <a:t>Tenure</a:t>
            </a:r>
            <a:r>
              <a:rPr lang="en-US" sz="1000" b="1" baseline="0" dirty="0" smtClean="0">
                <a:solidFill>
                  <a:schemeClr val="bg1"/>
                </a:solidFill>
              </a:rPr>
              <a:t> Wise Employees</a:t>
            </a:r>
            <a:endParaRPr lang="en-US" sz="10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8196099455377158"/>
          <c:y val="2.2674077102574311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09244562964627"/>
          <c:y val="0.13183338257698929"/>
          <c:w val="0.87694127182382609"/>
          <c:h val="0.53863990122657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250</c:v>
                </c:pt>
                <c:pt idx="1">
                  <c:v>380</c:v>
                </c:pt>
                <c:pt idx="2">
                  <c:v>463</c:v>
                </c:pt>
                <c:pt idx="3">
                  <c:v>512</c:v>
                </c:pt>
                <c:pt idx="4">
                  <c:v>436</c:v>
                </c:pt>
                <c:pt idx="5">
                  <c:v>155</c:v>
                </c:pt>
                <c:pt idx="6">
                  <c:v>174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37-4174-9859-51077344D3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11155611046131E-3"/>
                  <c:y val="2.47326030723929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27889027615331E-2"/>
                  <c:y val="6.18315076809825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444622444184524E-2"/>
                  <c:y val="1.23663015361964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502002497075958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6.1115561104613239E-3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2223112220922535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206</c:v>
                </c:pt>
                <c:pt idx="1">
                  <c:v>300</c:v>
                </c:pt>
                <c:pt idx="2">
                  <c:v>400</c:v>
                </c:pt>
                <c:pt idx="3">
                  <c:v>316</c:v>
                </c:pt>
                <c:pt idx="4">
                  <c:v>250</c:v>
                </c:pt>
                <c:pt idx="5">
                  <c:v>89</c:v>
                </c:pt>
                <c:pt idx="6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37-4174-9859-51077344D3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9.167334165691985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527889027615325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223112220922648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278890276153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15</c:v>
                </c:pt>
                <c:pt idx="2">
                  <c:v>27</c:v>
                </c:pt>
                <c:pt idx="3">
                  <c:v>89</c:v>
                </c:pt>
                <c:pt idx="4">
                  <c:v>40</c:v>
                </c:pt>
                <c:pt idx="5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237-4174-9859-51077344D3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9.1673341656919854E-3"/>
                  <c:y val="2.47326030723930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1673341656919854E-3"/>
                  <c:y val="1.23663015361965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237-4174-9859-51077344D39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5</c:v>
                </c:pt>
                <c:pt idx="4">
                  <c:v>19</c:v>
                </c:pt>
                <c:pt idx="6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237-4174-9859-51077344D39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3.055778055230662E-2"/>
                  <c:y val="6.18315076809825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223112220922648E-2"/>
                  <c:y val="2.47326030723930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237-4174-9859-51077344D39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237-4174-9859-51077344D39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S.DO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1.5278890276153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237-4174-9859-51077344D39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237-4174-9859-51077344D3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06169680"/>
        <c:axId val="-1206169136"/>
      </c:barChart>
      <c:catAx>
        <c:axId val="-120616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6169136"/>
        <c:crosses val="autoZero"/>
        <c:auto val="1"/>
        <c:lblAlgn val="ctr"/>
        <c:lblOffset val="100"/>
        <c:noMultiLvlLbl val="0"/>
      </c:catAx>
      <c:valAx>
        <c:axId val="-120616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Resource</a:t>
                </a:r>
                <a:r>
                  <a:rPr lang="en-US" sz="900" b="1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Count</a:t>
                </a:r>
                <a:endPara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61696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113925735100762"/>
          <c:y val="0.83567453594019747"/>
          <c:w val="0.76224255316710465"/>
          <c:h val="9.5656932286636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  <a:effectLst/>
              </a:rPr>
              <a:t>Sr. Director Wise Employee Count </a:t>
            </a:r>
            <a:endParaRPr lang="en-US" sz="1050" b="1" dirty="0">
              <a:solidFill>
                <a:schemeClr val="bg1"/>
              </a:solidFill>
              <a:effectLst/>
            </a:endParaRPr>
          </a:p>
        </c:rich>
      </c:tx>
      <c:layout>
        <c:manualLayout>
          <c:xMode val="edge"/>
          <c:yMode val="edge"/>
          <c:x val="0.26195522139152688"/>
          <c:y val="3.6413595364673555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1D3-4204-8517-2EA2584D61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1D3-4204-8517-2EA2584D61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1D3-4204-8517-2EA2584D6199}"/>
              </c:ext>
            </c:extLst>
          </c:dPt>
          <c:dLbls>
            <c:dLbl>
              <c:idx val="0"/>
              <c:layout>
                <c:manualLayout>
                  <c:x val="-0.12350701279527559"/>
                  <c:y val="9.35881463097843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1D3-4204-8517-2EA2584D61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7777189960629976E-2"/>
                  <c:y val="-0.1735572604849126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1D3-4204-8517-2EA2584D61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520872293307087"/>
                  <c:y val="1.968934426123620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1D3-4204-8517-2EA2584D61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Anjum Azad</c:v>
                </c:pt>
                <c:pt idx="1">
                  <c:v>Rizwan Riaz</c:v>
                </c:pt>
                <c:pt idx="2">
                  <c:v>Rizwan Abbasi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826</c:v>
                </c:pt>
                <c:pt idx="1">
                  <c:v>702</c:v>
                </c:pt>
                <c:pt idx="2">
                  <c:v>842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1D3-4204-8517-2EA2584D619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</a:rPr>
              <a:t>Gender</a:t>
            </a:r>
            <a:r>
              <a:rPr lang="en-US" sz="1000" b="1" baseline="0" dirty="0" smtClean="0">
                <a:solidFill>
                  <a:schemeClr val="bg1"/>
                </a:solidFill>
              </a:rPr>
              <a:t> Wise Resource Count</a:t>
            </a:r>
            <a:endParaRPr lang="en-US" sz="8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0740125876448837"/>
          <c:y val="3.5755940542942954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14451509836724"/>
          <c:y val="0.13342535134279013"/>
          <c:w val="0.65222762839633031"/>
          <c:h val="0.679779614199057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2C2-443F-81C0-882483F74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2C2-443F-81C0-882483F74C46}"/>
              </c:ext>
            </c:extLst>
          </c:dPt>
          <c:dLbls>
            <c:dLbl>
              <c:idx val="0"/>
              <c:layout>
                <c:manualLayout>
                  <c:x val="0.17040203268201473"/>
                  <c:y val="3.120103793956426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DD7AF9-4909-442D-99FF-105C7670A10E}" type="VALUE">
                      <a:rPr lang="en-US" sz="1100" smtClean="0"/>
                      <a:pPr>
                        <a:defRPr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2C2-443F-81C0-882483F74C4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018217447428782"/>
                  <c:y val="-5.08308151350693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5507814-7DDE-44BA-91D2-6C27DC3F15C7}" type="VALUE">
                      <a:rPr lang="en-US" sz="1100" smtClean="0"/>
                      <a:pPr>
                        <a:defRPr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2C2-443F-81C0-882483F74C4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1937</c:v>
                </c:pt>
                <c:pt idx="1">
                  <c:v>433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2C2-443F-81C0-882483F74C4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effectLst/>
              </a:rPr>
              <a:t>Designation Wise Resource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3203738928208259"/>
          <c:y val="2.6069624108646577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20097888636318"/>
          <c:y val="0.15165179162843642"/>
          <c:w val="0.70110495065078049"/>
          <c:h val="0.653741166157202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Employees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AM</c:v>
                </c:pt>
                <c:pt idx="1">
                  <c:v>LAM</c:v>
                </c:pt>
                <c:pt idx="2">
                  <c:v>ADO</c:v>
                </c:pt>
                <c:pt idx="3">
                  <c:v>DO</c:v>
                </c:pt>
                <c:pt idx="4">
                  <c:v>S.DO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2124</c:v>
                </c:pt>
                <c:pt idx="1">
                  <c:v>163</c:v>
                </c:pt>
                <c:pt idx="2">
                  <c:v>63</c:v>
                </c:pt>
                <c:pt idx="3">
                  <c:v>17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6F-4982-9D08-DAC0B5C1A3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066880096"/>
        <c:axId val="-1066881728"/>
      </c:barChart>
      <c:catAx>
        <c:axId val="-10668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881728"/>
        <c:crosses val="autoZero"/>
        <c:auto val="1"/>
        <c:lblAlgn val="ctr"/>
        <c:lblOffset val="100"/>
        <c:noMultiLvlLbl val="0"/>
      </c:catAx>
      <c:valAx>
        <c:axId val="-1066881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6688009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Employee Head Count Year Wise </a:t>
            </a:r>
          </a:p>
        </c:rich>
      </c:tx>
      <c:layout/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Employee Head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solidFill>
                  <a:srgbClr val="ED7D31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4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5"/>
              <c:spPr>
                <a:solidFill>
                  <a:srgbClr val="ED7D3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128-440B-8E0D-D5B21000A56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1870</c:v>
                </c:pt>
                <c:pt idx="1">
                  <c:v>1940</c:v>
                </c:pt>
                <c:pt idx="2">
                  <c:v>2130</c:v>
                </c:pt>
                <c:pt idx="3">
                  <c:v>2245</c:v>
                </c:pt>
                <c:pt idx="4">
                  <c:v>2370</c:v>
                </c:pt>
                <c:pt idx="5">
                  <c:v>2575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128-440B-8E0D-D5B21000A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E128-440B-8E0D-D5B21000A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128-440B-8E0D-D5B21000A5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066877920"/>
        <c:axId val="-1066877376"/>
      </c:lineChart>
      <c:catAx>
        <c:axId val="-106687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877376"/>
        <c:crosses val="autoZero"/>
        <c:auto val="1"/>
        <c:lblAlgn val="ctr"/>
        <c:lblOffset val="100"/>
        <c:noMultiLvlLbl val="0"/>
      </c:catAx>
      <c:valAx>
        <c:axId val="-1066877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6687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>
                <a:solidFill>
                  <a:schemeClr val="bg1"/>
                </a:solidFill>
              </a:rPr>
              <a:t>Tenure</a:t>
            </a:r>
            <a:r>
              <a:rPr lang="en-US" sz="1000" b="1" baseline="0" dirty="0" smtClean="0">
                <a:solidFill>
                  <a:schemeClr val="bg1"/>
                </a:solidFill>
              </a:rPr>
              <a:t> Wise Employees</a:t>
            </a:r>
            <a:endParaRPr lang="en-US" sz="10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8196099455377158"/>
          <c:y val="2.2674077102574311E-2"/>
        </c:manualLayout>
      </c:layout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09244562964627"/>
          <c:y val="0.13183338257698929"/>
          <c:w val="0.87694127182382609"/>
          <c:h val="0.53863990122657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250</c:v>
                </c:pt>
                <c:pt idx="1">
                  <c:v>380</c:v>
                </c:pt>
                <c:pt idx="2">
                  <c:v>463</c:v>
                </c:pt>
                <c:pt idx="3">
                  <c:v>512</c:v>
                </c:pt>
                <c:pt idx="4">
                  <c:v>436</c:v>
                </c:pt>
                <c:pt idx="5">
                  <c:v>155</c:v>
                </c:pt>
                <c:pt idx="6">
                  <c:v>174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A6-4489-8F8F-F525CB15F7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11155611046131E-3"/>
                  <c:y val="2.47326030723929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27889027615331E-2"/>
                  <c:y val="6.18315076809825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444622444184524E-2"/>
                  <c:y val="1.23663015361964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502002497075958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6.1115561104613239E-3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2223112220922535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206</c:v>
                </c:pt>
                <c:pt idx="1">
                  <c:v>300</c:v>
                </c:pt>
                <c:pt idx="2">
                  <c:v>400</c:v>
                </c:pt>
                <c:pt idx="3">
                  <c:v>316</c:v>
                </c:pt>
                <c:pt idx="4">
                  <c:v>250</c:v>
                </c:pt>
                <c:pt idx="5">
                  <c:v>89</c:v>
                </c:pt>
                <c:pt idx="6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AA6-4489-8F8F-F525CB15F7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9.167334165691985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527889027615325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223112220922648E-2"/>
                  <c:y val="-5.66782272891824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278890276153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15</c:v>
                </c:pt>
                <c:pt idx="2">
                  <c:v>27</c:v>
                </c:pt>
                <c:pt idx="3">
                  <c:v>89</c:v>
                </c:pt>
                <c:pt idx="4">
                  <c:v>40</c:v>
                </c:pt>
                <c:pt idx="5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AA6-4489-8F8F-F525CB15F7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9.1673341656919854E-3"/>
                  <c:y val="2.47326030723930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1673341656919854E-3"/>
                  <c:y val="1.23663015361965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AA6-4489-8F8F-F525CB15F76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5</c:v>
                </c:pt>
                <c:pt idx="4">
                  <c:v>19</c:v>
                </c:pt>
                <c:pt idx="6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9AA6-4489-8F8F-F525CB15F7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3.055778055230662E-2"/>
                  <c:y val="6.18315076809825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223112220922648E-2"/>
                  <c:y val="2.47326030723930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9AA6-4489-8F8F-F525CB15F76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9AA6-4489-8F8F-F525CB15F76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S.DO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1.5278890276153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9AA6-4489-8F8F-F525CB15F7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Less the 1 Year</c:v>
                </c:pt>
                <c:pt idx="1">
                  <c:v>1 Year</c:v>
                </c:pt>
                <c:pt idx="2">
                  <c:v>2 Year</c:v>
                </c:pt>
                <c:pt idx="3">
                  <c:v>3 Year</c:v>
                </c:pt>
                <c:pt idx="4">
                  <c:v>4 Year</c:v>
                </c:pt>
                <c:pt idx="5">
                  <c:v>5 Year</c:v>
                </c:pt>
                <c:pt idx="6">
                  <c:v> 5 Year Plus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9AA6-4489-8F8F-F525CB15F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62242912"/>
        <c:axId val="-1062241824"/>
      </c:barChart>
      <c:catAx>
        <c:axId val="-106224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2241824"/>
        <c:crosses val="autoZero"/>
        <c:auto val="1"/>
        <c:lblAlgn val="ctr"/>
        <c:lblOffset val="100"/>
        <c:noMultiLvlLbl val="0"/>
      </c:catAx>
      <c:valAx>
        <c:axId val="-10622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Resource</a:t>
                </a:r>
                <a:r>
                  <a:rPr lang="en-US" sz="900" b="1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Count</a:t>
                </a:r>
                <a:endPara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22429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113925735100762"/>
          <c:y val="0.83567453594019747"/>
          <c:w val="0.76224255316710465"/>
          <c:h val="9.5656932286636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1F69-B6C6-4F90-8726-E97C66D390B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AF95-0F16-4BDA-B479-BE126CC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40" baseline="0" dirty="0"/>
          </a:p>
          <a:p>
            <a:endParaRPr lang="en-US" sz="74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037BC-D726-4130-BC65-FFAC271D09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of the Case Details with Headers will be pasted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037BC-D726-4130-BC65-FFAC271D0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73E8A-EB4E-431F-AF86-DF6A5ECA4C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022"/>
            <a:ext cx="12192000" cy="4695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133" b="1" i="0" baseline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heading lies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6285"/>
            <a:ext cx="12192000" cy="348800"/>
          </a:xfrm>
          <a:prstGeom prst="rect">
            <a:avLst/>
          </a:prstGeom>
        </p:spPr>
        <p:txBody>
          <a:bodyPr wrap="none" lIns="274289" tIns="45715" rIns="91430" bIns="45715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15" indent="0">
              <a:buNone/>
              <a:defRPr/>
            </a:lvl2pPr>
            <a:lvl3pPr marL="1219031" indent="0">
              <a:buNone/>
              <a:defRPr/>
            </a:lvl3pPr>
            <a:lvl4pPr marL="1828546" indent="0">
              <a:buNone/>
              <a:defRPr/>
            </a:lvl4pPr>
            <a:lvl5pPr marL="2438062" indent="0">
              <a:buNone/>
              <a:defRPr/>
            </a:lvl5pPr>
          </a:lstStyle>
          <a:p>
            <a:pPr marL="0" marR="0" lvl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Explain here. </a:t>
            </a:r>
          </a:p>
        </p:txBody>
      </p:sp>
    </p:spTree>
    <p:extLst>
      <p:ext uri="{BB962C8B-B14F-4D97-AF65-F5344CB8AC3E}">
        <p14:creationId xmlns:p14="http://schemas.microsoft.com/office/powerpoint/2010/main" val="686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45DB-F5CD-4F76-B803-C32D7D9F357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0E1-BBED-49E6-B8A5-C914640C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0BE045-CED6-455B-9A80-E19B63FEAF1A}"/>
              </a:ext>
            </a:extLst>
          </p:cNvPr>
          <p:cNvSpPr txBox="1"/>
          <p:nvPr/>
        </p:nvSpPr>
        <p:spPr>
          <a:xfrm>
            <a:off x="-2" y="253999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Resource </a:t>
            </a:r>
            <a:r>
              <a:rPr lang="en-US" sz="24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Strength Dashboard</a:t>
            </a:r>
            <a:endParaRPr lang="en-US" sz="24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9E2087B-7E59-406D-87B3-2609ADF17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4549"/>
              </p:ext>
            </p:extLst>
          </p:nvPr>
        </p:nvGraphicFramePr>
        <p:xfrm>
          <a:off x="1931006" y="1221400"/>
          <a:ext cx="832998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292">
                  <a:extLst>
                    <a:ext uri="{9D8B030D-6E8A-4147-A177-3AD203B41FA5}">
                      <a16:colId xmlns:a16="http://schemas.microsoft.com/office/drawing/2014/main" xmlns="" val="1777155078"/>
                    </a:ext>
                  </a:extLst>
                </a:gridCol>
                <a:gridCol w="4242692">
                  <a:extLst>
                    <a:ext uri="{9D8B030D-6E8A-4147-A177-3AD203B41FA5}">
                      <a16:colId xmlns:a16="http://schemas.microsoft.com/office/drawing/2014/main" xmlns="" val="2207949503"/>
                    </a:ext>
                  </a:extLst>
                </a:gridCol>
              </a:tblGrid>
              <a:tr h="2387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Retention Dashboard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623938"/>
                  </a:ext>
                </a:extLst>
              </a:tr>
              <a:tr h="2387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Usama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1360616"/>
                  </a:ext>
                </a:extLst>
              </a:tr>
              <a:tr h="2387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SSCM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273746"/>
                  </a:ext>
                </a:extLst>
              </a:tr>
              <a:tr h="2387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TFS/Jira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679807"/>
                  </a:ext>
                </a:extLst>
              </a:tr>
              <a:tr h="2387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 Shaukat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648571"/>
                  </a:ext>
                </a:extLst>
              </a:tr>
              <a:tr h="23006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Requestors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Technology</a:t>
                      </a:r>
                      <a:r>
                        <a:rPr lang="en-US" sz="12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IT )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50165"/>
                  </a:ext>
                </a:extLst>
              </a:tr>
              <a:tr h="23006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Requestor’s Department Head Approval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797617"/>
                  </a:ext>
                </a:extLst>
              </a:tr>
              <a:tr h="23006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Product Manager Approval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685144"/>
                  </a:ext>
                </a:extLst>
              </a:tr>
              <a:tr h="19704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07/25/2023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2935304"/>
                  </a:ext>
                </a:extLst>
              </a:tr>
              <a:tr h="19704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406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EECE81-24A4-4B5F-AFB2-CD650EECBC33}"/>
              </a:ext>
            </a:extLst>
          </p:cNvPr>
          <p:cNvSpPr txBox="1"/>
          <p:nvPr/>
        </p:nvSpPr>
        <p:spPr>
          <a:xfrm>
            <a:off x="2592501" y="783866"/>
            <a:ext cx="70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Checklist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39AE429-C047-426D-B7D3-B40800927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84226"/>
              </p:ext>
            </p:extLst>
          </p:nvPr>
        </p:nvGraphicFramePr>
        <p:xfrm>
          <a:off x="2109953" y="4530442"/>
          <a:ext cx="8581691" cy="8337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695">
                  <a:extLst>
                    <a:ext uri="{9D8B030D-6E8A-4147-A177-3AD203B41FA5}">
                      <a16:colId xmlns:a16="http://schemas.microsoft.com/office/drawing/2014/main" xmlns="" val="1507922962"/>
                    </a:ext>
                  </a:extLst>
                </a:gridCol>
                <a:gridCol w="1118139">
                  <a:extLst>
                    <a:ext uri="{9D8B030D-6E8A-4147-A177-3AD203B41FA5}">
                      <a16:colId xmlns:a16="http://schemas.microsoft.com/office/drawing/2014/main" xmlns="" val="2864680535"/>
                    </a:ext>
                  </a:extLst>
                </a:gridCol>
                <a:gridCol w="1968883">
                  <a:extLst>
                    <a:ext uri="{9D8B030D-6E8A-4147-A177-3AD203B41FA5}">
                      <a16:colId xmlns:a16="http://schemas.microsoft.com/office/drawing/2014/main" xmlns="" val="462814643"/>
                    </a:ext>
                  </a:extLst>
                </a:gridCol>
                <a:gridCol w="2880716">
                  <a:extLst>
                    <a:ext uri="{9D8B030D-6E8A-4147-A177-3AD203B41FA5}">
                      <a16:colId xmlns:a16="http://schemas.microsoft.com/office/drawing/2014/main" xmlns="" val="284848210"/>
                    </a:ext>
                  </a:extLst>
                </a:gridCol>
                <a:gridCol w="1793258">
                  <a:extLst>
                    <a:ext uri="{9D8B030D-6E8A-4147-A177-3AD203B41FA5}">
                      <a16:colId xmlns:a16="http://schemas.microsoft.com/office/drawing/2014/main" xmlns="" val="2748413945"/>
                    </a:ext>
                  </a:extLst>
                </a:gridCol>
              </a:tblGrid>
              <a:tr h="2967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80984618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 1.0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07/25/2023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Umer Khalid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2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Usama</a:t>
                      </a:r>
                      <a:endParaRPr lang="en-US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Initial draft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9129778"/>
                  </a:ext>
                </a:extLst>
              </a:tr>
              <a:tr h="2605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331189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0FDDC8-CA4A-46F0-A432-35DA5308AD13}"/>
              </a:ext>
            </a:extLst>
          </p:cNvPr>
          <p:cNvSpPr txBox="1"/>
          <p:nvPr/>
        </p:nvSpPr>
        <p:spPr>
          <a:xfrm>
            <a:off x="1623466" y="4161110"/>
            <a:ext cx="89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19932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25" y="448884"/>
            <a:ext cx="2381582" cy="1035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973" y="305063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12 </a:t>
            </a:r>
            <a:r>
              <a:rPr lang="en-US" sz="1600" b="1" dirty="0"/>
              <a:t>: </a:t>
            </a:r>
            <a:r>
              <a:rPr lang="en-US" sz="1600" b="1" dirty="0" smtClean="0"/>
              <a:t>Assistant Director Operation 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on </a:t>
            </a:r>
            <a:r>
              <a:rPr lang="en-US" sz="1600" dirty="0" smtClean="0"/>
              <a:t>Assistant Director </a:t>
            </a:r>
            <a:r>
              <a:rPr lang="en-US" sz="1600" dirty="0"/>
              <a:t>Operation </a:t>
            </a:r>
            <a:r>
              <a:rPr lang="en-US" sz="1600" dirty="0" smtClean="0"/>
              <a:t>widget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all active Assistant Director </a:t>
            </a:r>
            <a:r>
              <a:rPr lang="en-US" sz="1600" dirty="0"/>
              <a:t>Operation </a:t>
            </a:r>
            <a:r>
              <a:rPr lang="en-US" sz="1600" dirty="0" smtClean="0"/>
              <a:t>should be shown in Active Resource.</a:t>
            </a:r>
          </a:p>
          <a:p>
            <a:r>
              <a:rPr lang="en-US" sz="1600" b="1" dirty="0" smtClean="0"/>
              <a:t>And : </a:t>
            </a:r>
            <a:r>
              <a:rPr lang="en-US" sz="1600" dirty="0" smtClean="0"/>
              <a:t>Average tenure is an Average of </a:t>
            </a:r>
            <a:r>
              <a:rPr lang="en-US" sz="1600" dirty="0"/>
              <a:t>all Active Assistant </a:t>
            </a:r>
            <a:r>
              <a:rPr lang="en-US" sz="1600" dirty="0" smtClean="0"/>
              <a:t>Director Operation tenure.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25" y="2165755"/>
            <a:ext cx="2381582" cy="1055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972" y="2090860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13 </a:t>
            </a:r>
            <a:r>
              <a:rPr lang="en-US" sz="1600" b="1" dirty="0"/>
              <a:t>: </a:t>
            </a:r>
            <a:r>
              <a:rPr lang="en-US" sz="1600" b="1" dirty="0" smtClean="0"/>
              <a:t>Lead Account Manager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on Lead Account </a:t>
            </a:r>
            <a:r>
              <a:rPr lang="en-US" sz="1600" dirty="0" smtClean="0"/>
              <a:t>Manager widget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all </a:t>
            </a:r>
            <a:r>
              <a:rPr lang="en-US" sz="1600" dirty="0"/>
              <a:t>active Lead Account Manager </a:t>
            </a:r>
            <a:r>
              <a:rPr lang="en-US" sz="1600" dirty="0" smtClean="0"/>
              <a:t>should be shown in Active Resource.</a:t>
            </a:r>
          </a:p>
          <a:p>
            <a:r>
              <a:rPr lang="en-US" sz="1600" b="1" dirty="0" smtClean="0"/>
              <a:t>And : </a:t>
            </a:r>
            <a:r>
              <a:rPr lang="en-US" sz="1600" dirty="0" smtClean="0"/>
              <a:t>Average tenure is an Average of </a:t>
            </a:r>
            <a:r>
              <a:rPr lang="en-US" sz="1600" dirty="0"/>
              <a:t>all Active Lead Account Manager </a:t>
            </a:r>
            <a:r>
              <a:rPr lang="en-US" sz="1600" dirty="0" smtClean="0"/>
              <a:t>tenure.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25" y="4343158"/>
            <a:ext cx="2381582" cy="10542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9972" y="4229989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14 </a:t>
            </a:r>
            <a:r>
              <a:rPr lang="en-US" sz="1600" b="1" dirty="0"/>
              <a:t>: </a:t>
            </a:r>
            <a:r>
              <a:rPr lang="en-US" sz="1600" b="1" dirty="0" smtClean="0"/>
              <a:t>Account Manager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</a:t>
            </a:r>
            <a:r>
              <a:rPr lang="en-US" sz="1600" dirty="0" smtClean="0"/>
              <a:t>on Account Manager widget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all </a:t>
            </a:r>
            <a:r>
              <a:rPr lang="en-US" sz="1600" dirty="0"/>
              <a:t>active </a:t>
            </a:r>
            <a:r>
              <a:rPr lang="en-US" sz="1600" dirty="0" smtClean="0"/>
              <a:t>Account </a:t>
            </a:r>
            <a:r>
              <a:rPr lang="en-US" sz="1600" dirty="0"/>
              <a:t>Manager </a:t>
            </a:r>
            <a:r>
              <a:rPr lang="en-US" sz="1600" dirty="0" smtClean="0"/>
              <a:t>should be shown in Active Resource.</a:t>
            </a:r>
          </a:p>
          <a:p>
            <a:r>
              <a:rPr lang="en-US" sz="1600" b="1" dirty="0" smtClean="0"/>
              <a:t>And : </a:t>
            </a:r>
            <a:r>
              <a:rPr lang="en-US" sz="1600" dirty="0" smtClean="0"/>
              <a:t>Average tenure is an Average of </a:t>
            </a:r>
            <a:r>
              <a:rPr lang="en-US" sz="1600" dirty="0"/>
              <a:t>all </a:t>
            </a:r>
            <a:r>
              <a:rPr lang="en-US" sz="1600" dirty="0" smtClean="0"/>
              <a:t>Active Account </a:t>
            </a:r>
            <a:r>
              <a:rPr lang="en-US" sz="1600" dirty="0"/>
              <a:t>Manager </a:t>
            </a:r>
            <a:r>
              <a:rPr lang="en-US" sz="1600" dirty="0" smtClean="0"/>
              <a:t>tenure.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829" y="5795331"/>
            <a:ext cx="11346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Calculation of Average Tenure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Formula</a:t>
            </a:r>
            <a:r>
              <a:rPr lang="en-US" dirty="0"/>
              <a:t>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all 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mployee Tenure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having same Designation \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employee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having same Designation ).</a:t>
            </a:r>
          </a:p>
        </p:txBody>
      </p:sp>
    </p:spTree>
    <p:extLst>
      <p:ext uri="{BB962C8B-B14F-4D97-AF65-F5344CB8AC3E}">
        <p14:creationId xmlns:p14="http://schemas.microsoft.com/office/powerpoint/2010/main" val="22028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08437314"/>
              </p:ext>
            </p:extLst>
          </p:nvPr>
        </p:nvGraphicFramePr>
        <p:xfrm>
          <a:off x="8886304" y="280947"/>
          <a:ext cx="2546783" cy="222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26916" y="412287"/>
            <a:ext cx="7711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15 : Gender wise </a:t>
            </a:r>
            <a:r>
              <a:rPr lang="en-US" sz="1600" b="1" dirty="0"/>
              <a:t>R</a:t>
            </a:r>
            <a:r>
              <a:rPr lang="en-US" sz="1600" b="1" dirty="0" smtClean="0"/>
              <a:t>esource Count chart</a:t>
            </a:r>
            <a:endParaRPr lang="en-US" sz="1600" b="1" dirty="0"/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is on</a:t>
            </a:r>
            <a:r>
              <a:rPr lang="en-US" sz="1600" b="1" dirty="0" smtClean="0"/>
              <a:t> </a:t>
            </a:r>
            <a:r>
              <a:rPr lang="en-US" sz="1600" dirty="0" smtClean="0"/>
              <a:t>gender </a:t>
            </a:r>
            <a:r>
              <a:rPr lang="en-US" sz="1600" dirty="0"/>
              <a:t>wise </a:t>
            </a:r>
            <a:r>
              <a:rPr lang="en-US" sz="1600" dirty="0" smtClean="0"/>
              <a:t>resource </a:t>
            </a:r>
            <a:r>
              <a:rPr lang="en-US" sz="1600" dirty="0"/>
              <a:t>Count </a:t>
            </a:r>
            <a:r>
              <a:rPr lang="en-US" sz="1600" dirty="0" smtClean="0"/>
              <a:t>chart 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Donut chart will represent the count of Active male and female resources along with numeric value.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9475151"/>
              </p:ext>
            </p:extLst>
          </p:nvPr>
        </p:nvGraphicFramePr>
        <p:xfrm>
          <a:off x="7579129" y="3301709"/>
          <a:ext cx="4231587" cy="223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26916" y="3301709"/>
            <a:ext cx="80584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16 </a:t>
            </a:r>
            <a:r>
              <a:rPr lang="en-US" sz="1600" b="1" dirty="0"/>
              <a:t>: Designation </a:t>
            </a:r>
            <a:r>
              <a:rPr lang="en-US" sz="1600" b="1" dirty="0" smtClean="0"/>
              <a:t>Wise </a:t>
            </a:r>
            <a:r>
              <a:rPr lang="en-US" sz="1600" b="1" dirty="0"/>
              <a:t>Resource chart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When: </a:t>
            </a:r>
            <a:r>
              <a:rPr lang="en-US" sz="1600" dirty="0" smtClean="0"/>
              <a:t>user is on Designation wise Resource chart</a:t>
            </a:r>
          </a:p>
          <a:p>
            <a:r>
              <a:rPr lang="en-US" sz="1600" b="1" dirty="0" smtClean="0"/>
              <a:t>Then </a:t>
            </a:r>
            <a:r>
              <a:rPr lang="en-US" sz="1600" dirty="0" smtClean="0"/>
              <a:t>Bar chart will represent the count of all resource as per their designation 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Lead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Assistant Director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</a:t>
            </a:r>
            <a:r>
              <a:rPr lang="en-US" sz="1600" dirty="0"/>
              <a:t>Director </a:t>
            </a:r>
            <a:r>
              <a:rPr lang="en-US" sz="1600" dirty="0" smtClean="0"/>
              <a:t>Operation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Note</a:t>
            </a:r>
            <a:r>
              <a:rPr lang="en-US" sz="1600" dirty="0" smtClean="0"/>
              <a:t> :If there any other operation Designation then it should be Added by default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56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20757935"/>
              </p:ext>
            </p:extLst>
          </p:nvPr>
        </p:nvGraphicFramePr>
        <p:xfrm>
          <a:off x="7570459" y="262834"/>
          <a:ext cx="4234649" cy="223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98065" y="262834"/>
            <a:ext cx="86470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17 </a:t>
            </a:r>
            <a:r>
              <a:rPr lang="en-US" sz="1600" b="1" dirty="0"/>
              <a:t>: </a:t>
            </a:r>
            <a:r>
              <a:rPr lang="en-US" sz="1600" b="1" dirty="0" smtClean="0"/>
              <a:t>Employee Head Count Year wise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is on Employee head count year wise chart.</a:t>
            </a:r>
            <a:endParaRPr lang="en-US" sz="1600" dirty="0"/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line chart will represent the count of total Ops employee year wise</a:t>
            </a:r>
          </a:p>
          <a:p>
            <a:r>
              <a:rPr lang="en-US" sz="1600" b="1" dirty="0" smtClean="0"/>
              <a:t>Note : </a:t>
            </a:r>
            <a:r>
              <a:rPr lang="en-US" sz="1600" dirty="0"/>
              <a:t>B</a:t>
            </a:r>
            <a:r>
              <a:rPr lang="en-US" sz="1600" dirty="0" smtClean="0"/>
              <a:t>y default chart will represent data for last 6 year.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68221278"/>
              </p:ext>
            </p:extLst>
          </p:nvPr>
        </p:nvGraphicFramePr>
        <p:xfrm>
          <a:off x="7570458" y="3507972"/>
          <a:ext cx="4234649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61643" y="3673070"/>
            <a:ext cx="6339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18 </a:t>
            </a:r>
            <a:r>
              <a:rPr lang="en-US" sz="1600" b="1" dirty="0"/>
              <a:t>: </a:t>
            </a:r>
            <a:r>
              <a:rPr lang="en-US" sz="1600" b="1" dirty="0" smtClean="0"/>
              <a:t>Tenure wise Employee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</a:t>
            </a:r>
            <a:r>
              <a:rPr lang="en-US" sz="1600" dirty="0" smtClean="0"/>
              <a:t>ser is </a:t>
            </a:r>
            <a:r>
              <a:rPr lang="en-US" sz="1600" dirty="0"/>
              <a:t>on Tenure wise </a:t>
            </a:r>
            <a:r>
              <a:rPr lang="en-US" sz="1600" dirty="0" smtClean="0"/>
              <a:t>employee chart</a:t>
            </a:r>
            <a:endParaRPr lang="en-US" sz="1600" dirty="0"/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Graph will represent the count of all employee according to the Tenure and Designation</a:t>
            </a:r>
          </a:p>
        </p:txBody>
      </p:sp>
    </p:spTree>
    <p:extLst>
      <p:ext uri="{BB962C8B-B14F-4D97-AF65-F5344CB8AC3E}">
        <p14:creationId xmlns:p14="http://schemas.microsoft.com/office/powerpoint/2010/main" val="41028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33421487"/>
              </p:ext>
            </p:extLst>
          </p:nvPr>
        </p:nvGraphicFramePr>
        <p:xfrm>
          <a:off x="7628933" y="295668"/>
          <a:ext cx="4011929" cy="218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31840" y="446017"/>
            <a:ext cx="6339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19 </a:t>
            </a:r>
            <a:r>
              <a:rPr lang="en-US" sz="1600" b="1" dirty="0"/>
              <a:t>: </a:t>
            </a:r>
            <a:r>
              <a:rPr lang="en-US" sz="1600" b="1" dirty="0" smtClean="0"/>
              <a:t>Sr.director Resource wise Employee count 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is on Sr.director </a:t>
            </a:r>
            <a:r>
              <a:rPr lang="en-US" sz="1600" dirty="0"/>
              <a:t>Resource wise </a:t>
            </a:r>
            <a:r>
              <a:rPr lang="en-US" sz="1600" dirty="0" smtClean="0"/>
              <a:t>Employee </a:t>
            </a:r>
            <a:r>
              <a:rPr lang="en-US" sz="1600" dirty="0"/>
              <a:t>count </a:t>
            </a:r>
            <a:r>
              <a:rPr lang="en-US" sz="1600" dirty="0" smtClean="0"/>
              <a:t>pie chart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resource with respect to their Sr.director are shown in pie chart </a:t>
            </a:r>
            <a:r>
              <a:rPr lang="en-US" sz="1600" dirty="0"/>
              <a:t>along with numeric value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26" y="3309574"/>
            <a:ext cx="2654642" cy="2204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840" y="3309574"/>
            <a:ext cx="8647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20 </a:t>
            </a:r>
            <a:r>
              <a:rPr lang="en-US" sz="1600" b="1" dirty="0"/>
              <a:t>: </a:t>
            </a:r>
            <a:r>
              <a:rPr lang="en-US" sz="1600" b="1" dirty="0" smtClean="0"/>
              <a:t>location wise Employee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is on Location wise Employee count widget </a:t>
            </a:r>
            <a:endParaRPr lang="en-US" sz="1600" dirty="0"/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list of all resource should be count in their permanent address City.</a:t>
            </a:r>
          </a:p>
          <a:p>
            <a:r>
              <a:rPr lang="en-US" sz="1600" b="1" dirty="0" smtClean="0"/>
              <a:t>Note : </a:t>
            </a:r>
            <a:r>
              <a:rPr lang="en-US" sz="1600" dirty="0"/>
              <a:t>City having huge </a:t>
            </a:r>
            <a:r>
              <a:rPr lang="en-US" sz="1600" dirty="0" smtClean="0"/>
              <a:t>resource count </a:t>
            </a:r>
            <a:r>
              <a:rPr lang="en-US" sz="1600" dirty="0"/>
              <a:t>should be shown at top of list, rest of city should be shown according to their </a:t>
            </a:r>
            <a:r>
              <a:rPr lang="en-US" sz="1600" dirty="0" smtClean="0"/>
              <a:t>no of employee sequence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0687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31" y="222480"/>
            <a:ext cx="115639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21 </a:t>
            </a:r>
            <a:r>
              <a:rPr lang="en-US" sz="1600" b="1" dirty="0"/>
              <a:t>R</a:t>
            </a:r>
            <a:r>
              <a:rPr lang="en-US" sz="1600" b="1" dirty="0" smtClean="0"/>
              <a:t>esource Utilization Sheet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When: </a:t>
            </a:r>
            <a:r>
              <a:rPr lang="en-US" sz="1600" dirty="0" smtClean="0"/>
              <a:t>User want to view the detail sheet of resource.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Tabular widget should be shown along with following information against all Ops </a:t>
            </a:r>
            <a:r>
              <a:rPr lang="en-US" sz="1600" dirty="0"/>
              <a:t>R</a:t>
            </a:r>
            <a:r>
              <a:rPr lang="en-US" sz="1600" dirty="0" smtClean="0"/>
              <a:t>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Practices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Practice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Revenue </a:t>
            </a:r>
            <a:r>
              <a:rPr lang="en-US" sz="1600" dirty="0" smtClean="0">
                <a:solidFill>
                  <a:srgbClr val="FF0000"/>
                </a:solidFill>
              </a:rPr>
              <a:t>( Revenue of each Practices ) 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</a:t>
            </a:r>
            <a:r>
              <a:rPr lang="en-US" sz="1600" dirty="0" smtClean="0"/>
              <a:t>AMO </a:t>
            </a:r>
            <a:r>
              <a:rPr lang="en-US" sz="1600" dirty="0" smtClean="0">
                <a:solidFill>
                  <a:srgbClr val="FF0000"/>
                </a:solidFill>
              </a:rPr>
              <a:t>( No of AMO working on it) 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Required </a:t>
            </a:r>
            <a:r>
              <a:rPr lang="en-US" sz="1600" dirty="0" smtClean="0"/>
              <a:t>AMO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AVG Revenue per </a:t>
            </a:r>
            <a:r>
              <a:rPr lang="en-US" sz="1600" dirty="0" smtClean="0"/>
              <a:t>AMO </a:t>
            </a:r>
            <a:r>
              <a:rPr lang="en-US" sz="1600" dirty="0" smtClean="0">
                <a:solidFill>
                  <a:srgbClr val="FF0000"/>
                </a:solidFill>
              </a:rPr>
              <a:t>( No of AMO/ Practices Revenue )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</a:t>
            </a:r>
            <a:r>
              <a:rPr lang="en-US" sz="1600" dirty="0" smtClean="0"/>
              <a:t>LAM </a:t>
            </a:r>
            <a:r>
              <a:rPr lang="en-US" sz="1600" dirty="0">
                <a:solidFill>
                  <a:srgbClr val="FF0000"/>
                </a:solidFill>
              </a:rPr>
              <a:t>( No of </a:t>
            </a:r>
            <a:r>
              <a:rPr lang="en-US" sz="1600" dirty="0" smtClean="0">
                <a:solidFill>
                  <a:srgbClr val="FF0000"/>
                </a:solidFill>
              </a:rPr>
              <a:t>LAM </a:t>
            </a:r>
            <a:r>
              <a:rPr lang="en-US" sz="1600" dirty="0">
                <a:solidFill>
                  <a:srgbClr val="FF0000"/>
                </a:solidFill>
              </a:rPr>
              <a:t>working on it)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Required </a:t>
            </a:r>
            <a:r>
              <a:rPr lang="en-US" sz="1600" dirty="0" smtClean="0"/>
              <a:t>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AVG Revenue per </a:t>
            </a:r>
            <a:r>
              <a:rPr lang="en-US" sz="1600" dirty="0" smtClean="0"/>
              <a:t>LAM </a:t>
            </a:r>
            <a:r>
              <a:rPr lang="en-US" sz="1600" dirty="0">
                <a:solidFill>
                  <a:srgbClr val="FF0000"/>
                </a:solidFill>
              </a:rPr>
              <a:t>( No of </a:t>
            </a:r>
            <a:r>
              <a:rPr lang="en-US" sz="1600" dirty="0" smtClean="0">
                <a:solidFill>
                  <a:srgbClr val="FF0000"/>
                </a:solidFill>
              </a:rPr>
              <a:t>LAM/ </a:t>
            </a:r>
            <a:r>
              <a:rPr lang="en-US" sz="1600" dirty="0">
                <a:solidFill>
                  <a:srgbClr val="FF0000"/>
                </a:solidFill>
              </a:rPr>
              <a:t>Practices Revenue 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ADO </a:t>
            </a:r>
            <a:r>
              <a:rPr lang="en-US" sz="1600" dirty="0">
                <a:solidFill>
                  <a:srgbClr val="FF0000"/>
                </a:solidFill>
              </a:rPr>
              <a:t>( No of ADO working on it)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Required 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AVG Revenue per </a:t>
            </a:r>
            <a:r>
              <a:rPr lang="en-US" sz="1600" dirty="0" smtClean="0"/>
              <a:t>ADO </a:t>
            </a:r>
            <a:r>
              <a:rPr lang="en-US" sz="1600" dirty="0">
                <a:solidFill>
                  <a:srgbClr val="FF0000"/>
                </a:solidFill>
              </a:rPr>
              <a:t>( No </a:t>
            </a:r>
            <a:r>
              <a:rPr lang="en-US" sz="1600" dirty="0" smtClean="0">
                <a:solidFill>
                  <a:srgbClr val="FF0000"/>
                </a:solidFill>
              </a:rPr>
              <a:t>of ADO / </a:t>
            </a:r>
            <a:r>
              <a:rPr lang="en-US" sz="1600" dirty="0">
                <a:solidFill>
                  <a:srgbClr val="FF0000"/>
                </a:solidFill>
              </a:rPr>
              <a:t>Practices Revenue 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DO </a:t>
            </a:r>
            <a:r>
              <a:rPr lang="en-US" sz="1600" dirty="0">
                <a:solidFill>
                  <a:srgbClr val="FF0000"/>
                </a:solidFill>
              </a:rPr>
              <a:t>( No of DO working on it)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AVG Revenue per </a:t>
            </a:r>
            <a:r>
              <a:rPr lang="en-US" sz="1600" dirty="0" smtClean="0"/>
              <a:t>DO </a:t>
            </a:r>
            <a:r>
              <a:rPr lang="en-US" sz="1600" dirty="0">
                <a:solidFill>
                  <a:srgbClr val="FF0000"/>
                </a:solidFill>
              </a:rPr>
              <a:t>( No of </a:t>
            </a:r>
            <a:r>
              <a:rPr lang="en-US" sz="1600" dirty="0" smtClean="0">
                <a:solidFill>
                  <a:srgbClr val="FF0000"/>
                </a:solidFill>
              </a:rPr>
              <a:t>DO </a:t>
            </a:r>
            <a:r>
              <a:rPr lang="en-US" sz="1600" dirty="0">
                <a:solidFill>
                  <a:srgbClr val="FF0000"/>
                </a:solidFill>
              </a:rPr>
              <a:t>/ Practices Revenue 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Specialty </a:t>
            </a:r>
            <a:r>
              <a:rPr lang="en-US" sz="1600" dirty="0" smtClean="0">
                <a:solidFill>
                  <a:srgbClr val="FF0000"/>
                </a:solidFill>
              </a:rPr>
              <a:t>( Specialty </a:t>
            </a:r>
            <a:r>
              <a:rPr lang="en-US" sz="1600" dirty="0">
                <a:solidFill>
                  <a:srgbClr val="FF0000"/>
                </a:solidFill>
              </a:rPr>
              <a:t>of </a:t>
            </a:r>
            <a:r>
              <a:rPr lang="en-US" sz="1600" dirty="0" smtClean="0">
                <a:solidFill>
                  <a:srgbClr val="FF0000"/>
                </a:solidFill>
              </a:rPr>
              <a:t>Practices )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Per AMO Revenue =( </a:t>
            </a:r>
            <a:r>
              <a:rPr lang="en-US" sz="1600" dirty="0"/>
              <a:t>Revenue of </a:t>
            </a:r>
            <a:r>
              <a:rPr lang="en-US" sz="1600" dirty="0" smtClean="0"/>
              <a:t>all practices </a:t>
            </a:r>
            <a:r>
              <a:rPr lang="en-US" sz="1600" dirty="0"/>
              <a:t>having same specialties / </a:t>
            </a:r>
            <a:r>
              <a:rPr lang="en-US" sz="1600" dirty="0" smtClean="0"/>
              <a:t>No </a:t>
            </a:r>
            <a:r>
              <a:rPr lang="en-US" sz="1600" dirty="0"/>
              <a:t>of AMO working on </a:t>
            </a:r>
            <a:r>
              <a:rPr lang="en-US" sz="1600" dirty="0" smtClean="0"/>
              <a:t>it )</a:t>
            </a:r>
          </a:p>
          <a:p>
            <a:r>
              <a:rPr lang="en-US" sz="1600" dirty="0" smtClean="0"/>
              <a:t>Required AMO= ( Total </a:t>
            </a:r>
            <a:r>
              <a:rPr lang="en-US" sz="1600" dirty="0"/>
              <a:t>P</a:t>
            </a:r>
            <a:r>
              <a:rPr lang="en-US" sz="1600" dirty="0" smtClean="0"/>
              <a:t>ractices Revenue /Per AMO Revenue )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This same formula is used against all designation.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3165" y="399393"/>
            <a:ext cx="604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Sample Sheet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of Practices Wise Resource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0" y="968459"/>
            <a:ext cx="11699929" cy="21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30" y="222480"/>
            <a:ext cx="118371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22 </a:t>
            </a:r>
            <a:r>
              <a:rPr lang="en-US" sz="1600" b="1" dirty="0"/>
              <a:t>R</a:t>
            </a:r>
            <a:r>
              <a:rPr lang="en-US" sz="1600" b="1" dirty="0" smtClean="0"/>
              <a:t>esource Details Sheet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When: </a:t>
            </a:r>
            <a:r>
              <a:rPr lang="en-US" sz="1600" dirty="0" smtClean="0"/>
              <a:t>User want to view the detail sheet of resource.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Tabular sheet should be shown along with following information against all Ops </a:t>
            </a:r>
            <a:r>
              <a:rPr lang="en-US" sz="1600" dirty="0"/>
              <a:t>R</a:t>
            </a:r>
            <a:r>
              <a:rPr lang="en-US" sz="1600" dirty="0" smtClean="0"/>
              <a:t>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Practices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Practices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Utilization </a:t>
            </a:r>
            <a:r>
              <a:rPr lang="en-US" sz="1600" dirty="0" smtClean="0">
                <a:solidFill>
                  <a:srgbClr val="FF0000"/>
                </a:solidFill>
              </a:rPr>
              <a:t>( utilization </a:t>
            </a:r>
            <a:r>
              <a:rPr lang="en-US" sz="1600" dirty="0">
                <a:solidFill>
                  <a:srgbClr val="FF0000"/>
                </a:solidFill>
              </a:rPr>
              <a:t>is a usage of resource in different </a:t>
            </a:r>
            <a:r>
              <a:rPr lang="en-US" sz="1600" dirty="0" smtClean="0">
                <a:solidFill>
                  <a:srgbClr val="FF0000"/>
                </a:solidFill>
              </a:rPr>
              <a:t>practices i.e. if resource has assign 1 practice then utilization is 1 and if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if resource has assign </a:t>
            </a:r>
            <a:r>
              <a:rPr lang="en-US" sz="1600" dirty="0" smtClean="0">
                <a:solidFill>
                  <a:srgbClr val="FF0000"/>
                </a:solidFill>
              </a:rPr>
              <a:t>2 </a:t>
            </a:r>
            <a:r>
              <a:rPr lang="en-US" sz="1600" dirty="0">
                <a:solidFill>
                  <a:srgbClr val="FF0000"/>
                </a:solidFill>
              </a:rPr>
              <a:t>practice </a:t>
            </a:r>
            <a:r>
              <a:rPr lang="en-US" sz="1600" dirty="0" smtClean="0">
                <a:solidFill>
                  <a:srgbClr val="FF0000"/>
                </a:solidFill>
              </a:rPr>
              <a:t>then </a:t>
            </a:r>
            <a:r>
              <a:rPr lang="en-US" sz="1600" dirty="0">
                <a:solidFill>
                  <a:srgbClr val="FF0000"/>
                </a:solidFill>
              </a:rPr>
              <a:t>utilization is </a:t>
            </a:r>
            <a:r>
              <a:rPr lang="en-US" sz="1600" dirty="0" smtClean="0">
                <a:solidFill>
                  <a:srgbClr val="FF0000"/>
                </a:solidFill>
              </a:rPr>
              <a:t>0.5 and if </a:t>
            </a:r>
            <a:r>
              <a:rPr lang="en-US" sz="1600" dirty="0">
                <a:solidFill>
                  <a:srgbClr val="FF0000"/>
                </a:solidFill>
              </a:rPr>
              <a:t>resource has assign </a:t>
            </a:r>
            <a:r>
              <a:rPr lang="en-US" sz="1600" dirty="0" smtClean="0">
                <a:solidFill>
                  <a:srgbClr val="FF0000"/>
                </a:solidFill>
              </a:rPr>
              <a:t>3 </a:t>
            </a:r>
            <a:r>
              <a:rPr lang="en-US" sz="1600" dirty="0">
                <a:solidFill>
                  <a:srgbClr val="FF0000"/>
                </a:solidFill>
              </a:rPr>
              <a:t>practice then utilization is </a:t>
            </a:r>
            <a:r>
              <a:rPr lang="en-US" sz="1600" dirty="0" smtClean="0">
                <a:solidFill>
                  <a:srgbClr val="FF0000"/>
                </a:solidFill>
              </a:rPr>
              <a:t>0.33 against each practices 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Specialty </a:t>
            </a:r>
            <a:r>
              <a:rPr lang="en-US" sz="1600" dirty="0" smtClean="0">
                <a:solidFill>
                  <a:srgbClr val="FF0000"/>
                </a:solidFill>
              </a:rPr>
              <a:t>( </a:t>
            </a: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ractice Specialty )  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Revenue </a:t>
            </a:r>
            <a:r>
              <a:rPr lang="en-US" sz="1600" dirty="0" smtClean="0"/>
              <a:t>Contribution </a:t>
            </a:r>
            <a:r>
              <a:rPr lang="en-US" sz="1600" dirty="0" smtClean="0">
                <a:solidFill>
                  <a:srgbClr val="FF0000"/>
                </a:solidFill>
              </a:rPr>
              <a:t>( Total Revenue of practices / No of All resource working on Practices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 </a:t>
            </a:r>
            <a:r>
              <a:rPr lang="en-US" sz="1600" dirty="0" smtClean="0">
                <a:solidFill>
                  <a:srgbClr val="FF0000"/>
                </a:solidFill>
              </a:rPr>
              <a:t>( Role Define as function area of work i.e. charges ,payment etc. for lead and above it will be consider a All )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Experience </a:t>
            </a:r>
            <a:r>
              <a:rPr lang="en-US" sz="1600" dirty="0" smtClean="0">
                <a:solidFill>
                  <a:srgbClr val="FF0000"/>
                </a:solidFill>
              </a:rPr>
              <a:t>( Joining Date to Till Date )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Superisor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Superisor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Superisor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Superisor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9679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7055" y="45194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Sample Sheet of Resource Details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289" y="3909536"/>
            <a:ext cx="98481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22 : Export file</a:t>
            </a:r>
          </a:p>
          <a:p>
            <a:r>
              <a:rPr lang="en-US" sz="1600" b="1" dirty="0"/>
              <a:t>Given: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User </a:t>
            </a:r>
            <a:r>
              <a:rPr lang="en-US" sz="1600" dirty="0" smtClean="0"/>
              <a:t>click on Export button</a:t>
            </a:r>
          </a:p>
          <a:p>
            <a:r>
              <a:rPr lang="en-US" sz="1600" b="1" dirty="0" smtClean="0"/>
              <a:t>Then : Resource Utilization </a:t>
            </a:r>
            <a:r>
              <a:rPr lang="en-US" sz="1600" dirty="0" smtClean="0"/>
              <a:t>, </a:t>
            </a:r>
            <a:r>
              <a:rPr lang="en-US" sz="1600" b="1" dirty="0" smtClean="0"/>
              <a:t>Resource Details </a:t>
            </a:r>
            <a:r>
              <a:rPr lang="en-US" sz="1600" dirty="0" smtClean="0"/>
              <a:t>and </a:t>
            </a:r>
            <a:r>
              <a:rPr lang="en-US" sz="1600" b="1" dirty="0" smtClean="0"/>
              <a:t>Location </a:t>
            </a:r>
            <a:r>
              <a:rPr lang="en-US" sz="1600" b="1" dirty="0"/>
              <a:t>W</a:t>
            </a:r>
            <a:r>
              <a:rPr lang="en-US" sz="1600" b="1" dirty="0" smtClean="0"/>
              <a:t>ise </a:t>
            </a:r>
            <a:r>
              <a:rPr lang="en-US" sz="1600" b="1" dirty="0"/>
              <a:t>E</a:t>
            </a:r>
            <a:r>
              <a:rPr lang="en-US" sz="1600" b="1" dirty="0" smtClean="0"/>
              <a:t>mployee </a:t>
            </a:r>
            <a:r>
              <a:rPr lang="en-US" sz="1600" b="1" dirty="0"/>
              <a:t>C</a:t>
            </a:r>
            <a:r>
              <a:rPr lang="en-US" sz="1600" b="1" dirty="0" smtClean="0"/>
              <a:t>ount </a:t>
            </a:r>
            <a:r>
              <a:rPr lang="en-US" sz="1600" dirty="0" smtClean="0"/>
              <a:t>should be import in excel format. 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1037390"/>
            <a:ext cx="11633875" cy="20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0BE045-CED6-455B-9A80-E19B63FEAF1A}"/>
              </a:ext>
            </a:extLst>
          </p:cNvPr>
          <p:cNvSpPr txBox="1"/>
          <p:nvPr/>
        </p:nvSpPr>
        <p:spPr>
          <a:xfrm>
            <a:off x="0" y="514959"/>
            <a:ext cx="12192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Post Checklist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4217691-5736-4CEF-9F0E-D0B0586AD1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9746" y="1875589"/>
          <a:ext cx="7922691" cy="16582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0350">
                  <a:extLst>
                    <a:ext uri="{9D8B030D-6E8A-4147-A177-3AD203B41FA5}">
                      <a16:colId xmlns:a16="http://schemas.microsoft.com/office/drawing/2014/main" xmlns="" val="1507922962"/>
                    </a:ext>
                  </a:extLst>
                </a:gridCol>
                <a:gridCol w="5343843">
                  <a:extLst>
                    <a:ext uri="{9D8B030D-6E8A-4147-A177-3AD203B41FA5}">
                      <a16:colId xmlns:a16="http://schemas.microsoft.com/office/drawing/2014/main" xmlns="" val="2864680535"/>
                    </a:ext>
                  </a:extLst>
                </a:gridCol>
                <a:gridCol w="1828498">
                  <a:extLst>
                    <a:ext uri="{9D8B030D-6E8A-4147-A177-3AD203B41FA5}">
                      <a16:colId xmlns:a16="http://schemas.microsoft.com/office/drawing/2014/main" xmlns="" val="2748413945"/>
                    </a:ext>
                  </a:extLst>
                </a:gridCol>
              </a:tblGrid>
              <a:tr h="2967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Items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Yes/No/Na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80984618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Requestor Signed Off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9129778"/>
                  </a:ext>
                </a:extLst>
              </a:tr>
              <a:tr h="27581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Product Manager Signed Off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4708784"/>
                  </a:ext>
                </a:extLst>
              </a:tr>
              <a:tr h="2605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Team Lead Signed Off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33118998"/>
                  </a:ext>
                </a:extLst>
              </a:tr>
              <a:tr h="2605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Text of the prompts are verified by marketing team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0041233"/>
                  </a:ext>
                </a:extLst>
              </a:tr>
              <a:tr h="2605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Field validations are included for all fields(buttons, text boxes, drop down lists etc.)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0921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70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A480D-37F0-4A45-B83E-82CE7CEF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88623"/>
            <a:ext cx="3009900" cy="46958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31B5E90-BDE9-4F0D-8874-22C2436D2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68071"/>
              </p:ext>
            </p:extLst>
          </p:nvPr>
        </p:nvGraphicFramePr>
        <p:xfrm>
          <a:off x="258880" y="743928"/>
          <a:ext cx="10656770" cy="158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69">
                  <a:extLst>
                    <a:ext uri="{9D8B030D-6E8A-4147-A177-3AD203B41FA5}">
                      <a16:colId xmlns:a16="http://schemas.microsoft.com/office/drawing/2014/main" xmlns="" val="2103708805"/>
                    </a:ext>
                  </a:extLst>
                </a:gridCol>
                <a:gridCol w="8947001">
                  <a:extLst>
                    <a:ext uri="{9D8B030D-6E8A-4147-A177-3AD203B41FA5}">
                      <a16:colId xmlns:a16="http://schemas.microsoft.com/office/drawing/2014/main" xmlns="" val="686825440"/>
                    </a:ext>
                  </a:extLst>
                </a:gridCol>
              </a:tblGrid>
              <a:tr h="2466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latin typeface="+mn-lt"/>
                          <a:cs typeface="Times New Roman" panose="02020603050405020304" pitchFamily="18" charset="0"/>
                        </a:rPr>
                        <a:t>I Am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dirty="0" smtClean="0"/>
                        <a:t>Resource strength Dashboard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6467466"/>
                  </a:ext>
                </a:extLst>
              </a:tr>
              <a:tr h="33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latin typeface="+mn-lt"/>
                          <a:cs typeface="Times New Roman" panose="02020603050405020304" pitchFamily="18" charset="0"/>
                        </a:rPr>
                        <a:t>Trying To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dashboard where management can easily review the Active resource with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 in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vision.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8038779"/>
                  </a:ext>
                </a:extLst>
              </a:tr>
              <a:tr h="3247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latin typeface="+mn-lt"/>
                          <a:cs typeface="Times New Roman" panose="02020603050405020304" pitchFamily="18" charset="0"/>
                        </a:rPr>
                        <a:t>But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Currently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there is no platform available where management can view detail information about employee under one 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dashboard. 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3905078"/>
                  </a:ext>
                </a:extLst>
              </a:tr>
              <a:tr h="3092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latin typeface="+mn-lt"/>
                          <a:cs typeface="Times New Roman" panose="02020603050405020304" pitchFamily="18" charset="0"/>
                        </a:rPr>
                        <a:t>Because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Currently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is no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platform available.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5331407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latin typeface="+mn-lt"/>
                          <a:cs typeface="Times New Roman" panose="02020603050405020304" pitchFamily="18" charset="0"/>
                        </a:rPr>
                        <a:t>Which Makes me Feel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Effective and Efficient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provider all necessary details employee detail and their utilization in single plate form.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8343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1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1773" y="552724"/>
            <a:ext cx="2899063" cy="935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42" y="2745206"/>
            <a:ext cx="1199264" cy="13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BF3B33-4564-42B3-B3C1-02F13ADE80DF}"/>
              </a:ext>
            </a:extLst>
          </p:cNvPr>
          <p:cNvSpPr txBox="1"/>
          <p:nvPr/>
        </p:nvSpPr>
        <p:spPr>
          <a:xfrm>
            <a:off x="214687" y="745515"/>
            <a:ext cx="106795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As a </a:t>
            </a:r>
            <a:r>
              <a:rPr lang="en-US" sz="1200" dirty="0"/>
              <a:t>Resource strength </a:t>
            </a:r>
            <a:r>
              <a:rPr lang="en-US" sz="1200" dirty="0" smtClean="0"/>
              <a:t>Dashboard</a:t>
            </a:r>
            <a:endParaRPr lang="en-US" sz="12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200" b="1" dirty="0" smtClean="0"/>
              <a:t>I want to </a:t>
            </a:r>
            <a:r>
              <a:rPr lang="en-US" sz="1200" dirty="0" smtClean="0"/>
              <a:t>develop </a:t>
            </a:r>
            <a:r>
              <a:rPr lang="en-US" sz="1200" dirty="0"/>
              <a:t>a Resource strength Dashboard where management can easily review the </a:t>
            </a:r>
            <a:r>
              <a:rPr lang="en-US" sz="1200" dirty="0" smtClean="0"/>
              <a:t>resource details with Analytic details and graphical </a:t>
            </a:r>
            <a:r>
              <a:rPr lang="en-US" sz="1200" dirty="0"/>
              <a:t>vision.</a:t>
            </a:r>
          </a:p>
          <a:p>
            <a:pPr>
              <a:defRPr/>
            </a:pPr>
            <a:r>
              <a:rPr lang="en-US" sz="1200" b="1" dirty="0" smtClean="0"/>
              <a:t>So that </a:t>
            </a:r>
            <a:r>
              <a:rPr lang="en-US" sz="1200" b="1" dirty="0"/>
              <a:t>I </a:t>
            </a:r>
            <a:r>
              <a:rPr lang="en-US" sz="1200" b="1" dirty="0" smtClean="0"/>
              <a:t>can</a:t>
            </a:r>
            <a:r>
              <a:rPr lang="en-US" sz="1200" dirty="0"/>
              <a:t> </a:t>
            </a:r>
            <a:r>
              <a:rPr lang="en-US" sz="1200" dirty="0" smtClean="0"/>
              <a:t>provide a platform </a:t>
            </a:r>
            <a:r>
              <a:rPr lang="en-US" sz="1200" dirty="0"/>
              <a:t>where management can view detail information about employee </a:t>
            </a:r>
            <a:r>
              <a:rPr lang="en-US" sz="1200" dirty="0" smtClean="0"/>
              <a:t>and their utilization under </a:t>
            </a:r>
            <a:r>
              <a:rPr lang="en-US" sz="1200" dirty="0"/>
              <a:t>one </a:t>
            </a:r>
            <a:r>
              <a:rPr lang="en-US" sz="1200" dirty="0" smtClean="0"/>
              <a:t>dashboard. </a:t>
            </a:r>
            <a:endParaRPr lang="en-US" sz="1200" dirty="0"/>
          </a:p>
          <a:p>
            <a:endParaRPr lang="en-US" sz="1200" b="1" dirty="0" smtClean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12A480D-37F0-4A45-B83E-82CE7CEFF5E6}"/>
              </a:ext>
            </a:extLst>
          </p:cNvPr>
          <p:cNvSpPr txBox="1">
            <a:spLocks/>
          </p:cNvSpPr>
          <p:nvPr/>
        </p:nvSpPr>
        <p:spPr>
          <a:xfrm>
            <a:off x="0" y="355448"/>
            <a:ext cx="2265480" cy="469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User Story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63798"/>
            <a:ext cx="12192000" cy="6921798"/>
            <a:chOff x="0" y="-63798"/>
            <a:chExt cx="12192000" cy="692179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9629" y="-63798"/>
              <a:ext cx="1636568" cy="921919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415636" y="852055"/>
              <a:ext cx="11414410" cy="73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0890" y="1120768"/>
              <a:ext cx="1492827" cy="23780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613207" y="1120768"/>
              <a:ext cx="1492827" cy="23780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92895" y="1120768"/>
              <a:ext cx="1492827" cy="23780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98904" y="1121570"/>
              <a:ext cx="1492827" cy="23780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307942" y="1121462"/>
              <a:ext cx="1492827" cy="23780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4903" y="1119256"/>
              <a:ext cx="16789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Select Practices</a:t>
              </a:r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56227" y="1119256"/>
              <a:ext cx="16789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Designation Category</a:t>
              </a:r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69316" y="1115103"/>
              <a:ext cx="16789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Supervisor Name</a:t>
              </a:r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34" y="1108865"/>
              <a:ext cx="5061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From</a:t>
              </a:r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7180" y="1116714"/>
              <a:ext cx="5061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</a:t>
              </a:r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flipV="1">
              <a:off x="2029914" y="1203562"/>
              <a:ext cx="117106" cy="5195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3914644" y="1230149"/>
              <a:ext cx="117106" cy="5195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5885878" y="1229539"/>
              <a:ext cx="117106" cy="5195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flipV="1">
              <a:off x="7803635" y="1220487"/>
              <a:ext cx="117106" cy="5195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9609242" y="1220486"/>
              <a:ext cx="117106" cy="5195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074288" y="1105204"/>
              <a:ext cx="768927" cy="2616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15826" y="1105710"/>
              <a:ext cx="718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SEARCH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95221" y="211622"/>
              <a:ext cx="4759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Resource Strength Dashboard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636" y="1700337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3600" y="1752890"/>
              <a:ext cx="1851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Total Active Practices </a:t>
              </a:r>
              <a:endParaRPr lang="en-US" sz="1400" b="1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73964" y="1699374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46519" y="1697402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68896" y="1697402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5635" y="3012878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273962" y="3017559"/>
              <a:ext cx="2546783" cy="1069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46519" y="3009732"/>
              <a:ext cx="2546783" cy="1088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272244" y="3009732"/>
              <a:ext cx="2543435" cy="108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14644" y="1757515"/>
              <a:ext cx="1529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Total Revenue</a:t>
              </a:r>
              <a:endParaRPr lang="en-US" sz="14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436273" y="1721584"/>
              <a:ext cx="2284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Senior Direction Operation</a:t>
              </a:r>
              <a:endParaRPr lang="en-US" sz="1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1401" y="1758409"/>
              <a:ext cx="3147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Active Operation Resource</a:t>
              </a:r>
              <a:endParaRPr lang="en-US" sz="1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39300" y="3025978"/>
              <a:ext cx="173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Direction Operation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88192" y="3040784"/>
              <a:ext cx="2727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Assistant Direction Operation</a:t>
              </a:r>
              <a:endParaRPr lang="en-US" sz="14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5880" y="3009732"/>
              <a:ext cx="1928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Lead Account Manager</a:t>
              </a:r>
              <a:endParaRPr lang="en-US" sz="14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800769" y="3024324"/>
              <a:ext cx="175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Account Manager</a:t>
              </a:r>
              <a:endParaRPr lang="en-US" sz="14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09721" y="2149866"/>
              <a:ext cx="97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847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60265" y="2149866"/>
              <a:ext cx="97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43.17 M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401343" y="2028929"/>
              <a:ext cx="241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Active Resource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Average Tenure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</a:p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          3                            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7.6 Yr.              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    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99064" y="2150079"/>
              <a:ext cx="79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2370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2094" y="3311591"/>
              <a:ext cx="241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Active Resource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Average Tenure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</a:p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          17                          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5.7 Yr.              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    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04617" y="3309091"/>
              <a:ext cx="241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Active Resource    </a:t>
              </a:r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Average Tenure</a:t>
              </a:r>
            </a:p>
            <a:p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</a:t>
              </a:r>
            </a:p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          63                        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5.7 Yr.              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    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8229" y="3312931"/>
              <a:ext cx="241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Active Resource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Average Tenure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</a:p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         163                           </a:t>
              </a:r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.7 Yr.              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    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01343" y="3297333"/>
              <a:ext cx="241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Active Resource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Average Tenure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</a:p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          2124                         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2.9 Yr.              </a:t>
              </a:r>
            </a:p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         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aphicFrame>
          <p:nvGraphicFramePr>
            <p:cNvPr id="69" name="Chart 68"/>
            <p:cNvGraphicFramePr/>
            <p:nvPr>
              <p:extLst>
                <p:ext uri="{D42A27DB-BD31-4B8C-83A1-F6EECF244321}">
                  <p14:modId xmlns:p14="http://schemas.microsoft.com/office/powerpoint/2010/main" val="2034143254"/>
                </p:ext>
              </p:extLst>
            </p:nvPr>
          </p:nvGraphicFramePr>
          <p:xfrm>
            <a:off x="415635" y="4362496"/>
            <a:ext cx="2546783" cy="2227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0" name="Chart 69"/>
            <p:cNvGraphicFramePr/>
            <p:nvPr>
              <p:extLst>
                <p:ext uri="{D42A27DB-BD31-4B8C-83A1-F6EECF244321}">
                  <p14:modId xmlns:p14="http://schemas.microsoft.com/office/powerpoint/2010/main" val="212342386"/>
                </p:ext>
              </p:extLst>
            </p:nvPr>
          </p:nvGraphicFramePr>
          <p:xfrm>
            <a:off x="3148445" y="4357426"/>
            <a:ext cx="4231587" cy="2232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1" name="Chart 70"/>
            <p:cNvGraphicFramePr/>
            <p:nvPr>
              <p:extLst>
                <p:ext uri="{D42A27DB-BD31-4B8C-83A1-F6EECF244321}">
                  <p14:modId xmlns:p14="http://schemas.microsoft.com/office/powerpoint/2010/main" val="1475954362"/>
                </p:ext>
              </p:extLst>
            </p:nvPr>
          </p:nvGraphicFramePr>
          <p:xfrm>
            <a:off x="7595397" y="4352696"/>
            <a:ext cx="4234649" cy="22372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0944455" y="1100680"/>
              <a:ext cx="768927" cy="2616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022797" y="1101198"/>
              <a:ext cx="718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EXPORT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4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2538" y="166981"/>
            <a:ext cx="11710440" cy="6630808"/>
            <a:chOff x="142538" y="166981"/>
            <a:chExt cx="11710440" cy="6630808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3809011878"/>
                </p:ext>
              </p:extLst>
            </p:nvPr>
          </p:nvGraphicFramePr>
          <p:xfrm>
            <a:off x="153048" y="186311"/>
            <a:ext cx="4727562" cy="21847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3390520906"/>
                </p:ext>
              </p:extLst>
            </p:nvPr>
          </p:nvGraphicFramePr>
          <p:xfrm>
            <a:off x="5074920" y="190565"/>
            <a:ext cx="4011929" cy="21804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8336" y="166981"/>
              <a:ext cx="2654642" cy="22040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048" y="2471437"/>
              <a:ext cx="11699929" cy="21846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538" y="4714457"/>
              <a:ext cx="11710439" cy="2083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6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679" y="176045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Criteria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CFB61F-3FA3-4083-ACA3-49B4900D6C79}"/>
              </a:ext>
            </a:extLst>
          </p:cNvPr>
          <p:cNvSpPr txBox="1"/>
          <p:nvPr/>
        </p:nvSpPr>
        <p:spPr>
          <a:xfrm>
            <a:off x="223679" y="545377"/>
            <a:ext cx="10731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Scenario 1 : Search Criteria</a:t>
            </a:r>
          </a:p>
          <a:p>
            <a:r>
              <a:rPr lang="en-US" sz="1600" b="1" dirty="0"/>
              <a:t>Given: </a:t>
            </a:r>
            <a:r>
              <a:rPr lang="en-US" sz="1600" dirty="0"/>
              <a:t>As a </a:t>
            </a:r>
            <a:r>
              <a:rPr lang="en-US" sz="1600" dirty="0" smtClean="0"/>
              <a:t>Resource strength Dashboard </a:t>
            </a:r>
            <a:r>
              <a:rPr lang="en-US" sz="1600" dirty="0"/>
              <a:t>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</a:t>
            </a:r>
            <a:r>
              <a:rPr lang="en-US" sz="1600" dirty="0"/>
              <a:t>is on search </a:t>
            </a:r>
            <a:r>
              <a:rPr lang="en-US" sz="1600" dirty="0" smtClean="0"/>
              <a:t>filter.</a:t>
            </a:r>
            <a:endParaRPr lang="en-US" sz="1600" dirty="0"/>
          </a:p>
          <a:p>
            <a:r>
              <a:rPr lang="en-US" sz="1600" b="1" dirty="0"/>
              <a:t>Then </a:t>
            </a:r>
            <a:r>
              <a:rPr lang="en-US" sz="1600" dirty="0"/>
              <a:t>Following search criteria should be </a:t>
            </a:r>
            <a:r>
              <a:rPr lang="en-US" sz="1600" dirty="0" smtClean="0"/>
              <a:t>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Designation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Supervisor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5" y="2853701"/>
            <a:ext cx="10431331" cy="7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06" y="4809551"/>
            <a:ext cx="1438476" cy="352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CFB61F-3FA3-4083-ACA3-49B4900D6C79}"/>
              </a:ext>
            </a:extLst>
          </p:cNvPr>
          <p:cNvSpPr txBox="1"/>
          <p:nvPr/>
        </p:nvSpPr>
        <p:spPr>
          <a:xfrm>
            <a:off x="223679" y="4282777"/>
            <a:ext cx="7207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2 </a:t>
            </a:r>
            <a:r>
              <a:rPr lang="en-US" sz="1600" b="1" dirty="0"/>
              <a:t>: </a:t>
            </a:r>
            <a:r>
              <a:rPr lang="en-US" sz="1600" b="1" dirty="0" smtClean="0"/>
              <a:t>Select Practice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</a:t>
            </a:r>
            <a:r>
              <a:rPr lang="en-US" sz="1600" dirty="0" smtClean="0"/>
              <a:t>Resource strength Dashboard </a:t>
            </a:r>
            <a:r>
              <a:rPr lang="en-US" sz="1600" dirty="0"/>
              <a:t>User </a:t>
            </a:r>
          </a:p>
          <a:p>
            <a:r>
              <a:rPr lang="en-US" sz="1600" b="1" dirty="0"/>
              <a:t>When: </a:t>
            </a:r>
            <a:r>
              <a:rPr lang="en-US" sz="1600" dirty="0"/>
              <a:t>U</a:t>
            </a:r>
            <a:r>
              <a:rPr lang="en-US" sz="1600" dirty="0" smtClean="0"/>
              <a:t>ser </a:t>
            </a:r>
            <a:r>
              <a:rPr lang="en-US" sz="1600" dirty="0"/>
              <a:t>is on search </a:t>
            </a:r>
            <a:r>
              <a:rPr lang="en-US" sz="1600" dirty="0" smtClean="0"/>
              <a:t>Practices filter.</a:t>
            </a:r>
            <a:endParaRPr lang="en-US" sz="1600" dirty="0"/>
          </a:p>
          <a:p>
            <a:r>
              <a:rPr lang="en-US" sz="1600" b="1" dirty="0"/>
              <a:t>Then </a:t>
            </a:r>
            <a:r>
              <a:rPr lang="en-US" sz="1600" dirty="0" smtClean="0"/>
              <a:t>list of all active practices should be shown in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405393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354" y="158851"/>
            <a:ext cx="11453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3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b="1" dirty="0" smtClean="0"/>
              <a:t>Selection of Designation Filter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 smtClean="0"/>
              <a:t>user want to select designation through filter.</a:t>
            </a:r>
          </a:p>
          <a:p>
            <a:r>
              <a:rPr lang="en-US" sz="1600" b="1" dirty="0" smtClean="0"/>
              <a:t>Then </a:t>
            </a:r>
            <a:r>
              <a:rPr lang="en-US" sz="1600" dirty="0"/>
              <a:t>Following </a:t>
            </a:r>
            <a:r>
              <a:rPr lang="en-US" sz="1600" dirty="0" smtClean="0"/>
              <a:t>designation of operation department should </a:t>
            </a:r>
            <a:r>
              <a:rPr lang="en-US" sz="1600" dirty="0"/>
              <a:t>be </a:t>
            </a:r>
            <a:r>
              <a:rPr lang="en-US" sz="1600" dirty="0" smtClean="0"/>
              <a:t>shown in Drop 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Lead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Assistant Director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</a:t>
            </a:r>
            <a:r>
              <a:rPr lang="en-US" sz="1600" dirty="0"/>
              <a:t>Director </a:t>
            </a:r>
            <a:r>
              <a:rPr lang="en-US" sz="1600" dirty="0" smtClean="0"/>
              <a:t>Operation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 of all Operation Designation Should be shown in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down menu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Employee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Retention Dashboard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only for Operation Departments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877" y="1482292"/>
            <a:ext cx="1457528" cy="400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354" y="3338468"/>
            <a:ext cx="7501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4 </a:t>
            </a:r>
            <a:r>
              <a:rPr lang="en-US" sz="1600" b="1" dirty="0"/>
              <a:t>: Selection of </a:t>
            </a:r>
            <a:r>
              <a:rPr lang="en-US" sz="1600" b="1" dirty="0" smtClean="0"/>
              <a:t>Supervisor Name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user want to select </a:t>
            </a:r>
            <a:r>
              <a:rPr lang="en-US" sz="1600" dirty="0" smtClean="0"/>
              <a:t>supervisor through </a:t>
            </a:r>
            <a:r>
              <a:rPr lang="en-US" sz="1600" dirty="0"/>
              <a:t>filter</a:t>
            </a:r>
          </a:p>
          <a:p>
            <a:r>
              <a:rPr lang="en-US" sz="1600" dirty="0"/>
              <a:t> </a:t>
            </a:r>
            <a:r>
              <a:rPr lang="en-US" sz="1600" b="1" dirty="0"/>
              <a:t>Then </a:t>
            </a:r>
            <a:r>
              <a:rPr lang="en-US" sz="1600" dirty="0" smtClean="0"/>
              <a:t>list of all active operation dept supervisor should be shown in Drop down menu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877" y="3673119"/>
            <a:ext cx="1428949" cy="323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354" y="4580473"/>
            <a:ext cx="105704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5 </a:t>
            </a:r>
            <a:r>
              <a:rPr lang="en-US" sz="1600" b="1" dirty="0"/>
              <a:t>: </a:t>
            </a:r>
            <a:r>
              <a:rPr lang="en-US" sz="1600" b="1" dirty="0" smtClean="0"/>
              <a:t>Date Selection ( From and To )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 smtClean="0"/>
              <a:t>user want to select date range through filter</a:t>
            </a:r>
          </a:p>
          <a:p>
            <a:r>
              <a:rPr lang="en-US" sz="1600" dirty="0" smtClean="0"/>
              <a:t> </a:t>
            </a:r>
            <a:r>
              <a:rPr lang="en-US" sz="1600" b="1" dirty="0" smtClean="0"/>
              <a:t>Then : </a:t>
            </a:r>
            <a:r>
              <a:rPr lang="en-US" sz="1600" dirty="0" smtClean="0"/>
              <a:t>calendar view should be shown for the selection of date range in </a:t>
            </a:r>
            <a:r>
              <a:rPr lang="en-US" sz="1600" b="1" dirty="0"/>
              <a:t>F</a:t>
            </a:r>
            <a:r>
              <a:rPr lang="en-US" sz="1600" b="1" dirty="0" smtClean="0"/>
              <a:t>rom</a:t>
            </a:r>
            <a:r>
              <a:rPr lang="en-US" sz="1600" dirty="0" smtClean="0"/>
              <a:t> and </a:t>
            </a:r>
            <a:r>
              <a:rPr lang="en-US" sz="1600" b="1" dirty="0" smtClean="0"/>
              <a:t>To</a:t>
            </a:r>
            <a:r>
              <a:rPr lang="en-US" sz="1600" dirty="0" smtClean="0"/>
              <a:t> filter.</a:t>
            </a:r>
          </a:p>
          <a:p>
            <a:r>
              <a:rPr lang="en-US" sz="1600" dirty="0"/>
              <a:t> </a:t>
            </a:r>
            <a:r>
              <a:rPr lang="en-US" sz="1600" b="1" dirty="0" smtClean="0"/>
              <a:t>Note : </a:t>
            </a:r>
            <a:r>
              <a:rPr lang="en-US" sz="1600" dirty="0" smtClean="0"/>
              <a:t>calendar </a:t>
            </a:r>
            <a:r>
              <a:rPr lang="en-US" sz="1600" dirty="0"/>
              <a:t>will not allow a user to </a:t>
            </a:r>
            <a:r>
              <a:rPr lang="en-US" sz="1600" dirty="0" smtClean="0"/>
              <a:t>select </a:t>
            </a:r>
            <a:r>
              <a:rPr lang="en-US" sz="1600" b="1" dirty="0" smtClean="0"/>
              <a:t>To</a:t>
            </a:r>
            <a:r>
              <a:rPr lang="en-US" sz="1600" dirty="0" smtClean="0"/>
              <a:t> </a:t>
            </a:r>
            <a:r>
              <a:rPr lang="en-US" sz="1600" dirty="0"/>
              <a:t>date ahead w.r.t current </a:t>
            </a:r>
            <a:r>
              <a:rPr lang="en-US" sz="1600" dirty="0" smtClean="0"/>
              <a:t>date.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Note:</a:t>
            </a:r>
            <a:r>
              <a:rPr lang="en-US" sz="1600" dirty="0" smtClean="0"/>
              <a:t> By Default All selection option is selected in( Select Practice , Designation category &amp; Supervisor Name ) and data range criteria is YTD by default.</a:t>
            </a:r>
          </a:p>
        </p:txBody>
      </p:sp>
    </p:spTree>
    <p:extLst>
      <p:ext uri="{BB962C8B-B14F-4D97-AF65-F5344CB8AC3E}">
        <p14:creationId xmlns:p14="http://schemas.microsoft.com/office/powerpoint/2010/main" val="121104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91" y="251583"/>
            <a:ext cx="7958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6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b="1" dirty="0" smtClean="0"/>
              <a:t>Search Button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</a:t>
            </a:r>
            <a:r>
              <a:rPr lang="en-US" sz="1600" dirty="0" smtClean="0"/>
              <a:t>ser click on search button</a:t>
            </a:r>
          </a:p>
          <a:p>
            <a:r>
              <a:rPr lang="en-US" sz="1600" dirty="0" smtClean="0"/>
              <a:t> </a:t>
            </a:r>
            <a:r>
              <a:rPr lang="en-US" sz="1600" b="1" dirty="0" smtClean="0"/>
              <a:t>Then : </a:t>
            </a:r>
            <a:r>
              <a:rPr lang="en-US" sz="1600" dirty="0"/>
              <a:t>D</a:t>
            </a:r>
            <a:r>
              <a:rPr lang="en-US" sz="1600" dirty="0" smtClean="0"/>
              <a:t>ashboard should reflection data according to the selected criteria in search filters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684" y="525853"/>
            <a:ext cx="1178196" cy="528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691" y="2119711"/>
            <a:ext cx="7861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7 </a:t>
            </a:r>
            <a:r>
              <a:rPr lang="en-US" sz="1600" b="1" dirty="0"/>
              <a:t>: </a:t>
            </a:r>
            <a:r>
              <a:rPr lang="en-US" sz="1600" b="1" dirty="0" smtClean="0"/>
              <a:t>Total Active Practices 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</a:t>
            </a:r>
            <a:r>
              <a:rPr lang="en-US" sz="1600" dirty="0" smtClean="0"/>
              <a:t>ser  is on </a:t>
            </a:r>
            <a:r>
              <a:rPr lang="en-US" sz="1600" dirty="0"/>
              <a:t>Total Active Practices widget.</a:t>
            </a:r>
            <a:endParaRPr lang="en-US" sz="1600" dirty="0" smtClean="0"/>
          </a:p>
          <a:p>
            <a:r>
              <a:rPr lang="en-US" sz="1600" b="1" dirty="0" smtClean="0"/>
              <a:t>Then : </a:t>
            </a:r>
            <a:r>
              <a:rPr lang="en-US" sz="1600" dirty="0"/>
              <a:t>Total Active Practices is </a:t>
            </a:r>
            <a:r>
              <a:rPr lang="en-US" sz="1600" dirty="0" smtClean="0"/>
              <a:t>a count of all </a:t>
            </a:r>
            <a:r>
              <a:rPr lang="en-US" sz="1600" dirty="0"/>
              <a:t>a</a:t>
            </a:r>
            <a:r>
              <a:rPr lang="en-US" sz="1600" dirty="0" smtClean="0"/>
              <a:t>ctive practices.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298" y="2139506"/>
            <a:ext cx="2381582" cy="1057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8690" y="4437242"/>
            <a:ext cx="7861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8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b="1" dirty="0" smtClean="0"/>
              <a:t>Total Revenue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  <a:endParaRPr lang="en-US" sz="1600" dirty="0" smtClean="0"/>
          </a:p>
          <a:p>
            <a:r>
              <a:rPr lang="en-US" sz="1600" b="1" dirty="0" smtClean="0"/>
              <a:t>When</a:t>
            </a:r>
            <a:r>
              <a:rPr lang="en-US" sz="1600" b="1" dirty="0"/>
              <a:t>: </a:t>
            </a:r>
            <a:r>
              <a:rPr lang="en-US" sz="1600" dirty="0"/>
              <a:t>U</a:t>
            </a:r>
            <a:r>
              <a:rPr lang="en-US" sz="1600" dirty="0" smtClean="0"/>
              <a:t>ser  is on </a:t>
            </a:r>
            <a:r>
              <a:rPr lang="en-US" sz="1600" dirty="0"/>
              <a:t>Total </a:t>
            </a:r>
            <a:r>
              <a:rPr lang="en-US" sz="1600" dirty="0" smtClean="0"/>
              <a:t>Revenue </a:t>
            </a:r>
            <a:r>
              <a:rPr lang="en-US" sz="1600" dirty="0"/>
              <a:t>widget.</a:t>
            </a:r>
            <a:endParaRPr lang="en-US" sz="1600" dirty="0" smtClean="0"/>
          </a:p>
          <a:p>
            <a:r>
              <a:rPr lang="en-US" sz="1600" b="1" dirty="0" smtClean="0"/>
              <a:t>Then : </a:t>
            </a:r>
            <a:r>
              <a:rPr lang="en-US" sz="1600" dirty="0"/>
              <a:t>Total Revenue </a:t>
            </a:r>
            <a:r>
              <a:rPr lang="en-US" sz="1600" dirty="0" smtClean="0"/>
              <a:t>is a sum of all </a:t>
            </a:r>
            <a:r>
              <a:rPr lang="en-US" sz="1600" dirty="0"/>
              <a:t>active practices </a:t>
            </a:r>
            <a:r>
              <a:rPr lang="en-US" sz="1600" dirty="0" smtClean="0"/>
              <a:t>Revenue.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98" y="4584388"/>
            <a:ext cx="247681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099" y="477163"/>
            <a:ext cx="2381582" cy="10478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222" y="364483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9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b="1" dirty="0" smtClean="0"/>
              <a:t>Active Operation Resource</a:t>
            </a:r>
            <a:endParaRPr lang="en-US" sz="1600" b="1" dirty="0"/>
          </a:p>
          <a:p>
            <a:r>
              <a:rPr lang="en-US" sz="1600" b="1" dirty="0"/>
              <a:t>Given: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on Active Operation </a:t>
            </a:r>
            <a:r>
              <a:rPr lang="en-US" sz="1600" dirty="0" smtClean="0"/>
              <a:t>Resource widget.</a:t>
            </a:r>
            <a:endParaRPr lang="en-US" sz="1600" dirty="0"/>
          </a:p>
          <a:p>
            <a:r>
              <a:rPr lang="en-US" sz="1600" b="1" dirty="0" smtClean="0"/>
              <a:t>Then : </a:t>
            </a:r>
            <a:r>
              <a:rPr lang="en-US" sz="1600" dirty="0"/>
              <a:t>Active Operation Resource </a:t>
            </a:r>
            <a:r>
              <a:rPr lang="en-US" sz="1600" dirty="0" smtClean="0"/>
              <a:t>is a count of all present Active Operation resources till 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72" y="2842973"/>
            <a:ext cx="2391109" cy="1066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221" y="2714727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10 </a:t>
            </a:r>
            <a:r>
              <a:rPr lang="en-US" sz="1600" b="1" dirty="0"/>
              <a:t>: </a:t>
            </a:r>
            <a:r>
              <a:rPr lang="en-US" sz="1600" b="1" dirty="0" smtClean="0"/>
              <a:t>Senior Director Operation 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on Senior Director Operation </a:t>
            </a:r>
            <a:r>
              <a:rPr lang="en-US" sz="1600" dirty="0" smtClean="0"/>
              <a:t>widget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all active Senior </a:t>
            </a:r>
            <a:r>
              <a:rPr lang="en-US" sz="1600" dirty="0"/>
              <a:t>Director Operation </a:t>
            </a:r>
            <a:r>
              <a:rPr lang="en-US" sz="1600" dirty="0" smtClean="0"/>
              <a:t>should be shown in Active </a:t>
            </a:r>
            <a:r>
              <a:rPr lang="en-US" sz="1600" dirty="0"/>
              <a:t>R</a:t>
            </a:r>
            <a:r>
              <a:rPr lang="en-US" sz="1600" dirty="0" smtClean="0"/>
              <a:t>esource</a:t>
            </a:r>
          </a:p>
          <a:p>
            <a:r>
              <a:rPr lang="en-US" sz="1600" b="1" dirty="0" smtClean="0"/>
              <a:t>And : </a:t>
            </a:r>
            <a:r>
              <a:rPr lang="en-US" sz="1600" dirty="0" smtClean="0"/>
              <a:t>Average tenure is an Average of all Active Senior Director Operation tenure.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100" y="5012571"/>
            <a:ext cx="2381582" cy="10390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220" y="4728230"/>
            <a:ext cx="786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Scenario </a:t>
            </a:r>
            <a:r>
              <a:rPr lang="en-US" sz="1600" b="1" dirty="0" smtClean="0"/>
              <a:t>11 </a:t>
            </a:r>
            <a:r>
              <a:rPr lang="en-US" sz="1600" b="1" dirty="0"/>
              <a:t>: </a:t>
            </a:r>
            <a:r>
              <a:rPr lang="en-US" sz="1600" b="1" dirty="0" smtClean="0"/>
              <a:t>Director Operation </a:t>
            </a:r>
          </a:p>
          <a:p>
            <a:r>
              <a:rPr lang="en-US" sz="1600" b="1" dirty="0" smtClean="0"/>
              <a:t>Given</a:t>
            </a:r>
            <a:r>
              <a:rPr lang="en-US" sz="1600" b="1" dirty="0"/>
              <a:t>: </a:t>
            </a:r>
            <a:r>
              <a:rPr lang="en-US" sz="1600" dirty="0"/>
              <a:t>As a Resource strength Dashboard User </a:t>
            </a:r>
          </a:p>
          <a:p>
            <a:r>
              <a:rPr lang="en-US" sz="1600" b="1" dirty="0" smtClean="0"/>
              <a:t>When: </a:t>
            </a:r>
            <a:r>
              <a:rPr lang="en-US" sz="1600" dirty="0"/>
              <a:t>User  is on </a:t>
            </a:r>
            <a:r>
              <a:rPr lang="en-US" sz="1600" dirty="0" smtClean="0"/>
              <a:t>Director </a:t>
            </a:r>
            <a:r>
              <a:rPr lang="en-US" sz="1600" dirty="0"/>
              <a:t>Operation </a:t>
            </a:r>
            <a:r>
              <a:rPr lang="en-US" sz="1600" dirty="0" smtClean="0"/>
              <a:t>widget</a:t>
            </a:r>
          </a:p>
          <a:p>
            <a:r>
              <a:rPr lang="en-US" sz="1600" b="1" dirty="0" smtClean="0"/>
              <a:t>Then : </a:t>
            </a:r>
            <a:r>
              <a:rPr lang="en-US" sz="1600" dirty="0" smtClean="0"/>
              <a:t>Count of all active Director </a:t>
            </a:r>
            <a:r>
              <a:rPr lang="en-US" sz="1600" dirty="0"/>
              <a:t>Operation </a:t>
            </a:r>
            <a:r>
              <a:rPr lang="en-US" sz="1600" dirty="0" smtClean="0"/>
              <a:t>should be shown in Active </a:t>
            </a:r>
            <a:r>
              <a:rPr lang="en-US" sz="1600" dirty="0"/>
              <a:t>R</a:t>
            </a:r>
            <a:r>
              <a:rPr lang="en-US" sz="1600" dirty="0" smtClean="0"/>
              <a:t>esource</a:t>
            </a:r>
          </a:p>
          <a:p>
            <a:r>
              <a:rPr lang="en-US" sz="1600" b="1" dirty="0" smtClean="0"/>
              <a:t>And : </a:t>
            </a:r>
            <a:r>
              <a:rPr lang="en-US" sz="1600" dirty="0" smtClean="0"/>
              <a:t>Average </a:t>
            </a:r>
            <a:r>
              <a:rPr lang="en-US" sz="1600" dirty="0" smtClean="0"/>
              <a:t>Tenure </a:t>
            </a:r>
            <a:r>
              <a:rPr lang="en-US" sz="1600" dirty="0" smtClean="0"/>
              <a:t>is an Average of all Active Director Operation tenure.</a:t>
            </a:r>
          </a:p>
        </p:txBody>
      </p:sp>
    </p:spTree>
    <p:extLst>
      <p:ext uri="{BB962C8B-B14F-4D97-AF65-F5344CB8AC3E}">
        <p14:creationId xmlns:p14="http://schemas.microsoft.com/office/powerpoint/2010/main" val="139449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13602</TotalTime>
  <Words>1897</Words>
  <Application>Microsoft Office PowerPoint</Application>
  <PresentationFormat>Widescreen</PresentationFormat>
  <Paragraphs>327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KHALID</dc:creator>
  <cp:lastModifiedBy>UMER KHALID</cp:lastModifiedBy>
  <cp:revision>144</cp:revision>
  <dcterms:created xsi:type="dcterms:W3CDTF">2023-07-20T09:33:30Z</dcterms:created>
  <dcterms:modified xsi:type="dcterms:W3CDTF">2023-08-04T06:23:08Z</dcterms:modified>
</cp:coreProperties>
</file>