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74" r:id="rId4"/>
    <p:sldId id="272" r:id="rId5"/>
    <p:sldId id="277" r:id="rId6"/>
    <p:sldId id="273" r:id="rId7"/>
    <p:sldId id="275" r:id="rId8"/>
    <p:sldId id="278" r:id="rId9"/>
    <p:sldId id="276" r:id="rId10"/>
    <p:sldId id="279" r:id="rId11"/>
    <p:sldId id="280" r:id="rId12"/>
    <p:sldId id="281" r:id="rId13"/>
    <p:sldId id="270" r:id="rId14"/>
    <p:sldId id="271" r:id="rId15"/>
  </p:sldIdLst>
  <p:sldSz cx="12192000" cy="6858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oboto Medium" panose="02000000000000000000" pitchFamily="2" charset="0"/>
      <p:regular r:id="rId21"/>
      <p:bold r:id="rId22"/>
      <p:italic r:id="rId23"/>
      <p:boldItalic r:id="rId24"/>
    </p:embeddedFont>
    <p:embeddedFont>
      <p:font typeface="Sitka Small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92">
          <p15:clr>
            <a:srgbClr val="9AA0A6"/>
          </p15:clr>
        </p15:guide>
        <p15:guide id="2" pos="1891">
          <p15:clr>
            <a:srgbClr val="9AA0A6"/>
          </p15:clr>
        </p15:guide>
        <p15:guide id="3" pos="5328">
          <p15:clr>
            <a:srgbClr val="9AA0A6"/>
          </p15:clr>
        </p15:guide>
        <p15:guide id="4" pos="756">
          <p15:clr>
            <a:srgbClr val="9AA0A6"/>
          </p15:clr>
        </p15:guide>
        <p15:guide id="5" orient="horz" pos="3896">
          <p15:clr>
            <a:srgbClr val="9AA0A6"/>
          </p15:clr>
        </p15:guide>
        <p15:guide id="6" orient="horz" pos="823">
          <p15:clr>
            <a:srgbClr val="9AA0A6"/>
          </p15:clr>
        </p15:guide>
        <p15:guide id="7" pos="477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>
        <p:guide orient="horz" pos="992"/>
        <p:guide pos="1891"/>
        <p:guide pos="5328"/>
        <p:guide pos="756"/>
        <p:guide orient="horz" pos="3896"/>
        <p:guide orient="horz" pos="823"/>
        <p:guide pos="47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27664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2242766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5772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27664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2242766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78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27664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2242766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4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08ee40b1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c08ee40b1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27664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2242766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27664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2242766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63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27664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2242766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40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27664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2242766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12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27664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2242766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04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27664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2242766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605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27664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2242766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71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27664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2242766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ection">
  <p:cSld name="8_sec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9757954" y="5734594"/>
            <a:ext cx="2194560" cy="940526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Title Slide">
  <p:cSld name="40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6">
            <a:alphaModFix/>
          </a:blip>
          <a:srcRect b="11544"/>
          <a:stretch/>
        </p:blipFill>
        <p:spPr>
          <a:xfrm>
            <a:off x="9038937" y="6507480"/>
            <a:ext cx="2941575" cy="3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1222250" y="365124"/>
            <a:ext cx="624895" cy="6248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6">
            <a:alphaModFix/>
          </a:blip>
          <a:srcRect b="11544"/>
          <a:stretch/>
        </p:blipFill>
        <p:spPr>
          <a:xfrm>
            <a:off x="211490" y="6507480"/>
            <a:ext cx="2941575" cy="3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6">
            <a:alphaModFix/>
          </a:blip>
          <a:srcRect b="11544"/>
          <a:stretch/>
        </p:blipFill>
        <p:spPr>
          <a:xfrm>
            <a:off x="4625213" y="6507480"/>
            <a:ext cx="2941575" cy="3505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1753032" y="1634212"/>
            <a:ext cx="8685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Neural Semiconductor Limited</a:t>
            </a:r>
            <a:endParaRPr sz="44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dirty="0">
                <a:solidFill>
                  <a:srgbClr val="FF0000"/>
                </a:solidFill>
                <a:latin typeface="Sitka Small" pitchFamily="2" charset="0"/>
                <a:ea typeface="Lato"/>
                <a:cs typeface="Lato"/>
                <a:sym typeface="Lato"/>
              </a:rPr>
              <a:t>&lt;HTML&gt;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421630" y="5121910"/>
            <a:ext cx="5932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C9"/>
                </a:solidFill>
                <a:latin typeface="Lato"/>
                <a:ea typeface="Lato"/>
                <a:cs typeface="Lato"/>
                <a:sym typeface="Lato"/>
              </a:rPr>
              <a:t>Presented By : </a:t>
            </a:r>
            <a:r>
              <a:rPr lang="en-US" sz="2400" dirty="0">
                <a:solidFill>
                  <a:srgbClr val="0080C9"/>
                </a:solidFill>
                <a:latin typeface="Lato"/>
                <a:ea typeface="Lato"/>
                <a:cs typeface="Lato"/>
                <a:sym typeface="Lato"/>
              </a:rPr>
              <a:t>&lt;Nibaron Kumar Das&gt;</a:t>
            </a:r>
            <a:endParaRPr sz="2400" dirty="0">
              <a:solidFill>
                <a:srgbClr val="0080C9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C9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dirty="0">
                <a:solidFill>
                  <a:srgbClr val="0080C9"/>
                </a:solidFill>
                <a:latin typeface="Lato"/>
                <a:ea typeface="Lato"/>
                <a:cs typeface="Lato"/>
                <a:sym typeface="Lato"/>
              </a:rPr>
              <a:t>&lt;Trainee Software Engineer&gt;</a:t>
            </a:r>
            <a:endParaRPr sz="1400" dirty="0">
              <a:solidFill>
                <a:srgbClr val="0080C9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80C9"/>
                </a:solidFill>
                <a:latin typeface="Lato"/>
                <a:ea typeface="Lato"/>
                <a:cs typeface="Lato"/>
                <a:sym typeface="Lato"/>
              </a:rPr>
              <a:t>Neural Semiconductor Limited</a:t>
            </a:r>
            <a:endParaRPr sz="1400" b="1" dirty="0">
              <a:solidFill>
                <a:srgbClr val="0080C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B588B11B-4C8F-1487-908E-30FA150A2926}"/>
              </a:ext>
            </a:extLst>
          </p:cNvPr>
          <p:cNvSpPr txBox="1"/>
          <p:nvPr/>
        </p:nvSpPr>
        <p:spPr>
          <a:xfrm>
            <a:off x="1126673" y="955222"/>
            <a:ext cx="10360478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Media Files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i="1" dirty="0">
              <a:solidFill>
                <a:srgbClr val="FF0000"/>
              </a:solidFill>
              <a:latin typeface="Sitka Small" pitchFamily="2" charset="0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C509F-9AF3-49D3-A180-BAD7BE5FADDF}"/>
              </a:ext>
            </a:extLst>
          </p:cNvPr>
          <p:cNvSpPr txBox="1"/>
          <p:nvPr/>
        </p:nvSpPr>
        <p:spPr>
          <a:xfrm>
            <a:off x="1004207" y="1877786"/>
            <a:ext cx="660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foundation of file uploading in HTML lies in the &lt;input type="file"&gt; 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65C47-296B-4A3B-A44C-41D68542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73" y="2185563"/>
            <a:ext cx="4887007" cy="619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D0D7ED-ED66-4CF4-8599-DAB657FADF5C}"/>
              </a:ext>
            </a:extLst>
          </p:cNvPr>
          <p:cNvSpPr txBox="1"/>
          <p:nvPr/>
        </p:nvSpPr>
        <p:spPr>
          <a:xfrm>
            <a:off x="1004207" y="2999703"/>
            <a:ext cx="660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restrict the types of files users can select, use the </a:t>
            </a:r>
            <a:r>
              <a:rPr lang="en-US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accept attribute</a:t>
            </a:r>
            <a:r>
              <a:rPr lang="en-US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F4761-7349-4060-8E81-32048D1F2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73" y="3375992"/>
            <a:ext cx="5801535" cy="485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FF0AFD-DAFA-477B-BF87-76A782D1A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229" y="1877785"/>
            <a:ext cx="3532922" cy="2269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DA65F-596C-4257-9BD5-172370CEB839}"/>
              </a:ext>
            </a:extLst>
          </p:cNvPr>
          <p:cNvSpPr txBox="1"/>
          <p:nvPr/>
        </p:nvSpPr>
        <p:spPr>
          <a:xfrm>
            <a:off x="1027086" y="4037940"/>
            <a:ext cx="660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can specify multiple types: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2161B-17CE-4C9C-BF8F-0988EEB7C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673" y="4425157"/>
            <a:ext cx="6963747" cy="5715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0616C8-C9BB-4345-8E39-DE47086F17C3}"/>
              </a:ext>
            </a:extLst>
          </p:cNvPr>
          <p:cNvSpPr txBox="1"/>
          <p:nvPr/>
        </p:nvSpPr>
        <p:spPr>
          <a:xfrm>
            <a:off x="8654142" y="4214912"/>
            <a:ext cx="2763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Figure: only accept images</a:t>
            </a:r>
          </a:p>
        </p:txBody>
      </p:sp>
    </p:spTree>
    <p:extLst>
      <p:ext uri="{BB962C8B-B14F-4D97-AF65-F5344CB8AC3E}">
        <p14:creationId xmlns:p14="http://schemas.microsoft.com/office/powerpoint/2010/main" val="287022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B588B11B-4C8F-1487-908E-30FA150A2926}"/>
              </a:ext>
            </a:extLst>
          </p:cNvPr>
          <p:cNvSpPr txBox="1"/>
          <p:nvPr/>
        </p:nvSpPr>
        <p:spPr>
          <a:xfrm>
            <a:off x="522515" y="930729"/>
            <a:ext cx="11046278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&lt;iframe&gt;</a:t>
            </a:r>
            <a:endParaRPr sz="44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i="1" dirty="0">
              <a:solidFill>
                <a:srgbClr val="FF0000"/>
              </a:solidFill>
              <a:latin typeface="Sitka Small" pitchFamily="2" charset="0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104E-6197-4596-BE4A-E6DFEC756C47}"/>
              </a:ext>
            </a:extLst>
          </p:cNvPr>
          <p:cNvSpPr txBox="1"/>
          <p:nvPr/>
        </p:nvSpPr>
        <p:spPr>
          <a:xfrm>
            <a:off x="1004207" y="1877786"/>
            <a:ext cx="550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 inline frame is used to embed another document within</a:t>
            </a:r>
          </a:p>
          <a:p>
            <a:r>
              <a:rPr lang="en-US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current HTML document.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13230-0C30-4B65-BA61-1207A0E5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7" y="2618216"/>
            <a:ext cx="5202525" cy="651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70BAF0-73EC-4D92-9B13-BEAD33462427}"/>
              </a:ext>
            </a:extLst>
          </p:cNvPr>
          <p:cNvSpPr txBox="1"/>
          <p:nvPr/>
        </p:nvSpPr>
        <p:spPr>
          <a:xfrm>
            <a:off x="944386" y="3587932"/>
            <a:ext cx="5162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Iframe Target for a link</a:t>
            </a:r>
          </a:p>
          <a:p>
            <a:r>
              <a:rPr lang="en-US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can set a target frame for a link by using iframe.</a:t>
            </a:r>
          </a:p>
          <a:p>
            <a:endParaRPr lang="en-US" b="1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i="1" u="sng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 specified target attribute of the link must refer to the name attribute of the iframe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463D26-FFEB-4860-B8D1-10F0C6765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207" y="4302286"/>
            <a:ext cx="5147096" cy="7630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40C51E-C5A1-4EBC-A1B5-3841CA3F2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274" y="2090058"/>
            <a:ext cx="5502728" cy="32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B588B11B-4C8F-1487-908E-30FA150A2926}"/>
              </a:ext>
            </a:extLst>
          </p:cNvPr>
          <p:cNvSpPr txBox="1"/>
          <p:nvPr/>
        </p:nvSpPr>
        <p:spPr>
          <a:xfrm>
            <a:off x="1880755" y="665016"/>
            <a:ext cx="9382990" cy="766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Good Practice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1. Use Proper Document Structure and a Meaningful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     Title and Descriptive Meta Tags.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2400" b="1" i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2. Close your tag and Write Tags in Lowercase.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3. Add Image Attributes( alt)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4. Avoid Using Inline Styles.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5. Use Heading Elements Wisely.</a:t>
            </a:r>
            <a:endParaRPr sz="2400" b="1" i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i="1" dirty="0">
              <a:solidFill>
                <a:srgbClr val="FF0000"/>
              </a:solidFill>
              <a:latin typeface="Sitka Small" pitchFamily="2" charset="0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6248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 rot="-2700119" flipH="1">
            <a:off x="-2616357" y="103431"/>
            <a:ext cx="7219260" cy="5336346"/>
          </a:xfrm>
          <a:custGeom>
            <a:avLst/>
            <a:gdLst/>
            <a:ahLst/>
            <a:cxnLst/>
            <a:rect l="l" t="t" r="r" b="b"/>
            <a:pathLst>
              <a:path w="10044119" h="7424430" extrusionOk="0">
                <a:moveTo>
                  <a:pt x="3280831" y="0"/>
                </a:moveTo>
                <a:lnTo>
                  <a:pt x="10044119" y="6765245"/>
                </a:lnTo>
                <a:lnTo>
                  <a:pt x="9368117" y="7424429"/>
                </a:lnTo>
                <a:lnTo>
                  <a:pt x="0" y="3279587"/>
                </a:lnTo>
              </a:path>
            </a:pathLst>
          </a:custGeom>
          <a:solidFill>
            <a:srgbClr val="0080C9"/>
          </a:solidFill>
          <a:ln>
            <a:noFill/>
          </a:ln>
          <a:effectLst>
            <a:outerShdw blurRad="50800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30"/>
          <p:cNvSpPr/>
          <p:nvPr/>
        </p:nvSpPr>
        <p:spPr>
          <a:xfrm rot="-2700000">
            <a:off x="3342042" y="2217752"/>
            <a:ext cx="10034213" cy="7019345"/>
          </a:xfrm>
          <a:custGeom>
            <a:avLst/>
            <a:gdLst/>
            <a:ahLst/>
            <a:cxnLst/>
            <a:rect l="l" t="t" r="r" b="b"/>
            <a:pathLst>
              <a:path w="10034213" h="7019345" extrusionOk="0">
                <a:moveTo>
                  <a:pt x="9624712" y="0"/>
                </a:moveTo>
                <a:lnTo>
                  <a:pt x="10034213" y="3945367"/>
                </a:lnTo>
                <a:lnTo>
                  <a:pt x="6927905" y="7019345"/>
                </a:lnTo>
                <a:lnTo>
                  <a:pt x="0" y="112992"/>
                </a:lnTo>
              </a:path>
            </a:pathLst>
          </a:custGeom>
          <a:solidFill>
            <a:srgbClr val="0080C9"/>
          </a:solidFill>
          <a:ln>
            <a:noFill/>
          </a:ln>
          <a:effectLst>
            <a:outerShdw blurRad="38100" dist="25400" dir="12480000" algn="t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30"/>
          <p:cNvSpPr/>
          <p:nvPr/>
        </p:nvSpPr>
        <p:spPr>
          <a:xfrm rot="-2700000">
            <a:off x="3510445" y="-5040833"/>
            <a:ext cx="8659200" cy="13515798"/>
          </a:xfrm>
          <a:custGeom>
            <a:avLst/>
            <a:gdLst/>
            <a:ahLst/>
            <a:cxnLst/>
            <a:rect l="l" t="t" r="r" b="b"/>
            <a:pathLst>
              <a:path w="5188965" h="8099248" extrusionOk="0">
                <a:moveTo>
                  <a:pt x="0" y="0"/>
                </a:moveTo>
                <a:lnTo>
                  <a:pt x="5188965" y="5176041"/>
                </a:lnTo>
                <a:lnTo>
                  <a:pt x="2264088" y="8099248"/>
                </a:lnTo>
                <a:lnTo>
                  <a:pt x="1269683" y="7095152"/>
                </a:lnTo>
              </a:path>
            </a:pathLst>
          </a:custGeom>
          <a:solidFill>
            <a:srgbClr val="0092D8"/>
          </a:solidFill>
          <a:ln>
            <a:noFill/>
          </a:ln>
          <a:effectLst>
            <a:outerShdw blurRad="127000" dist="508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30"/>
          <p:cNvSpPr/>
          <p:nvPr/>
        </p:nvSpPr>
        <p:spPr>
          <a:xfrm rot="-2700119" flipH="1">
            <a:off x="-2515632" y="481300"/>
            <a:ext cx="6206322" cy="5201638"/>
          </a:xfrm>
          <a:custGeom>
            <a:avLst/>
            <a:gdLst/>
            <a:ahLst/>
            <a:cxnLst/>
            <a:rect l="l" t="t" r="r" b="b"/>
            <a:pathLst>
              <a:path w="8634824" h="7237011" extrusionOk="0">
                <a:moveTo>
                  <a:pt x="1871536" y="0"/>
                </a:moveTo>
                <a:lnTo>
                  <a:pt x="8634824" y="6765245"/>
                </a:lnTo>
                <a:lnTo>
                  <a:pt x="8146228" y="7237011"/>
                </a:lnTo>
                <a:lnTo>
                  <a:pt x="0" y="1885187"/>
                </a:lnTo>
              </a:path>
            </a:pathLst>
          </a:custGeom>
          <a:solidFill>
            <a:srgbClr val="0287D1"/>
          </a:solidFill>
          <a:ln>
            <a:noFill/>
          </a:ln>
          <a:effectLst>
            <a:outerShdw blurRad="50800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2329798" y="1703007"/>
            <a:ext cx="9629100" cy="21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Any Questions?</a:t>
            </a:r>
            <a:endParaRPr sz="8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9805" y="3268070"/>
            <a:ext cx="1531981" cy="153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/>
        </p:nvSpPr>
        <p:spPr>
          <a:xfrm rot="-2700000" flipH="1">
            <a:off x="-2610316" y="100842"/>
            <a:ext cx="7208799" cy="5328613"/>
          </a:xfrm>
          <a:custGeom>
            <a:avLst/>
            <a:gdLst/>
            <a:ahLst/>
            <a:cxnLst/>
            <a:rect l="l" t="t" r="r" b="b"/>
            <a:pathLst>
              <a:path w="10044119" h="7424430" extrusionOk="0">
                <a:moveTo>
                  <a:pt x="3280831" y="0"/>
                </a:moveTo>
                <a:lnTo>
                  <a:pt x="10044119" y="6765245"/>
                </a:lnTo>
                <a:lnTo>
                  <a:pt x="9368117" y="7424429"/>
                </a:lnTo>
                <a:lnTo>
                  <a:pt x="0" y="3279587"/>
                </a:lnTo>
              </a:path>
            </a:pathLst>
          </a:custGeom>
          <a:solidFill>
            <a:srgbClr val="0080C9"/>
          </a:solidFill>
          <a:ln>
            <a:noFill/>
          </a:ln>
          <a:effectLst>
            <a:outerShdw blurRad="50800" dist="254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31"/>
          <p:cNvSpPr/>
          <p:nvPr/>
        </p:nvSpPr>
        <p:spPr>
          <a:xfrm rot="-2700000">
            <a:off x="3342605" y="2215208"/>
            <a:ext cx="10039793" cy="7023248"/>
          </a:xfrm>
          <a:custGeom>
            <a:avLst/>
            <a:gdLst/>
            <a:ahLst/>
            <a:cxnLst/>
            <a:rect l="l" t="t" r="r" b="b"/>
            <a:pathLst>
              <a:path w="10034213" h="7019345" extrusionOk="0">
                <a:moveTo>
                  <a:pt x="9624712" y="0"/>
                </a:moveTo>
                <a:lnTo>
                  <a:pt x="10034213" y="3945367"/>
                </a:lnTo>
                <a:lnTo>
                  <a:pt x="6927905" y="7019345"/>
                </a:lnTo>
                <a:lnTo>
                  <a:pt x="0" y="112992"/>
                </a:lnTo>
              </a:path>
            </a:pathLst>
          </a:custGeom>
          <a:solidFill>
            <a:srgbClr val="0080C9"/>
          </a:solidFill>
          <a:ln>
            <a:noFill/>
          </a:ln>
          <a:effectLst>
            <a:outerShdw blurRad="38100" dist="25400" dir="12480000" algn="t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1"/>
          <p:cNvSpPr/>
          <p:nvPr/>
        </p:nvSpPr>
        <p:spPr>
          <a:xfrm rot="-2700000">
            <a:off x="3510445" y="-5040833"/>
            <a:ext cx="8659200" cy="13515798"/>
          </a:xfrm>
          <a:custGeom>
            <a:avLst/>
            <a:gdLst/>
            <a:ahLst/>
            <a:cxnLst/>
            <a:rect l="l" t="t" r="r" b="b"/>
            <a:pathLst>
              <a:path w="5188965" h="8099248" extrusionOk="0">
                <a:moveTo>
                  <a:pt x="0" y="0"/>
                </a:moveTo>
                <a:lnTo>
                  <a:pt x="5188965" y="5176041"/>
                </a:lnTo>
                <a:lnTo>
                  <a:pt x="2264088" y="8099248"/>
                </a:lnTo>
                <a:lnTo>
                  <a:pt x="1269683" y="7095152"/>
                </a:lnTo>
              </a:path>
            </a:pathLst>
          </a:custGeom>
          <a:solidFill>
            <a:srgbClr val="0092D8"/>
          </a:solidFill>
          <a:ln>
            <a:noFill/>
          </a:ln>
          <a:effectLst>
            <a:outerShdw blurRad="127000" dist="508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1"/>
          <p:cNvSpPr/>
          <p:nvPr/>
        </p:nvSpPr>
        <p:spPr>
          <a:xfrm rot="-2700000" flipH="1">
            <a:off x="-2510761" y="479212"/>
            <a:ext cx="6197329" cy="5194100"/>
          </a:xfrm>
          <a:custGeom>
            <a:avLst/>
            <a:gdLst/>
            <a:ahLst/>
            <a:cxnLst/>
            <a:rect l="l" t="t" r="r" b="b"/>
            <a:pathLst>
              <a:path w="8634824" h="7237011" extrusionOk="0">
                <a:moveTo>
                  <a:pt x="1871536" y="0"/>
                </a:moveTo>
                <a:lnTo>
                  <a:pt x="8634824" y="6765245"/>
                </a:lnTo>
                <a:lnTo>
                  <a:pt x="8146228" y="7237011"/>
                </a:lnTo>
                <a:lnTo>
                  <a:pt x="0" y="1885187"/>
                </a:lnTo>
              </a:path>
            </a:pathLst>
          </a:custGeom>
          <a:solidFill>
            <a:srgbClr val="0287D1"/>
          </a:solidFill>
          <a:ln>
            <a:noFill/>
          </a:ln>
          <a:effectLst>
            <a:outerShdw blurRad="50800" dist="254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1866473" y="1702970"/>
            <a:ext cx="9629100" cy="21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sz="8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info@neural-semiconductor.com</a:t>
            </a:r>
            <a:endParaRPr sz="2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9805" y="3268070"/>
            <a:ext cx="1531981" cy="153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6;p16">
            <a:extLst>
              <a:ext uri="{FF2B5EF4-FFF2-40B4-BE49-F238E27FC236}">
                <a16:creationId xmlns:a16="http://schemas.microsoft.com/office/drawing/2014/main" id="{2A4330D0-BA56-9482-4A31-79591076B92E}"/>
              </a:ext>
            </a:extLst>
          </p:cNvPr>
          <p:cNvSpPr txBox="1"/>
          <p:nvPr/>
        </p:nvSpPr>
        <p:spPr>
          <a:xfrm>
            <a:off x="1753032" y="1634212"/>
            <a:ext cx="8685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What is HTML?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HTML stands for Hyper Text Markup Language.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HTML is the building block of a Web page.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HTML elements tell the browser how to display the content.</a:t>
            </a:r>
            <a:endParaRPr lang="en-US" sz="4400" b="1" i="1" dirty="0">
              <a:solidFill>
                <a:schemeClr val="bg2"/>
              </a:solidFill>
              <a:latin typeface="Sitka Small" pitchFamily="2" charset="0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B588B11B-4C8F-1487-908E-30FA150A2926}"/>
              </a:ext>
            </a:extLst>
          </p:cNvPr>
          <p:cNvSpPr txBox="1"/>
          <p:nvPr/>
        </p:nvSpPr>
        <p:spPr>
          <a:xfrm>
            <a:off x="609599" y="1002889"/>
            <a:ext cx="11100619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Basic Structure of HTML</a:t>
            </a:r>
            <a:endParaRPr sz="44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i="1" dirty="0">
              <a:solidFill>
                <a:srgbClr val="FF0000"/>
              </a:solidFill>
              <a:latin typeface="Sitka Small" pitchFamily="2" charset="0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D4CE9-5021-5188-66C5-8D76636B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878" y="1789322"/>
            <a:ext cx="7742509" cy="40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4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B588B11B-4C8F-1487-908E-30FA150A2926}"/>
              </a:ext>
            </a:extLst>
          </p:cNvPr>
          <p:cNvSpPr txBox="1"/>
          <p:nvPr/>
        </p:nvSpPr>
        <p:spPr>
          <a:xfrm>
            <a:off x="1753032" y="1634212"/>
            <a:ext cx="8685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96;p16">
            <a:extLst>
              <a:ext uri="{FF2B5EF4-FFF2-40B4-BE49-F238E27FC236}">
                <a16:creationId xmlns:a16="http://schemas.microsoft.com/office/drawing/2014/main" id="{40F8106D-3D4D-3B4B-4BF7-F5C25F580F1C}"/>
              </a:ext>
            </a:extLst>
          </p:cNvPr>
          <p:cNvSpPr txBox="1"/>
          <p:nvPr/>
        </p:nvSpPr>
        <p:spPr>
          <a:xfrm>
            <a:off x="609599" y="1002889"/>
            <a:ext cx="11100619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i="1" dirty="0">
              <a:solidFill>
                <a:srgbClr val="FF0000"/>
              </a:solidFill>
              <a:latin typeface="Sitka Small" pitchFamily="2" charset="0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D804F7-3B80-5C37-9908-39CA3A9F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7" y="1131918"/>
            <a:ext cx="7363130" cy="51054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7B616A-65B1-425C-F0A6-CD0055B8216B}"/>
              </a:ext>
            </a:extLst>
          </p:cNvPr>
          <p:cNvSpPr txBox="1"/>
          <p:nvPr/>
        </p:nvSpPr>
        <p:spPr>
          <a:xfrm>
            <a:off x="8112845" y="1131918"/>
            <a:ext cx="33994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 block-level element always starts on a new line and takes up the full width available.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An inline element does not start on a new line, and it only takes up as much width as necessary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31AA7-A730-C2D9-F3E3-979A2AB9E32E}"/>
              </a:ext>
            </a:extLst>
          </p:cNvPr>
          <p:cNvSpPr txBox="1"/>
          <p:nvPr/>
        </p:nvSpPr>
        <p:spPr>
          <a:xfrm>
            <a:off x="1155289" y="5104096"/>
            <a:ext cx="147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&lt;div&gt;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900EE-947A-DB4F-BB85-98C1858D3747}"/>
              </a:ext>
            </a:extLst>
          </p:cNvPr>
          <p:cNvSpPr txBox="1"/>
          <p:nvPr/>
        </p:nvSpPr>
        <p:spPr>
          <a:xfrm>
            <a:off x="1155288" y="4419628"/>
            <a:ext cx="147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&lt;form&gt;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30234-62DC-988C-C7FB-7716E5588A7E}"/>
              </a:ext>
            </a:extLst>
          </p:cNvPr>
          <p:cNvSpPr txBox="1"/>
          <p:nvPr/>
        </p:nvSpPr>
        <p:spPr>
          <a:xfrm>
            <a:off x="1248695" y="3161417"/>
            <a:ext cx="147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EA3ED-8846-C957-CC6E-BAD47185A19C}"/>
              </a:ext>
            </a:extLst>
          </p:cNvPr>
          <p:cNvSpPr txBox="1"/>
          <p:nvPr/>
        </p:nvSpPr>
        <p:spPr>
          <a:xfrm>
            <a:off x="1157745" y="3804534"/>
            <a:ext cx="191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&lt;section&gt;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91305-DCE2-62CF-E1D2-E8ADC7A8F3B3}"/>
              </a:ext>
            </a:extLst>
          </p:cNvPr>
          <p:cNvSpPr txBox="1"/>
          <p:nvPr/>
        </p:nvSpPr>
        <p:spPr>
          <a:xfrm>
            <a:off x="5014450" y="3105681"/>
            <a:ext cx="147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&lt;span&gt;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0DBB2-6DF7-12D5-A1AB-4BDC6466BB9F}"/>
              </a:ext>
            </a:extLst>
          </p:cNvPr>
          <p:cNvSpPr txBox="1"/>
          <p:nvPr/>
        </p:nvSpPr>
        <p:spPr>
          <a:xfrm>
            <a:off x="6827702" y="3200923"/>
            <a:ext cx="147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img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A57D0-BAA5-51C2-4DAE-C3461B134813}"/>
              </a:ext>
            </a:extLst>
          </p:cNvPr>
          <p:cNvSpPr txBox="1"/>
          <p:nvPr/>
        </p:nvSpPr>
        <p:spPr>
          <a:xfrm>
            <a:off x="4680153" y="3794451"/>
            <a:ext cx="147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&lt;input&gt;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65C10-FD86-E67C-9691-6CA72F8BCB5C}"/>
              </a:ext>
            </a:extLst>
          </p:cNvPr>
          <p:cNvSpPr txBox="1"/>
          <p:nvPr/>
        </p:nvSpPr>
        <p:spPr>
          <a:xfrm>
            <a:off x="6159908" y="3831935"/>
            <a:ext cx="147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&lt;button&gt;</a:t>
            </a:r>
          </a:p>
        </p:txBody>
      </p:sp>
    </p:spTree>
    <p:extLst>
      <p:ext uri="{BB962C8B-B14F-4D97-AF65-F5344CB8AC3E}">
        <p14:creationId xmlns:p14="http://schemas.microsoft.com/office/powerpoint/2010/main" val="347121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B588B11B-4C8F-1487-908E-30FA150A2926}"/>
              </a:ext>
            </a:extLst>
          </p:cNvPr>
          <p:cNvSpPr txBox="1"/>
          <p:nvPr/>
        </p:nvSpPr>
        <p:spPr>
          <a:xfrm>
            <a:off x="609599" y="1002889"/>
            <a:ext cx="11100619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The Poem Problem</a:t>
            </a:r>
            <a:endParaRPr sz="44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i="1" dirty="0">
              <a:solidFill>
                <a:srgbClr val="FF0000"/>
              </a:solidFill>
              <a:latin typeface="Sitka Small" pitchFamily="2" charset="0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9F59A-B8F2-7CCD-AFD7-2EF9B0C8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3" y="1826303"/>
            <a:ext cx="11307098" cy="4030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E28C9E-74B5-413F-A104-65E9A655C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164" y="2785822"/>
            <a:ext cx="4161929" cy="26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8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B588B11B-4C8F-1487-908E-30FA150A2926}"/>
              </a:ext>
            </a:extLst>
          </p:cNvPr>
          <p:cNvSpPr txBox="1"/>
          <p:nvPr/>
        </p:nvSpPr>
        <p:spPr>
          <a:xfrm>
            <a:off x="1111045" y="1032946"/>
            <a:ext cx="9327887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FORM TARGET</a:t>
            </a:r>
            <a:endParaRPr sz="40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dirty="0">
                <a:solidFill>
                  <a:srgbClr val="FF0000"/>
                </a:solidFill>
                <a:latin typeface="Sitka Small" pitchFamily="2" charset="0"/>
                <a:ea typeface="Lato"/>
                <a:cs typeface="Lato"/>
                <a:sym typeface="Lato"/>
              </a:rPr>
              <a:t>&lt;HTML&gt;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902F1-F0AA-053E-5702-877BE798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30" y="4494902"/>
            <a:ext cx="6382641" cy="1857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C77EE2-511B-3CE5-3FDB-0862A59C0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5" y="1755642"/>
            <a:ext cx="6573167" cy="2638793"/>
          </a:xfrm>
          <a:prstGeom prst="rect">
            <a:avLst/>
          </a:prstGeom>
        </p:spPr>
      </p:pic>
      <p:pic>
        <p:nvPicPr>
          <p:cNvPr id="1026" name="Picture 2" descr="HTML Forms">
            <a:extLst>
              <a:ext uri="{FF2B5EF4-FFF2-40B4-BE49-F238E27FC236}">
                <a16:creationId xmlns:a16="http://schemas.microsoft.com/office/drawing/2014/main" id="{F0B877BD-5BAB-1E1E-05A8-92ECD706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86" y="1848678"/>
            <a:ext cx="4270514" cy="240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35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8B847509-43EB-D130-5A44-3F2544284F7F}"/>
              </a:ext>
            </a:extLst>
          </p:cNvPr>
          <p:cNvSpPr txBox="1"/>
          <p:nvPr/>
        </p:nvSpPr>
        <p:spPr>
          <a:xfrm>
            <a:off x="609599" y="1002889"/>
            <a:ext cx="11100619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Image and Picture Element</a:t>
            </a:r>
            <a:endParaRPr sz="44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lvl="3"/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lvl="3"/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         &lt;</a:t>
            </a:r>
            <a:r>
              <a:rPr lang="en-US" sz="2400" b="1" i="1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img</a:t>
            </a:r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&gt; tag is not enough. </a:t>
            </a:r>
          </a:p>
          <a:p>
            <a:pPr lvl="3"/>
            <a:r>
              <a:rPr lang="en-US" sz="2400" b="1" i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The HTML &lt;picture&gt; element allows you to display different pictures for different devices or screen sizes.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i="1" dirty="0">
              <a:solidFill>
                <a:srgbClr val="FF0000"/>
              </a:solidFill>
              <a:latin typeface="Sitka Small" pitchFamily="2" charset="0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5A56E-57C9-651C-B89D-676B6317B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9" y="3301388"/>
            <a:ext cx="4550689" cy="2841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E3C02-E93F-0C23-8C5A-30C3B0ECC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076" y="3711687"/>
            <a:ext cx="6449325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7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8B847509-43EB-D130-5A44-3F2544284F7F}"/>
              </a:ext>
            </a:extLst>
          </p:cNvPr>
          <p:cNvSpPr txBox="1"/>
          <p:nvPr/>
        </p:nvSpPr>
        <p:spPr>
          <a:xfrm>
            <a:off x="609599" y="1002889"/>
            <a:ext cx="11100619" cy="36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List Attribute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sz="4400" b="1" i="1" dirty="0">
                <a:solidFill>
                  <a:srgbClr val="FF0000"/>
                </a:solidFill>
                <a:latin typeface="Sitka Small" pitchFamily="2" charset="0"/>
                <a:ea typeface="Lato"/>
                <a:cs typeface="Lato"/>
                <a:sym typeface="Lato"/>
              </a:rPr>
              <a:t>Type                        Start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351988-A87C-1CC7-E2E5-87EA7B0D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3B13B6-F7A0-6E90-4914-0940000C0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12" y="2858011"/>
            <a:ext cx="2038635" cy="1219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5A992-15B4-5512-2471-F7E887022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067" y="4293650"/>
            <a:ext cx="3696216" cy="13432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250DD0-4E10-CD4E-953F-C08BFC5DA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741" y="2719167"/>
            <a:ext cx="1933845" cy="12479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C4447C-A323-F1E3-CAAC-D462BF6AB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535" y="4077381"/>
            <a:ext cx="3600953" cy="1590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B6B464-3232-FF7E-D9E0-8162033E3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6011" y="2719167"/>
            <a:ext cx="2524477" cy="12193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592CAC-4D5C-E8E2-AC21-C5D17B76FC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2478" y="4741387"/>
            <a:ext cx="225774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4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B588B11B-4C8F-1487-908E-30FA150A2926}"/>
              </a:ext>
            </a:extLst>
          </p:cNvPr>
          <p:cNvSpPr txBox="1"/>
          <p:nvPr/>
        </p:nvSpPr>
        <p:spPr>
          <a:xfrm>
            <a:off x="1753032" y="1012371"/>
            <a:ext cx="9498760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Data List and Select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i="1" dirty="0">
              <a:solidFill>
                <a:srgbClr val="FF0000"/>
              </a:solidFill>
              <a:latin typeface="Sitka Small" pitchFamily="2" charset="0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E8217-2D7F-43A3-B890-16027030A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57" y="1844618"/>
            <a:ext cx="2724530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F4B26-6637-463C-882E-35CC8AEC3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705" y="3244509"/>
            <a:ext cx="3767624" cy="1969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7C3529-ECEE-4B3D-96ED-B24AE163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540" y="1844618"/>
            <a:ext cx="3553321" cy="115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1434E2-B6BE-4A2A-A449-57EAE0243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855" y="3244509"/>
            <a:ext cx="3686689" cy="14480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054E48-51E1-446C-BAFE-D8FD2FB7DE3E}"/>
              </a:ext>
            </a:extLst>
          </p:cNvPr>
          <p:cNvSpPr txBox="1"/>
          <p:nvPr/>
        </p:nvSpPr>
        <p:spPr>
          <a:xfrm>
            <a:off x="2031356" y="5229441"/>
            <a:ext cx="933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&lt;</a:t>
            </a:r>
            <a:r>
              <a:rPr lang="en-US" sz="16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datalist</a:t>
            </a:r>
            <a:r>
              <a:rPr lang="en-US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when you want to provide suggestions but still allow users to input custom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&lt;select&gt; when you want to limit the user's choices strictly to the options you provide.</a:t>
            </a:r>
          </a:p>
        </p:txBody>
      </p:sp>
    </p:spTree>
    <p:extLst>
      <p:ext uri="{BB962C8B-B14F-4D97-AF65-F5344CB8AC3E}">
        <p14:creationId xmlns:p14="http://schemas.microsoft.com/office/powerpoint/2010/main" val="29168042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371</Words>
  <Application>Microsoft Office PowerPoint</Application>
  <PresentationFormat>Widescreen</PresentationFormat>
  <Paragraphs>143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</vt:lpstr>
      <vt:lpstr>Arial</vt:lpstr>
      <vt:lpstr>Roboto Medium</vt:lpstr>
      <vt:lpstr>Calibri</vt:lpstr>
      <vt:lpstr>Sitka Small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NSL</dc:creator>
  <cp:lastModifiedBy>Nibaron Kumar</cp:lastModifiedBy>
  <cp:revision>40</cp:revision>
  <dcterms:modified xsi:type="dcterms:W3CDTF">2024-08-20T03:23:53Z</dcterms:modified>
</cp:coreProperties>
</file>