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0" roundtripDataSignature="AMtx7mhQtas7UKSePD+7GgZ6XQEO4gQKB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FE3A16F-044C-4DE3-B4A7-68A633A12E62}">
  <a:tblStyle styleId="{8FE3A16F-044C-4DE3-B4A7-68A633A12E6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0250" autoAdjust="0"/>
  </p:normalViewPr>
  <p:slideViewPr>
    <p:cSldViewPr snapToGrid="0">
      <p:cViewPr varScale="1">
        <p:scale>
          <a:sx n="75" d="100"/>
          <a:sy n="75" d="100"/>
        </p:scale>
        <p:origin x="43"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notesMaster" Target="notesMasters/notesMaster1.xml"/><Relationship Id="rId20"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letsdefend.io/blog/red-team-vs-blue-team-learn-the-difference/"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www.ssi.gouv.fr/uploads/2021/12/anssi-guide-gestion_crise_cyber.pdf"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nvlpubs.nist.gov/nistpubs/specialpublications/nist.sp.800-61r2.pdf" TargetMode="External"/><Relationship Id="rId2" Type="http://schemas.openxmlformats.org/officeDocument/2006/relationships/slide" Target="../slides/slide14.xml"/><Relationship Id="rId1" Type="http://schemas.openxmlformats.org/officeDocument/2006/relationships/notesMaster" Target="../notesMasters/notesMaster1.xml"/><Relationship Id="rId4" Type="http://schemas.openxmlformats.org/officeDocument/2006/relationships/hyperlink" Target="https://www.sans.org/white-papers/33901/"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openclassrooms.com/fr/courses/1750566-optimisez-la-securite-informatique-grace-au-monitoring/7144162-identifiez-les-objectifs-du-monitoring#/id/r-7144226" TargetMode="External"/><Relationship Id="rId2" Type="http://schemas.openxmlformats.org/officeDocument/2006/relationships/slide" Target="../slides/slide4.xml"/><Relationship Id="rId1" Type="http://schemas.openxmlformats.org/officeDocument/2006/relationships/notesMaster" Target="../notesMasters/notesMaster1.xml"/><Relationship Id="rId5" Type="http://schemas.openxmlformats.org/officeDocument/2006/relationships/hyperlink" Target="https://fr.wikipedia.org/wiki/Security_operations_center" TargetMode="External"/><Relationship Id="rId4" Type="http://schemas.openxmlformats.org/officeDocument/2006/relationships/hyperlink" Target="https://www.lesassisesdelacybersecurite.com/Le-blog/Glossaire/SOC" TargetMode="Externa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openclassrooms.com/fr/courses/1750566-optimisez-la-securite-informatique-grace-au-monitoring/7144162-identifiez-les-objectifs-du-monitoring#/id/r-7156984" TargetMode="External"/><Relationship Id="rId7" Type="http://schemas.openxmlformats.org/officeDocument/2006/relationships/hyperlink" Target="https://www.linkedin.com/pulse/ioc-indicator-compromise-pyramid-pain-chedli-m-rihane/" TargetMode="External"/><Relationship Id="rId2" Type="http://schemas.openxmlformats.org/officeDocument/2006/relationships/slide" Target="../slides/slide5.xml"/><Relationship Id="rId1" Type="http://schemas.openxmlformats.org/officeDocument/2006/relationships/notesMaster" Target="../notesMasters/notesMaster1.xml"/><Relationship Id="rId6" Type="http://schemas.openxmlformats.org/officeDocument/2006/relationships/hyperlink" Target="https://attack.mitre.org/" TargetMode="External"/><Relationship Id="rId5" Type="http://schemas.openxmlformats.org/officeDocument/2006/relationships/hyperlink" Target="https://www.lockheedmartin.com/en-us/capabilities/cyber/cyber-kill-chain.html" TargetMode="External"/><Relationship Id="rId4" Type="http://schemas.openxmlformats.org/officeDocument/2006/relationships/hyperlink" Target="https://openclassrooms.com/fr/courses/1750566-optimisez-la-securite-informatique-grace-au-monitoring/7145826-utilisez-la-matrice-att-ck-pour-definir-des-scenarios-dattaque" TargetMode="Externa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openclassrooms.com/fr/courses/1750566-optimisez-la-securite-informatique-grace-au-monitoring/7144273-decouvrez-le-fonctionnement-d-un-siem" TargetMode="External"/><Relationship Id="rId7" Type="http://schemas.openxmlformats.org/officeDocument/2006/relationships/hyperlink" Target="https://blog.f-secure.com/fr/quest-ce-quun-edr/" TargetMode="External"/><Relationship Id="rId2" Type="http://schemas.openxmlformats.org/officeDocument/2006/relationships/slide" Target="../slides/slide6.xml"/><Relationship Id="rId1" Type="http://schemas.openxmlformats.org/officeDocument/2006/relationships/notesMaster" Target="../notesMasters/notesMaster1.xml"/><Relationship Id="rId6" Type="http://schemas.openxmlformats.org/officeDocument/2006/relationships/hyperlink" Target="https://actualiteinformatique.fr/cybersecurite/quest-ce-que-soar-security-orchestration-automation-and-response" TargetMode="External"/><Relationship Id="rId5" Type="http://schemas.openxmlformats.org/officeDocument/2006/relationships/hyperlink" Target="https://en.wikipedia.org/wiki/Security_information_and_event_management" TargetMode="External"/><Relationship Id="rId4" Type="http://schemas.openxmlformats.org/officeDocument/2006/relationships/hyperlink" Target="https://www.lesassisesdelacybersecurite.com/Le-blog/Glossaire/SIEM-Security-Information-and-Events-Management"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openclassrooms.com/fr/courses/1750566-optimisez-la-securite-informatique-grace-au-monitoring/7144422-selectionnez-les-logs-a-analyser" TargetMode="External"/><Relationship Id="rId2" Type="http://schemas.openxmlformats.org/officeDocument/2006/relationships/slide" Target="../slides/slide8.xml"/><Relationship Id="rId1" Type="http://schemas.openxmlformats.org/officeDocument/2006/relationships/notesMaster" Target="../notesMasters/notesMaster1.xml"/><Relationship Id="rId4" Type="http://schemas.openxmlformats.org/officeDocument/2006/relationships/hyperlink" Target="https://www.elastic.co/fr/blog/elastic-security-opens-public-detection-rules-repo" TargetMode="Externa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letsdefend.io/blog/the-best-tools-for-soc-analysts/"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2" name="Google Shape;82;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159ff49abde_0_11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159ff49abde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159ff49abde_0_1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159ff49abde_0_1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dirty="0"/>
              <a:t>Article sur la Red Team et la Blue Team (répartition des pratiques liées à la cybersécurité): </a:t>
            </a:r>
            <a:r>
              <a:rPr lang="fr-FR" u="sng" dirty="0">
                <a:solidFill>
                  <a:schemeClr val="hlink"/>
                </a:solidFill>
                <a:hlinkClick r:id="rId3"/>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32"/>
                  </a:ext>
                </a:extLst>
              </a:rPr>
              <a:t>https://letsdefend.io/blog/red-team-vs-blue-team-learn-the-difference/</a:t>
            </a:r>
            <a:r>
              <a:rPr lang="fr-FR" dirty="0"/>
              <a:t> </a:t>
            </a: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fr-FR" dirty="0"/>
              <a:t>Placez les rôles suivants :</a:t>
            </a:r>
            <a:endParaRPr dirty="0"/>
          </a:p>
          <a:p>
            <a:pPr marL="457200" lvl="0" indent="-298450" algn="l" rtl="0">
              <a:lnSpc>
                <a:spcPct val="100000"/>
              </a:lnSpc>
              <a:spcBef>
                <a:spcPts val="0"/>
              </a:spcBef>
              <a:spcAft>
                <a:spcPts val="0"/>
              </a:spcAft>
              <a:buSzPts val="1100"/>
              <a:buChar char="-"/>
            </a:pPr>
            <a:r>
              <a:rPr lang="fr-FR" dirty="0"/>
              <a:t>Coordonne et réalise la réponse aux incidents de sécurité</a:t>
            </a:r>
            <a:endParaRPr dirty="0"/>
          </a:p>
          <a:p>
            <a:pPr marL="457200" lvl="0" indent="-298450" algn="l" rtl="0">
              <a:lnSpc>
                <a:spcPct val="100000"/>
              </a:lnSpc>
              <a:spcBef>
                <a:spcPts val="0"/>
              </a:spcBef>
              <a:spcAft>
                <a:spcPts val="0"/>
              </a:spcAft>
              <a:buSzPts val="1100"/>
              <a:buChar char="-"/>
            </a:pPr>
            <a:r>
              <a:rPr lang="fr-FR" dirty="0"/>
              <a:t>Investigue, qualifie et trie les alertes de sécurité</a:t>
            </a:r>
            <a:endParaRPr dirty="0"/>
          </a:p>
          <a:p>
            <a:pPr marL="457200" lvl="0" indent="-298450" algn="l" rtl="0">
              <a:spcBef>
                <a:spcPts val="0"/>
              </a:spcBef>
              <a:spcAft>
                <a:spcPts val="0"/>
              </a:spcAft>
              <a:buClr>
                <a:schemeClr val="dk1"/>
              </a:buClr>
              <a:buSzPts val="1100"/>
              <a:buChar char="-"/>
            </a:pPr>
            <a:r>
              <a:rPr lang="fr-FR" dirty="0">
                <a:solidFill>
                  <a:schemeClr val="dk1"/>
                </a:solidFill>
              </a:rPr>
              <a:t>Maintient les outils et l’infrastructure du SOC en conditions opérationnelles</a:t>
            </a:r>
            <a:endParaRPr dirty="0">
              <a:solidFill>
                <a:schemeClr val="dk1"/>
              </a:solidFill>
            </a:endParaRPr>
          </a:p>
          <a:p>
            <a:pPr marL="457200" lvl="0" indent="-298450" algn="l" rtl="0">
              <a:spcBef>
                <a:spcPts val="0"/>
              </a:spcBef>
              <a:spcAft>
                <a:spcPts val="0"/>
              </a:spcAft>
              <a:buClr>
                <a:schemeClr val="dk1"/>
              </a:buClr>
              <a:buSzPts val="1100"/>
              <a:buChar char="-"/>
            </a:pPr>
            <a:r>
              <a:rPr lang="fr-FR" dirty="0">
                <a:solidFill>
                  <a:schemeClr val="dk1"/>
                </a:solidFill>
              </a:rPr>
              <a:t>Réalise une veille de l’état de la menace et maintient à jour la base des indicateurs de compromissions </a:t>
            </a:r>
            <a:endParaRPr dirty="0">
              <a:solidFill>
                <a:schemeClr val="dk1"/>
              </a:solidFill>
            </a:endParaRPr>
          </a:p>
          <a:p>
            <a:pPr marL="457200" lvl="0" indent="-298450" algn="l" rtl="0">
              <a:spcBef>
                <a:spcPts val="0"/>
              </a:spcBef>
              <a:spcAft>
                <a:spcPts val="0"/>
              </a:spcAft>
              <a:buClr>
                <a:schemeClr val="dk1"/>
              </a:buClr>
              <a:buSzPts val="1100"/>
              <a:buChar char="-"/>
            </a:pPr>
            <a:r>
              <a:rPr lang="fr-FR" dirty="0">
                <a:solidFill>
                  <a:schemeClr val="dk1"/>
                </a:solidFill>
              </a:rPr>
              <a:t>Analyse en profondeur les données et preuves collectées lors de la réponse à incident</a:t>
            </a:r>
            <a:endParaRPr dirty="0">
              <a:solidFill>
                <a:schemeClr val="dk1"/>
              </a:solidFill>
            </a:endParaRPr>
          </a:p>
          <a:p>
            <a:pPr marL="457200" lvl="0" indent="-298450" algn="l" rtl="0">
              <a:lnSpc>
                <a:spcPct val="100000"/>
              </a:lnSpc>
              <a:spcBef>
                <a:spcPts val="0"/>
              </a:spcBef>
              <a:spcAft>
                <a:spcPts val="0"/>
              </a:spcAft>
              <a:buSzPts val="1100"/>
              <a:buChar char="-"/>
            </a:pPr>
            <a:r>
              <a:rPr lang="fr-FR" dirty="0"/>
              <a:t>Crée et gère le contenu des règles de détection du SIEM</a:t>
            </a:r>
            <a:endParaRPr dirty="0"/>
          </a:p>
          <a:p>
            <a:pPr marL="457200" lvl="0" indent="-298450" algn="l" rtl="0">
              <a:lnSpc>
                <a:spcPct val="100000"/>
              </a:lnSpc>
              <a:spcBef>
                <a:spcPts val="0"/>
              </a:spcBef>
              <a:spcAft>
                <a:spcPts val="0"/>
              </a:spcAft>
              <a:buSzPts val="1100"/>
              <a:buChar char="-"/>
            </a:pPr>
            <a:r>
              <a:rPr lang="fr-FR" dirty="0"/>
              <a:t>Apporte son expertise en support lors des investigations de sécurité</a:t>
            </a:r>
            <a:endParaRPr dirty="0"/>
          </a:p>
          <a:p>
            <a:pPr marL="0" lvl="0" indent="0" algn="l" rtl="0">
              <a:lnSpc>
                <a:spcPct val="100000"/>
              </a:lnSpc>
              <a:spcBef>
                <a:spcPts val="0"/>
              </a:spcBef>
              <a:spcAft>
                <a:spcPts val="0"/>
              </a:spcAft>
              <a:buNone/>
            </a:pPr>
            <a:endParaRPr dirty="0"/>
          </a:p>
        </p:txBody>
      </p:sp>
      <p:sp>
        <p:nvSpPr>
          <p:cNvPr id="199" name="Google Shape;19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fr-FR"/>
              <a:t>Description détaillée des différentes étapes de la gestion des alertes de sécurité: </a:t>
            </a:r>
            <a:r>
              <a:rPr lang="fr-FR" u="sng">
                <a:solidFill>
                  <a:schemeClr val="hlink"/>
                </a:solidFill>
                <a:hlinkClick r:id="rId3"/>
              </a:rPr>
              <a:t>https://www.ssi.gouv.fr/uploads/2021/12/anssi-guide-gestion_crise_cyber.pdf</a:t>
            </a:r>
            <a:endParaRPr/>
          </a:p>
          <a:p>
            <a:pPr marL="0" lvl="0" indent="0" algn="l" rtl="0">
              <a:lnSpc>
                <a:spcPct val="100000"/>
              </a:lnSpc>
              <a:spcBef>
                <a:spcPts val="0"/>
              </a:spcBef>
              <a:spcAft>
                <a:spcPts val="0"/>
              </a:spcAft>
              <a:buSzPts val="1100"/>
              <a:buNone/>
            </a:pPr>
            <a:endParaRPr/>
          </a:p>
        </p:txBody>
      </p:sp>
      <p:sp>
        <p:nvSpPr>
          <p:cNvPr id="233" name="Google Shape;233;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159ff49abde_0_9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fr-FR" dirty="0"/>
              <a:t>NIST Computer Security Incident Handling Guide: </a:t>
            </a:r>
            <a:r>
              <a:rPr lang="fr-FR" u="sng" dirty="0">
                <a:solidFill>
                  <a:schemeClr val="hlink"/>
                </a:solidFill>
                <a:hlinkClick r:id="rId3"/>
              </a:rPr>
              <a:t>https://nvlpubs.nist.gov/nistpubs/specialpublications/nist.sp.800-61r2.pdf</a:t>
            </a:r>
            <a:endParaRPr dirty="0"/>
          </a:p>
          <a:p>
            <a:pPr marL="0" lvl="0" indent="0" algn="l" rtl="0">
              <a:lnSpc>
                <a:spcPct val="100000"/>
              </a:lnSpc>
              <a:spcBef>
                <a:spcPts val="0"/>
              </a:spcBef>
              <a:spcAft>
                <a:spcPts val="0"/>
              </a:spcAft>
              <a:buSzPts val="1100"/>
              <a:buNone/>
            </a:pPr>
            <a:endParaRPr dirty="0"/>
          </a:p>
          <a:p>
            <a:pPr marL="0" lvl="0" indent="0" algn="l" rtl="0">
              <a:lnSpc>
                <a:spcPct val="100000"/>
              </a:lnSpc>
              <a:spcBef>
                <a:spcPts val="0"/>
              </a:spcBef>
              <a:spcAft>
                <a:spcPts val="0"/>
              </a:spcAft>
              <a:buSzPts val="1100"/>
              <a:buNone/>
            </a:pPr>
            <a:r>
              <a:rPr lang="fr-FR" dirty="0">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34"/>
                  </a:ext>
                </a:extLst>
              </a:rPr>
              <a:t>Incident </a:t>
            </a:r>
            <a:r>
              <a:rPr lang="fr-FR" dirty="0" err="1">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34"/>
                  </a:ext>
                </a:extLst>
              </a:rPr>
              <a:t>Handler's</a:t>
            </a:r>
            <a:r>
              <a:rPr lang="fr-FR" dirty="0">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34"/>
                  </a:ext>
                </a:extLst>
              </a:rPr>
              <a:t> </a:t>
            </a:r>
            <a:r>
              <a:rPr lang="fr-FR" dirty="0" err="1">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34"/>
                  </a:ext>
                </a:extLst>
              </a:rPr>
              <a:t>Handbook</a:t>
            </a:r>
            <a:r>
              <a:rPr lang="fr-FR" dirty="0">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34"/>
                  </a:ext>
                </a:extLst>
              </a:rPr>
              <a:t> | SANS Institute:</a:t>
            </a:r>
            <a:r>
              <a:rPr lang="fr-FR" dirty="0"/>
              <a:t> </a:t>
            </a:r>
            <a:r>
              <a:rPr lang="fr-FR" u="sng" dirty="0">
                <a:solidFill>
                  <a:schemeClr val="hlink"/>
                </a:solidFill>
                <a:hlinkClick r:id="rId4"/>
              </a:rPr>
              <a:t>https://www.sans.org/white-papers/33901/</a:t>
            </a:r>
            <a:r>
              <a:rPr lang="fr-FR" dirty="0"/>
              <a:t> </a:t>
            </a:r>
            <a:endParaRPr dirty="0"/>
          </a:p>
          <a:p>
            <a:pPr marL="0" lvl="0" indent="0" algn="l" rtl="0">
              <a:lnSpc>
                <a:spcPct val="100000"/>
              </a:lnSpc>
              <a:spcBef>
                <a:spcPts val="0"/>
              </a:spcBef>
              <a:spcAft>
                <a:spcPts val="0"/>
              </a:spcAft>
              <a:buSzPts val="1100"/>
              <a:buNone/>
            </a:pPr>
            <a:endParaRPr dirty="0"/>
          </a:p>
        </p:txBody>
      </p:sp>
      <p:sp>
        <p:nvSpPr>
          <p:cNvPr id="241" name="Google Shape;241;g159ff49abde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18c9c5004ea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9" name="Google Shape;89;g18c9c5004ea_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159ff49abde_0_10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159ff49abde_0_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fr-FR" dirty="0"/>
              <a:t>Identifiez les objets de monitoring : </a:t>
            </a:r>
            <a:r>
              <a:rPr lang="fr-FR" u="sng" dirty="0">
                <a:solidFill>
                  <a:schemeClr val="hlink"/>
                </a:solidFill>
                <a:hlinkClick r:id="rId3"/>
              </a:rPr>
              <a:t>https://openclassrooms.com/fr/courses/1750566-optimisez-la-securite-informatique-grace-au-monitoring/7144162-identifiez-les-objectifs-du-monitoring#/id/r-7144226</a:t>
            </a:r>
            <a:endParaRPr dirty="0">
              <a:solidFill>
                <a:schemeClr val="dk1"/>
              </a:solidFill>
            </a:endParaRPr>
          </a:p>
          <a:p>
            <a:pPr marL="0" lvl="0" indent="0" algn="l" rtl="0">
              <a:lnSpc>
                <a:spcPct val="100000"/>
              </a:lnSpc>
              <a:spcBef>
                <a:spcPts val="0"/>
              </a:spcBef>
              <a:spcAft>
                <a:spcPts val="0"/>
              </a:spcAft>
              <a:buSzPts val="1100"/>
              <a:buNone/>
            </a:pPr>
            <a:endParaRPr dirty="0"/>
          </a:p>
          <a:p>
            <a:pPr marL="0" lvl="0" indent="0" algn="l" rtl="0">
              <a:lnSpc>
                <a:spcPct val="100000"/>
              </a:lnSpc>
              <a:spcBef>
                <a:spcPts val="0"/>
              </a:spcBef>
              <a:spcAft>
                <a:spcPts val="0"/>
              </a:spcAft>
              <a:buSzPts val="1100"/>
              <a:buNone/>
            </a:pPr>
            <a:r>
              <a:rPr lang="fr-FR" dirty="0"/>
              <a:t>Définition SOC : </a:t>
            </a:r>
            <a:r>
              <a:rPr lang="fr-FR" u="sng" dirty="0">
                <a:solidFill>
                  <a:schemeClr val="hlink"/>
                </a:solidFill>
                <a:hlinkClick r:id="rId4"/>
              </a:rPr>
              <a:t>https://www.lesassisesdelacybersecurite.com/Le-blog/Glossaire/SOC</a:t>
            </a:r>
            <a:endParaRPr dirty="0"/>
          </a:p>
          <a:p>
            <a:pPr marL="0" lvl="0" indent="0" algn="l" rtl="0">
              <a:lnSpc>
                <a:spcPct val="100000"/>
              </a:lnSpc>
              <a:spcBef>
                <a:spcPts val="0"/>
              </a:spcBef>
              <a:spcAft>
                <a:spcPts val="0"/>
              </a:spcAft>
              <a:buSzPts val="1100"/>
              <a:buNone/>
            </a:pPr>
            <a:endParaRPr dirty="0"/>
          </a:p>
          <a:p>
            <a:pPr marL="0" lvl="0" indent="0" algn="l" rtl="0">
              <a:lnSpc>
                <a:spcPct val="100000"/>
              </a:lnSpc>
              <a:spcBef>
                <a:spcPts val="0"/>
              </a:spcBef>
              <a:spcAft>
                <a:spcPts val="0"/>
              </a:spcAft>
              <a:buSzPts val="1100"/>
              <a:buNone/>
            </a:pPr>
            <a:r>
              <a:rPr lang="fr-FR" dirty="0"/>
              <a:t>Qu’est-ce qu’un SOC? : </a:t>
            </a:r>
            <a:r>
              <a:rPr lang="fr-FR" u="sng" dirty="0">
                <a:solidFill>
                  <a:schemeClr val="hlink"/>
                </a:solidFill>
                <a:hlinkClick r:id="rId5"/>
              </a:rPr>
              <a:t>https://fr.wikipedia.org/wiki/Security_operations_center</a:t>
            </a:r>
            <a:endParaRPr dirty="0"/>
          </a:p>
          <a:p>
            <a:pPr marL="0" lvl="0" indent="0" algn="l" rtl="0">
              <a:lnSpc>
                <a:spcPct val="100000"/>
              </a:lnSpc>
              <a:spcBef>
                <a:spcPts val="0"/>
              </a:spcBef>
              <a:spcAft>
                <a:spcPts val="0"/>
              </a:spcAft>
              <a:buSzPts val="1100"/>
              <a:buNone/>
            </a:pPr>
            <a:endParaRPr dirty="0"/>
          </a:p>
          <a:p>
            <a:pPr marL="0" lvl="0" indent="0" algn="l" rtl="0">
              <a:lnSpc>
                <a:spcPct val="100000"/>
              </a:lnSpc>
              <a:spcBef>
                <a:spcPts val="0"/>
              </a:spcBef>
              <a:spcAft>
                <a:spcPts val="0"/>
              </a:spcAft>
              <a:buSzPts val="1100"/>
              <a:buNone/>
            </a:pPr>
            <a:endParaRPr dirty="0"/>
          </a:p>
          <a:p>
            <a:pPr marL="0" lvl="0" indent="0" algn="l" rtl="0">
              <a:lnSpc>
                <a:spcPct val="100000"/>
              </a:lnSpc>
              <a:spcBef>
                <a:spcPts val="0"/>
              </a:spcBef>
              <a:spcAft>
                <a:spcPts val="0"/>
              </a:spcAft>
              <a:buSzPts val="1100"/>
              <a:buNone/>
            </a:pPr>
            <a:endParaRPr dirty="0"/>
          </a:p>
        </p:txBody>
      </p:sp>
      <p:sp>
        <p:nvSpPr>
          <p:cNvPr id="103" name="Google Shape;103;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fr-FR" dirty="0"/>
              <a:t>Identifiez les objets de monitoring : </a:t>
            </a:r>
            <a:r>
              <a:rPr lang="fr-FR" u="sng" dirty="0">
                <a:solidFill>
                  <a:schemeClr val="hlink"/>
                </a:solidFill>
                <a:hlinkClick r:id="rId3"/>
              </a:rPr>
              <a:t>https://openclassrooms.com/fr/courses/1750566-optimisez-la-securite-informatique-grace-au-monitoring/7144162-identifiez-les-objectifs-du-monitoring#/id/r-7156984</a:t>
            </a:r>
            <a:endParaRPr dirty="0"/>
          </a:p>
          <a:p>
            <a:pPr marL="0" lvl="0" indent="0" algn="l" rtl="0">
              <a:lnSpc>
                <a:spcPct val="100000"/>
              </a:lnSpc>
              <a:spcBef>
                <a:spcPts val="0"/>
              </a:spcBef>
              <a:spcAft>
                <a:spcPts val="0"/>
              </a:spcAft>
              <a:buClr>
                <a:schemeClr val="dk1"/>
              </a:buClr>
              <a:buSzPts val="1100"/>
              <a:buFont typeface="Arial"/>
              <a:buNone/>
            </a:pPr>
            <a:endParaRPr dirty="0"/>
          </a:p>
          <a:p>
            <a:pPr marL="0" lvl="0" indent="0" algn="l" rtl="0">
              <a:lnSpc>
                <a:spcPct val="100000"/>
              </a:lnSpc>
              <a:spcBef>
                <a:spcPts val="0"/>
              </a:spcBef>
              <a:spcAft>
                <a:spcPts val="0"/>
              </a:spcAft>
              <a:buClr>
                <a:schemeClr val="dk1"/>
              </a:buClr>
              <a:buSzPts val="1100"/>
              <a:buFont typeface="Arial"/>
              <a:buNone/>
            </a:pPr>
            <a:r>
              <a:rPr lang="fr-FR" dirty="0"/>
              <a:t>Utilisez la matrice ATT&amp;CK pour définir les scénarios d’attaque : </a:t>
            </a:r>
            <a:r>
              <a:rPr lang="fr-FR" u="sng" dirty="0">
                <a:solidFill>
                  <a:schemeClr val="hlink"/>
                </a:solidFill>
                <a:hlinkClick r:id="rId4"/>
              </a:rPr>
              <a:t>https://openclassrooms.com/fr/courses/1750566-optimisez-la-securite-informatique-grace-au-monitoring/7145826-utilisez-la-matrice-att-ck-pour-definir-des-scenarios-dattaque</a:t>
            </a:r>
            <a:endParaRPr dirty="0"/>
          </a:p>
          <a:p>
            <a:pPr marL="0" lvl="0" indent="0" algn="l" rtl="0">
              <a:lnSpc>
                <a:spcPct val="100000"/>
              </a:lnSpc>
              <a:spcBef>
                <a:spcPts val="0"/>
              </a:spcBef>
              <a:spcAft>
                <a:spcPts val="0"/>
              </a:spcAft>
              <a:buClr>
                <a:schemeClr val="dk1"/>
              </a:buClr>
              <a:buSzPts val="1100"/>
              <a:buFont typeface="Arial"/>
              <a:buNone/>
            </a:pPr>
            <a:endParaRPr dirty="0"/>
          </a:p>
          <a:p>
            <a:pPr marL="0" lvl="0" indent="0" algn="l" rtl="0">
              <a:lnSpc>
                <a:spcPct val="100000"/>
              </a:lnSpc>
              <a:spcBef>
                <a:spcPts val="0"/>
              </a:spcBef>
              <a:spcAft>
                <a:spcPts val="0"/>
              </a:spcAft>
              <a:buClr>
                <a:schemeClr val="dk1"/>
              </a:buClr>
              <a:buSzPts val="1100"/>
              <a:buFont typeface="Arial"/>
              <a:buNone/>
            </a:pPr>
            <a:r>
              <a:rPr lang="fr-FR" dirty="0"/>
              <a:t>Cyber Kill-Chain : </a:t>
            </a:r>
            <a:r>
              <a:rPr lang="fr-FR" u="sng" dirty="0">
                <a:solidFill>
                  <a:schemeClr val="hlink"/>
                </a:solidFill>
                <a:hlinkClick r:id="rId5"/>
              </a:rPr>
              <a:t>https://www.lockheedmartin.com/en-us/capabilities/cyber/cyber-kill-chain.html</a:t>
            </a:r>
            <a:endParaRPr dirty="0"/>
          </a:p>
          <a:p>
            <a:pPr marL="0" lvl="0" indent="0" algn="l" rtl="0">
              <a:lnSpc>
                <a:spcPct val="100000"/>
              </a:lnSpc>
              <a:spcBef>
                <a:spcPts val="0"/>
              </a:spcBef>
              <a:spcAft>
                <a:spcPts val="0"/>
              </a:spcAft>
              <a:buClr>
                <a:schemeClr val="dk1"/>
              </a:buClr>
              <a:buSzPts val="1100"/>
              <a:buFont typeface="Arial"/>
              <a:buNone/>
            </a:pPr>
            <a:endParaRPr dirty="0"/>
          </a:p>
          <a:p>
            <a:pPr marL="0" lvl="0" indent="0" algn="l" rtl="0">
              <a:lnSpc>
                <a:spcPct val="100000"/>
              </a:lnSpc>
              <a:spcBef>
                <a:spcPts val="0"/>
              </a:spcBef>
              <a:spcAft>
                <a:spcPts val="0"/>
              </a:spcAft>
              <a:buSzPts val="1100"/>
              <a:buNone/>
            </a:pPr>
            <a:r>
              <a:rPr lang="fr-FR" dirty="0"/>
              <a:t>ATTACK MITRE : </a:t>
            </a:r>
            <a:r>
              <a:rPr lang="fr-FR" u="sng" dirty="0">
                <a:solidFill>
                  <a:schemeClr val="hlink"/>
                </a:solidFill>
                <a:hlinkClick r:id="rId6"/>
              </a:rPr>
              <a:t>https://attack.mitre.org/</a:t>
            </a:r>
            <a:endParaRPr dirty="0"/>
          </a:p>
          <a:p>
            <a:pPr marL="0" lvl="0" indent="0" algn="l" rtl="0">
              <a:lnSpc>
                <a:spcPct val="100000"/>
              </a:lnSpc>
              <a:spcBef>
                <a:spcPts val="0"/>
              </a:spcBef>
              <a:spcAft>
                <a:spcPts val="0"/>
              </a:spcAft>
              <a:buSzPts val="1100"/>
              <a:buNone/>
            </a:pPr>
            <a:endParaRPr dirty="0"/>
          </a:p>
          <a:p>
            <a:pPr marL="0" lvl="0" indent="0" algn="l" rtl="0">
              <a:lnSpc>
                <a:spcPct val="100000"/>
              </a:lnSpc>
              <a:spcBef>
                <a:spcPts val="0"/>
              </a:spcBef>
              <a:spcAft>
                <a:spcPts val="0"/>
              </a:spcAft>
              <a:buSzPts val="1100"/>
              <a:buNone/>
            </a:pPr>
            <a:r>
              <a:rPr lang="fr-FR" dirty="0" err="1"/>
              <a:t>IOCs</a:t>
            </a:r>
            <a:r>
              <a:rPr lang="fr-FR" dirty="0"/>
              <a:t> : </a:t>
            </a:r>
            <a:r>
              <a:rPr lang="fr-FR" u="sng" dirty="0">
                <a:solidFill>
                  <a:schemeClr val="hlink"/>
                </a:solidFill>
                <a:hlinkClick r:id="rId7"/>
              </a:rPr>
              <a:t>https://www.linkedin.com/pulse/ioc-indicator-compromise-pyramid-pain-chedli-m-rihane/</a:t>
            </a:r>
            <a:endParaRPr dirty="0"/>
          </a:p>
          <a:p>
            <a:pPr marL="0" lvl="0" indent="0" algn="l" rtl="0">
              <a:lnSpc>
                <a:spcPct val="100000"/>
              </a:lnSpc>
              <a:spcBef>
                <a:spcPts val="0"/>
              </a:spcBef>
              <a:spcAft>
                <a:spcPts val="0"/>
              </a:spcAft>
              <a:buSzPts val="1100"/>
              <a:buNone/>
            </a:pPr>
            <a:endParaRPr dirty="0"/>
          </a:p>
          <a:p>
            <a:pPr marL="0" lvl="0" indent="0" algn="l" rtl="0">
              <a:lnSpc>
                <a:spcPct val="100000"/>
              </a:lnSpc>
              <a:spcBef>
                <a:spcPts val="0"/>
              </a:spcBef>
              <a:spcAft>
                <a:spcPts val="0"/>
              </a:spcAft>
              <a:buSzPts val="1100"/>
              <a:buNone/>
            </a:pPr>
            <a:endParaRPr dirty="0"/>
          </a:p>
        </p:txBody>
      </p:sp>
      <p:sp>
        <p:nvSpPr>
          <p:cNvPr id="111" name="Google Shape;111;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184f854db8b_0_3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184f854db8b_0_3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a:t>Découvrez le fonctionnement d’un SIEM : </a:t>
            </a:r>
            <a:r>
              <a:rPr lang="fr-FR" u="sng">
                <a:solidFill>
                  <a:schemeClr val="hlink"/>
                </a:solidFill>
                <a:hlinkClick r:id="rId3"/>
              </a:rPr>
              <a:t>https://openclassrooms.com/fr/courses/1750566-optimisez-la-securite-informatique-grace-au-monitoring/7144273-decouvrez-le-fonctionnement-d-un-siem</a:t>
            </a:r>
            <a:endParaRPr/>
          </a:p>
          <a:p>
            <a:pPr marL="0" lvl="0" indent="0" algn="l" rtl="0">
              <a:spcBef>
                <a:spcPts val="0"/>
              </a:spcBef>
              <a:spcAft>
                <a:spcPts val="0"/>
              </a:spcAft>
              <a:buNone/>
            </a:pPr>
            <a:endParaRPr/>
          </a:p>
          <a:p>
            <a:pPr marL="0" lvl="0" indent="0" algn="l" rtl="0">
              <a:spcBef>
                <a:spcPts val="0"/>
              </a:spcBef>
              <a:spcAft>
                <a:spcPts val="0"/>
              </a:spcAft>
              <a:buNone/>
            </a:pPr>
            <a:r>
              <a:rPr lang="fr-FR"/>
              <a:t>Définition SIEM : </a:t>
            </a:r>
            <a:r>
              <a:rPr lang="fr-FR" u="sng">
                <a:solidFill>
                  <a:schemeClr val="hlink"/>
                </a:solidFill>
                <a:hlinkClick r:id="rId4"/>
              </a:rPr>
              <a:t>https://www.lesassisesdelacybersecurite.com/Le-blog/Glossaire/SIEM-Security-Information-and-Events-Management</a:t>
            </a:r>
            <a:endParaRPr/>
          </a:p>
          <a:p>
            <a:pPr marL="0" lvl="0" indent="0" algn="l" rtl="0">
              <a:spcBef>
                <a:spcPts val="0"/>
              </a:spcBef>
              <a:spcAft>
                <a:spcPts val="0"/>
              </a:spcAft>
              <a:buNone/>
            </a:pPr>
            <a:endParaRPr/>
          </a:p>
          <a:p>
            <a:pPr marL="0" lvl="0" indent="0" algn="l" rtl="0">
              <a:spcBef>
                <a:spcPts val="0"/>
              </a:spcBef>
              <a:spcAft>
                <a:spcPts val="0"/>
              </a:spcAft>
              <a:buNone/>
            </a:pPr>
            <a:r>
              <a:rPr lang="fr-FR"/>
              <a:t>Qu’est-ce qu’un SIEM? : </a:t>
            </a:r>
            <a:r>
              <a:rPr lang="fr-FR" u="sng">
                <a:solidFill>
                  <a:schemeClr val="hlink"/>
                </a:solidFill>
                <a:hlinkClick r:id="rId5"/>
              </a:rPr>
              <a:t>https://en.wikipedia.org/wiki/Security_information_and_event_management</a:t>
            </a:r>
            <a:endParaRPr/>
          </a:p>
          <a:p>
            <a:pPr marL="0" lvl="0" indent="0" algn="l" rtl="0">
              <a:spcBef>
                <a:spcPts val="0"/>
              </a:spcBef>
              <a:spcAft>
                <a:spcPts val="0"/>
              </a:spcAft>
              <a:buNone/>
            </a:pPr>
            <a:endParaRPr/>
          </a:p>
          <a:p>
            <a:pPr marL="0" lvl="0" indent="0" algn="l" rtl="0">
              <a:spcBef>
                <a:spcPts val="0"/>
              </a:spcBef>
              <a:spcAft>
                <a:spcPts val="0"/>
              </a:spcAft>
              <a:buNone/>
            </a:pPr>
            <a:r>
              <a:rPr lang="fr-FR"/>
              <a:t>SOAR : </a:t>
            </a:r>
            <a:r>
              <a:rPr lang="fr-FR" u="sng">
                <a:solidFill>
                  <a:schemeClr val="hlink"/>
                </a:solidFill>
                <a:hlinkClick r:id="rId6"/>
              </a:rPr>
              <a:t>https://actualiteinformatique.fr/cybersecurite/quest-ce-que-soar-security-orchestration-automation-and-response</a:t>
            </a:r>
            <a:endParaRPr/>
          </a:p>
          <a:p>
            <a:pPr marL="0" lvl="0" indent="0" algn="l" rtl="0">
              <a:spcBef>
                <a:spcPts val="0"/>
              </a:spcBef>
              <a:spcAft>
                <a:spcPts val="0"/>
              </a:spcAft>
              <a:buNone/>
            </a:pPr>
            <a:endParaRPr/>
          </a:p>
          <a:p>
            <a:pPr marL="0" lvl="0" indent="0" algn="l" rtl="0">
              <a:spcBef>
                <a:spcPts val="0"/>
              </a:spcBef>
              <a:spcAft>
                <a:spcPts val="0"/>
              </a:spcAft>
              <a:buNone/>
            </a:pPr>
            <a:r>
              <a:rPr lang="fr-FR"/>
              <a:t>EDR : </a:t>
            </a:r>
            <a:r>
              <a:rPr lang="fr-FR" u="sng">
                <a:solidFill>
                  <a:schemeClr val="hlink"/>
                </a:solidFill>
                <a:hlinkClick r:id="rId7"/>
              </a:rPr>
              <a:t>https://blog.f-secure.com/fr/quest-ce-quun-edr/</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159ff49abde_0_10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159ff49abde_0_1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1731c0f5f2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5" name="Google Shape;145;g1731c0f5f28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a:p>
            <a:pPr marL="0" lvl="0" indent="0" algn="l" rtl="0">
              <a:lnSpc>
                <a:spcPct val="100000"/>
              </a:lnSpc>
              <a:spcBef>
                <a:spcPts val="0"/>
              </a:spcBef>
              <a:spcAft>
                <a:spcPts val="0"/>
              </a:spcAft>
              <a:buSzPts val="1100"/>
              <a:buNone/>
            </a:pPr>
            <a:endParaRPr dirty="0"/>
          </a:p>
          <a:p>
            <a:pPr marL="0" lvl="0" indent="0" algn="l" rtl="0">
              <a:lnSpc>
                <a:spcPct val="100000"/>
              </a:lnSpc>
              <a:spcBef>
                <a:spcPts val="0"/>
              </a:spcBef>
              <a:spcAft>
                <a:spcPts val="0"/>
              </a:spcAft>
              <a:buSzPts val="1100"/>
              <a:buNone/>
            </a:pPr>
            <a:r>
              <a:rPr lang="fr-FR" u="sng" dirty="0">
                <a:solidFill>
                  <a:schemeClr val="hlink"/>
                </a:solidFill>
                <a:hlinkClick r:id="rId3"/>
              </a:rPr>
              <a:t>https://openclassrooms.com/fr/courses/1750566-optimisez-la-securite-informatique-grace-au-monitoring/7144422-selectionnez-les-logs-a-analyser</a:t>
            </a:r>
            <a:endParaRPr dirty="0"/>
          </a:p>
          <a:p>
            <a:pPr marL="0" lvl="0" indent="0" algn="l" rtl="0">
              <a:lnSpc>
                <a:spcPct val="100000"/>
              </a:lnSpc>
              <a:spcBef>
                <a:spcPts val="0"/>
              </a:spcBef>
              <a:spcAft>
                <a:spcPts val="0"/>
              </a:spcAft>
              <a:buSzPts val="1100"/>
              <a:buNone/>
            </a:pPr>
            <a:endParaRPr dirty="0"/>
          </a:p>
          <a:p>
            <a:pPr marL="0" lvl="0" indent="0" algn="l" rtl="0">
              <a:lnSpc>
                <a:spcPct val="100000"/>
              </a:lnSpc>
              <a:spcBef>
                <a:spcPts val="0"/>
              </a:spcBef>
              <a:spcAft>
                <a:spcPts val="0"/>
              </a:spcAft>
              <a:buSzPts val="1100"/>
              <a:buNone/>
            </a:pPr>
            <a:r>
              <a:rPr lang="fr-FR" u="sng" dirty="0">
                <a:solidFill>
                  <a:schemeClr val="hlink"/>
                </a:solidFill>
                <a:hlinkClick r:id="rId4"/>
              </a:rPr>
              <a:t>https://www.elastic.co/fr/blog/elastic-security-opens-public-detection-rules-repo</a:t>
            </a:r>
            <a:endParaRPr dirty="0"/>
          </a:p>
          <a:p>
            <a:pPr marL="0" lvl="0" indent="0" algn="l" rtl="0">
              <a:lnSpc>
                <a:spcPct val="100000"/>
              </a:lnSpc>
              <a:spcBef>
                <a:spcPts val="0"/>
              </a:spcBef>
              <a:spcAft>
                <a:spcPts val="0"/>
              </a:spcAft>
              <a:buSzPts val="1100"/>
              <a:buNone/>
            </a:pPr>
            <a:endParaRPr dirty="0"/>
          </a:p>
          <a:p>
            <a:pPr marL="0" lvl="0" indent="0" algn="l" rtl="0">
              <a:lnSpc>
                <a:spcPct val="100000"/>
              </a:lnSpc>
              <a:spcBef>
                <a:spcPts val="0"/>
              </a:spcBef>
              <a:spcAft>
                <a:spcPts val="0"/>
              </a:spcAft>
              <a:buSzPts val="1100"/>
              <a:buNone/>
            </a:pPr>
            <a:endParaRPr dirty="0"/>
          </a:p>
          <a:p>
            <a:pPr marL="0" lvl="0" indent="0" algn="l" rtl="0">
              <a:lnSpc>
                <a:spcPct val="100000"/>
              </a:lnSpc>
              <a:spcBef>
                <a:spcPts val="0"/>
              </a:spcBef>
              <a:spcAft>
                <a:spcPts val="0"/>
              </a:spcAft>
              <a:buSzPts val="1100"/>
              <a:buNone/>
            </a:pPr>
            <a:endParaRPr dirty="0"/>
          </a:p>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fr-FR" dirty="0"/>
              <a:t>Placer :</a:t>
            </a:r>
            <a:endParaRPr dirty="0"/>
          </a:p>
          <a:p>
            <a:pPr marL="457200" lvl="0" indent="-298450" algn="l" rtl="0">
              <a:spcBef>
                <a:spcPts val="0"/>
              </a:spcBef>
              <a:spcAft>
                <a:spcPts val="0"/>
              </a:spcAft>
              <a:buClr>
                <a:schemeClr val="dk1"/>
              </a:buClr>
              <a:buSzPts val="1100"/>
              <a:buChar char="●"/>
            </a:pPr>
            <a:r>
              <a:rPr lang="fr-FR" dirty="0" err="1">
                <a:solidFill>
                  <a:schemeClr val="dk1"/>
                </a:solidFill>
              </a:rPr>
              <a:t>Threat</a:t>
            </a:r>
            <a:r>
              <a:rPr lang="fr-FR" dirty="0">
                <a:solidFill>
                  <a:schemeClr val="dk1"/>
                </a:solidFill>
              </a:rPr>
              <a:t> Intelligence Platform</a:t>
            </a:r>
            <a:endParaRPr dirty="0"/>
          </a:p>
          <a:p>
            <a:pPr marL="457200" lvl="0" indent="-298450" algn="l" rtl="0">
              <a:lnSpc>
                <a:spcPct val="100000"/>
              </a:lnSpc>
              <a:spcBef>
                <a:spcPts val="0"/>
              </a:spcBef>
              <a:spcAft>
                <a:spcPts val="0"/>
              </a:spcAft>
              <a:buSzPts val="1100"/>
              <a:buChar char="●"/>
            </a:pPr>
            <a:r>
              <a:rPr lang="fr-FR" dirty="0" err="1"/>
              <a:t>Endpoints</a:t>
            </a:r>
            <a:endParaRPr dirty="0"/>
          </a:p>
          <a:p>
            <a:pPr marL="457200" lvl="0" indent="-298450" algn="l" rtl="0">
              <a:spcBef>
                <a:spcPts val="0"/>
              </a:spcBef>
              <a:spcAft>
                <a:spcPts val="0"/>
              </a:spcAft>
              <a:buClr>
                <a:schemeClr val="dk1"/>
              </a:buClr>
              <a:buSzPts val="1100"/>
              <a:buChar char="●"/>
            </a:pPr>
            <a:r>
              <a:rPr lang="fr-FR" dirty="0">
                <a:solidFill>
                  <a:schemeClr val="dk1"/>
                </a:solidFill>
              </a:rPr>
              <a:t>SOAR</a:t>
            </a:r>
            <a:endParaRPr dirty="0"/>
          </a:p>
          <a:p>
            <a:pPr marL="457200" lvl="0" indent="-298450" algn="l" rtl="0">
              <a:lnSpc>
                <a:spcPct val="100000"/>
              </a:lnSpc>
              <a:spcBef>
                <a:spcPts val="0"/>
              </a:spcBef>
              <a:spcAft>
                <a:spcPts val="0"/>
              </a:spcAft>
              <a:buSzPts val="1100"/>
              <a:buChar char="●"/>
            </a:pPr>
            <a:r>
              <a:rPr lang="fr-FR" dirty="0"/>
              <a:t>SIEM</a:t>
            </a:r>
            <a:endParaRPr dirty="0"/>
          </a:p>
          <a:p>
            <a:pPr marL="0" lvl="0" indent="0" algn="l" rtl="0">
              <a:lnSpc>
                <a:spcPct val="100000"/>
              </a:lnSpc>
              <a:spcBef>
                <a:spcPts val="0"/>
              </a:spcBef>
              <a:spcAft>
                <a:spcPts val="0"/>
              </a:spcAft>
              <a:buNone/>
            </a:pPr>
            <a:endParaRPr dirty="0"/>
          </a:p>
          <a:p>
            <a:pPr marL="0" lvl="0" indent="0" algn="l" rtl="0">
              <a:lnSpc>
                <a:spcPct val="100000"/>
              </a:lnSpc>
              <a:spcBef>
                <a:spcPts val="0"/>
              </a:spcBef>
              <a:spcAft>
                <a:spcPts val="0"/>
              </a:spcAft>
              <a:buNone/>
            </a:pPr>
            <a:r>
              <a:rPr lang="fr-FR" dirty="0"/>
              <a:t>Ajouter des exemples d’outils d’investigation externes (</a:t>
            </a:r>
            <a:r>
              <a:rPr lang="fr-FR" u="sng" dirty="0">
                <a:solidFill>
                  <a:schemeClr val="hlink"/>
                </a:solidFill>
                <a:hlinkClick r:id="rId3"/>
              </a:rPr>
              <a:t>https://letsdefend.io/blog/the-best-tools-for-soc-analysts/</a:t>
            </a:r>
            <a:r>
              <a:rPr lang="fr-FR" dirty="0"/>
              <a:t>)</a:t>
            </a:r>
            <a:endParaRPr dirty="0"/>
          </a:p>
          <a:p>
            <a:pPr marL="0" lvl="0" indent="0" algn="l" rtl="0">
              <a:lnSpc>
                <a:spcPct val="100000"/>
              </a:lnSpc>
              <a:spcBef>
                <a:spcPts val="0"/>
              </a:spcBef>
              <a:spcAft>
                <a:spcPts val="0"/>
              </a:spcAft>
              <a:buNone/>
            </a:pPr>
            <a:endParaRPr dirty="0"/>
          </a:p>
          <a:p>
            <a:pPr marL="0" lvl="0" indent="0" algn="l" rtl="0">
              <a:lnSpc>
                <a:spcPct val="100000"/>
              </a:lnSpc>
              <a:spcBef>
                <a:spcPts val="0"/>
              </a:spcBef>
              <a:spcAft>
                <a:spcPts val="0"/>
              </a:spcAft>
              <a:buNone/>
            </a:pPr>
            <a:endParaRPr dirty="0"/>
          </a:p>
        </p:txBody>
      </p:sp>
      <p:sp>
        <p:nvSpPr>
          <p:cNvPr id="154" name="Google Shape;154;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16"/>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 name="Google Shape;13;p16"/>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 name="Google Shape;16;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2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25"/>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26"/>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26"/>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1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1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18"/>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18"/>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6" name="Google Shape;26;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1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19"/>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19"/>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20"/>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20"/>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20"/>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20"/>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20"/>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2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23"/>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23"/>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23"/>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2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24"/>
          <p:cNvSpPr>
            <a:spLocks noGrp="1"/>
          </p:cNvSpPr>
          <p:nvPr>
            <p:ph type="pic" idx="2"/>
          </p:nvPr>
        </p:nvSpPr>
        <p:spPr>
          <a:xfrm>
            <a:off x="5183188" y="987425"/>
            <a:ext cx="6172200" cy="4873625"/>
          </a:xfrm>
          <a:prstGeom prst="rect">
            <a:avLst/>
          </a:prstGeom>
          <a:noFill/>
          <a:ln>
            <a:noFill/>
          </a:ln>
        </p:spPr>
      </p:sp>
      <p:sp>
        <p:nvSpPr>
          <p:cNvPr id="64" name="Google Shape;64;p24"/>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fr-FR"/>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1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fr-FR"/>
              <a:t>‹N°›</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hyperlink" Target="https://openclassrooms.com/fr/courses/1750566-optimisez-la-securite-informatique-grace-au-monitoring/7144422-selectionnez-les-logs-a-analyser"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
          <p:cNvSpPr txBox="1">
            <a:spLocks noGrp="1"/>
          </p:cNvSpPr>
          <p:nvPr>
            <p:ph type="ctrTitle"/>
          </p:nvPr>
        </p:nvSpPr>
        <p:spPr>
          <a:xfrm>
            <a:off x="2878075" y="5076819"/>
            <a:ext cx="7919100" cy="1283400"/>
          </a:xfrm>
          <a:prstGeom prst="rect">
            <a:avLst/>
          </a:prstGeom>
          <a:noFill/>
          <a:ln>
            <a:noFill/>
          </a:ln>
        </p:spPr>
        <p:txBody>
          <a:bodyPr spcFirstLastPara="1" wrap="square" lIns="91425" tIns="45700" rIns="91425" bIns="45700" anchor="b" anchorCtr="0">
            <a:normAutofit fontScale="90000"/>
          </a:bodyPr>
          <a:lstStyle/>
          <a:p>
            <a:pPr marL="0" lvl="0" indent="0" algn="ctr" rtl="0">
              <a:lnSpc>
                <a:spcPct val="90000"/>
              </a:lnSpc>
              <a:spcBef>
                <a:spcPts val="0"/>
              </a:spcBef>
              <a:spcAft>
                <a:spcPts val="0"/>
              </a:spcAft>
              <a:buClr>
                <a:schemeClr val="dk1"/>
              </a:buClr>
              <a:buSzPct val="100000"/>
              <a:buFont typeface="Calibri"/>
              <a:buNone/>
            </a:pPr>
            <a:r>
              <a:rPr lang="fr-FR"/>
              <a:t>Electricité d’Europe</a:t>
            </a:r>
            <a:br>
              <a:rPr lang="fr-FR"/>
            </a:br>
            <a:r>
              <a:rPr lang="fr-FR" sz="4800"/>
              <a:t>Security Operations Center</a:t>
            </a:r>
            <a:endParaRPr/>
          </a:p>
        </p:txBody>
      </p:sp>
      <p:sp>
        <p:nvSpPr>
          <p:cNvPr id="85" name="Google Shape;85;p1"/>
          <p:cNvSpPr txBox="1">
            <a:spLocks noGrp="1"/>
          </p:cNvSpPr>
          <p:nvPr>
            <p:ph type="subTitle" idx="1"/>
          </p:nvPr>
        </p:nvSpPr>
        <p:spPr>
          <a:xfrm>
            <a:off x="2055125" y="3421113"/>
            <a:ext cx="9144000" cy="1655700"/>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2400"/>
              <a:buNone/>
            </a:pPr>
            <a:r>
              <a:rPr lang="fr-FR"/>
              <a:t>Livret d’accueil</a:t>
            </a:r>
            <a:endParaRPr/>
          </a:p>
        </p:txBody>
      </p:sp>
      <p:pic>
        <p:nvPicPr>
          <p:cNvPr id="86" name="Google Shape;86;p1"/>
          <p:cNvPicPr preferRelativeResize="0"/>
          <p:nvPr/>
        </p:nvPicPr>
        <p:blipFill>
          <a:blip r:embed="rId3">
            <a:alphaModFix/>
          </a:blip>
          <a:stretch>
            <a:fillRect/>
          </a:stretch>
        </p:blipFill>
        <p:spPr>
          <a:xfrm>
            <a:off x="3854350" y="550450"/>
            <a:ext cx="5207324" cy="19167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g159ff49abde_0_115"/>
          <p:cNvSpPr txBox="1">
            <a:spLocks noGrp="1"/>
          </p:cNvSpPr>
          <p:nvPr>
            <p:ph type="ctrTitle"/>
          </p:nvPr>
        </p:nvSpPr>
        <p:spPr>
          <a:xfrm>
            <a:off x="1524000" y="1122363"/>
            <a:ext cx="9144000" cy="2387700"/>
          </a:xfrm>
          <a:prstGeom prst="rect">
            <a:avLst/>
          </a:prstGeom>
        </p:spPr>
        <p:txBody>
          <a:bodyPr spcFirstLastPara="1" wrap="square" lIns="91425" tIns="45700" rIns="91425" bIns="45700" anchor="b" anchorCtr="0">
            <a:normAutofit/>
          </a:bodyPr>
          <a:lstStyle/>
          <a:p>
            <a:pPr marL="0" lvl="0" indent="0" algn="ctr" rtl="0">
              <a:spcBef>
                <a:spcPts val="0"/>
              </a:spcBef>
              <a:spcAft>
                <a:spcPts val="0"/>
              </a:spcAft>
              <a:buNone/>
            </a:pPr>
            <a:r>
              <a:rPr lang="fr-FR"/>
              <a:t>Organisation &amp; Process</a:t>
            </a:r>
            <a:endParaRPr/>
          </a:p>
        </p:txBody>
      </p:sp>
      <p:sp>
        <p:nvSpPr>
          <p:cNvPr id="185" name="Google Shape;185;g159ff49abde_0_115"/>
          <p:cNvSpPr txBox="1">
            <a:spLocks noGrp="1"/>
          </p:cNvSpPr>
          <p:nvPr>
            <p:ph type="subTitle" idx="1"/>
          </p:nvPr>
        </p:nvSpPr>
        <p:spPr>
          <a:xfrm>
            <a:off x="1524000" y="3602038"/>
            <a:ext cx="9144000" cy="1655700"/>
          </a:xfrm>
          <a:prstGeom prst="rect">
            <a:avLst/>
          </a:prstGeom>
        </p:spPr>
        <p:txBody>
          <a:bodyPr spcFirstLastPara="1" wrap="square" lIns="91425" tIns="45700" rIns="91425" bIns="45700" anchor="t" anchorCtr="0">
            <a:normAutofit/>
          </a:bodyPr>
          <a:lstStyle/>
          <a:p>
            <a:pPr marL="0" lvl="0" indent="0" algn="ctr" rtl="0">
              <a:spcBef>
                <a:spcPts val="1000"/>
              </a:spcBef>
              <a:spcAft>
                <a:spcPts val="0"/>
              </a:spcAft>
              <a:buNone/>
            </a:pPr>
            <a:endParaRPr/>
          </a:p>
        </p:txBody>
      </p:sp>
      <p:pic>
        <p:nvPicPr>
          <p:cNvPr id="186" name="Google Shape;186;g159ff49abde_0_115"/>
          <p:cNvPicPr preferRelativeResize="0"/>
          <p:nvPr/>
        </p:nvPicPr>
        <p:blipFill>
          <a:blip r:embed="rId3">
            <a:alphaModFix/>
          </a:blip>
          <a:stretch>
            <a:fillRect/>
          </a:stretch>
        </p:blipFill>
        <p:spPr>
          <a:xfrm>
            <a:off x="9343000" y="388450"/>
            <a:ext cx="2670851" cy="9831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g159ff49abde_0_122"/>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fr-FR"/>
              <a:t>Connaître les pratiques du SOC</a:t>
            </a:r>
            <a:endParaRPr/>
          </a:p>
        </p:txBody>
      </p:sp>
      <p:pic>
        <p:nvPicPr>
          <p:cNvPr id="192" name="Google Shape;192;g159ff49abde_0_122"/>
          <p:cNvPicPr preferRelativeResize="0"/>
          <p:nvPr/>
        </p:nvPicPr>
        <p:blipFill>
          <a:blip r:embed="rId3">
            <a:alphaModFix/>
          </a:blip>
          <a:stretch>
            <a:fillRect/>
          </a:stretch>
        </p:blipFill>
        <p:spPr>
          <a:xfrm>
            <a:off x="2125375" y="1603325"/>
            <a:ext cx="7723476" cy="4344450"/>
          </a:xfrm>
          <a:prstGeom prst="rect">
            <a:avLst/>
          </a:prstGeom>
          <a:noFill/>
          <a:ln>
            <a:noFill/>
          </a:ln>
        </p:spPr>
      </p:pic>
      <p:sp>
        <p:nvSpPr>
          <p:cNvPr id="193" name="Google Shape;193;g159ff49abde_0_122"/>
          <p:cNvSpPr txBox="1"/>
          <p:nvPr/>
        </p:nvSpPr>
        <p:spPr>
          <a:xfrm>
            <a:off x="10182225" y="3286125"/>
            <a:ext cx="1866900" cy="538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fr-FR" sz="2300" b="1" dirty="0">
                <a:solidFill>
                  <a:srgbClr val="1155CC"/>
                </a:solidFill>
                <a:latin typeface="Roboto"/>
                <a:ea typeface="Roboto"/>
                <a:cs typeface="Roboto"/>
                <a:sym typeface="Roboto"/>
              </a:rPr>
              <a:t>Blue Team</a:t>
            </a:r>
            <a:endParaRPr sz="2300" b="1" dirty="0">
              <a:solidFill>
                <a:srgbClr val="1155CC"/>
              </a:solidFill>
              <a:latin typeface="Roboto"/>
              <a:ea typeface="Roboto"/>
              <a:cs typeface="Roboto"/>
              <a:sym typeface="Roboto"/>
            </a:endParaRPr>
          </a:p>
        </p:txBody>
      </p:sp>
      <p:sp>
        <p:nvSpPr>
          <p:cNvPr id="194" name="Google Shape;194;g159ff49abde_0_122"/>
          <p:cNvSpPr txBox="1"/>
          <p:nvPr/>
        </p:nvSpPr>
        <p:spPr>
          <a:xfrm>
            <a:off x="133350" y="3286125"/>
            <a:ext cx="1866900" cy="538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fr-FR" sz="2300" b="1">
                <a:solidFill>
                  <a:srgbClr val="CC0000"/>
                </a:solidFill>
                <a:latin typeface="Roboto"/>
                <a:ea typeface="Roboto"/>
                <a:cs typeface="Roboto"/>
                <a:sym typeface="Roboto"/>
              </a:rPr>
              <a:t>Red Team</a:t>
            </a:r>
            <a:endParaRPr sz="2300" b="1">
              <a:solidFill>
                <a:srgbClr val="CC0000"/>
              </a:solidFill>
              <a:latin typeface="Roboto"/>
              <a:ea typeface="Roboto"/>
              <a:cs typeface="Roboto"/>
              <a:sym typeface="Roboto"/>
            </a:endParaRPr>
          </a:p>
        </p:txBody>
      </p:sp>
      <p:sp>
        <p:nvSpPr>
          <p:cNvPr id="195" name="Google Shape;195;g159ff49abde_0_122"/>
          <p:cNvSpPr/>
          <p:nvPr/>
        </p:nvSpPr>
        <p:spPr>
          <a:xfrm>
            <a:off x="12192000" y="4271375"/>
            <a:ext cx="2373427" cy="1676400"/>
          </a:xfrm>
          <a:prstGeom prst="round1Rect">
            <a:avLst>
              <a:gd name="adj" fmla="val 16667"/>
            </a:avLst>
          </a:prstGeom>
          <a:solidFill>
            <a:srgbClr val="FFFF00"/>
          </a:solidFill>
          <a:ln w="9525" cap="flat" cmpd="sng">
            <a:solidFill>
              <a:schemeClr val="dk1"/>
            </a:solidFill>
            <a:prstDash val="solid"/>
            <a:round/>
            <a:headEnd type="none" w="sm" len="sm"/>
            <a:tailEnd type="none" w="sm" len="sm"/>
          </a:ln>
          <a:effectLst>
            <a:outerShdw blurRad="571500" dist="133350" dir="2100000" algn="bl" rotWithShape="0">
              <a:srgbClr val="999999">
                <a:alpha val="4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fr-FR" sz="1600" b="1" dirty="0"/>
              <a:t>À faire</a:t>
            </a:r>
            <a:endParaRPr sz="1600" b="1" dirty="0"/>
          </a:p>
          <a:p>
            <a:pPr marL="0" lvl="0" indent="0" algn="l" rtl="0">
              <a:spcBef>
                <a:spcPts val="0"/>
              </a:spcBef>
              <a:spcAft>
                <a:spcPts val="0"/>
              </a:spcAft>
              <a:buNone/>
            </a:pPr>
            <a:r>
              <a:rPr lang="fr-FR" sz="1600" dirty="0"/>
              <a:t>En vous aidant des références en notes de slides, encadrez l’équipe correspondant au SOC.</a:t>
            </a:r>
            <a:endParaRPr sz="1600" dirty="0"/>
          </a:p>
        </p:txBody>
      </p:sp>
      <p:pic>
        <p:nvPicPr>
          <p:cNvPr id="196" name="Google Shape;196;g159ff49abde_0_122"/>
          <p:cNvPicPr preferRelativeResize="0"/>
          <p:nvPr/>
        </p:nvPicPr>
        <p:blipFill>
          <a:blip r:embed="rId4">
            <a:alphaModFix/>
          </a:blip>
          <a:stretch>
            <a:fillRect/>
          </a:stretch>
        </p:blipFill>
        <p:spPr>
          <a:xfrm>
            <a:off x="9877025" y="146400"/>
            <a:ext cx="2223251" cy="818350"/>
          </a:xfrm>
          <a:prstGeom prst="rect">
            <a:avLst/>
          </a:prstGeom>
          <a:noFill/>
          <a:ln>
            <a:noFill/>
          </a:ln>
        </p:spPr>
      </p:pic>
      <p:sp>
        <p:nvSpPr>
          <p:cNvPr id="4" name="Rectangle 3">
            <a:extLst>
              <a:ext uri="{FF2B5EF4-FFF2-40B4-BE49-F238E27FC236}">
                <a16:creationId xmlns:a16="http://schemas.microsoft.com/office/drawing/2014/main" id="{F890AD1B-5604-1A59-7BB2-B2D7A4D4B305}"/>
              </a:ext>
            </a:extLst>
          </p:cNvPr>
          <p:cNvSpPr/>
          <p:nvPr/>
        </p:nvSpPr>
        <p:spPr>
          <a:xfrm>
            <a:off x="10182225" y="3286125"/>
            <a:ext cx="1694217" cy="629659"/>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7"/>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fr-FR"/>
              <a:t>L’</a:t>
            </a:r>
            <a:r>
              <a:rPr lang="fr-FR">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33"/>
                  </a:ext>
                </a:extLst>
              </a:rPr>
              <a:t>organisation</a:t>
            </a:r>
            <a:r>
              <a:rPr lang="fr-FR"/>
              <a:t> du SOC</a:t>
            </a:r>
            <a:endParaRPr/>
          </a:p>
        </p:txBody>
      </p:sp>
      <p:sp>
        <p:nvSpPr>
          <p:cNvPr id="202" name="Google Shape;202;p7"/>
          <p:cNvSpPr/>
          <p:nvPr/>
        </p:nvSpPr>
        <p:spPr>
          <a:xfrm>
            <a:off x="3384666" y="1717392"/>
            <a:ext cx="2050800" cy="590100"/>
          </a:xfrm>
          <a:prstGeom prst="roundRect">
            <a:avLst>
              <a:gd name="adj" fmla="val 50000"/>
            </a:avLst>
          </a:prstGeom>
          <a:solidFill>
            <a:srgbClr val="0944A1"/>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fr-FR" sz="1300">
                <a:solidFill>
                  <a:srgbClr val="FFFFFF"/>
                </a:solidFill>
                <a:latin typeface="Roboto"/>
                <a:ea typeface="Roboto"/>
                <a:cs typeface="Roboto"/>
                <a:sym typeface="Roboto"/>
              </a:rPr>
              <a:t>SOC Manager</a:t>
            </a:r>
            <a:endParaRPr sz="1900">
              <a:solidFill>
                <a:srgbClr val="FFFFFF"/>
              </a:solidFill>
            </a:endParaRPr>
          </a:p>
        </p:txBody>
      </p:sp>
      <p:sp>
        <p:nvSpPr>
          <p:cNvPr id="203" name="Google Shape;203;p7"/>
          <p:cNvSpPr/>
          <p:nvPr/>
        </p:nvSpPr>
        <p:spPr>
          <a:xfrm>
            <a:off x="3929441" y="3187200"/>
            <a:ext cx="2002200" cy="590100"/>
          </a:xfrm>
          <a:prstGeom prst="roundRect">
            <a:avLst>
              <a:gd name="adj" fmla="val 50000"/>
            </a:avLst>
          </a:prstGeom>
          <a:solidFill>
            <a:srgbClr val="0D5DDF"/>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fr-FR" sz="1100">
                <a:solidFill>
                  <a:srgbClr val="FFFFFF"/>
                </a:solidFill>
                <a:latin typeface="Roboto"/>
                <a:ea typeface="Roboto"/>
                <a:cs typeface="Roboto"/>
                <a:sym typeface="Roboto"/>
              </a:rPr>
              <a:t>Equipe</a:t>
            </a:r>
            <a:endParaRPr sz="1100">
              <a:solidFill>
                <a:srgbClr val="FFFFFF"/>
              </a:solidFill>
              <a:latin typeface="Roboto"/>
              <a:ea typeface="Roboto"/>
              <a:cs typeface="Roboto"/>
              <a:sym typeface="Roboto"/>
            </a:endParaRPr>
          </a:p>
          <a:p>
            <a:pPr marL="0" lvl="0" indent="0" algn="ctr" rtl="0">
              <a:spcBef>
                <a:spcPts val="0"/>
              </a:spcBef>
              <a:spcAft>
                <a:spcPts val="0"/>
              </a:spcAft>
              <a:buNone/>
            </a:pPr>
            <a:r>
              <a:rPr lang="fr-FR" sz="1300">
                <a:solidFill>
                  <a:srgbClr val="FFFFFF"/>
                </a:solidFill>
                <a:latin typeface="Roboto"/>
                <a:ea typeface="Roboto"/>
                <a:cs typeface="Roboto"/>
                <a:sym typeface="Roboto"/>
              </a:rPr>
              <a:t>SOC Platform</a:t>
            </a:r>
            <a:endParaRPr sz="1900">
              <a:solidFill>
                <a:srgbClr val="FFFFFF"/>
              </a:solidFill>
            </a:endParaRPr>
          </a:p>
        </p:txBody>
      </p:sp>
      <p:sp>
        <p:nvSpPr>
          <p:cNvPr id="204" name="Google Shape;204;p7"/>
          <p:cNvSpPr/>
          <p:nvPr/>
        </p:nvSpPr>
        <p:spPr>
          <a:xfrm>
            <a:off x="874300" y="3187275"/>
            <a:ext cx="2002200" cy="590100"/>
          </a:xfrm>
          <a:prstGeom prst="roundRect">
            <a:avLst>
              <a:gd name="adj" fmla="val 50000"/>
            </a:avLst>
          </a:prstGeom>
          <a:solidFill>
            <a:srgbClr val="0D5DDF"/>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fr-FR" sz="1000">
                <a:solidFill>
                  <a:srgbClr val="FFFFFF"/>
                </a:solidFill>
                <a:latin typeface="Roboto"/>
                <a:ea typeface="Roboto"/>
                <a:cs typeface="Roboto"/>
                <a:sym typeface="Roboto"/>
              </a:rPr>
              <a:t>Equipe</a:t>
            </a:r>
            <a:br>
              <a:rPr lang="fr-FR" sz="1300">
                <a:solidFill>
                  <a:srgbClr val="FFFFFF"/>
                </a:solidFill>
                <a:latin typeface="Roboto"/>
                <a:ea typeface="Roboto"/>
                <a:cs typeface="Roboto"/>
                <a:sym typeface="Roboto"/>
              </a:rPr>
            </a:br>
            <a:r>
              <a:rPr lang="fr-FR" sz="1300">
                <a:solidFill>
                  <a:srgbClr val="FFFFFF"/>
                </a:solidFill>
                <a:latin typeface="Roboto"/>
                <a:ea typeface="Roboto"/>
                <a:cs typeface="Roboto"/>
                <a:sym typeface="Roboto"/>
              </a:rPr>
              <a:t>Security Analysis</a:t>
            </a:r>
            <a:endParaRPr sz="1900">
              <a:solidFill>
                <a:srgbClr val="FFFFFF"/>
              </a:solidFill>
            </a:endParaRPr>
          </a:p>
        </p:txBody>
      </p:sp>
      <p:cxnSp>
        <p:nvCxnSpPr>
          <p:cNvPr id="205" name="Google Shape;205;p7"/>
          <p:cNvCxnSpPr>
            <a:stCxn id="204" idx="0"/>
            <a:endCxn id="202" idx="2"/>
          </p:cNvCxnSpPr>
          <p:nvPr/>
        </p:nvCxnSpPr>
        <p:spPr>
          <a:xfrm rot="-5400000">
            <a:off x="2702800" y="1479975"/>
            <a:ext cx="879900" cy="2534700"/>
          </a:xfrm>
          <a:prstGeom prst="bentConnector3">
            <a:avLst>
              <a:gd name="adj1" fmla="val 49993"/>
            </a:avLst>
          </a:prstGeom>
          <a:noFill/>
          <a:ln w="9525" cap="flat" cmpd="sng">
            <a:solidFill>
              <a:srgbClr val="C2C2C2"/>
            </a:solidFill>
            <a:prstDash val="solid"/>
            <a:round/>
            <a:headEnd type="none" w="sm" len="sm"/>
            <a:tailEnd type="none" w="sm" len="sm"/>
          </a:ln>
        </p:spPr>
      </p:cxnSp>
      <p:cxnSp>
        <p:nvCxnSpPr>
          <p:cNvPr id="206" name="Google Shape;206;p7"/>
          <p:cNvCxnSpPr>
            <a:stCxn id="204" idx="2"/>
            <a:endCxn id="207" idx="0"/>
          </p:cNvCxnSpPr>
          <p:nvPr/>
        </p:nvCxnSpPr>
        <p:spPr>
          <a:xfrm rot="-5400000" flipH="1">
            <a:off x="1954000" y="3698775"/>
            <a:ext cx="661200" cy="818400"/>
          </a:xfrm>
          <a:prstGeom prst="bentConnector3">
            <a:avLst>
              <a:gd name="adj1" fmla="val 50006"/>
            </a:avLst>
          </a:prstGeom>
          <a:noFill/>
          <a:ln w="9525" cap="flat" cmpd="sng">
            <a:solidFill>
              <a:srgbClr val="C2C2C2"/>
            </a:solidFill>
            <a:prstDash val="solid"/>
            <a:round/>
            <a:headEnd type="none" w="sm" len="sm"/>
            <a:tailEnd type="none" w="sm" len="sm"/>
          </a:ln>
        </p:spPr>
      </p:cxnSp>
      <p:cxnSp>
        <p:nvCxnSpPr>
          <p:cNvPr id="208" name="Google Shape;208;p7"/>
          <p:cNvCxnSpPr>
            <a:stCxn id="209" idx="0"/>
            <a:endCxn id="204" idx="2"/>
          </p:cNvCxnSpPr>
          <p:nvPr/>
        </p:nvCxnSpPr>
        <p:spPr>
          <a:xfrm rot="-5400000">
            <a:off x="1109650" y="3672900"/>
            <a:ext cx="661200" cy="870300"/>
          </a:xfrm>
          <a:prstGeom prst="bentConnector3">
            <a:avLst>
              <a:gd name="adj1" fmla="val 50006"/>
            </a:avLst>
          </a:prstGeom>
          <a:noFill/>
          <a:ln w="9525" cap="flat" cmpd="sng">
            <a:solidFill>
              <a:srgbClr val="C2C2C2"/>
            </a:solidFill>
            <a:prstDash val="solid"/>
            <a:round/>
            <a:headEnd type="none" w="sm" len="sm"/>
            <a:tailEnd type="none" w="sm" len="sm"/>
          </a:ln>
        </p:spPr>
      </p:cxnSp>
      <p:cxnSp>
        <p:nvCxnSpPr>
          <p:cNvPr id="210" name="Google Shape;210;p7"/>
          <p:cNvCxnSpPr>
            <a:stCxn id="203" idx="2"/>
            <a:endCxn id="211" idx="0"/>
          </p:cNvCxnSpPr>
          <p:nvPr/>
        </p:nvCxnSpPr>
        <p:spPr>
          <a:xfrm rot="-5400000" flipH="1">
            <a:off x="5168141" y="3539700"/>
            <a:ext cx="661500" cy="1136700"/>
          </a:xfrm>
          <a:prstGeom prst="bentConnector3">
            <a:avLst>
              <a:gd name="adj1" fmla="val 49989"/>
            </a:avLst>
          </a:prstGeom>
          <a:noFill/>
          <a:ln w="9525" cap="flat" cmpd="sng">
            <a:solidFill>
              <a:srgbClr val="C2C2C2"/>
            </a:solidFill>
            <a:prstDash val="solid"/>
            <a:round/>
            <a:headEnd type="none" w="sm" len="sm"/>
            <a:tailEnd type="none" w="sm" len="sm"/>
          </a:ln>
        </p:spPr>
      </p:cxnSp>
      <p:cxnSp>
        <p:nvCxnSpPr>
          <p:cNvPr id="212" name="Google Shape;212;p7"/>
          <p:cNvCxnSpPr>
            <a:stCxn id="213" idx="0"/>
            <a:endCxn id="203" idx="2"/>
          </p:cNvCxnSpPr>
          <p:nvPr/>
        </p:nvCxnSpPr>
        <p:spPr>
          <a:xfrm rot="-5400000">
            <a:off x="4325956" y="3834150"/>
            <a:ext cx="661200" cy="547800"/>
          </a:xfrm>
          <a:prstGeom prst="bentConnector3">
            <a:avLst>
              <a:gd name="adj1" fmla="val 50011"/>
            </a:avLst>
          </a:prstGeom>
          <a:noFill/>
          <a:ln w="9525" cap="flat" cmpd="sng">
            <a:solidFill>
              <a:srgbClr val="C2C2C2"/>
            </a:solidFill>
            <a:prstDash val="solid"/>
            <a:round/>
            <a:headEnd type="none" w="sm" len="sm"/>
            <a:tailEnd type="none" w="sm" len="sm"/>
          </a:ln>
        </p:spPr>
      </p:cxnSp>
      <p:sp>
        <p:nvSpPr>
          <p:cNvPr id="214" name="Google Shape;214;p7"/>
          <p:cNvSpPr/>
          <p:nvPr/>
        </p:nvSpPr>
        <p:spPr>
          <a:xfrm>
            <a:off x="6341634" y="3187200"/>
            <a:ext cx="2002200" cy="590100"/>
          </a:xfrm>
          <a:prstGeom prst="roundRect">
            <a:avLst>
              <a:gd name="adj" fmla="val 50000"/>
            </a:avLst>
          </a:prstGeom>
          <a:solidFill>
            <a:srgbClr val="0D5DDF"/>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fr-FR" sz="1100">
                <a:solidFill>
                  <a:srgbClr val="FFFFFF"/>
                </a:solidFill>
                <a:latin typeface="Roboto"/>
                <a:ea typeface="Roboto"/>
                <a:cs typeface="Roboto"/>
                <a:sym typeface="Roboto"/>
              </a:rPr>
              <a:t>Equipe</a:t>
            </a:r>
            <a:endParaRPr sz="1100">
              <a:solidFill>
                <a:srgbClr val="FFFFFF"/>
              </a:solidFill>
              <a:latin typeface="Roboto"/>
              <a:ea typeface="Roboto"/>
              <a:cs typeface="Roboto"/>
              <a:sym typeface="Roboto"/>
            </a:endParaRPr>
          </a:p>
          <a:p>
            <a:pPr marL="0" lvl="0" indent="0" algn="ctr" rtl="0">
              <a:spcBef>
                <a:spcPts val="0"/>
              </a:spcBef>
              <a:spcAft>
                <a:spcPts val="0"/>
              </a:spcAft>
              <a:buNone/>
            </a:pPr>
            <a:r>
              <a:rPr lang="fr-FR" sz="1300">
                <a:solidFill>
                  <a:srgbClr val="FFFFFF"/>
                </a:solidFill>
                <a:latin typeface="Roboto"/>
                <a:ea typeface="Roboto"/>
                <a:cs typeface="Roboto"/>
                <a:sym typeface="Roboto"/>
              </a:rPr>
              <a:t>Threat Intelligence</a:t>
            </a:r>
            <a:endParaRPr sz="1900">
              <a:solidFill>
                <a:srgbClr val="FFFFFF"/>
              </a:solidFill>
            </a:endParaRPr>
          </a:p>
        </p:txBody>
      </p:sp>
      <p:sp>
        <p:nvSpPr>
          <p:cNvPr id="209" name="Google Shape;209;p7"/>
          <p:cNvSpPr/>
          <p:nvPr/>
        </p:nvSpPr>
        <p:spPr>
          <a:xfrm>
            <a:off x="219100" y="4438650"/>
            <a:ext cx="1572000" cy="23241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fr-FR" b="1" dirty="0" err="1"/>
              <a:t>Analyst</a:t>
            </a:r>
            <a:r>
              <a:rPr lang="fr-FR" b="1" dirty="0"/>
              <a:t> SOC Junior</a:t>
            </a:r>
          </a:p>
          <a:p>
            <a:endParaRPr lang="fr-FR" b="1" dirty="0"/>
          </a:p>
          <a:p>
            <a:r>
              <a:rPr lang="fr-FR" i="1" dirty="0">
                <a:solidFill>
                  <a:schemeClr val="accent1"/>
                </a:solidFill>
              </a:rPr>
              <a:t>Investigue, qualifie et trie les alertes de sécurité</a:t>
            </a:r>
          </a:p>
          <a:p>
            <a:endParaRPr lang="fr-FR" i="1" dirty="0">
              <a:solidFill>
                <a:schemeClr val="accent1"/>
              </a:solidFill>
            </a:endParaRPr>
          </a:p>
          <a:p>
            <a:pPr marL="0" lvl="0" indent="0" algn="l" rtl="0">
              <a:spcBef>
                <a:spcPts val="0"/>
              </a:spcBef>
              <a:spcAft>
                <a:spcPts val="0"/>
              </a:spcAft>
              <a:buNone/>
            </a:pPr>
            <a:endParaRPr sz="1000" b="1" dirty="0"/>
          </a:p>
          <a:p>
            <a:pPr marL="0" lvl="0" indent="0" algn="ctr" rtl="0">
              <a:spcBef>
                <a:spcPts val="0"/>
              </a:spcBef>
              <a:spcAft>
                <a:spcPts val="0"/>
              </a:spcAft>
              <a:buNone/>
            </a:pPr>
            <a:endParaRPr dirty="0"/>
          </a:p>
          <a:p>
            <a:pPr marL="0" lvl="0" indent="0" algn="l" rtl="0">
              <a:spcBef>
                <a:spcPts val="0"/>
              </a:spcBef>
              <a:spcAft>
                <a:spcPts val="0"/>
              </a:spcAft>
              <a:buNone/>
            </a:pPr>
            <a:endParaRPr dirty="0">
              <a:highlight>
                <a:srgbClr val="F1C232"/>
              </a:highlight>
            </a:endParaRPr>
          </a:p>
        </p:txBody>
      </p:sp>
      <p:sp>
        <p:nvSpPr>
          <p:cNvPr id="207" name="Google Shape;207;p7"/>
          <p:cNvSpPr/>
          <p:nvPr/>
        </p:nvSpPr>
        <p:spPr>
          <a:xfrm>
            <a:off x="1939820" y="4438650"/>
            <a:ext cx="1508100" cy="23241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fr-FR" b="1" dirty="0" err="1">
                <a:solidFill>
                  <a:schemeClr val="dk1"/>
                </a:solidFill>
              </a:rPr>
              <a:t>Analyst</a:t>
            </a:r>
            <a:r>
              <a:rPr lang="fr-FR" b="1" dirty="0">
                <a:solidFill>
                  <a:schemeClr val="dk1"/>
                </a:solidFill>
              </a:rPr>
              <a:t> SOC Senior</a:t>
            </a:r>
            <a:endParaRPr b="1" dirty="0">
              <a:solidFill>
                <a:schemeClr val="dk1"/>
              </a:solidFill>
            </a:endParaRPr>
          </a:p>
          <a:p>
            <a:pPr marL="0" lvl="0" indent="0" algn="l" rtl="0">
              <a:spcBef>
                <a:spcPts val="0"/>
              </a:spcBef>
              <a:spcAft>
                <a:spcPts val="0"/>
              </a:spcAft>
              <a:buClr>
                <a:schemeClr val="dk1"/>
              </a:buClr>
              <a:buSzPts val="1100"/>
              <a:buFont typeface="Arial"/>
              <a:buNone/>
            </a:pPr>
            <a:endParaRPr sz="1200" b="1" dirty="0">
              <a:solidFill>
                <a:schemeClr val="dk1"/>
              </a:solidFill>
            </a:endParaRPr>
          </a:p>
          <a:p>
            <a:r>
              <a:rPr lang="fr-FR" i="1" dirty="0">
                <a:solidFill>
                  <a:schemeClr val="accent1"/>
                </a:solidFill>
              </a:rPr>
              <a:t>Apporte son expertise en support lors des investigations de sécurité</a:t>
            </a:r>
          </a:p>
          <a:p>
            <a:pPr marL="0" lvl="0" indent="0" algn="l" rtl="0">
              <a:spcBef>
                <a:spcPts val="0"/>
              </a:spcBef>
              <a:spcAft>
                <a:spcPts val="0"/>
              </a:spcAft>
              <a:buNone/>
            </a:pPr>
            <a:endParaRPr dirty="0"/>
          </a:p>
        </p:txBody>
      </p:sp>
      <p:sp>
        <p:nvSpPr>
          <p:cNvPr id="213" name="Google Shape;213;p7"/>
          <p:cNvSpPr/>
          <p:nvPr/>
        </p:nvSpPr>
        <p:spPr>
          <a:xfrm>
            <a:off x="3596656" y="4438650"/>
            <a:ext cx="1572000" cy="23241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fr-FR" b="1" dirty="0" err="1"/>
              <a:t>Detection</a:t>
            </a:r>
            <a:r>
              <a:rPr lang="fr-FR" b="1" dirty="0"/>
              <a:t> </a:t>
            </a:r>
            <a:r>
              <a:rPr lang="fr-FR" b="1" dirty="0" err="1"/>
              <a:t>Engineer</a:t>
            </a:r>
            <a:endParaRPr b="1" dirty="0"/>
          </a:p>
          <a:p>
            <a:pPr marL="0" lvl="0" indent="0" algn="l" rtl="0">
              <a:spcBef>
                <a:spcPts val="0"/>
              </a:spcBef>
              <a:spcAft>
                <a:spcPts val="0"/>
              </a:spcAft>
              <a:buNone/>
            </a:pPr>
            <a:endParaRPr b="1" dirty="0"/>
          </a:p>
          <a:p>
            <a:pPr marL="158750" lvl="0" algn="ctr" rtl="0">
              <a:lnSpc>
                <a:spcPct val="100000"/>
              </a:lnSpc>
              <a:spcBef>
                <a:spcPts val="0"/>
              </a:spcBef>
              <a:spcAft>
                <a:spcPts val="0"/>
              </a:spcAft>
              <a:buSzPts val="1100"/>
            </a:pPr>
            <a:r>
              <a:rPr lang="fr-FR" i="1" dirty="0">
                <a:solidFill>
                  <a:schemeClr val="accent1"/>
                </a:solidFill>
              </a:rPr>
              <a:t>Crée et gère les règles de détection du SIEM</a:t>
            </a:r>
          </a:p>
          <a:p>
            <a:pPr marL="0" lvl="0" indent="0" algn="l" rtl="0">
              <a:spcBef>
                <a:spcPts val="0"/>
              </a:spcBef>
              <a:spcAft>
                <a:spcPts val="0"/>
              </a:spcAft>
              <a:buNone/>
            </a:pPr>
            <a:endParaRPr sz="1000" b="1" dirty="0"/>
          </a:p>
        </p:txBody>
      </p:sp>
      <p:sp>
        <p:nvSpPr>
          <p:cNvPr id="211" name="Google Shape;211;p7"/>
          <p:cNvSpPr/>
          <p:nvPr/>
        </p:nvSpPr>
        <p:spPr>
          <a:xfrm>
            <a:off x="5281128" y="4438650"/>
            <a:ext cx="1572000" cy="23241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fr-FR" b="1" dirty="0"/>
              <a:t>Platform </a:t>
            </a:r>
            <a:r>
              <a:rPr lang="fr-FR" b="1" dirty="0" err="1"/>
              <a:t>Engineer</a:t>
            </a:r>
            <a:endParaRPr b="1" dirty="0"/>
          </a:p>
          <a:p>
            <a:pPr marL="0" lvl="0" indent="0" algn="l" rtl="0">
              <a:spcBef>
                <a:spcPts val="0"/>
              </a:spcBef>
              <a:spcAft>
                <a:spcPts val="0"/>
              </a:spcAft>
              <a:buNone/>
            </a:pPr>
            <a:endParaRPr lang="fr-FR" sz="1000" dirty="0">
              <a:solidFill>
                <a:schemeClr val="dk1"/>
              </a:solidFill>
            </a:endParaRPr>
          </a:p>
          <a:p>
            <a:pPr algn="ctr"/>
            <a:r>
              <a:rPr lang="fr-FR" i="1" dirty="0">
                <a:solidFill>
                  <a:schemeClr val="accent1"/>
                </a:solidFill>
              </a:rPr>
              <a:t>Maintient les outils et l'infrastructure du SOC en état de fonctionnement</a:t>
            </a:r>
            <a:endParaRPr sz="1000" dirty="0">
              <a:solidFill>
                <a:schemeClr val="dk1"/>
              </a:solidFill>
            </a:endParaRPr>
          </a:p>
          <a:p>
            <a:pPr marL="0" lvl="0" indent="0" algn="l" rtl="0">
              <a:spcBef>
                <a:spcPts val="0"/>
              </a:spcBef>
              <a:spcAft>
                <a:spcPts val="0"/>
              </a:spcAft>
              <a:buNone/>
            </a:pPr>
            <a:endParaRPr sz="1000" dirty="0">
              <a:solidFill>
                <a:schemeClr val="dk1"/>
              </a:solidFill>
            </a:endParaRPr>
          </a:p>
          <a:p>
            <a:pPr marL="0" lvl="0" indent="0" algn="ctr" rtl="0">
              <a:spcBef>
                <a:spcPts val="0"/>
              </a:spcBef>
              <a:spcAft>
                <a:spcPts val="0"/>
              </a:spcAft>
              <a:buNone/>
            </a:pPr>
            <a:endParaRPr dirty="0"/>
          </a:p>
          <a:p>
            <a:pPr marL="0" lvl="0" indent="0" algn="ctr" rtl="0">
              <a:spcBef>
                <a:spcPts val="0"/>
              </a:spcBef>
              <a:spcAft>
                <a:spcPts val="0"/>
              </a:spcAft>
              <a:buNone/>
            </a:pPr>
            <a:endParaRPr dirty="0"/>
          </a:p>
        </p:txBody>
      </p:sp>
      <p:sp>
        <p:nvSpPr>
          <p:cNvPr id="215" name="Google Shape;215;p7"/>
          <p:cNvSpPr/>
          <p:nvPr/>
        </p:nvSpPr>
        <p:spPr>
          <a:xfrm>
            <a:off x="7038429" y="4438575"/>
            <a:ext cx="1572000" cy="23241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fr-FR" b="1" dirty="0"/>
              <a:t>CTI </a:t>
            </a:r>
            <a:r>
              <a:rPr lang="fr-FR" b="1" dirty="0" err="1"/>
              <a:t>Analyst</a:t>
            </a:r>
            <a:endParaRPr b="1" dirty="0"/>
          </a:p>
          <a:p>
            <a:pPr algn="ctr"/>
            <a:endParaRPr lang="fr-FR" dirty="0"/>
          </a:p>
          <a:p>
            <a:pPr marL="0" lvl="0" indent="0" algn="l" rtl="0">
              <a:spcBef>
                <a:spcPts val="0"/>
              </a:spcBef>
              <a:spcAft>
                <a:spcPts val="0"/>
              </a:spcAft>
              <a:buNone/>
            </a:pPr>
            <a:r>
              <a:rPr lang="fr-FR" i="1" dirty="0">
                <a:solidFill>
                  <a:schemeClr val="accent1"/>
                </a:solidFill>
              </a:rPr>
              <a:t>Réalise une veille sur l'état des menaces et maintient à jour les bases de données d'indicateurs de compromission</a:t>
            </a:r>
            <a:endParaRPr i="1" dirty="0">
              <a:solidFill>
                <a:schemeClr val="accent1"/>
              </a:solidFill>
            </a:endParaRPr>
          </a:p>
          <a:p>
            <a:pPr marL="0" lvl="0" indent="0" algn="l" rtl="0">
              <a:spcBef>
                <a:spcPts val="0"/>
              </a:spcBef>
              <a:spcAft>
                <a:spcPts val="0"/>
              </a:spcAft>
              <a:buNone/>
            </a:pPr>
            <a:endParaRPr dirty="0"/>
          </a:p>
        </p:txBody>
      </p:sp>
      <p:cxnSp>
        <p:nvCxnSpPr>
          <p:cNvPr id="216" name="Google Shape;216;p7"/>
          <p:cNvCxnSpPr>
            <a:stCxn id="202" idx="2"/>
            <a:endCxn id="203" idx="0"/>
          </p:cNvCxnSpPr>
          <p:nvPr/>
        </p:nvCxnSpPr>
        <p:spPr>
          <a:xfrm rot="-5400000" flipH="1">
            <a:off x="4230516" y="2487042"/>
            <a:ext cx="879600" cy="520500"/>
          </a:xfrm>
          <a:prstGeom prst="bentConnector3">
            <a:avLst>
              <a:gd name="adj1" fmla="val 50006"/>
            </a:avLst>
          </a:prstGeom>
          <a:noFill/>
          <a:ln w="9525" cap="flat" cmpd="sng">
            <a:solidFill>
              <a:srgbClr val="C2C2C2"/>
            </a:solidFill>
            <a:prstDash val="solid"/>
            <a:round/>
            <a:headEnd type="none" w="sm" len="sm"/>
            <a:tailEnd type="none" w="sm" len="sm"/>
          </a:ln>
        </p:spPr>
      </p:cxnSp>
      <p:cxnSp>
        <p:nvCxnSpPr>
          <p:cNvPr id="217" name="Google Shape;217;p7"/>
          <p:cNvCxnSpPr>
            <a:stCxn id="202" idx="2"/>
            <a:endCxn id="214" idx="0"/>
          </p:cNvCxnSpPr>
          <p:nvPr/>
        </p:nvCxnSpPr>
        <p:spPr>
          <a:xfrm rot="-5400000" flipH="1">
            <a:off x="5436666" y="1280892"/>
            <a:ext cx="879600" cy="2932800"/>
          </a:xfrm>
          <a:prstGeom prst="bentConnector3">
            <a:avLst>
              <a:gd name="adj1" fmla="val 50006"/>
            </a:avLst>
          </a:prstGeom>
          <a:noFill/>
          <a:ln w="9525" cap="flat" cmpd="sng">
            <a:solidFill>
              <a:srgbClr val="C2C2C2"/>
            </a:solidFill>
            <a:prstDash val="solid"/>
            <a:round/>
            <a:headEnd type="none" w="sm" len="sm"/>
            <a:tailEnd type="none" w="sm" len="sm"/>
          </a:ln>
        </p:spPr>
      </p:cxnSp>
      <p:cxnSp>
        <p:nvCxnSpPr>
          <p:cNvPr id="218" name="Google Shape;218;p7"/>
          <p:cNvCxnSpPr/>
          <p:nvPr/>
        </p:nvCxnSpPr>
        <p:spPr>
          <a:xfrm>
            <a:off x="8620125" y="1666875"/>
            <a:ext cx="30600" cy="4984500"/>
          </a:xfrm>
          <a:prstGeom prst="straightConnector1">
            <a:avLst/>
          </a:prstGeom>
          <a:noFill/>
          <a:ln w="9525" cap="flat" cmpd="sng">
            <a:solidFill>
              <a:schemeClr val="dk2"/>
            </a:solidFill>
            <a:prstDash val="lgDash"/>
            <a:round/>
            <a:headEnd type="none" w="med" len="med"/>
            <a:tailEnd type="none" w="med" len="med"/>
          </a:ln>
        </p:spPr>
      </p:cxnSp>
      <p:sp>
        <p:nvSpPr>
          <p:cNvPr id="219" name="Google Shape;219;p7"/>
          <p:cNvSpPr/>
          <p:nvPr/>
        </p:nvSpPr>
        <p:spPr>
          <a:xfrm>
            <a:off x="9480666" y="1717392"/>
            <a:ext cx="2050800" cy="590100"/>
          </a:xfrm>
          <a:prstGeom prst="roundRect">
            <a:avLst>
              <a:gd name="adj" fmla="val 50000"/>
            </a:avLst>
          </a:prstGeom>
          <a:solidFill>
            <a:srgbClr val="0944A1"/>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fr-FR" sz="1300">
                <a:solidFill>
                  <a:srgbClr val="FFFFFF"/>
                </a:solidFill>
                <a:latin typeface="Roboto"/>
                <a:ea typeface="Roboto"/>
                <a:cs typeface="Roboto"/>
                <a:sym typeface="Roboto"/>
              </a:rPr>
              <a:t>CSIRT Manager</a:t>
            </a:r>
            <a:endParaRPr sz="1900">
              <a:solidFill>
                <a:srgbClr val="FFFFFF"/>
              </a:solidFill>
            </a:endParaRPr>
          </a:p>
        </p:txBody>
      </p:sp>
      <p:sp>
        <p:nvSpPr>
          <p:cNvPr id="220" name="Google Shape;220;p7"/>
          <p:cNvSpPr/>
          <p:nvPr/>
        </p:nvSpPr>
        <p:spPr>
          <a:xfrm>
            <a:off x="8795737" y="3187200"/>
            <a:ext cx="1572000" cy="590100"/>
          </a:xfrm>
          <a:prstGeom prst="roundRect">
            <a:avLst>
              <a:gd name="adj" fmla="val 50000"/>
            </a:avLst>
          </a:prstGeom>
          <a:solidFill>
            <a:srgbClr val="0D5DDF"/>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fr-FR" sz="600">
                <a:solidFill>
                  <a:srgbClr val="FFFFFF"/>
                </a:solidFill>
                <a:latin typeface="Roboto"/>
                <a:ea typeface="Roboto"/>
                <a:cs typeface="Roboto"/>
                <a:sym typeface="Roboto"/>
              </a:rPr>
              <a:t>Equipe</a:t>
            </a:r>
            <a:endParaRPr sz="600">
              <a:solidFill>
                <a:srgbClr val="FFFFFF"/>
              </a:solidFill>
              <a:latin typeface="Roboto"/>
              <a:ea typeface="Roboto"/>
              <a:cs typeface="Roboto"/>
              <a:sym typeface="Roboto"/>
            </a:endParaRPr>
          </a:p>
          <a:p>
            <a:pPr marL="0" lvl="0" indent="0" algn="ctr" rtl="0">
              <a:spcBef>
                <a:spcPts val="0"/>
              </a:spcBef>
              <a:spcAft>
                <a:spcPts val="0"/>
              </a:spcAft>
              <a:buNone/>
            </a:pPr>
            <a:r>
              <a:rPr lang="fr-FR">
                <a:solidFill>
                  <a:srgbClr val="FFFFFF"/>
                </a:solidFill>
              </a:rPr>
              <a:t>Incident Response</a:t>
            </a:r>
            <a:endParaRPr>
              <a:solidFill>
                <a:srgbClr val="FFFFFF"/>
              </a:solidFill>
            </a:endParaRPr>
          </a:p>
        </p:txBody>
      </p:sp>
      <p:sp>
        <p:nvSpPr>
          <p:cNvPr id="221" name="Google Shape;221;p7"/>
          <p:cNvSpPr/>
          <p:nvPr/>
        </p:nvSpPr>
        <p:spPr>
          <a:xfrm>
            <a:off x="10457950" y="3187200"/>
            <a:ext cx="1572000" cy="590100"/>
          </a:xfrm>
          <a:prstGeom prst="roundRect">
            <a:avLst>
              <a:gd name="adj" fmla="val 50000"/>
            </a:avLst>
          </a:prstGeom>
          <a:solidFill>
            <a:srgbClr val="0D5DDF"/>
          </a:solidFill>
          <a:ln>
            <a:noFill/>
          </a:ln>
        </p:spPr>
        <p:txBody>
          <a:bodyPr spcFirstLastPara="1" wrap="square" lIns="121900" tIns="121900" rIns="121900" bIns="121900" anchor="ctr" anchorCtr="0">
            <a:noAutofit/>
          </a:bodyPr>
          <a:lstStyle/>
          <a:p>
            <a:pPr marL="0" lvl="0" indent="0" algn="ctr" rtl="0">
              <a:spcBef>
                <a:spcPts val="0"/>
              </a:spcBef>
              <a:spcAft>
                <a:spcPts val="0"/>
              </a:spcAft>
              <a:buNone/>
            </a:pPr>
            <a:r>
              <a:rPr lang="fr-FR" sz="600">
                <a:solidFill>
                  <a:srgbClr val="FFFFFF"/>
                </a:solidFill>
                <a:latin typeface="Roboto"/>
                <a:ea typeface="Roboto"/>
                <a:cs typeface="Roboto"/>
                <a:sym typeface="Roboto"/>
              </a:rPr>
              <a:t>Equipe</a:t>
            </a:r>
            <a:endParaRPr sz="600">
              <a:solidFill>
                <a:srgbClr val="FFFFFF"/>
              </a:solidFill>
              <a:latin typeface="Roboto"/>
              <a:ea typeface="Roboto"/>
              <a:cs typeface="Roboto"/>
              <a:sym typeface="Roboto"/>
            </a:endParaRPr>
          </a:p>
          <a:p>
            <a:pPr marL="0" lvl="0" indent="0" algn="ctr" rtl="0">
              <a:spcBef>
                <a:spcPts val="0"/>
              </a:spcBef>
              <a:spcAft>
                <a:spcPts val="0"/>
              </a:spcAft>
              <a:buNone/>
            </a:pPr>
            <a:r>
              <a:rPr lang="fr-FR">
                <a:solidFill>
                  <a:srgbClr val="FFFFFF"/>
                </a:solidFill>
              </a:rPr>
              <a:t>Forensics</a:t>
            </a:r>
            <a:endParaRPr>
              <a:solidFill>
                <a:srgbClr val="FFFFFF"/>
              </a:solidFill>
            </a:endParaRPr>
          </a:p>
        </p:txBody>
      </p:sp>
      <p:sp>
        <p:nvSpPr>
          <p:cNvPr id="222" name="Google Shape;222;p7"/>
          <p:cNvSpPr/>
          <p:nvPr/>
        </p:nvSpPr>
        <p:spPr>
          <a:xfrm>
            <a:off x="8795731" y="4386975"/>
            <a:ext cx="1572000" cy="23241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fr-FR" b="1" dirty="0">
                <a:solidFill>
                  <a:schemeClr val="dk1"/>
                </a:solidFill>
              </a:rPr>
              <a:t>Incident Handler</a:t>
            </a:r>
            <a:endParaRPr b="1" dirty="0">
              <a:solidFill>
                <a:schemeClr val="dk1"/>
              </a:solidFill>
            </a:endParaRPr>
          </a:p>
          <a:p>
            <a:pPr marL="0" lvl="0" indent="0" algn="ctr" rtl="0">
              <a:spcBef>
                <a:spcPts val="0"/>
              </a:spcBef>
              <a:spcAft>
                <a:spcPts val="0"/>
              </a:spcAft>
              <a:buNone/>
            </a:pPr>
            <a:endParaRPr b="1" dirty="0">
              <a:highlight>
                <a:srgbClr val="F1C232"/>
              </a:highlight>
            </a:endParaRPr>
          </a:p>
          <a:p>
            <a:pPr algn="ctr"/>
            <a:r>
              <a:rPr lang="fr-FR" sz="1400" i="1" dirty="0">
                <a:solidFill>
                  <a:schemeClr val="accent1"/>
                </a:solidFill>
              </a:rPr>
              <a:t>Coordonne et gère la réponse aux incidents de sécurité</a:t>
            </a:r>
          </a:p>
          <a:p>
            <a:pPr marL="0" lvl="0" indent="0" algn="ctr" rtl="0">
              <a:spcBef>
                <a:spcPts val="0"/>
              </a:spcBef>
              <a:spcAft>
                <a:spcPts val="0"/>
              </a:spcAft>
              <a:buNone/>
            </a:pPr>
            <a:endParaRPr dirty="0"/>
          </a:p>
        </p:txBody>
      </p:sp>
      <p:sp>
        <p:nvSpPr>
          <p:cNvPr id="223" name="Google Shape;223;p7"/>
          <p:cNvSpPr/>
          <p:nvPr/>
        </p:nvSpPr>
        <p:spPr>
          <a:xfrm>
            <a:off x="10457944" y="4386975"/>
            <a:ext cx="1572000" cy="23241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fr-FR" b="1" dirty="0" err="1"/>
              <a:t>Forensic</a:t>
            </a:r>
            <a:r>
              <a:rPr lang="fr-FR" b="1" dirty="0"/>
              <a:t> </a:t>
            </a:r>
            <a:r>
              <a:rPr lang="fr-FR" b="1" dirty="0" err="1"/>
              <a:t>Investigator</a:t>
            </a:r>
            <a:endParaRPr b="1" dirty="0"/>
          </a:p>
          <a:p>
            <a:pPr marL="0" lvl="0" indent="0" algn="ctr" rtl="0">
              <a:spcBef>
                <a:spcPts val="0"/>
              </a:spcBef>
              <a:spcAft>
                <a:spcPts val="0"/>
              </a:spcAft>
              <a:buNone/>
            </a:pPr>
            <a:endParaRPr dirty="0"/>
          </a:p>
          <a:p>
            <a:pPr algn="ctr"/>
            <a:r>
              <a:rPr lang="fr-FR" i="1" dirty="0">
                <a:solidFill>
                  <a:schemeClr val="accent1"/>
                </a:solidFill>
              </a:rPr>
              <a:t>Analyse en profondeur les données et preuves collectées lors de la réponse à incident</a:t>
            </a:r>
          </a:p>
          <a:p>
            <a:pPr marL="0" lvl="0" indent="0" algn="l" rtl="0">
              <a:spcBef>
                <a:spcPts val="0"/>
              </a:spcBef>
              <a:spcAft>
                <a:spcPts val="0"/>
              </a:spcAft>
              <a:buNone/>
            </a:pPr>
            <a:endParaRPr sz="1100" dirty="0">
              <a:solidFill>
                <a:schemeClr val="dk1"/>
              </a:solidFill>
            </a:endParaRPr>
          </a:p>
          <a:p>
            <a:pPr marL="0" lvl="0" indent="0" algn="l" rtl="0">
              <a:spcBef>
                <a:spcPts val="0"/>
              </a:spcBef>
              <a:spcAft>
                <a:spcPts val="0"/>
              </a:spcAft>
              <a:buNone/>
            </a:pPr>
            <a:endParaRPr sz="1100" dirty="0">
              <a:solidFill>
                <a:schemeClr val="dk1"/>
              </a:solidFill>
            </a:endParaRPr>
          </a:p>
          <a:p>
            <a:pPr marL="0" lvl="0" indent="0" algn="ctr" rtl="0">
              <a:spcBef>
                <a:spcPts val="0"/>
              </a:spcBef>
              <a:spcAft>
                <a:spcPts val="0"/>
              </a:spcAft>
              <a:buNone/>
            </a:pPr>
            <a:endParaRPr dirty="0"/>
          </a:p>
        </p:txBody>
      </p:sp>
      <p:cxnSp>
        <p:nvCxnSpPr>
          <p:cNvPr id="224" name="Google Shape;224;p7"/>
          <p:cNvCxnSpPr>
            <a:stCxn id="219" idx="2"/>
            <a:endCxn id="220" idx="0"/>
          </p:cNvCxnSpPr>
          <p:nvPr/>
        </p:nvCxnSpPr>
        <p:spPr>
          <a:xfrm rot="5400000">
            <a:off x="9604116" y="2285142"/>
            <a:ext cx="879600" cy="924300"/>
          </a:xfrm>
          <a:prstGeom prst="bentConnector3">
            <a:avLst>
              <a:gd name="adj1" fmla="val 50006"/>
            </a:avLst>
          </a:prstGeom>
          <a:noFill/>
          <a:ln w="9525" cap="flat" cmpd="sng">
            <a:solidFill>
              <a:srgbClr val="C2C2C2"/>
            </a:solidFill>
            <a:prstDash val="solid"/>
            <a:round/>
            <a:headEnd type="none" w="sm" len="sm"/>
            <a:tailEnd type="none" w="sm" len="sm"/>
          </a:ln>
        </p:spPr>
      </p:cxnSp>
      <p:cxnSp>
        <p:nvCxnSpPr>
          <p:cNvPr id="225" name="Google Shape;225;p7"/>
          <p:cNvCxnSpPr>
            <a:stCxn id="219" idx="2"/>
            <a:endCxn id="221" idx="0"/>
          </p:cNvCxnSpPr>
          <p:nvPr/>
        </p:nvCxnSpPr>
        <p:spPr>
          <a:xfrm rot="-5400000" flipH="1">
            <a:off x="10435266" y="2378292"/>
            <a:ext cx="879600" cy="738000"/>
          </a:xfrm>
          <a:prstGeom prst="bentConnector3">
            <a:avLst>
              <a:gd name="adj1" fmla="val 50006"/>
            </a:avLst>
          </a:prstGeom>
          <a:noFill/>
          <a:ln w="9525" cap="flat" cmpd="sng">
            <a:solidFill>
              <a:srgbClr val="C2C2C2"/>
            </a:solidFill>
            <a:prstDash val="solid"/>
            <a:round/>
            <a:headEnd type="none" w="sm" len="sm"/>
            <a:tailEnd type="none" w="sm" len="sm"/>
          </a:ln>
        </p:spPr>
      </p:cxnSp>
      <p:cxnSp>
        <p:nvCxnSpPr>
          <p:cNvPr id="226" name="Google Shape;226;p7"/>
          <p:cNvCxnSpPr>
            <a:endCxn id="223" idx="0"/>
          </p:cNvCxnSpPr>
          <p:nvPr/>
        </p:nvCxnSpPr>
        <p:spPr>
          <a:xfrm rot="-5400000" flipH="1">
            <a:off x="10938844" y="4081875"/>
            <a:ext cx="609600" cy="600"/>
          </a:xfrm>
          <a:prstGeom prst="bentConnector3">
            <a:avLst>
              <a:gd name="adj1" fmla="val 50000"/>
            </a:avLst>
          </a:prstGeom>
          <a:noFill/>
          <a:ln w="9525" cap="flat" cmpd="sng">
            <a:solidFill>
              <a:srgbClr val="C2C2C2"/>
            </a:solidFill>
            <a:prstDash val="solid"/>
            <a:round/>
            <a:headEnd type="none" w="sm" len="sm"/>
            <a:tailEnd type="none" w="sm" len="sm"/>
          </a:ln>
        </p:spPr>
      </p:cxnSp>
      <p:cxnSp>
        <p:nvCxnSpPr>
          <p:cNvPr id="227" name="Google Shape;227;p7"/>
          <p:cNvCxnSpPr>
            <a:stCxn id="220" idx="2"/>
            <a:endCxn id="222" idx="0"/>
          </p:cNvCxnSpPr>
          <p:nvPr/>
        </p:nvCxnSpPr>
        <p:spPr>
          <a:xfrm rot="-5400000" flipH="1">
            <a:off x="9277237" y="4081800"/>
            <a:ext cx="609600" cy="600"/>
          </a:xfrm>
          <a:prstGeom prst="bentConnector3">
            <a:avLst>
              <a:gd name="adj1" fmla="val 50006"/>
            </a:avLst>
          </a:prstGeom>
          <a:noFill/>
          <a:ln w="9525" cap="flat" cmpd="sng">
            <a:solidFill>
              <a:srgbClr val="C2C2C2"/>
            </a:solidFill>
            <a:prstDash val="solid"/>
            <a:round/>
            <a:headEnd type="none" w="sm" len="sm"/>
            <a:tailEnd type="none" w="sm" len="sm"/>
          </a:ln>
        </p:spPr>
      </p:cxnSp>
      <p:sp>
        <p:nvSpPr>
          <p:cNvPr id="228" name="Google Shape;228;p7"/>
          <p:cNvSpPr/>
          <p:nvPr/>
        </p:nvSpPr>
        <p:spPr>
          <a:xfrm>
            <a:off x="12553859" y="3187092"/>
            <a:ext cx="2002200" cy="1325700"/>
          </a:xfrm>
          <a:prstGeom prst="round1Rect">
            <a:avLst>
              <a:gd name="adj" fmla="val 16667"/>
            </a:avLst>
          </a:prstGeom>
          <a:solidFill>
            <a:srgbClr val="FFFF00"/>
          </a:solidFill>
          <a:ln w="9525" cap="flat" cmpd="sng">
            <a:solidFill>
              <a:schemeClr val="dk1"/>
            </a:solidFill>
            <a:prstDash val="solid"/>
            <a:round/>
            <a:headEnd type="none" w="sm" len="sm"/>
            <a:tailEnd type="none" w="sm" len="sm"/>
          </a:ln>
          <a:effectLst>
            <a:outerShdw blurRad="571500" dist="133350" dir="2100000" algn="bl" rotWithShape="0">
              <a:srgbClr val="999999">
                <a:alpha val="4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fr-FR" sz="1000" b="1" dirty="0">
                <a:latin typeface="Roboto"/>
                <a:ea typeface="Roboto"/>
                <a:cs typeface="Roboto"/>
                <a:sym typeface="Roboto"/>
              </a:rPr>
              <a:t>À faire</a:t>
            </a:r>
            <a:endParaRPr sz="1000" b="1" dirty="0">
              <a:latin typeface="Roboto"/>
              <a:ea typeface="Roboto"/>
              <a:cs typeface="Roboto"/>
              <a:sym typeface="Roboto"/>
            </a:endParaRPr>
          </a:p>
          <a:p>
            <a:pPr marL="0" lvl="0" indent="0" algn="l" rtl="0">
              <a:spcBef>
                <a:spcPts val="0"/>
              </a:spcBef>
              <a:spcAft>
                <a:spcPts val="0"/>
              </a:spcAft>
              <a:buNone/>
            </a:pPr>
            <a:r>
              <a:rPr lang="fr-FR" sz="1000" dirty="0">
                <a:latin typeface="Roboto"/>
                <a:ea typeface="Roboto"/>
                <a:cs typeface="Roboto"/>
                <a:sym typeface="Roboto"/>
              </a:rPr>
              <a:t>Remplissez le texte manquant à l’aide des notes de slides.</a:t>
            </a:r>
            <a:endParaRPr sz="1000" dirty="0">
              <a:latin typeface="Roboto"/>
              <a:ea typeface="Roboto"/>
              <a:cs typeface="Roboto"/>
              <a:sym typeface="Roboto"/>
            </a:endParaRPr>
          </a:p>
        </p:txBody>
      </p:sp>
      <p:cxnSp>
        <p:nvCxnSpPr>
          <p:cNvPr id="229" name="Google Shape;229;p7"/>
          <p:cNvCxnSpPr>
            <a:stCxn id="214" idx="2"/>
            <a:endCxn id="215" idx="0"/>
          </p:cNvCxnSpPr>
          <p:nvPr/>
        </p:nvCxnSpPr>
        <p:spPr>
          <a:xfrm rot="16200000" flipH="1">
            <a:off x="7252944" y="3867089"/>
            <a:ext cx="661275" cy="481695"/>
          </a:xfrm>
          <a:prstGeom prst="bentConnector3">
            <a:avLst>
              <a:gd name="adj1" fmla="val 50000"/>
            </a:avLst>
          </a:prstGeom>
          <a:noFill/>
          <a:ln w="9525" cap="flat" cmpd="sng">
            <a:solidFill>
              <a:srgbClr val="C2C2C2"/>
            </a:solidFill>
            <a:prstDash val="solid"/>
            <a:round/>
            <a:headEnd type="none" w="sm" len="sm"/>
            <a:tailEnd type="none" w="sm" len="sm"/>
          </a:ln>
        </p:spPr>
      </p:cxnSp>
      <p:pic>
        <p:nvPicPr>
          <p:cNvPr id="230" name="Google Shape;230;p7"/>
          <p:cNvPicPr preferRelativeResize="0"/>
          <p:nvPr/>
        </p:nvPicPr>
        <p:blipFill>
          <a:blip r:embed="rId3">
            <a:alphaModFix/>
          </a:blip>
          <a:stretch>
            <a:fillRect/>
          </a:stretch>
        </p:blipFill>
        <p:spPr>
          <a:xfrm>
            <a:off x="9210575" y="388450"/>
            <a:ext cx="2803274" cy="10318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12"/>
          <p:cNvSpPr txBox="1">
            <a:spLocks noGrp="1"/>
          </p:cNvSpPr>
          <p:nvPr>
            <p:ph type="title"/>
          </p:nvPr>
        </p:nvSpPr>
        <p:spPr>
          <a:xfrm>
            <a:off x="838200" y="365125"/>
            <a:ext cx="94194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fr-FR"/>
              <a:t>Process de gestion des alertes de sécurité</a:t>
            </a:r>
            <a:endParaRPr/>
          </a:p>
        </p:txBody>
      </p:sp>
      <p:graphicFrame>
        <p:nvGraphicFramePr>
          <p:cNvPr id="236" name="Google Shape;236;p12"/>
          <p:cNvGraphicFramePr/>
          <p:nvPr>
            <p:extLst>
              <p:ext uri="{D42A27DB-BD31-4B8C-83A1-F6EECF244321}">
                <p14:modId xmlns:p14="http://schemas.microsoft.com/office/powerpoint/2010/main" val="1625458793"/>
              </p:ext>
            </p:extLst>
          </p:nvPr>
        </p:nvGraphicFramePr>
        <p:xfrm>
          <a:off x="946350" y="1690825"/>
          <a:ext cx="10213950" cy="4814750"/>
        </p:xfrm>
        <a:graphic>
          <a:graphicData uri="http://schemas.openxmlformats.org/drawingml/2006/table">
            <a:tbl>
              <a:tblPr>
                <a:noFill/>
                <a:tableStyleId>{8FE3A16F-044C-4DE3-B4A7-68A633A12E62}</a:tableStyleId>
              </a:tblPr>
              <a:tblGrid>
                <a:gridCol w="686750">
                  <a:extLst>
                    <a:ext uri="{9D8B030D-6E8A-4147-A177-3AD203B41FA5}">
                      <a16:colId xmlns:a16="http://schemas.microsoft.com/office/drawing/2014/main" val="20000"/>
                    </a:ext>
                  </a:extLst>
                </a:gridCol>
                <a:gridCol w="1801500">
                  <a:extLst>
                    <a:ext uri="{9D8B030D-6E8A-4147-A177-3AD203B41FA5}">
                      <a16:colId xmlns:a16="http://schemas.microsoft.com/office/drawing/2014/main" val="20001"/>
                    </a:ext>
                  </a:extLst>
                </a:gridCol>
                <a:gridCol w="7725700">
                  <a:extLst>
                    <a:ext uri="{9D8B030D-6E8A-4147-A177-3AD203B41FA5}">
                      <a16:colId xmlns:a16="http://schemas.microsoft.com/office/drawing/2014/main" val="20002"/>
                    </a:ext>
                  </a:extLst>
                </a:gridCol>
              </a:tblGrid>
              <a:tr h="418475">
                <a:tc>
                  <a:txBody>
                    <a:bodyPr/>
                    <a:lstStyle/>
                    <a:p>
                      <a:pPr marL="0" lvl="0" indent="0" algn="l" rtl="0">
                        <a:spcBef>
                          <a:spcPts val="0"/>
                        </a:spcBef>
                        <a:spcAft>
                          <a:spcPts val="0"/>
                        </a:spcAft>
                        <a:buNone/>
                      </a:pPr>
                      <a:r>
                        <a:rPr lang="fr-FR" sz="1000" b="1">
                          <a:latin typeface="Roboto"/>
                          <a:ea typeface="Roboto"/>
                          <a:cs typeface="Roboto"/>
                          <a:sym typeface="Roboto"/>
                        </a:rPr>
                        <a:t>Numéro</a:t>
                      </a:r>
                      <a:endParaRPr sz="1000" b="1">
                        <a:latin typeface="Roboto"/>
                        <a:ea typeface="Roboto"/>
                        <a:cs typeface="Roboto"/>
                        <a:sym typeface="Roboto"/>
                      </a:endParaRPr>
                    </a:p>
                  </a:txBody>
                  <a:tcPr marL="91425" marR="91425" marT="91425" marB="91425">
                    <a:solidFill>
                      <a:srgbClr val="F1C232"/>
                    </a:solidFill>
                  </a:tcPr>
                </a:tc>
                <a:tc>
                  <a:txBody>
                    <a:bodyPr/>
                    <a:lstStyle/>
                    <a:p>
                      <a:pPr marL="0" lvl="0" indent="0" algn="l" rtl="0">
                        <a:spcBef>
                          <a:spcPts val="0"/>
                        </a:spcBef>
                        <a:spcAft>
                          <a:spcPts val="0"/>
                        </a:spcAft>
                        <a:buNone/>
                      </a:pPr>
                      <a:r>
                        <a:rPr lang="fr-FR" sz="1000" b="1">
                          <a:latin typeface="Roboto"/>
                          <a:ea typeface="Roboto"/>
                          <a:cs typeface="Roboto"/>
                          <a:sym typeface="Roboto"/>
                        </a:rPr>
                        <a:t>Nom de l’étape</a:t>
                      </a:r>
                      <a:endParaRPr sz="1000" b="1">
                        <a:latin typeface="Roboto"/>
                        <a:ea typeface="Roboto"/>
                        <a:cs typeface="Roboto"/>
                        <a:sym typeface="Roboto"/>
                      </a:endParaRPr>
                    </a:p>
                  </a:txBody>
                  <a:tcPr marL="91425" marR="91425" marT="91425" marB="91425">
                    <a:solidFill>
                      <a:srgbClr val="F1C232"/>
                    </a:solidFill>
                  </a:tcPr>
                </a:tc>
                <a:tc>
                  <a:txBody>
                    <a:bodyPr/>
                    <a:lstStyle/>
                    <a:p>
                      <a:pPr marL="0" lvl="0" indent="0" algn="l" rtl="0">
                        <a:spcBef>
                          <a:spcPts val="0"/>
                        </a:spcBef>
                        <a:spcAft>
                          <a:spcPts val="0"/>
                        </a:spcAft>
                        <a:buNone/>
                      </a:pPr>
                      <a:r>
                        <a:rPr lang="fr-FR" sz="1000" b="1">
                          <a:latin typeface="Roboto"/>
                          <a:ea typeface="Roboto"/>
                          <a:cs typeface="Roboto"/>
                          <a:sym typeface="Roboto"/>
                        </a:rPr>
                        <a:t>Description</a:t>
                      </a:r>
                      <a:endParaRPr sz="1000" b="1">
                        <a:latin typeface="Roboto"/>
                        <a:ea typeface="Roboto"/>
                        <a:cs typeface="Roboto"/>
                        <a:sym typeface="Roboto"/>
                      </a:endParaRPr>
                    </a:p>
                  </a:txBody>
                  <a:tcPr marL="91425" marR="91425" marT="91425" marB="91425">
                    <a:solidFill>
                      <a:srgbClr val="F1C232"/>
                    </a:solidFill>
                  </a:tcPr>
                </a:tc>
                <a:extLst>
                  <a:ext uri="{0D108BD9-81ED-4DB2-BD59-A6C34878D82A}">
                    <a16:rowId xmlns:a16="http://schemas.microsoft.com/office/drawing/2014/main" val="10000"/>
                  </a:ext>
                </a:extLst>
              </a:tr>
              <a:tr h="453125">
                <a:tc>
                  <a:txBody>
                    <a:bodyPr/>
                    <a:lstStyle/>
                    <a:p>
                      <a:pPr marL="0" lvl="0" indent="0" algn="l" rtl="0">
                        <a:spcBef>
                          <a:spcPts val="0"/>
                        </a:spcBef>
                        <a:spcAft>
                          <a:spcPts val="0"/>
                        </a:spcAft>
                        <a:buNone/>
                      </a:pPr>
                      <a:r>
                        <a:rPr lang="fr-FR" sz="1000">
                          <a:latin typeface="Roboto"/>
                          <a:ea typeface="Roboto"/>
                          <a:cs typeface="Roboto"/>
                          <a:sym typeface="Roboto"/>
                        </a:rPr>
                        <a:t>0</a:t>
                      </a:r>
                      <a:endParaRPr sz="1000">
                        <a:latin typeface="Roboto"/>
                        <a:ea typeface="Roboto"/>
                        <a:cs typeface="Roboto"/>
                        <a:sym typeface="Roboto"/>
                      </a:endParaRPr>
                    </a:p>
                  </a:txBody>
                  <a:tcPr marL="91425" marR="91425" marT="91425" marB="91425"/>
                </a:tc>
                <a:tc>
                  <a:txBody>
                    <a:bodyPr/>
                    <a:lstStyle/>
                    <a:p>
                      <a:pPr marL="0" lvl="0" indent="0" algn="l" rtl="0">
                        <a:spcBef>
                          <a:spcPts val="0"/>
                        </a:spcBef>
                        <a:spcAft>
                          <a:spcPts val="0"/>
                        </a:spcAft>
                        <a:buNone/>
                      </a:pPr>
                      <a:r>
                        <a:rPr lang="fr-FR" sz="1000">
                          <a:latin typeface="Roboto"/>
                          <a:ea typeface="Roboto"/>
                          <a:cs typeface="Roboto"/>
                          <a:sym typeface="Roboto"/>
                        </a:rPr>
                        <a:t>Création d’une alerte de sécurité</a:t>
                      </a:r>
                      <a:endParaRPr sz="1000">
                        <a:latin typeface="Roboto"/>
                        <a:ea typeface="Roboto"/>
                        <a:cs typeface="Roboto"/>
                        <a:sym typeface="Roboto"/>
                      </a:endParaRPr>
                    </a:p>
                  </a:txBody>
                  <a:tcPr marL="91425" marR="91425" marT="91425" marB="91425"/>
                </a:tc>
                <a:tc>
                  <a:txBody>
                    <a:bodyPr/>
                    <a:lstStyle/>
                    <a:p>
                      <a:pPr marL="0" lvl="0" indent="0" algn="l" rtl="0">
                        <a:spcBef>
                          <a:spcPts val="0"/>
                        </a:spcBef>
                        <a:spcAft>
                          <a:spcPts val="0"/>
                        </a:spcAft>
                        <a:buNone/>
                      </a:pPr>
                      <a:r>
                        <a:rPr lang="fr-FR" sz="1000">
                          <a:latin typeface="Roboto"/>
                          <a:ea typeface="Roboto"/>
                          <a:cs typeface="Roboto"/>
                          <a:sym typeface="Roboto"/>
                        </a:rPr>
                        <a:t> Une alerte de sécurité est remontée au SOC.</a:t>
                      </a:r>
                      <a:endParaRPr sz="1000">
                        <a:latin typeface="Roboto"/>
                        <a:ea typeface="Roboto"/>
                        <a:cs typeface="Roboto"/>
                        <a:sym typeface="Roboto"/>
                      </a:endParaRPr>
                    </a:p>
                  </a:txBody>
                  <a:tcPr marL="91425" marR="91425" marT="91425" marB="91425"/>
                </a:tc>
                <a:extLst>
                  <a:ext uri="{0D108BD9-81ED-4DB2-BD59-A6C34878D82A}">
                    <a16:rowId xmlns:a16="http://schemas.microsoft.com/office/drawing/2014/main" val="10001"/>
                  </a:ext>
                </a:extLst>
              </a:tr>
              <a:tr h="640050">
                <a:tc>
                  <a:txBody>
                    <a:bodyPr/>
                    <a:lstStyle/>
                    <a:p>
                      <a:pPr marL="0" lvl="0" indent="0" algn="l" rtl="0">
                        <a:spcBef>
                          <a:spcPts val="0"/>
                        </a:spcBef>
                        <a:spcAft>
                          <a:spcPts val="0"/>
                        </a:spcAft>
                        <a:buNone/>
                      </a:pPr>
                      <a:r>
                        <a:rPr lang="fr-FR" sz="1000">
                          <a:latin typeface="Roboto"/>
                          <a:ea typeface="Roboto"/>
                          <a:cs typeface="Roboto"/>
                          <a:sym typeface="Roboto"/>
                        </a:rPr>
                        <a:t>1</a:t>
                      </a:r>
                      <a:endParaRPr sz="1000">
                        <a:latin typeface="Roboto"/>
                        <a:ea typeface="Roboto"/>
                        <a:cs typeface="Roboto"/>
                        <a:sym typeface="Roboto"/>
                      </a:endParaRPr>
                    </a:p>
                  </a:txBody>
                  <a:tcPr marL="91425" marR="91425" marT="91425" marB="91425"/>
                </a:tc>
                <a:tc>
                  <a:txBody>
                    <a:bodyPr/>
                    <a:lstStyle/>
                    <a:p>
                      <a:pPr marL="0" lvl="0" indent="0" algn="l" rtl="0">
                        <a:spcBef>
                          <a:spcPts val="0"/>
                        </a:spcBef>
                        <a:spcAft>
                          <a:spcPts val="0"/>
                        </a:spcAft>
                        <a:buNone/>
                      </a:pPr>
                      <a:r>
                        <a:rPr lang="fr-FR" sz="1000">
                          <a:latin typeface="Roboto"/>
                          <a:ea typeface="Roboto"/>
                          <a:cs typeface="Roboto"/>
                          <a:sym typeface="Roboto"/>
                        </a:rPr>
                        <a:t>Assignation</a:t>
                      </a:r>
                      <a:endParaRPr sz="1000">
                        <a:latin typeface="Roboto"/>
                        <a:ea typeface="Roboto"/>
                        <a:cs typeface="Roboto"/>
                        <a:sym typeface="Roboto"/>
                      </a:endParaRPr>
                    </a:p>
                  </a:txBody>
                  <a:tcPr marL="91425" marR="91425" marT="91425" marB="91425"/>
                </a:tc>
                <a:tc>
                  <a:txBody>
                    <a:bodyPr/>
                    <a:lstStyle/>
                    <a:p>
                      <a:pPr marL="0" lvl="0" indent="0" algn="l" rtl="0">
                        <a:spcBef>
                          <a:spcPts val="0"/>
                        </a:spcBef>
                        <a:spcAft>
                          <a:spcPts val="0"/>
                        </a:spcAft>
                        <a:buNone/>
                      </a:pPr>
                      <a:r>
                        <a:rPr lang="fr-FR" sz="1000" dirty="0">
                          <a:latin typeface="Roboto"/>
                          <a:ea typeface="Roboto"/>
                          <a:cs typeface="Roboto"/>
                          <a:sym typeface="Roboto"/>
                        </a:rPr>
                        <a:t>L’analyste SOC s’assigne l’alerte de sécurité. Cela signifie qu’il accuse réception de l’alerte et démarre son investigation. La mesure du temps d’investigation commence à ce moment.</a:t>
                      </a:r>
                      <a:endParaRPr sz="1000" dirty="0">
                        <a:latin typeface="Roboto"/>
                        <a:ea typeface="Roboto"/>
                        <a:cs typeface="Roboto"/>
                        <a:sym typeface="Roboto"/>
                      </a:endParaRPr>
                    </a:p>
                  </a:txBody>
                  <a:tcPr marL="91425" marR="91425" marT="91425" marB="91425"/>
                </a:tc>
                <a:extLst>
                  <a:ext uri="{0D108BD9-81ED-4DB2-BD59-A6C34878D82A}">
                    <a16:rowId xmlns:a16="http://schemas.microsoft.com/office/drawing/2014/main" val="10002"/>
                  </a:ext>
                </a:extLst>
              </a:tr>
              <a:tr h="464025">
                <a:tc>
                  <a:txBody>
                    <a:bodyPr/>
                    <a:lstStyle/>
                    <a:p>
                      <a:pPr marL="0" lvl="0" indent="0" algn="l" rtl="0">
                        <a:spcBef>
                          <a:spcPts val="0"/>
                        </a:spcBef>
                        <a:spcAft>
                          <a:spcPts val="0"/>
                        </a:spcAft>
                        <a:buNone/>
                      </a:pPr>
                      <a:r>
                        <a:rPr lang="fr-FR" sz="1000">
                          <a:latin typeface="Roboto"/>
                          <a:ea typeface="Roboto"/>
                          <a:cs typeface="Roboto"/>
                          <a:sym typeface="Roboto"/>
                        </a:rPr>
                        <a:t>2</a:t>
                      </a:r>
                      <a:endParaRPr sz="1000">
                        <a:latin typeface="Roboto"/>
                        <a:ea typeface="Roboto"/>
                        <a:cs typeface="Roboto"/>
                        <a:sym typeface="Roboto"/>
                      </a:endParaRPr>
                    </a:p>
                  </a:txBody>
                  <a:tcPr marL="91425" marR="91425" marT="91425" marB="91425"/>
                </a:tc>
                <a:tc>
                  <a:txBody>
                    <a:bodyPr/>
                    <a:lstStyle/>
                    <a:p>
                      <a:pPr marL="0" lvl="0" indent="0" algn="l" rtl="0">
                        <a:spcBef>
                          <a:spcPts val="0"/>
                        </a:spcBef>
                        <a:spcAft>
                          <a:spcPts val="0"/>
                        </a:spcAft>
                        <a:buNone/>
                      </a:pPr>
                      <a:r>
                        <a:rPr lang="fr-FR" sz="1000">
                          <a:latin typeface="Roboto"/>
                          <a:ea typeface="Roboto"/>
                          <a:cs typeface="Roboto"/>
                          <a:sym typeface="Roboto"/>
                        </a:rPr>
                        <a:t>Enrichissement</a:t>
                      </a:r>
                      <a:endParaRPr sz="1000">
                        <a:latin typeface="Roboto"/>
                        <a:ea typeface="Roboto"/>
                        <a:cs typeface="Roboto"/>
                        <a:sym typeface="Roboto"/>
                      </a:endParaRPr>
                    </a:p>
                  </a:txBody>
                  <a:tcPr marL="91425" marR="91425" marT="91425" marB="91425"/>
                </a:tc>
                <a:tc>
                  <a:txBody>
                    <a:bodyPr/>
                    <a:lstStyle/>
                    <a:p>
                      <a:pPr marL="0" lvl="0" indent="0" algn="l" rtl="0">
                        <a:spcBef>
                          <a:spcPts val="0"/>
                        </a:spcBef>
                        <a:spcAft>
                          <a:spcPts val="0"/>
                        </a:spcAft>
                        <a:buNone/>
                      </a:pPr>
                      <a:r>
                        <a:rPr lang="fr-FR" sz="1000" dirty="0">
                          <a:solidFill>
                            <a:schemeClr val="accent1"/>
                          </a:solidFill>
                          <a:latin typeface="Roboto"/>
                          <a:ea typeface="Roboto"/>
                          <a:cs typeface="Roboto"/>
                          <a:sym typeface="Roboto"/>
                        </a:rPr>
                        <a:t>L'alerte est enrichie avec des données supplémentaires pour faciliter l'analyse. </a:t>
                      </a:r>
                    </a:p>
                    <a:p>
                      <a:pPr marL="0" lvl="0" indent="0" algn="l" rtl="0">
                        <a:spcBef>
                          <a:spcPts val="0"/>
                        </a:spcBef>
                        <a:spcAft>
                          <a:spcPts val="0"/>
                        </a:spcAft>
                        <a:buNone/>
                      </a:pPr>
                      <a:r>
                        <a:rPr lang="fr-FR" sz="1000" dirty="0">
                          <a:solidFill>
                            <a:schemeClr val="accent1"/>
                          </a:solidFill>
                          <a:latin typeface="Roboto"/>
                          <a:ea typeface="Roboto"/>
                          <a:cs typeface="Roboto"/>
                          <a:sym typeface="Roboto"/>
                        </a:rPr>
                        <a:t>Cela peut inclure l'obtention de contexte sur les systèmes affectés, les utilisateurs impliqués, </a:t>
                      </a:r>
                    </a:p>
                    <a:p>
                      <a:pPr marL="0" lvl="0" indent="0" algn="l" rtl="0">
                        <a:spcBef>
                          <a:spcPts val="0"/>
                        </a:spcBef>
                        <a:spcAft>
                          <a:spcPts val="0"/>
                        </a:spcAft>
                        <a:buNone/>
                      </a:pPr>
                      <a:r>
                        <a:rPr lang="fr-FR" sz="1000" dirty="0">
                          <a:solidFill>
                            <a:schemeClr val="accent1"/>
                          </a:solidFill>
                          <a:latin typeface="Roboto"/>
                          <a:ea typeface="Roboto"/>
                          <a:cs typeface="Roboto"/>
                          <a:sym typeface="Roboto"/>
                        </a:rPr>
                        <a:t>et toute correspondance avec des menaces connues ou des indicateurs de compromission.</a:t>
                      </a:r>
                      <a:endParaRPr sz="1000" dirty="0">
                        <a:solidFill>
                          <a:schemeClr val="accent1"/>
                        </a:solidFill>
                        <a:latin typeface="Roboto"/>
                        <a:ea typeface="Roboto"/>
                        <a:cs typeface="Roboto"/>
                        <a:sym typeface="Roboto"/>
                      </a:endParaRPr>
                    </a:p>
                  </a:txBody>
                  <a:tcPr marL="91425" marR="91425" marT="91425" marB="91425"/>
                </a:tc>
                <a:extLst>
                  <a:ext uri="{0D108BD9-81ED-4DB2-BD59-A6C34878D82A}">
                    <a16:rowId xmlns:a16="http://schemas.microsoft.com/office/drawing/2014/main" val="10003"/>
                  </a:ext>
                </a:extLst>
              </a:tr>
              <a:tr h="464025">
                <a:tc>
                  <a:txBody>
                    <a:bodyPr/>
                    <a:lstStyle/>
                    <a:p>
                      <a:pPr marL="0" lvl="0" indent="0" algn="l" rtl="0">
                        <a:spcBef>
                          <a:spcPts val="0"/>
                        </a:spcBef>
                        <a:spcAft>
                          <a:spcPts val="0"/>
                        </a:spcAft>
                        <a:buNone/>
                      </a:pPr>
                      <a:r>
                        <a:rPr lang="fr-FR" sz="1000">
                          <a:latin typeface="Roboto"/>
                          <a:ea typeface="Roboto"/>
                          <a:cs typeface="Roboto"/>
                          <a:sym typeface="Roboto"/>
                        </a:rPr>
                        <a:t>3.a</a:t>
                      </a:r>
                      <a:endParaRPr sz="1000">
                        <a:latin typeface="Roboto"/>
                        <a:ea typeface="Roboto"/>
                        <a:cs typeface="Roboto"/>
                        <a:sym typeface="Roboto"/>
                      </a:endParaRPr>
                    </a:p>
                  </a:txBody>
                  <a:tcPr marL="91425" marR="91425" marT="91425" marB="91425"/>
                </a:tc>
                <a:tc>
                  <a:txBody>
                    <a:bodyPr/>
                    <a:lstStyle/>
                    <a:p>
                      <a:pPr marL="0" lvl="0" indent="0" algn="l" rtl="0">
                        <a:spcBef>
                          <a:spcPts val="0"/>
                        </a:spcBef>
                        <a:spcAft>
                          <a:spcPts val="0"/>
                        </a:spcAft>
                        <a:buNone/>
                      </a:pPr>
                      <a:r>
                        <a:rPr lang="fr-FR" sz="1000">
                          <a:latin typeface="Roboto"/>
                          <a:ea typeface="Roboto"/>
                          <a:cs typeface="Roboto"/>
                          <a:sym typeface="Roboto"/>
                        </a:rPr>
                        <a:t>Analyse</a:t>
                      </a:r>
                      <a:endParaRPr sz="1000">
                        <a:latin typeface="Roboto"/>
                        <a:ea typeface="Roboto"/>
                        <a:cs typeface="Roboto"/>
                        <a:sym typeface="Roboto"/>
                      </a:endParaRPr>
                    </a:p>
                  </a:txBody>
                  <a:tcPr marL="91425" marR="91425" marT="91425" marB="91425"/>
                </a:tc>
                <a:tc>
                  <a:txBody>
                    <a:bodyPr/>
                    <a:lstStyle/>
                    <a:p>
                      <a:pPr marL="0" lvl="0" indent="0" algn="l" rtl="0">
                        <a:spcBef>
                          <a:spcPts val="0"/>
                        </a:spcBef>
                        <a:spcAft>
                          <a:spcPts val="0"/>
                        </a:spcAft>
                        <a:buNone/>
                      </a:pPr>
                      <a:r>
                        <a:rPr lang="fr-FR" sz="1000" dirty="0">
                          <a:solidFill>
                            <a:schemeClr val="accent1"/>
                          </a:solidFill>
                        </a:rPr>
                        <a:t>L'analyste SOC examine l'alerte en détail pour déterminer la nature et la véracité de l'incident. L'analyse peut impliquer la corrélation des données d'alerte avec d'autres sources, l'examen des logs, et l'utilisation d'outils de forensique pour comprendre ce qui s'est passé.</a:t>
                      </a:r>
                      <a:endParaRPr sz="1000" dirty="0">
                        <a:solidFill>
                          <a:schemeClr val="accent1"/>
                        </a:solidFill>
                        <a:latin typeface="Roboto"/>
                        <a:ea typeface="Roboto"/>
                        <a:cs typeface="Roboto"/>
                        <a:sym typeface="Roboto"/>
                      </a:endParaRPr>
                    </a:p>
                  </a:txBody>
                  <a:tcPr marL="91425" marR="91425" marT="91425" marB="91425"/>
                </a:tc>
                <a:extLst>
                  <a:ext uri="{0D108BD9-81ED-4DB2-BD59-A6C34878D82A}">
                    <a16:rowId xmlns:a16="http://schemas.microsoft.com/office/drawing/2014/main" val="10004"/>
                  </a:ext>
                </a:extLst>
              </a:tr>
              <a:tr h="464025">
                <a:tc>
                  <a:txBody>
                    <a:bodyPr/>
                    <a:lstStyle/>
                    <a:p>
                      <a:pPr marL="0" lvl="0" indent="0" algn="l" rtl="0">
                        <a:spcBef>
                          <a:spcPts val="0"/>
                        </a:spcBef>
                        <a:spcAft>
                          <a:spcPts val="0"/>
                        </a:spcAft>
                        <a:buNone/>
                      </a:pPr>
                      <a:r>
                        <a:rPr lang="fr-FR" sz="1000">
                          <a:latin typeface="Roboto"/>
                          <a:ea typeface="Roboto"/>
                          <a:cs typeface="Roboto"/>
                          <a:sym typeface="Roboto"/>
                        </a:rPr>
                        <a:t>3.b</a:t>
                      </a:r>
                      <a:endParaRPr sz="1000">
                        <a:latin typeface="Roboto"/>
                        <a:ea typeface="Roboto"/>
                        <a:cs typeface="Roboto"/>
                        <a:sym typeface="Roboto"/>
                      </a:endParaRPr>
                    </a:p>
                  </a:txBody>
                  <a:tcPr marL="91425" marR="91425" marT="91425" marB="91425"/>
                </a:tc>
                <a:tc>
                  <a:txBody>
                    <a:bodyPr/>
                    <a:lstStyle/>
                    <a:p>
                      <a:pPr marL="0" lvl="0" indent="0" algn="l" rtl="0">
                        <a:spcBef>
                          <a:spcPts val="0"/>
                        </a:spcBef>
                        <a:spcAft>
                          <a:spcPts val="0"/>
                        </a:spcAft>
                        <a:buNone/>
                      </a:pPr>
                      <a:r>
                        <a:rPr lang="fr-FR" sz="1000">
                          <a:latin typeface="Roboto"/>
                          <a:ea typeface="Roboto"/>
                          <a:cs typeface="Roboto"/>
                          <a:sym typeface="Roboto"/>
                        </a:rPr>
                        <a:t>Escalade</a:t>
                      </a:r>
                      <a:endParaRPr sz="1000">
                        <a:latin typeface="Roboto"/>
                        <a:ea typeface="Roboto"/>
                        <a:cs typeface="Roboto"/>
                        <a:sym typeface="Roboto"/>
                      </a:endParaRPr>
                    </a:p>
                  </a:txBody>
                  <a:tcPr marL="91425" marR="91425" marT="91425" marB="91425"/>
                </a:tc>
                <a:tc>
                  <a:txBody>
                    <a:bodyPr/>
                    <a:lstStyle/>
                    <a:p>
                      <a:pPr marL="0" lvl="0" indent="0" algn="l" rtl="0">
                        <a:spcBef>
                          <a:spcPts val="0"/>
                        </a:spcBef>
                        <a:spcAft>
                          <a:spcPts val="0"/>
                        </a:spcAft>
                        <a:buNone/>
                      </a:pPr>
                      <a:r>
                        <a:rPr lang="fr-FR" sz="1000" dirty="0">
                          <a:solidFill>
                            <a:schemeClr val="accent1"/>
                          </a:solidFill>
                        </a:rPr>
                        <a:t>Si l'alerte nécessite une expertise supplémentaire ou une action rapide, elle est escaladée à des équipes spécialisées, telles que le CSIRT, ou à des niveaux supérieurs de gestion pour des décisions rapides et des mesures de réponse adéquates.</a:t>
                      </a:r>
                      <a:endParaRPr sz="1000" dirty="0">
                        <a:solidFill>
                          <a:schemeClr val="accent1"/>
                        </a:solidFill>
                        <a:latin typeface="Roboto"/>
                        <a:ea typeface="Roboto"/>
                        <a:cs typeface="Roboto"/>
                        <a:sym typeface="Roboto"/>
                      </a:endParaRPr>
                    </a:p>
                  </a:txBody>
                  <a:tcPr marL="91425" marR="91425" marT="91425" marB="91425"/>
                </a:tc>
                <a:extLst>
                  <a:ext uri="{0D108BD9-81ED-4DB2-BD59-A6C34878D82A}">
                    <a16:rowId xmlns:a16="http://schemas.microsoft.com/office/drawing/2014/main" val="10005"/>
                  </a:ext>
                </a:extLst>
              </a:tr>
              <a:tr h="418475">
                <a:tc>
                  <a:txBody>
                    <a:bodyPr/>
                    <a:lstStyle/>
                    <a:p>
                      <a:pPr marL="0" lvl="0" indent="0" algn="l" rtl="0">
                        <a:spcBef>
                          <a:spcPts val="0"/>
                        </a:spcBef>
                        <a:spcAft>
                          <a:spcPts val="0"/>
                        </a:spcAft>
                        <a:buNone/>
                      </a:pPr>
                      <a:r>
                        <a:rPr lang="fr-FR" sz="1000">
                          <a:latin typeface="Roboto"/>
                          <a:ea typeface="Roboto"/>
                          <a:cs typeface="Roboto"/>
                          <a:sym typeface="Roboto"/>
                        </a:rPr>
                        <a:t>4</a:t>
                      </a:r>
                      <a:endParaRPr sz="1000">
                        <a:latin typeface="Roboto"/>
                        <a:ea typeface="Roboto"/>
                        <a:cs typeface="Roboto"/>
                        <a:sym typeface="Roboto"/>
                      </a:endParaRPr>
                    </a:p>
                  </a:txBody>
                  <a:tcPr marL="91425" marR="91425" marT="91425" marB="91425"/>
                </a:tc>
                <a:tc>
                  <a:txBody>
                    <a:bodyPr/>
                    <a:lstStyle/>
                    <a:p>
                      <a:pPr marL="0" lvl="0" indent="0" algn="l" rtl="0">
                        <a:spcBef>
                          <a:spcPts val="0"/>
                        </a:spcBef>
                        <a:spcAft>
                          <a:spcPts val="0"/>
                        </a:spcAft>
                        <a:buNone/>
                      </a:pPr>
                      <a:r>
                        <a:rPr lang="fr-FR" sz="1000">
                          <a:latin typeface="Roboto"/>
                          <a:ea typeface="Roboto"/>
                          <a:cs typeface="Roboto"/>
                          <a:sym typeface="Roboto"/>
                        </a:rPr>
                        <a:t>Qualification</a:t>
                      </a:r>
                      <a:endParaRPr sz="1000">
                        <a:latin typeface="Roboto"/>
                        <a:ea typeface="Roboto"/>
                        <a:cs typeface="Roboto"/>
                        <a:sym typeface="Roboto"/>
                      </a:endParaRPr>
                    </a:p>
                  </a:txBody>
                  <a:tcPr marL="91425" marR="91425" marT="91425" marB="91425"/>
                </a:tc>
                <a:tc>
                  <a:txBody>
                    <a:bodyPr/>
                    <a:lstStyle/>
                    <a:p>
                      <a:pPr marL="0" lvl="0" indent="0" algn="l" rtl="0">
                        <a:spcBef>
                          <a:spcPts val="0"/>
                        </a:spcBef>
                        <a:spcAft>
                          <a:spcPts val="0"/>
                        </a:spcAft>
                        <a:buNone/>
                      </a:pPr>
                      <a:r>
                        <a:rPr lang="fr-FR" sz="1000" dirty="0">
                          <a:solidFill>
                            <a:schemeClr val="accent1"/>
                          </a:solidFill>
                        </a:rPr>
                        <a:t>Cette étape implique la décision finale quant à la classification de l'alerte en tant qu'incident confirmé. Elle est basée sur l'analyse effectuée précédemment et détermine si des mesures correctives doivent être prises.</a:t>
                      </a:r>
                      <a:endParaRPr sz="1000" dirty="0">
                        <a:solidFill>
                          <a:schemeClr val="accent1"/>
                        </a:solidFill>
                        <a:latin typeface="Roboto"/>
                        <a:ea typeface="Roboto"/>
                        <a:cs typeface="Roboto"/>
                        <a:sym typeface="Roboto"/>
                      </a:endParaRPr>
                    </a:p>
                  </a:txBody>
                  <a:tcPr marL="91425" marR="91425" marT="91425" marB="91425"/>
                </a:tc>
                <a:extLst>
                  <a:ext uri="{0D108BD9-81ED-4DB2-BD59-A6C34878D82A}">
                    <a16:rowId xmlns:a16="http://schemas.microsoft.com/office/drawing/2014/main" val="10006"/>
                  </a:ext>
                </a:extLst>
              </a:tr>
              <a:tr h="594700">
                <a:tc>
                  <a:txBody>
                    <a:bodyPr/>
                    <a:lstStyle/>
                    <a:p>
                      <a:pPr marL="0" lvl="0" indent="0" algn="l" rtl="0">
                        <a:spcBef>
                          <a:spcPts val="0"/>
                        </a:spcBef>
                        <a:spcAft>
                          <a:spcPts val="0"/>
                        </a:spcAft>
                        <a:buNone/>
                      </a:pPr>
                      <a:r>
                        <a:rPr lang="fr-FR" sz="1000">
                          <a:latin typeface="Roboto"/>
                          <a:ea typeface="Roboto"/>
                          <a:cs typeface="Roboto"/>
                          <a:sym typeface="Roboto"/>
                        </a:rPr>
                        <a:t>5.a</a:t>
                      </a:r>
                      <a:endParaRPr sz="1000">
                        <a:latin typeface="Roboto"/>
                        <a:ea typeface="Roboto"/>
                        <a:cs typeface="Roboto"/>
                        <a:sym typeface="Roboto"/>
                      </a:endParaRPr>
                    </a:p>
                  </a:txBody>
                  <a:tcPr marL="91425" marR="91425" marT="91425" marB="91425"/>
                </a:tc>
                <a:tc>
                  <a:txBody>
                    <a:bodyPr/>
                    <a:lstStyle/>
                    <a:p>
                      <a:pPr marL="0" lvl="0" indent="0" algn="l" rtl="0">
                        <a:spcBef>
                          <a:spcPts val="0"/>
                        </a:spcBef>
                        <a:spcAft>
                          <a:spcPts val="0"/>
                        </a:spcAft>
                        <a:buNone/>
                      </a:pPr>
                      <a:r>
                        <a:rPr lang="fr-FR" sz="1000">
                          <a:latin typeface="Roboto"/>
                          <a:ea typeface="Roboto"/>
                          <a:cs typeface="Roboto"/>
                          <a:sym typeface="Roboto"/>
                        </a:rPr>
                        <a:t>Tuning</a:t>
                      </a:r>
                      <a:endParaRPr sz="1000">
                        <a:latin typeface="Roboto"/>
                        <a:ea typeface="Roboto"/>
                        <a:cs typeface="Roboto"/>
                        <a:sym typeface="Roboto"/>
                      </a:endParaRPr>
                    </a:p>
                  </a:txBody>
                  <a:tcPr marL="91425" marR="91425" marT="91425" marB="91425"/>
                </a:tc>
                <a:tc>
                  <a:txBody>
                    <a:bodyPr/>
                    <a:lstStyle/>
                    <a:p>
                      <a:pPr marL="0" lvl="0" indent="0" algn="l" rtl="0">
                        <a:spcBef>
                          <a:spcPts val="0"/>
                        </a:spcBef>
                        <a:spcAft>
                          <a:spcPts val="0"/>
                        </a:spcAft>
                        <a:buNone/>
                      </a:pPr>
                      <a:r>
                        <a:rPr lang="fr-FR" sz="1000" dirty="0">
                          <a:solidFill>
                            <a:schemeClr val="accent1"/>
                          </a:solidFill>
                        </a:rPr>
                        <a:t>Ajustement des systèmes de détection pour affiner la précision des alertes futures. Cela inclut la modification des seuils d'alerte, la mise à jour des signatures, et l'amélioration des règles pour réduire les faux positifs et mieux capturer les menaces réelles.</a:t>
                      </a:r>
                      <a:endParaRPr sz="1000" dirty="0">
                        <a:solidFill>
                          <a:schemeClr val="accent1"/>
                        </a:solidFill>
                        <a:latin typeface="Roboto"/>
                        <a:ea typeface="Roboto"/>
                        <a:cs typeface="Roboto"/>
                        <a:sym typeface="Roboto"/>
                      </a:endParaRPr>
                    </a:p>
                  </a:txBody>
                  <a:tcPr marL="91425" marR="91425" marT="91425" marB="91425"/>
                </a:tc>
                <a:extLst>
                  <a:ext uri="{0D108BD9-81ED-4DB2-BD59-A6C34878D82A}">
                    <a16:rowId xmlns:a16="http://schemas.microsoft.com/office/drawing/2014/main" val="10007"/>
                  </a:ext>
                </a:extLst>
              </a:tr>
              <a:tr h="418475">
                <a:tc>
                  <a:txBody>
                    <a:bodyPr/>
                    <a:lstStyle/>
                    <a:p>
                      <a:pPr marL="0" lvl="0" indent="0" algn="l" rtl="0">
                        <a:spcBef>
                          <a:spcPts val="0"/>
                        </a:spcBef>
                        <a:spcAft>
                          <a:spcPts val="0"/>
                        </a:spcAft>
                        <a:buNone/>
                      </a:pPr>
                      <a:r>
                        <a:rPr lang="fr-FR" sz="1000">
                          <a:latin typeface="Roboto"/>
                          <a:ea typeface="Roboto"/>
                          <a:cs typeface="Roboto"/>
                          <a:sym typeface="Roboto"/>
                        </a:rPr>
                        <a:t>5.b</a:t>
                      </a:r>
                      <a:endParaRPr sz="1000">
                        <a:latin typeface="Roboto"/>
                        <a:ea typeface="Roboto"/>
                        <a:cs typeface="Roboto"/>
                        <a:sym typeface="Roboto"/>
                      </a:endParaRPr>
                    </a:p>
                  </a:txBody>
                  <a:tcPr marL="91425" marR="91425" marT="91425" marB="91425"/>
                </a:tc>
                <a:tc>
                  <a:txBody>
                    <a:bodyPr/>
                    <a:lstStyle/>
                    <a:p>
                      <a:pPr marL="0" lvl="0" indent="0" algn="l" rtl="0">
                        <a:spcBef>
                          <a:spcPts val="0"/>
                        </a:spcBef>
                        <a:spcAft>
                          <a:spcPts val="0"/>
                        </a:spcAft>
                        <a:buNone/>
                      </a:pPr>
                      <a:r>
                        <a:rPr lang="fr-FR" sz="1000">
                          <a:latin typeface="Roboto"/>
                          <a:ea typeface="Roboto"/>
                          <a:cs typeface="Roboto"/>
                          <a:sym typeface="Roboto"/>
                        </a:rPr>
                        <a:t>Escalade au CSIRT</a:t>
                      </a:r>
                      <a:endParaRPr sz="1000">
                        <a:latin typeface="Roboto"/>
                        <a:ea typeface="Roboto"/>
                        <a:cs typeface="Roboto"/>
                        <a:sym typeface="Roboto"/>
                      </a:endParaRPr>
                    </a:p>
                  </a:txBody>
                  <a:tcPr marL="91425" marR="91425" marT="91425" marB="91425"/>
                </a:tc>
                <a:tc>
                  <a:txBody>
                    <a:bodyPr/>
                    <a:lstStyle/>
                    <a:p>
                      <a:pPr marL="0" lvl="0" indent="0" algn="l" rtl="0">
                        <a:spcBef>
                          <a:spcPts val="0"/>
                        </a:spcBef>
                        <a:spcAft>
                          <a:spcPts val="0"/>
                        </a:spcAft>
                        <a:buNone/>
                      </a:pPr>
                      <a:r>
                        <a:rPr lang="fr-FR" sz="1000" dirty="0">
                          <a:latin typeface="Roboto"/>
                          <a:ea typeface="Roboto"/>
                          <a:cs typeface="Roboto"/>
                          <a:sym typeface="Roboto"/>
                        </a:rPr>
                        <a:t>L’incident est escaladé à l’équipe de réponse à incident.</a:t>
                      </a:r>
                      <a:endParaRPr sz="1000" dirty="0">
                        <a:latin typeface="Roboto"/>
                        <a:ea typeface="Roboto"/>
                        <a:cs typeface="Roboto"/>
                        <a:sym typeface="Roboto"/>
                      </a:endParaRPr>
                    </a:p>
                  </a:txBody>
                  <a:tcPr marL="91425" marR="91425" marT="91425" marB="91425"/>
                </a:tc>
                <a:extLst>
                  <a:ext uri="{0D108BD9-81ED-4DB2-BD59-A6C34878D82A}">
                    <a16:rowId xmlns:a16="http://schemas.microsoft.com/office/drawing/2014/main" val="10008"/>
                  </a:ext>
                </a:extLst>
              </a:tr>
            </a:tbl>
          </a:graphicData>
        </a:graphic>
      </p:graphicFrame>
      <p:sp>
        <p:nvSpPr>
          <p:cNvPr id="237" name="Google Shape;237;p12"/>
          <p:cNvSpPr/>
          <p:nvPr/>
        </p:nvSpPr>
        <p:spPr>
          <a:xfrm>
            <a:off x="12312904" y="4494243"/>
            <a:ext cx="2002200" cy="1325700"/>
          </a:xfrm>
          <a:prstGeom prst="round1Rect">
            <a:avLst>
              <a:gd name="adj" fmla="val 16667"/>
            </a:avLst>
          </a:prstGeom>
          <a:solidFill>
            <a:srgbClr val="FFFF00"/>
          </a:solidFill>
          <a:ln w="9525" cap="flat" cmpd="sng">
            <a:solidFill>
              <a:schemeClr val="dk1"/>
            </a:solidFill>
            <a:prstDash val="solid"/>
            <a:round/>
            <a:headEnd type="none" w="sm" len="sm"/>
            <a:tailEnd type="none" w="sm" len="sm"/>
          </a:ln>
          <a:effectLst>
            <a:outerShdw blurRad="571500" dist="133350" dir="2100000" algn="bl" rotWithShape="0">
              <a:srgbClr val="999999">
                <a:alpha val="4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fr-FR" sz="1000" b="1" dirty="0">
                <a:latin typeface="Roboto"/>
                <a:ea typeface="Roboto"/>
                <a:cs typeface="Roboto"/>
                <a:sym typeface="Roboto"/>
              </a:rPr>
              <a:t>À faire</a:t>
            </a:r>
            <a:endParaRPr sz="1000" b="1" dirty="0">
              <a:latin typeface="Roboto"/>
              <a:ea typeface="Roboto"/>
              <a:cs typeface="Roboto"/>
              <a:sym typeface="Roboto"/>
            </a:endParaRPr>
          </a:p>
          <a:p>
            <a:pPr marL="0" lvl="0" indent="0" algn="l" rtl="0">
              <a:spcBef>
                <a:spcPts val="0"/>
              </a:spcBef>
              <a:spcAft>
                <a:spcPts val="0"/>
              </a:spcAft>
              <a:buNone/>
            </a:pPr>
            <a:r>
              <a:rPr lang="fr-FR" sz="1000" dirty="0">
                <a:latin typeface="Roboto"/>
                <a:ea typeface="Roboto"/>
                <a:cs typeface="Roboto"/>
                <a:sym typeface="Roboto"/>
              </a:rPr>
              <a:t>Décrivez les étapes d’investigation. Recherchez les définitions des termes.</a:t>
            </a:r>
            <a:endParaRPr sz="1000" dirty="0">
              <a:latin typeface="Roboto"/>
              <a:ea typeface="Roboto"/>
              <a:cs typeface="Roboto"/>
              <a:sym typeface="Roboto"/>
            </a:endParaRPr>
          </a:p>
        </p:txBody>
      </p:sp>
      <p:pic>
        <p:nvPicPr>
          <p:cNvPr id="238" name="Google Shape;238;p12"/>
          <p:cNvPicPr preferRelativeResize="0"/>
          <p:nvPr/>
        </p:nvPicPr>
        <p:blipFill>
          <a:blip r:embed="rId3">
            <a:alphaModFix/>
          </a:blip>
          <a:stretch>
            <a:fillRect/>
          </a:stretch>
        </p:blipFill>
        <p:spPr>
          <a:xfrm>
            <a:off x="9570800" y="388450"/>
            <a:ext cx="2443051" cy="8992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g159ff49abde_0_92"/>
          <p:cNvSpPr txBox="1">
            <a:spLocks noGrp="1"/>
          </p:cNvSpPr>
          <p:nvPr>
            <p:ph type="title"/>
          </p:nvPr>
        </p:nvSpPr>
        <p:spPr>
          <a:xfrm>
            <a:off x="838200" y="365125"/>
            <a:ext cx="94194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fr-FR" dirty="0"/>
              <a:t>Process de réponse aux incidents de sécurité</a:t>
            </a:r>
            <a:endParaRPr dirty="0"/>
          </a:p>
        </p:txBody>
      </p:sp>
      <p:graphicFrame>
        <p:nvGraphicFramePr>
          <p:cNvPr id="244" name="Google Shape;244;g159ff49abde_0_92"/>
          <p:cNvGraphicFramePr/>
          <p:nvPr>
            <p:extLst>
              <p:ext uri="{D42A27DB-BD31-4B8C-83A1-F6EECF244321}">
                <p14:modId xmlns:p14="http://schemas.microsoft.com/office/powerpoint/2010/main" val="3778315481"/>
              </p:ext>
            </p:extLst>
          </p:nvPr>
        </p:nvGraphicFramePr>
        <p:xfrm>
          <a:off x="1031700" y="2148025"/>
          <a:ext cx="10128600" cy="3870750"/>
        </p:xfrm>
        <a:graphic>
          <a:graphicData uri="http://schemas.openxmlformats.org/drawingml/2006/table">
            <a:tbl>
              <a:tblPr>
                <a:noFill/>
                <a:tableStyleId>{8FE3A16F-044C-4DE3-B4A7-68A633A12E62}</a:tableStyleId>
              </a:tblPr>
              <a:tblGrid>
                <a:gridCol w="601400">
                  <a:extLst>
                    <a:ext uri="{9D8B030D-6E8A-4147-A177-3AD203B41FA5}">
                      <a16:colId xmlns:a16="http://schemas.microsoft.com/office/drawing/2014/main" val="20000"/>
                    </a:ext>
                  </a:extLst>
                </a:gridCol>
                <a:gridCol w="1801500">
                  <a:extLst>
                    <a:ext uri="{9D8B030D-6E8A-4147-A177-3AD203B41FA5}">
                      <a16:colId xmlns:a16="http://schemas.microsoft.com/office/drawing/2014/main" val="20001"/>
                    </a:ext>
                  </a:extLst>
                </a:gridCol>
                <a:gridCol w="7725700">
                  <a:extLst>
                    <a:ext uri="{9D8B030D-6E8A-4147-A177-3AD203B41FA5}">
                      <a16:colId xmlns:a16="http://schemas.microsoft.com/office/drawing/2014/main" val="20002"/>
                    </a:ext>
                  </a:extLst>
                </a:gridCol>
              </a:tblGrid>
              <a:tr h="418475">
                <a:tc>
                  <a:txBody>
                    <a:bodyPr/>
                    <a:lstStyle/>
                    <a:p>
                      <a:pPr marL="0" lvl="0" indent="0" algn="l" rtl="0">
                        <a:spcBef>
                          <a:spcPts val="0"/>
                        </a:spcBef>
                        <a:spcAft>
                          <a:spcPts val="0"/>
                        </a:spcAft>
                        <a:buNone/>
                      </a:pPr>
                      <a:r>
                        <a:rPr lang="fr-FR" sz="1000" b="1">
                          <a:latin typeface="Roboto"/>
                          <a:ea typeface="Roboto"/>
                          <a:cs typeface="Roboto"/>
                          <a:sym typeface="Roboto"/>
                        </a:rPr>
                        <a:t>Numéro</a:t>
                      </a:r>
                      <a:endParaRPr sz="1000" b="1">
                        <a:latin typeface="Roboto"/>
                        <a:ea typeface="Roboto"/>
                        <a:cs typeface="Roboto"/>
                        <a:sym typeface="Roboto"/>
                      </a:endParaRPr>
                    </a:p>
                  </a:txBody>
                  <a:tcPr marL="91425" marR="91425" marT="91425" marB="91425">
                    <a:solidFill>
                      <a:srgbClr val="F1C232"/>
                    </a:solidFill>
                  </a:tcPr>
                </a:tc>
                <a:tc>
                  <a:txBody>
                    <a:bodyPr/>
                    <a:lstStyle/>
                    <a:p>
                      <a:pPr marL="0" lvl="0" indent="0" algn="l" rtl="0">
                        <a:spcBef>
                          <a:spcPts val="0"/>
                        </a:spcBef>
                        <a:spcAft>
                          <a:spcPts val="0"/>
                        </a:spcAft>
                        <a:buNone/>
                      </a:pPr>
                      <a:r>
                        <a:rPr lang="fr-FR" sz="1000" b="1">
                          <a:latin typeface="Roboto"/>
                          <a:ea typeface="Roboto"/>
                          <a:cs typeface="Roboto"/>
                          <a:sym typeface="Roboto"/>
                        </a:rPr>
                        <a:t>Nom de l’étape</a:t>
                      </a:r>
                      <a:endParaRPr sz="1000" b="1">
                        <a:latin typeface="Roboto"/>
                        <a:ea typeface="Roboto"/>
                        <a:cs typeface="Roboto"/>
                        <a:sym typeface="Roboto"/>
                      </a:endParaRPr>
                    </a:p>
                  </a:txBody>
                  <a:tcPr marL="91425" marR="91425" marT="91425" marB="91425">
                    <a:solidFill>
                      <a:srgbClr val="F1C232"/>
                    </a:solidFill>
                  </a:tcPr>
                </a:tc>
                <a:tc>
                  <a:txBody>
                    <a:bodyPr/>
                    <a:lstStyle/>
                    <a:p>
                      <a:pPr marL="0" lvl="0" indent="0" algn="l" rtl="0">
                        <a:spcBef>
                          <a:spcPts val="0"/>
                        </a:spcBef>
                        <a:spcAft>
                          <a:spcPts val="0"/>
                        </a:spcAft>
                        <a:buNone/>
                      </a:pPr>
                      <a:r>
                        <a:rPr lang="fr-FR" sz="1000" b="1">
                          <a:latin typeface="Roboto"/>
                          <a:ea typeface="Roboto"/>
                          <a:cs typeface="Roboto"/>
                          <a:sym typeface="Roboto"/>
                        </a:rPr>
                        <a:t>Description</a:t>
                      </a:r>
                      <a:endParaRPr sz="1000" b="1">
                        <a:latin typeface="Roboto"/>
                        <a:ea typeface="Roboto"/>
                        <a:cs typeface="Roboto"/>
                        <a:sym typeface="Roboto"/>
                      </a:endParaRPr>
                    </a:p>
                  </a:txBody>
                  <a:tcPr marL="91425" marR="91425" marT="91425" marB="91425">
                    <a:solidFill>
                      <a:srgbClr val="F1C232"/>
                    </a:solidFill>
                  </a:tcPr>
                </a:tc>
                <a:extLst>
                  <a:ext uri="{0D108BD9-81ED-4DB2-BD59-A6C34878D82A}">
                    <a16:rowId xmlns:a16="http://schemas.microsoft.com/office/drawing/2014/main" val="10000"/>
                  </a:ext>
                </a:extLst>
              </a:tr>
              <a:tr h="453125">
                <a:tc>
                  <a:txBody>
                    <a:bodyPr/>
                    <a:lstStyle/>
                    <a:p>
                      <a:pPr marL="0" lvl="0" indent="0" algn="l" rtl="0">
                        <a:spcBef>
                          <a:spcPts val="0"/>
                        </a:spcBef>
                        <a:spcAft>
                          <a:spcPts val="0"/>
                        </a:spcAft>
                        <a:buNone/>
                      </a:pPr>
                      <a:r>
                        <a:rPr lang="fr-FR" sz="1000">
                          <a:latin typeface="Roboto"/>
                          <a:ea typeface="Roboto"/>
                          <a:cs typeface="Roboto"/>
                          <a:sym typeface="Roboto"/>
                        </a:rPr>
                        <a:t>0</a:t>
                      </a:r>
                      <a:endParaRPr sz="1000">
                        <a:latin typeface="Roboto"/>
                        <a:ea typeface="Roboto"/>
                        <a:cs typeface="Roboto"/>
                        <a:sym typeface="Roboto"/>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fr-FR" sz="1000">
                          <a:latin typeface="Roboto"/>
                          <a:ea typeface="Roboto"/>
                          <a:cs typeface="Roboto"/>
                          <a:sym typeface="Roboto"/>
                        </a:rPr>
                        <a:t>Prepare</a:t>
                      </a:r>
                      <a:endParaRPr sz="1000">
                        <a:latin typeface="Roboto"/>
                        <a:ea typeface="Roboto"/>
                        <a:cs typeface="Roboto"/>
                        <a:sym typeface="Roboto"/>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fr-FR" sz="1000" dirty="0">
                          <a:solidFill>
                            <a:schemeClr val="accent1"/>
                          </a:solidFill>
                        </a:rPr>
                        <a:t>Mettre en place les politiques, les outils, et les équipes nécessaires pour gérer et répondre efficacement aux incidents de sécurité. Cela inclut la formation des équipes, l'établissement de lignes de communication claires, et la préparation des ressources techniques.</a:t>
                      </a:r>
                      <a:endParaRPr sz="1000" dirty="0">
                        <a:solidFill>
                          <a:schemeClr val="accent1"/>
                        </a:solidFill>
                        <a:latin typeface="Roboto"/>
                        <a:ea typeface="Roboto"/>
                        <a:cs typeface="Roboto"/>
                        <a:sym typeface="Roboto"/>
                      </a:endParaRPr>
                    </a:p>
                  </a:txBody>
                  <a:tcPr marL="91425" marR="91425" marT="91425" marB="91425"/>
                </a:tc>
                <a:extLst>
                  <a:ext uri="{0D108BD9-81ED-4DB2-BD59-A6C34878D82A}">
                    <a16:rowId xmlns:a16="http://schemas.microsoft.com/office/drawing/2014/main" val="10001"/>
                  </a:ext>
                </a:extLst>
              </a:tr>
              <a:tr h="640050">
                <a:tc>
                  <a:txBody>
                    <a:bodyPr/>
                    <a:lstStyle/>
                    <a:p>
                      <a:pPr marL="0" lvl="0" indent="0" algn="l" rtl="0">
                        <a:spcBef>
                          <a:spcPts val="0"/>
                        </a:spcBef>
                        <a:spcAft>
                          <a:spcPts val="0"/>
                        </a:spcAft>
                        <a:buNone/>
                      </a:pPr>
                      <a:r>
                        <a:rPr lang="fr-FR" sz="1000">
                          <a:latin typeface="Roboto"/>
                          <a:ea typeface="Roboto"/>
                          <a:cs typeface="Roboto"/>
                          <a:sym typeface="Roboto"/>
                        </a:rPr>
                        <a:t>1</a:t>
                      </a:r>
                      <a:endParaRPr sz="1000">
                        <a:latin typeface="Roboto"/>
                        <a:ea typeface="Roboto"/>
                        <a:cs typeface="Roboto"/>
                        <a:sym typeface="Roboto"/>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fr-FR" sz="1000">
                          <a:latin typeface="Roboto"/>
                          <a:ea typeface="Roboto"/>
                          <a:cs typeface="Roboto"/>
                          <a:sym typeface="Roboto"/>
                        </a:rPr>
                        <a:t>Identification</a:t>
                      </a:r>
                      <a:endParaRPr sz="1000">
                        <a:latin typeface="Roboto"/>
                        <a:ea typeface="Roboto"/>
                        <a:cs typeface="Roboto"/>
                        <a:sym typeface="Roboto"/>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fr-FR" sz="1000" dirty="0">
                          <a:solidFill>
                            <a:schemeClr val="accent1"/>
                          </a:solidFill>
                        </a:rPr>
                        <a:t>Détecter et identifier les incidents en analysant les alertes de sécurité, les logs, et les rapports pour déterminer si une activité suspecte ou malveillante a effectivement eu lieu.</a:t>
                      </a:r>
                      <a:endParaRPr sz="1000" dirty="0">
                        <a:solidFill>
                          <a:schemeClr val="accent1"/>
                        </a:solidFill>
                        <a:latin typeface="Roboto"/>
                        <a:ea typeface="Roboto"/>
                        <a:cs typeface="Roboto"/>
                        <a:sym typeface="Roboto"/>
                      </a:endParaRPr>
                    </a:p>
                  </a:txBody>
                  <a:tcPr marL="91425" marR="91425" marT="91425" marB="91425">
                    <a:lnL w="9525" cap="flat" cmpd="sng">
                      <a:solidFill>
                        <a:srgbClr val="9E9E9E"/>
                      </a:solidFill>
                      <a:prstDash val="solid"/>
                      <a:round/>
                      <a:headEnd type="none" w="sm" len="sm"/>
                      <a:tailEnd type="none" w="sm" len="sm"/>
                    </a:lnL>
                  </a:tcPr>
                </a:tc>
                <a:extLst>
                  <a:ext uri="{0D108BD9-81ED-4DB2-BD59-A6C34878D82A}">
                    <a16:rowId xmlns:a16="http://schemas.microsoft.com/office/drawing/2014/main" val="10002"/>
                  </a:ext>
                </a:extLst>
              </a:tr>
              <a:tr h="640050">
                <a:tc>
                  <a:txBody>
                    <a:bodyPr/>
                    <a:lstStyle/>
                    <a:p>
                      <a:pPr marL="0" lvl="0" indent="0" algn="l" rtl="0">
                        <a:spcBef>
                          <a:spcPts val="0"/>
                        </a:spcBef>
                        <a:spcAft>
                          <a:spcPts val="0"/>
                        </a:spcAft>
                        <a:buNone/>
                      </a:pPr>
                      <a:r>
                        <a:rPr lang="fr-FR" sz="1000">
                          <a:latin typeface="Roboto"/>
                          <a:ea typeface="Roboto"/>
                          <a:cs typeface="Roboto"/>
                          <a:sym typeface="Roboto"/>
                        </a:rPr>
                        <a:t>2</a:t>
                      </a:r>
                      <a:endParaRPr sz="1000">
                        <a:latin typeface="Roboto"/>
                        <a:ea typeface="Roboto"/>
                        <a:cs typeface="Roboto"/>
                        <a:sym typeface="Roboto"/>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fr-FR" sz="1000" dirty="0" err="1">
                          <a:latin typeface="Roboto"/>
                          <a:ea typeface="Roboto"/>
                          <a:cs typeface="Roboto"/>
                          <a:sym typeface="Roboto"/>
                        </a:rPr>
                        <a:t>Containment</a:t>
                      </a:r>
                      <a:endParaRPr sz="1000" dirty="0">
                        <a:latin typeface="Roboto"/>
                        <a:ea typeface="Roboto"/>
                        <a:cs typeface="Roboto"/>
                        <a:sym typeface="Roboto"/>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fr-FR" sz="1000" dirty="0">
                          <a:solidFill>
                            <a:schemeClr val="accent1"/>
                          </a:solidFill>
                        </a:rPr>
                        <a:t>Limiter l'impact de l'incident en isolant les systèmes affectés ou en limitant l'accès pour empêcher la propagation de la menace. Le confinement peut être à court terme (rapidement exécutable) ou à long terme (plus structuré et durable).</a:t>
                      </a:r>
                      <a:endParaRPr sz="1000" dirty="0">
                        <a:solidFill>
                          <a:schemeClr val="accent1"/>
                        </a:solidFill>
                        <a:latin typeface="Roboto"/>
                        <a:ea typeface="Roboto"/>
                        <a:cs typeface="Roboto"/>
                        <a:sym typeface="Roboto"/>
                      </a:endParaRPr>
                    </a:p>
                  </a:txBody>
                  <a:tcPr marL="91425" marR="91425" marT="91425" marB="91425">
                    <a:lnL w="9525" cap="flat" cmpd="sng">
                      <a:solidFill>
                        <a:srgbClr val="9E9E9E"/>
                      </a:solidFill>
                      <a:prstDash val="solid"/>
                      <a:round/>
                      <a:headEnd type="none" w="sm" len="sm"/>
                      <a:tailEnd type="none" w="sm" len="sm"/>
                    </a:lnL>
                  </a:tcPr>
                </a:tc>
                <a:extLst>
                  <a:ext uri="{0D108BD9-81ED-4DB2-BD59-A6C34878D82A}">
                    <a16:rowId xmlns:a16="http://schemas.microsoft.com/office/drawing/2014/main" val="10003"/>
                  </a:ext>
                </a:extLst>
              </a:tr>
              <a:tr h="464025">
                <a:tc>
                  <a:txBody>
                    <a:bodyPr/>
                    <a:lstStyle/>
                    <a:p>
                      <a:pPr marL="0" lvl="0" indent="0" algn="l" rtl="0">
                        <a:spcBef>
                          <a:spcPts val="0"/>
                        </a:spcBef>
                        <a:spcAft>
                          <a:spcPts val="0"/>
                        </a:spcAft>
                        <a:buNone/>
                      </a:pPr>
                      <a:r>
                        <a:rPr lang="fr-FR" sz="1000">
                          <a:latin typeface="Roboto"/>
                          <a:ea typeface="Roboto"/>
                          <a:cs typeface="Roboto"/>
                          <a:sym typeface="Roboto"/>
                        </a:rPr>
                        <a:t>3.a</a:t>
                      </a:r>
                      <a:endParaRPr sz="1000">
                        <a:latin typeface="Roboto"/>
                        <a:ea typeface="Roboto"/>
                        <a:cs typeface="Roboto"/>
                        <a:sym typeface="Roboto"/>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fr-FR" sz="1000">
                          <a:latin typeface="Roboto"/>
                          <a:ea typeface="Roboto"/>
                          <a:cs typeface="Roboto"/>
                          <a:sym typeface="Roboto"/>
                        </a:rPr>
                        <a:t>Eradication</a:t>
                      </a:r>
                      <a:endParaRPr sz="1000">
                        <a:latin typeface="Roboto"/>
                        <a:ea typeface="Roboto"/>
                        <a:cs typeface="Roboto"/>
                        <a:sym typeface="Roboto"/>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fr-FR" sz="1000" dirty="0">
                          <a:solidFill>
                            <a:schemeClr val="accent1"/>
                          </a:solidFill>
                        </a:rPr>
                        <a:t>Éliminer la cause de l'incident et tout élément malveillant du système, comme les malwares ou les accès non autorisés, pour empêcher que l'incident ne se reproduise.</a:t>
                      </a:r>
                      <a:endParaRPr sz="1000" dirty="0">
                        <a:solidFill>
                          <a:schemeClr val="accent1"/>
                        </a:solidFill>
                        <a:latin typeface="Roboto"/>
                        <a:ea typeface="Roboto"/>
                        <a:cs typeface="Roboto"/>
                        <a:sym typeface="Roboto"/>
                      </a:endParaRPr>
                    </a:p>
                  </a:txBody>
                  <a:tcPr marL="91425" marR="91425" marT="91425" marB="91425">
                    <a:lnL w="9525" cap="flat" cmpd="sng">
                      <a:solidFill>
                        <a:srgbClr val="9E9E9E"/>
                      </a:solidFill>
                      <a:prstDash val="solid"/>
                      <a:round/>
                      <a:headEnd type="none" w="sm" len="sm"/>
                      <a:tailEnd type="none" w="sm" len="sm"/>
                    </a:lnL>
                  </a:tcPr>
                </a:tc>
                <a:extLst>
                  <a:ext uri="{0D108BD9-81ED-4DB2-BD59-A6C34878D82A}">
                    <a16:rowId xmlns:a16="http://schemas.microsoft.com/office/drawing/2014/main" val="10004"/>
                  </a:ext>
                </a:extLst>
              </a:tr>
              <a:tr h="464025">
                <a:tc>
                  <a:txBody>
                    <a:bodyPr/>
                    <a:lstStyle/>
                    <a:p>
                      <a:pPr marL="0" lvl="0" indent="0" algn="l" rtl="0">
                        <a:spcBef>
                          <a:spcPts val="0"/>
                        </a:spcBef>
                        <a:spcAft>
                          <a:spcPts val="0"/>
                        </a:spcAft>
                        <a:buNone/>
                      </a:pPr>
                      <a:r>
                        <a:rPr lang="fr-FR" sz="1000">
                          <a:latin typeface="Roboto"/>
                          <a:ea typeface="Roboto"/>
                          <a:cs typeface="Roboto"/>
                          <a:sym typeface="Roboto"/>
                        </a:rPr>
                        <a:t>3.b</a:t>
                      </a:r>
                      <a:endParaRPr sz="1000">
                        <a:latin typeface="Roboto"/>
                        <a:ea typeface="Roboto"/>
                        <a:cs typeface="Roboto"/>
                        <a:sym typeface="Roboto"/>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fr-FR" sz="1000">
                          <a:latin typeface="Roboto"/>
                          <a:ea typeface="Roboto"/>
                          <a:cs typeface="Roboto"/>
                          <a:sym typeface="Roboto"/>
                        </a:rPr>
                        <a:t>Recovery</a:t>
                      </a:r>
                      <a:endParaRPr sz="1000">
                        <a:latin typeface="Roboto"/>
                        <a:ea typeface="Roboto"/>
                        <a:cs typeface="Roboto"/>
                        <a:sym typeface="Roboto"/>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fr-FR" sz="1000" dirty="0">
                          <a:solidFill>
                            <a:schemeClr val="accent1"/>
                          </a:solidFill>
                        </a:rPr>
                        <a:t>Restaurer et valider les systèmes affectés pour les remettre en service après avoir assuré qu'ils sont sécurisés. Cela peut inclure la restauration de données à partir de sauvegardes, la vérification de l'intégrité des systèmes, et la surveillance continue pour détecter d'éventuelles récidives.</a:t>
                      </a:r>
                      <a:endParaRPr sz="1000" dirty="0">
                        <a:solidFill>
                          <a:schemeClr val="accent1"/>
                        </a:solidFill>
                        <a:latin typeface="Roboto"/>
                        <a:ea typeface="Roboto"/>
                        <a:cs typeface="Roboto"/>
                        <a:sym typeface="Roboto"/>
                      </a:endParaRPr>
                    </a:p>
                  </a:txBody>
                  <a:tcPr marL="91425" marR="91425" marT="91425" marB="91425">
                    <a:lnL w="9525" cap="flat" cmpd="sng">
                      <a:solidFill>
                        <a:srgbClr val="9E9E9E"/>
                      </a:solidFill>
                      <a:prstDash val="solid"/>
                      <a:round/>
                      <a:headEnd type="none" w="sm" len="sm"/>
                      <a:tailEnd type="none" w="sm" len="sm"/>
                    </a:lnL>
                  </a:tcPr>
                </a:tc>
                <a:extLst>
                  <a:ext uri="{0D108BD9-81ED-4DB2-BD59-A6C34878D82A}">
                    <a16:rowId xmlns:a16="http://schemas.microsoft.com/office/drawing/2014/main" val="10005"/>
                  </a:ext>
                </a:extLst>
              </a:tr>
              <a:tr h="464025">
                <a:tc>
                  <a:txBody>
                    <a:bodyPr/>
                    <a:lstStyle/>
                    <a:p>
                      <a:pPr marL="0" lvl="0" indent="0" algn="l" rtl="0">
                        <a:spcBef>
                          <a:spcPts val="0"/>
                        </a:spcBef>
                        <a:spcAft>
                          <a:spcPts val="0"/>
                        </a:spcAft>
                        <a:buNone/>
                      </a:pPr>
                      <a:r>
                        <a:rPr lang="fr-FR" sz="1000">
                          <a:latin typeface="Roboto"/>
                          <a:ea typeface="Roboto"/>
                          <a:cs typeface="Roboto"/>
                          <a:sym typeface="Roboto"/>
                        </a:rPr>
                        <a:t>4</a:t>
                      </a:r>
                      <a:endParaRPr sz="1000">
                        <a:latin typeface="Roboto"/>
                        <a:ea typeface="Roboto"/>
                        <a:cs typeface="Roboto"/>
                        <a:sym typeface="Roboto"/>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fr-FR" sz="1000">
                          <a:latin typeface="Roboto"/>
                          <a:ea typeface="Roboto"/>
                          <a:cs typeface="Roboto"/>
                          <a:sym typeface="Roboto"/>
                        </a:rPr>
                        <a:t>Lessons learned</a:t>
                      </a:r>
                      <a:endParaRPr sz="1000">
                        <a:latin typeface="Roboto"/>
                        <a:ea typeface="Roboto"/>
                        <a:cs typeface="Roboto"/>
                        <a:sym typeface="Roboto"/>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fr-FR" sz="1000" dirty="0">
                          <a:solidFill>
                            <a:schemeClr val="accent1"/>
                          </a:solidFill>
                        </a:rPr>
                        <a:t>Réviser et analyser l'incident et la réponse pour identifier les améliorations à apporter dans les procédures de sécurité. Cela inclut la documentation des détails de l'incident, l'évaluation de la réponse, et la mise à jour des politiques et des pratiques de sécurité.</a:t>
                      </a:r>
                      <a:endParaRPr sz="1000" dirty="0">
                        <a:solidFill>
                          <a:schemeClr val="accent1"/>
                        </a:solidFill>
                        <a:latin typeface="Roboto"/>
                        <a:ea typeface="Roboto"/>
                        <a:cs typeface="Roboto"/>
                        <a:sym typeface="Roboto"/>
                      </a:endParaRPr>
                    </a:p>
                  </a:txBody>
                  <a:tcPr marL="91425" marR="91425" marT="91425" marB="91425">
                    <a:lnL w="9525" cap="flat" cmpd="sng">
                      <a:solidFill>
                        <a:srgbClr val="9E9E9E"/>
                      </a:solidFill>
                      <a:prstDash val="solid"/>
                      <a:round/>
                      <a:headEnd type="none" w="sm" len="sm"/>
                      <a:tailEnd type="none" w="sm" len="sm"/>
                    </a:lnL>
                  </a:tcPr>
                </a:tc>
                <a:extLst>
                  <a:ext uri="{0D108BD9-81ED-4DB2-BD59-A6C34878D82A}">
                    <a16:rowId xmlns:a16="http://schemas.microsoft.com/office/drawing/2014/main" val="10006"/>
                  </a:ext>
                </a:extLst>
              </a:tr>
            </a:tbl>
          </a:graphicData>
        </a:graphic>
      </p:graphicFrame>
      <p:sp>
        <p:nvSpPr>
          <p:cNvPr id="245" name="Google Shape;245;g159ff49abde_0_92"/>
          <p:cNvSpPr/>
          <p:nvPr/>
        </p:nvSpPr>
        <p:spPr>
          <a:xfrm>
            <a:off x="12677555" y="4281598"/>
            <a:ext cx="2002200" cy="1325700"/>
          </a:xfrm>
          <a:prstGeom prst="round1Rect">
            <a:avLst>
              <a:gd name="adj" fmla="val 16667"/>
            </a:avLst>
          </a:prstGeom>
          <a:solidFill>
            <a:srgbClr val="FFFF00"/>
          </a:solidFill>
          <a:ln w="9525" cap="flat" cmpd="sng">
            <a:solidFill>
              <a:schemeClr val="dk1"/>
            </a:solidFill>
            <a:prstDash val="solid"/>
            <a:round/>
            <a:headEnd type="none" w="sm" len="sm"/>
            <a:tailEnd type="none" w="sm" len="sm"/>
          </a:ln>
          <a:effectLst>
            <a:outerShdw blurRad="571500" dist="133350" dir="2100000" algn="bl" rotWithShape="0">
              <a:srgbClr val="999999">
                <a:alpha val="4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fr-FR" sz="1000" b="1" dirty="0">
                <a:latin typeface="Roboto"/>
                <a:ea typeface="Roboto"/>
                <a:cs typeface="Roboto"/>
                <a:sym typeface="Roboto"/>
              </a:rPr>
              <a:t>À faire</a:t>
            </a:r>
            <a:endParaRPr sz="1000" b="1" dirty="0">
              <a:latin typeface="Roboto"/>
              <a:ea typeface="Roboto"/>
              <a:cs typeface="Roboto"/>
              <a:sym typeface="Roboto"/>
            </a:endParaRPr>
          </a:p>
          <a:p>
            <a:pPr marL="0" lvl="0" indent="0" algn="l" rtl="0">
              <a:spcBef>
                <a:spcPts val="0"/>
              </a:spcBef>
              <a:spcAft>
                <a:spcPts val="0"/>
              </a:spcAft>
              <a:buNone/>
            </a:pPr>
            <a:r>
              <a:rPr lang="fr-FR" sz="1000" dirty="0">
                <a:latin typeface="Roboto"/>
                <a:ea typeface="Roboto"/>
                <a:cs typeface="Roboto"/>
                <a:sym typeface="Roboto"/>
              </a:rPr>
              <a:t>Remplissez le texte manquant à l’aide des notes de slides.</a:t>
            </a:r>
            <a:endParaRPr sz="1000" dirty="0">
              <a:latin typeface="Roboto"/>
              <a:ea typeface="Roboto"/>
              <a:cs typeface="Roboto"/>
              <a:sym typeface="Roboto"/>
            </a:endParaRPr>
          </a:p>
        </p:txBody>
      </p:sp>
      <p:pic>
        <p:nvPicPr>
          <p:cNvPr id="246" name="Google Shape;246;g159ff49abde_0_92"/>
          <p:cNvPicPr preferRelativeResize="0"/>
          <p:nvPr/>
        </p:nvPicPr>
        <p:blipFill>
          <a:blip r:embed="rId3">
            <a:alphaModFix/>
          </a:blip>
          <a:stretch>
            <a:fillRect/>
          </a:stretch>
        </p:blipFill>
        <p:spPr>
          <a:xfrm>
            <a:off x="9718850" y="388450"/>
            <a:ext cx="2295001" cy="8447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g18c9c5004ea_0_0"/>
          <p:cNvSpPr txBox="1">
            <a:spLocks noGrp="1"/>
          </p:cNvSpPr>
          <p:nvPr>
            <p:ph type="title"/>
          </p:nvPr>
        </p:nvSpPr>
        <p:spPr>
          <a:xfrm>
            <a:off x="756550" y="388450"/>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fr-FR">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0"/>
                  </a:ext>
                </a:extLst>
              </a:rPr>
              <a:t>Sommaire</a:t>
            </a:r>
            <a:endParaRPr/>
          </a:p>
        </p:txBody>
      </p:sp>
      <p:sp>
        <p:nvSpPr>
          <p:cNvPr id="92" name="Google Shape;92;g18c9c5004ea_0_0"/>
          <p:cNvSpPr txBox="1">
            <a:spLocks noGrp="1"/>
          </p:cNvSpPr>
          <p:nvPr>
            <p:ph type="body" idx="1"/>
          </p:nvPr>
        </p:nvSpPr>
        <p:spPr>
          <a:xfrm>
            <a:off x="838200" y="1411151"/>
            <a:ext cx="10896600" cy="4662300"/>
          </a:xfrm>
          <a:prstGeom prst="rect">
            <a:avLst/>
          </a:prstGeom>
          <a:noFill/>
          <a:ln>
            <a:noFill/>
          </a:ln>
        </p:spPr>
        <p:txBody>
          <a:bodyPr spcFirstLastPara="1" wrap="square" lIns="91425" tIns="45700" rIns="91425" bIns="45700" anchor="t" anchorCtr="0">
            <a:noAutofit/>
          </a:bodyPr>
          <a:lstStyle/>
          <a:p>
            <a:pPr marL="228600" lvl="0" indent="-241934" algn="l" rtl="0">
              <a:lnSpc>
                <a:spcPct val="90000"/>
              </a:lnSpc>
              <a:spcBef>
                <a:spcPts val="0"/>
              </a:spcBef>
              <a:spcAft>
                <a:spcPts val="0"/>
              </a:spcAft>
              <a:buClr>
                <a:schemeClr val="dk1"/>
              </a:buClr>
              <a:buSzPts val="2800"/>
              <a:buChar char="•"/>
            </a:pPr>
            <a:r>
              <a:rPr lang="fr-FR"/>
              <a:t>Partie 1 : Les fondamentaux du SOC</a:t>
            </a:r>
            <a:endParaRPr/>
          </a:p>
          <a:p>
            <a:pPr marL="0" lvl="0" indent="0" algn="l" rtl="0">
              <a:lnSpc>
                <a:spcPct val="90000"/>
              </a:lnSpc>
              <a:spcBef>
                <a:spcPts val="1000"/>
              </a:spcBef>
              <a:spcAft>
                <a:spcPts val="0"/>
              </a:spcAft>
              <a:buClr>
                <a:schemeClr val="dk1"/>
              </a:buClr>
              <a:buSzPts val="2800"/>
              <a:buNone/>
            </a:pPr>
            <a:endParaRPr/>
          </a:p>
          <a:p>
            <a:pPr marL="228600" lvl="0" indent="-241934" algn="l" rtl="0">
              <a:lnSpc>
                <a:spcPct val="90000"/>
              </a:lnSpc>
              <a:spcBef>
                <a:spcPts val="1000"/>
              </a:spcBef>
              <a:spcAft>
                <a:spcPts val="0"/>
              </a:spcAft>
              <a:buClr>
                <a:schemeClr val="dk1"/>
              </a:buClr>
              <a:buSzPts val="2800"/>
              <a:buChar char="•"/>
            </a:pPr>
            <a:r>
              <a:rPr lang="fr-FR"/>
              <a:t>Partie 2 : L’architecture du SOC chez Electricité d’Europe</a:t>
            </a:r>
            <a:endParaRPr/>
          </a:p>
          <a:p>
            <a:pPr marL="685800" lvl="1" indent="-240030" algn="l" rtl="0">
              <a:lnSpc>
                <a:spcPct val="90000"/>
              </a:lnSpc>
              <a:spcBef>
                <a:spcPts val="500"/>
              </a:spcBef>
              <a:spcAft>
                <a:spcPts val="0"/>
              </a:spcAft>
              <a:buClr>
                <a:schemeClr val="dk1"/>
              </a:buClr>
              <a:buSzPts val="2400"/>
              <a:buChar char="•"/>
            </a:pPr>
            <a:r>
              <a:rPr lang="fr-FR"/>
              <a:t>Logs d’intérêt</a:t>
            </a:r>
            <a:endParaRPr/>
          </a:p>
          <a:p>
            <a:pPr marL="685800" lvl="1" indent="-201930" algn="l" rtl="0">
              <a:lnSpc>
                <a:spcPct val="90000"/>
              </a:lnSpc>
              <a:spcBef>
                <a:spcPts val="500"/>
              </a:spcBef>
              <a:spcAft>
                <a:spcPts val="0"/>
              </a:spcAft>
              <a:buSzPts val="1800"/>
              <a:buChar char="•"/>
            </a:pPr>
            <a:r>
              <a:rPr lang="fr-FR"/>
              <a:t>Architecture du SOC</a:t>
            </a:r>
            <a:endParaRPr/>
          </a:p>
          <a:p>
            <a:pPr marL="0" lvl="0" indent="0" algn="l" rtl="0">
              <a:lnSpc>
                <a:spcPct val="90000"/>
              </a:lnSpc>
              <a:spcBef>
                <a:spcPts val="500"/>
              </a:spcBef>
              <a:spcAft>
                <a:spcPts val="0"/>
              </a:spcAft>
              <a:buNone/>
            </a:pPr>
            <a:endParaRPr/>
          </a:p>
          <a:p>
            <a:pPr marL="457200" lvl="0" indent="-342900" algn="l" rtl="0">
              <a:lnSpc>
                <a:spcPct val="90000"/>
              </a:lnSpc>
              <a:spcBef>
                <a:spcPts val="500"/>
              </a:spcBef>
              <a:spcAft>
                <a:spcPts val="0"/>
              </a:spcAft>
              <a:buSzPts val="1800"/>
              <a:buChar char="●"/>
            </a:pPr>
            <a:r>
              <a:rPr lang="fr-FR"/>
              <a:t>Partie 3 : </a:t>
            </a:r>
            <a:r>
              <a:rPr lang="fr-FR">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1"/>
                  </a:ext>
                </a:extLst>
              </a:rPr>
              <a:t>Organisation</a:t>
            </a:r>
            <a:r>
              <a:rPr lang="fr-FR"/>
              <a:t> &amp; Process </a:t>
            </a:r>
            <a:endParaRPr/>
          </a:p>
        </p:txBody>
      </p:sp>
      <p:pic>
        <p:nvPicPr>
          <p:cNvPr id="93" name="Google Shape;93;g18c9c5004ea_0_0"/>
          <p:cNvPicPr preferRelativeResize="0"/>
          <p:nvPr/>
        </p:nvPicPr>
        <p:blipFill>
          <a:blip r:embed="rId3">
            <a:alphaModFix/>
          </a:blip>
          <a:stretch>
            <a:fillRect/>
          </a:stretch>
        </p:blipFill>
        <p:spPr>
          <a:xfrm>
            <a:off x="8767524" y="388450"/>
            <a:ext cx="3246325" cy="11949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g159ff49abde_0_104"/>
          <p:cNvSpPr txBox="1">
            <a:spLocks noGrp="1"/>
          </p:cNvSpPr>
          <p:nvPr>
            <p:ph type="ctrTitle"/>
          </p:nvPr>
        </p:nvSpPr>
        <p:spPr>
          <a:xfrm>
            <a:off x="1524000" y="1122363"/>
            <a:ext cx="9144000" cy="2387700"/>
          </a:xfrm>
          <a:prstGeom prst="rect">
            <a:avLst/>
          </a:prstGeom>
        </p:spPr>
        <p:txBody>
          <a:bodyPr spcFirstLastPara="1" wrap="square" lIns="91425" tIns="45700" rIns="91425" bIns="45700" anchor="b" anchorCtr="0">
            <a:normAutofit/>
          </a:bodyPr>
          <a:lstStyle/>
          <a:p>
            <a:pPr marL="0" lvl="0" indent="0" algn="ctr" rtl="0">
              <a:spcBef>
                <a:spcPts val="0"/>
              </a:spcBef>
              <a:spcAft>
                <a:spcPts val="0"/>
              </a:spcAft>
              <a:buNone/>
            </a:pPr>
            <a:r>
              <a:rPr lang="fr-FR"/>
              <a:t>Les fondamentaux du SOC</a:t>
            </a:r>
            <a:endParaRPr/>
          </a:p>
        </p:txBody>
      </p:sp>
      <p:sp>
        <p:nvSpPr>
          <p:cNvPr id="99" name="Google Shape;99;g159ff49abde_0_104"/>
          <p:cNvSpPr txBox="1">
            <a:spLocks noGrp="1"/>
          </p:cNvSpPr>
          <p:nvPr>
            <p:ph type="subTitle" idx="1"/>
          </p:nvPr>
        </p:nvSpPr>
        <p:spPr>
          <a:xfrm>
            <a:off x="1524000" y="3602038"/>
            <a:ext cx="9144000" cy="1655700"/>
          </a:xfrm>
          <a:prstGeom prst="rect">
            <a:avLst/>
          </a:prstGeom>
        </p:spPr>
        <p:txBody>
          <a:bodyPr spcFirstLastPara="1" wrap="square" lIns="91425" tIns="45700" rIns="91425" bIns="45700" anchor="t" anchorCtr="0">
            <a:normAutofit/>
          </a:bodyPr>
          <a:lstStyle/>
          <a:p>
            <a:pPr marL="0" lvl="0" indent="0" algn="ctr" rtl="0">
              <a:spcBef>
                <a:spcPts val="1000"/>
              </a:spcBef>
              <a:spcAft>
                <a:spcPts val="0"/>
              </a:spcAft>
              <a:buNone/>
            </a:pPr>
            <a:endParaRPr/>
          </a:p>
        </p:txBody>
      </p:sp>
      <p:pic>
        <p:nvPicPr>
          <p:cNvPr id="100" name="Google Shape;100;g159ff49abde_0_104"/>
          <p:cNvPicPr preferRelativeResize="0"/>
          <p:nvPr/>
        </p:nvPicPr>
        <p:blipFill>
          <a:blip r:embed="rId3">
            <a:alphaModFix/>
          </a:blip>
          <a:stretch>
            <a:fillRect/>
          </a:stretch>
        </p:blipFill>
        <p:spPr>
          <a:xfrm>
            <a:off x="8767524" y="388450"/>
            <a:ext cx="3246325" cy="11949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4"/>
          <p:cNvSpPr txBox="1">
            <a:spLocks noGrp="1"/>
          </p:cNvSpPr>
          <p:nvPr>
            <p:ph type="title"/>
          </p:nvPr>
        </p:nvSpPr>
        <p:spPr>
          <a:xfrm>
            <a:off x="838200" y="365125"/>
            <a:ext cx="8097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fr-FR" dirty="0"/>
              <a:t>D</a:t>
            </a:r>
            <a:r>
              <a:rPr lang="fr-FR" sz="2400" dirty="0"/>
              <a:t>éfinition - rédigez une définition permettant de répondre aux questions</a:t>
            </a:r>
            <a:endParaRPr sz="2400" dirty="0"/>
          </a:p>
        </p:txBody>
      </p:sp>
      <p:sp>
        <p:nvSpPr>
          <p:cNvPr id="106" name="Google Shape;106;p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lnSpcReduction="10000"/>
          </a:bodyPr>
          <a:lstStyle/>
          <a:p>
            <a:pPr marL="228600" lvl="0" indent="-50800" algn="ctr" rtl="0">
              <a:lnSpc>
                <a:spcPct val="90000"/>
              </a:lnSpc>
              <a:spcBef>
                <a:spcPts val="1000"/>
              </a:spcBef>
              <a:spcAft>
                <a:spcPts val="0"/>
              </a:spcAft>
              <a:buClr>
                <a:schemeClr val="dk1"/>
              </a:buClr>
              <a:buSzPts val="2800"/>
              <a:buNone/>
            </a:pPr>
            <a:r>
              <a:rPr lang="fr-FR" sz="1600" b="1" i="1" dirty="0">
                <a:solidFill>
                  <a:schemeClr val="accent1"/>
                </a:solidFill>
              </a:rPr>
              <a:t>Le Security Operations Center (SOC) </a:t>
            </a:r>
            <a:r>
              <a:rPr lang="fr-FR" sz="1600" i="1" dirty="0">
                <a:solidFill>
                  <a:schemeClr val="accent1"/>
                </a:solidFill>
              </a:rPr>
              <a:t>est une équipe de sécurité dédiée au monitoring des systèmes informatiques en entreprise. Il est garant des données, il monitore tout ce qui se passe sur le réseau en interne mais fait également de la veille externe. Ce centre opérationnel rassemble plusieurs équipes d'experts, tels que </a:t>
            </a:r>
            <a:r>
              <a:rPr lang="fr-FR" sz="1600" b="1" i="1" dirty="0">
                <a:solidFill>
                  <a:schemeClr val="accent1"/>
                </a:solidFill>
              </a:rPr>
              <a:t>des analystes de sécurité</a:t>
            </a:r>
            <a:r>
              <a:rPr lang="fr-FR" sz="1600" i="1" dirty="0">
                <a:solidFill>
                  <a:schemeClr val="accent1"/>
                </a:solidFill>
              </a:rPr>
              <a:t>,</a:t>
            </a:r>
            <a:r>
              <a:rPr lang="fr-FR" sz="1600" b="1" i="1" dirty="0">
                <a:solidFill>
                  <a:schemeClr val="accent1"/>
                </a:solidFill>
              </a:rPr>
              <a:t> des ingénieurs</a:t>
            </a:r>
            <a:r>
              <a:rPr lang="fr-FR" sz="1600" i="1" dirty="0">
                <a:solidFill>
                  <a:schemeClr val="accent1"/>
                </a:solidFill>
              </a:rPr>
              <a:t>, </a:t>
            </a:r>
            <a:r>
              <a:rPr lang="fr-FR" sz="1600" b="1" i="1" dirty="0">
                <a:solidFill>
                  <a:schemeClr val="accent1"/>
                </a:solidFill>
              </a:rPr>
              <a:t>des gestionnaires d'incidents </a:t>
            </a:r>
            <a:r>
              <a:rPr lang="fr-FR" sz="1600" i="1" dirty="0">
                <a:solidFill>
                  <a:schemeClr val="accent1"/>
                </a:solidFill>
              </a:rPr>
              <a:t>ainsi que </a:t>
            </a:r>
            <a:r>
              <a:rPr lang="fr-FR" sz="1600" b="1" i="1" dirty="0">
                <a:solidFill>
                  <a:schemeClr val="accent1"/>
                </a:solidFill>
              </a:rPr>
              <a:t>des spécialistes en réponse aux incidents.</a:t>
            </a:r>
          </a:p>
          <a:p>
            <a:pPr marL="228600" lvl="0" indent="-50800" algn="ctr" rtl="0">
              <a:lnSpc>
                <a:spcPct val="90000"/>
              </a:lnSpc>
              <a:spcBef>
                <a:spcPts val="1000"/>
              </a:spcBef>
              <a:spcAft>
                <a:spcPts val="0"/>
              </a:spcAft>
              <a:buClr>
                <a:schemeClr val="dk1"/>
              </a:buClr>
              <a:buSzPts val="2800"/>
              <a:buNone/>
            </a:pPr>
            <a:r>
              <a:rPr lang="fr-FR" sz="1600" i="1" dirty="0">
                <a:solidFill>
                  <a:schemeClr val="accent1"/>
                </a:solidFill>
              </a:rPr>
              <a:t>Pour surveiller continuellement et répondre rapidement aux incidents de sécurité, le SOC utilise des outils comme le </a:t>
            </a:r>
            <a:r>
              <a:rPr lang="fr-FR" sz="1600" b="1" i="1" dirty="0">
                <a:solidFill>
                  <a:schemeClr val="accent1"/>
                </a:solidFill>
              </a:rPr>
              <a:t>SIEM (Security Information and Event Management).</a:t>
            </a:r>
            <a:r>
              <a:rPr lang="fr-FR" sz="1600" i="1" dirty="0">
                <a:solidFill>
                  <a:schemeClr val="accent1"/>
                </a:solidFill>
              </a:rPr>
              <a:t> Le </a:t>
            </a:r>
            <a:r>
              <a:rPr lang="fr-FR" sz="1600" b="1" i="1" dirty="0">
                <a:solidFill>
                  <a:schemeClr val="accent1"/>
                </a:solidFill>
              </a:rPr>
              <a:t>SIEM</a:t>
            </a:r>
            <a:r>
              <a:rPr lang="fr-FR" sz="1600" i="1" dirty="0">
                <a:solidFill>
                  <a:schemeClr val="accent1"/>
                </a:solidFill>
              </a:rPr>
              <a:t> est un collecteur de logs qui proviennent de différentes machines de l’entreprise .Il centralise et normalise ces logs pour simplifier l’analyse du SOC. Ces informations remontées, sont ensuite triées et traitées en identifiant les plus importantes ou celles qui nécessitent plus d’analyses. Il est donc nécessaire pour le SOC d’identifier rapidement les faux positifs.</a:t>
            </a:r>
          </a:p>
          <a:p>
            <a:pPr marL="228600" lvl="0" indent="-50800" algn="ctr" rtl="0">
              <a:lnSpc>
                <a:spcPct val="90000"/>
              </a:lnSpc>
              <a:spcBef>
                <a:spcPts val="1000"/>
              </a:spcBef>
              <a:spcAft>
                <a:spcPts val="0"/>
              </a:spcAft>
              <a:buClr>
                <a:schemeClr val="dk1"/>
              </a:buClr>
              <a:buSzPts val="2800"/>
              <a:buNone/>
            </a:pPr>
            <a:r>
              <a:rPr lang="fr-FR" sz="1600" i="1" dirty="0">
                <a:solidFill>
                  <a:schemeClr val="accent1"/>
                </a:solidFill>
              </a:rPr>
              <a:t>Le SOC utilise également des </a:t>
            </a:r>
            <a:r>
              <a:rPr lang="fr-FR" sz="1600" b="1" i="1" dirty="0">
                <a:solidFill>
                  <a:schemeClr val="accent1"/>
                </a:solidFill>
              </a:rPr>
              <a:t>EDR (Endpoint </a:t>
            </a:r>
            <a:r>
              <a:rPr lang="fr-FR" sz="1600" b="1" i="1" dirty="0" err="1">
                <a:solidFill>
                  <a:schemeClr val="accent1"/>
                </a:solidFill>
              </a:rPr>
              <a:t>Detection</a:t>
            </a:r>
            <a:r>
              <a:rPr lang="fr-FR" sz="1600" b="1" i="1" dirty="0">
                <a:solidFill>
                  <a:schemeClr val="accent1"/>
                </a:solidFill>
              </a:rPr>
              <a:t> and </a:t>
            </a:r>
            <a:r>
              <a:rPr lang="fr-FR" sz="1600" b="1" i="1" dirty="0" err="1">
                <a:solidFill>
                  <a:schemeClr val="accent1"/>
                </a:solidFill>
              </a:rPr>
              <a:t>Response</a:t>
            </a:r>
            <a:r>
              <a:rPr lang="fr-FR" sz="1600" b="1" i="1" dirty="0">
                <a:solidFill>
                  <a:schemeClr val="accent1"/>
                </a:solidFill>
              </a:rPr>
              <a:t>) </a:t>
            </a:r>
            <a:r>
              <a:rPr lang="fr-FR" sz="1600" i="1" dirty="0">
                <a:solidFill>
                  <a:schemeClr val="accent1"/>
                </a:solidFill>
              </a:rPr>
              <a:t>et</a:t>
            </a:r>
            <a:r>
              <a:rPr lang="fr-FR" sz="1600" b="1" i="1" dirty="0">
                <a:solidFill>
                  <a:schemeClr val="accent1"/>
                </a:solidFill>
              </a:rPr>
              <a:t> XDR (Extended </a:t>
            </a:r>
            <a:r>
              <a:rPr lang="fr-FR" sz="1600" b="1" i="1" dirty="0" err="1">
                <a:solidFill>
                  <a:schemeClr val="accent1"/>
                </a:solidFill>
              </a:rPr>
              <a:t>Detection</a:t>
            </a:r>
            <a:r>
              <a:rPr lang="fr-FR" sz="1600" b="1" i="1" dirty="0">
                <a:solidFill>
                  <a:schemeClr val="accent1"/>
                </a:solidFill>
              </a:rPr>
              <a:t> and </a:t>
            </a:r>
            <a:r>
              <a:rPr lang="fr-FR" sz="1600" b="1" i="1" dirty="0" err="1">
                <a:solidFill>
                  <a:schemeClr val="accent1"/>
                </a:solidFill>
              </a:rPr>
              <a:t>Response</a:t>
            </a:r>
            <a:r>
              <a:rPr lang="fr-FR" sz="1600" i="1" dirty="0">
                <a:solidFill>
                  <a:schemeClr val="accent1"/>
                </a:solidFill>
              </a:rPr>
              <a:t>).Ces outils sont conçus pour surveiller les systèmes informatiques en continu, détecter les menaces et répondre rapidement aux incidents de sécurité, améliorant ainsi la protection globale contre les cyberattaques.</a:t>
            </a:r>
          </a:p>
          <a:p>
            <a:pPr marL="228600" lvl="0" indent="-50800" algn="ctr" rtl="0">
              <a:lnSpc>
                <a:spcPct val="90000"/>
              </a:lnSpc>
              <a:spcBef>
                <a:spcPts val="1000"/>
              </a:spcBef>
              <a:spcAft>
                <a:spcPts val="0"/>
              </a:spcAft>
              <a:buClr>
                <a:schemeClr val="dk1"/>
              </a:buClr>
              <a:buSzPts val="2800"/>
              <a:buNone/>
            </a:pPr>
            <a:r>
              <a:rPr lang="fr-FR" sz="1600" i="1" dirty="0">
                <a:solidFill>
                  <a:schemeClr val="accent1"/>
                </a:solidFill>
              </a:rPr>
              <a:t>Il y a aussi la </a:t>
            </a:r>
            <a:r>
              <a:rPr lang="fr-FR" sz="1600" b="1" i="1" dirty="0" err="1">
                <a:solidFill>
                  <a:schemeClr val="accent1"/>
                </a:solidFill>
              </a:rPr>
              <a:t>Threat</a:t>
            </a:r>
            <a:r>
              <a:rPr lang="fr-FR" sz="1600" b="1" i="1" dirty="0">
                <a:solidFill>
                  <a:schemeClr val="accent1"/>
                </a:solidFill>
              </a:rPr>
              <a:t> Intelligence, </a:t>
            </a:r>
            <a:r>
              <a:rPr lang="fr-FR" sz="1600" i="1" dirty="0">
                <a:solidFill>
                  <a:schemeClr val="accent1"/>
                </a:solidFill>
              </a:rPr>
              <a:t>qui collecte des informations, documente les attaques ainsi que les modes opératoires des attaquants</a:t>
            </a:r>
            <a:r>
              <a:rPr lang="fr-FR" sz="1600" b="1" i="1" dirty="0">
                <a:solidFill>
                  <a:schemeClr val="accent1"/>
                </a:solidFill>
              </a:rPr>
              <a:t>. </a:t>
            </a:r>
            <a:r>
              <a:rPr lang="fr-FR" sz="1600" i="1" dirty="0">
                <a:solidFill>
                  <a:schemeClr val="accent1"/>
                </a:solidFill>
              </a:rPr>
              <a:t>C’est un outil qui regorge d’informations importantes pour le SOC.</a:t>
            </a:r>
          </a:p>
          <a:p>
            <a:pPr marL="228600" lvl="0" indent="-50800" algn="ctr" rtl="0">
              <a:lnSpc>
                <a:spcPct val="90000"/>
              </a:lnSpc>
              <a:spcBef>
                <a:spcPts val="1000"/>
              </a:spcBef>
              <a:spcAft>
                <a:spcPts val="0"/>
              </a:spcAft>
              <a:buClr>
                <a:schemeClr val="dk1"/>
              </a:buClr>
              <a:buSzPts val="2800"/>
              <a:buNone/>
            </a:pPr>
            <a:r>
              <a:rPr lang="fr-FR" sz="1600" i="1" dirty="0">
                <a:solidFill>
                  <a:schemeClr val="accent1"/>
                </a:solidFill>
              </a:rPr>
              <a:t>En France, des entreprises telles que </a:t>
            </a:r>
            <a:r>
              <a:rPr lang="fr-FR" sz="1600" b="1" i="1" dirty="0">
                <a:solidFill>
                  <a:schemeClr val="accent1"/>
                </a:solidFill>
              </a:rPr>
              <a:t>Orange Cyberdéfense</a:t>
            </a:r>
            <a:r>
              <a:rPr lang="fr-FR" sz="1600" i="1" dirty="0">
                <a:solidFill>
                  <a:schemeClr val="accent1"/>
                </a:solidFill>
              </a:rPr>
              <a:t>,</a:t>
            </a:r>
            <a:r>
              <a:rPr lang="fr-FR" sz="1600" b="1" i="1" dirty="0">
                <a:solidFill>
                  <a:schemeClr val="accent1"/>
                </a:solidFill>
              </a:rPr>
              <a:t> Thales</a:t>
            </a:r>
            <a:r>
              <a:rPr lang="fr-FR" sz="1600" i="1" dirty="0">
                <a:solidFill>
                  <a:schemeClr val="accent1"/>
                </a:solidFill>
              </a:rPr>
              <a:t>, et Atos sont reconnues pour offrir des services de SOC, fournissant des solutions spécialisées pour protéger les données sensibles et renforcer les défenses contre les cyberattaques sophistiquées.</a:t>
            </a:r>
            <a:endParaRPr sz="1600" i="1" dirty="0">
              <a:solidFill>
                <a:schemeClr val="accent1"/>
              </a:solidFill>
            </a:endParaRPr>
          </a:p>
        </p:txBody>
      </p:sp>
      <p:sp>
        <p:nvSpPr>
          <p:cNvPr id="107" name="Google Shape;107;p4"/>
          <p:cNvSpPr/>
          <p:nvPr/>
        </p:nvSpPr>
        <p:spPr>
          <a:xfrm>
            <a:off x="12456247" y="2770547"/>
            <a:ext cx="2910300" cy="3152100"/>
          </a:xfrm>
          <a:prstGeom prst="round1Rect">
            <a:avLst>
              <a:gd name="adj" fmla="val 16667"/>
            </a:avLst>
          </a:prstGeom>
          <a:solidFill>
            <a:srgbClr val="FFFF00"/>
          </a:solidFill>
          <a:ln w="9525" cap="flat" cmpd="sng">
            <a:solidFill>
              <a:schemeClr val="dk1"/>
            </a:solidFill>
            <a:prstDash val="solid"/>
            <a:round/>
            <a:headEnd type="none" w="sm" len="sm"/>
            <a:tailEnd type="none" w="sm" len="sm"/>
          </a:ln>
          <a:effectLst>
            <a:outerShdw blurRad="571500" dist="133350" dir="2100000" algn="bl" rotWithShape="0">
              <a:srgbClr val="999999">
                <a:alpha val="4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fr-FR" sz="1600" b="1" dirty="0"/>
              <a:t>À faire</a:t>
            </a:r>
            <a:endParaRPr sz="1600" b="1" dirty="0"/>
          </a:p>
          <a:p>
            <a:pPr marL="0" lvl="0" indent="0" algn="l" rtl="0">
              <a:spcBef>
                <a:spcPts val="0"/>
              </a:spcBef>
              <a:spcAft>
                <a:spcPts val="0"/>
              </a:spcAft>
              <a:buNone/>
            </a:pPr>
            <a:r>
              <a:rPr lang="fr-FR" sz="1300" dirty="0"/>
              <a:t>À l’aide des ressources en notes de slides et de vos recherches personnelles, rédigez une définition du SOC.</a:t>
            </a:r>
            <a:endParaRPr sz="1300" dirty="0"/>
          </a:p>
          <a:p>
            <a:pPr marL="0" lvl="0" indent="0" algn="l" rtl="0">
              <a:spcBef>
                <a:spcPts val="0"/>
              </a:spcBef>
              <a:spcAft>
                <a:spcPts val="0"/>
              </a:spcAft>
              <a:buNone/>
            </a:pPr>
            <a:r>
              <a:rPr lang="fr-FR" sz="1300" dirty="0"/>
              <a:t>Décrivez  : </a:t>
            </a:r>
            <a:endParaRPr sz="1300" dirty="0"/>
          </a:p>
          <a:p>
            <a:pPr marL="457200" lvl="0" indent="-311150" algn="l" rtl="0">
              <a:spcBef>
                <a:spcPts val="0"/>
              </a:spcBef>
              <a:spcAft>
                <a:spcPts val="0"/>
              </a:spcAft>
              <a:buSzPts val="1300"/>
              <a:buChar char="-"/>
            </a:pPr>
            <a:r>
              <a:rPr lang="fr-FR" sz="1300" dirty="0"/>
              <a:t>l’objectif du SOC ;</a:t>
            </a:r>
            <a:endParaRPr sz="1300" dirty="0"/>
          </a:p>
          <a:p>
            <a:pPr marL="457200" lvl="0" indent="-311150" algn="l" rtl="0">
              <a:spcBef>
                <a:spcPts val="0"/>
              </a:spcBef>
              <a:spcAft>
                <a:spcPts val="0"/>
              </a:spcAft>
              <a:buSzPts val="1300"/>
              <a:buChar char="-"/>
            </a:pPr>
            <a:r>
              <a:rPr lang="fr-FR" sz="1300" dirty="0"/>
              <a:t>les équipes qui le composent habituellement ;</a:t>
            </a:r>
            <a:endParaRPr sz="1300" dirty="0"/>
          </a:p>
          <a:p>
            <a:pPr marL="457200" lvl="0" indent="-311150" algn="l" rtl="0">
              <a:spcBef>
                <a:spcPts val="0"/>
              </a:spcBef>
              <a:spcAft>
                <a:spcPts val="0"/>
              </a:spcAft>
              <a:buSzPts val="1300"/>
              <a:buChar char="-"/>
            </a:pPr>
            <a:r>
              <a:rPr lang="fr-FR" sz="1300" dirty="0"/>
              <a:t>les principaux outils utilisés.</a:t>
            </a:r>
            <a:endParaRPr sz="1300" dirty="0"/>
          </a:p>
          <a:p>
            <a:pPr marL="0" lvl="0" indent="0" algn="l" rtl="0">
              <a:spcBef>
                <a:spcPts val="0"/>
              </a:spcBef>
              <a:spcAft>
                <a:spcPts val="0"/>
              </a:spcAft>
              <a:buNone/>
            </a:pPr>
            <a:r>
              <a:rPr lang="fr-FR" sz="1300" dirty="0"/>
              <a:t>Vous pouvez également citer des entreprises françaises spécialisées.</a:t>
            </a:r>
            <a:endParaRPr sz="1300" dirty="0"/>
          </a:p>
        </p:txBody>
      </p:sp>
      <p:pic>
        <p:nvPicPr>
          <p:cNvPr id="108" name="Google Shape;108;p4"/>
          <p:cNvPicPr preferRelativeResize="0"/>
          <p:nvPr/>
        </p:nvPicPr>
        <p:blipFill>
          <a:blip r:embed="rId3">
            <a:alphaModFix/>
          </a:blip>
          <a:stretch>
            <a:fillRect/>
          </a:stretch>
        </p:blipFill>
        <p:spPr>
          <a:xfrm>
            <a:off x="8767524" y="388450"/>
            <a:ext cx="3246325" cy="11949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5"/>
          <p:cNvSpPr/>
          <p:nvPr/>
        </p:nvSpPr>
        <p:spPr>
          <a:xfrm>
            <a:off x="4733925" y="2481388"/>
            <a:ext cx="3558000" cy="3952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5"/>
          <p:cNvSpPr/>
          <p:nvPr/>
        </p:nvSpPr>
        <p:spPr>
          <a:xfrm>
            <a:off x="676275" y="2476500"/>
            <a:ext cx="3600000" cy="3952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fr-FR"/>
              <a:t>Définitions</a:t>
            </a:r>
            <a:endParaRPr/>
          </a:p>
        </p:txBody>
      </p:sp>
      <p:sp>
        <p:nvSpPr>
          <p:cNvPr id="116" name="Google Shape;116;p5"/>
          <p:cNvSpPr txBox="1"/>
          <p:nvPr/>
        </p:nvSpPr>
        <p:spPr>
          <a:xfrm>
            <a:off x="940450" y="1383850"/>
            <a:ext cx="9347100" cy="585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fr-FR" sz="1300">
                <a:latin typeface="Calibri"/>
                <a:ea typeface="Calibri"/>
                <a:cs typeface="Calibri"/>
                <a:sym typeface="Calibri"/>
              </a:rPr>
              <a:t>Le SOC utilise des frameworks industriels qui permettent de fournir un cadre et des modèles adaptés à ses activités. La Cyber Kill-chain et le MITRE ATT&amp;CK en font partie. </a:t>
            </a:r>
            <a:endParaRPr sz="1300">
              <a:latin typeface="Calibri"/>
              <a:ea typeface="Calibri"/>
              <a:cs typeface="Calibri"/>
              <a:sym typeface="Calibri"/>
            </a:endParaRPr>
          </a:p>
        </p:txBody>
      </p:sp>
      <p:sp>
        <p:nvSpPr>
          <p:cNvPr id="117" name="Google Shape;117;p5"/>
          <p:cNvSpPr txBox="1"/>
          <p:nvPr/>
        </p:nvSpPr>
        <p:spPr>
          <a:xfrm>
            <a:off x="574925" y="2466725"/>
            <a:ext cx="3701400" cy="954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fr-FR" sz="2500" b="1" dirty="0">
                <a:latin typeface="Calibri"/>
                <a:ea typeface="Calibri"/>
                <a:cs typeface="Calibri"/>
                <a:sym typeface="Calibri"/>
              </a:rPr>
              <a:t>Cyber Kill-</a:t>
            </a:r>
            <a:r>
              <a:rPr lang="fr-FR" sz="2500" b="1" dirty="0" err="1">
                <a:latin typeface="Calibri"/>
                <a:ea typeface="Calibri"/>
                <a:cs typeface="Calibri"/>
                <a:sym typeface="Calibri"/>
              </a:rPr>
              <a:t>chain</a:t>
            </a:r>
            <a:r>
              <a:rPr lang="fr-FR" sz="2500" b="1" dirty="0">
                <a:latin typeface="Calibri"/>
                <a:ea typeface="Calibri"/>
                <a:cs typeface="Calibri"/>
                <a:sym typeface="Calibri"/>
              </a:rPr>
              <a:t> </a:t>
            </a:r>
            <a:r>
              <a:rPr lang="fr-FR" sz="2500" b="1" dirty="0">
                <a:latin typeface="Calibri"/>
                <a:ea typeface="Calibri"/>
                <a:cs typeface="Calibri"/>
                <a:sym typeface="Calibri"/>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2"/>
                  </a:ext>
                </a:extLst>
              </a:rPr>
              <a:t>de </a:t>
            </a:r>
            <a:r>
              <a:rPr lang="fr-FR" sz="2500" b="1" dirty="0" err="1">
                <a:latin typeface="Calibri"/>
                <a:ea typeface="Calibri"/>
                <a:cs typeface="Calibri"/>
                <a:sym typeface="Calibri"/>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2"/>
                  </a:ext>
                </a:extLst>
              </a:rPr>
              <a:t>LockHeed</a:t>
            </a:r>
            <a:r>
              <a:rPr lang="fr-FR" sz="2500" b="1" dirty="0">
                <a:latin typeface="Calibri"/>
                <a:ea typeface="Calibri"/>
                <a:cs typeface="Calibri"/>
                <a:sym typeface="Calibri"/>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2"/>
                  </a:ext>
                </a:extLst>
              </a:rPr>
              <a:t> Martin</a:t>
            </a:r>
            <a:endParaRPr sz="2500" b="1" dirty="0">
              <a:latin typeface="Calibri"/>
              <a:ea typeface="Calibri"/>
              <a:cs typeface="Calibri"/>
              <a:sym typeface="Calibri"/>
            </a:endParaRPr>
          </a:p>
        </p:txBody>
      </p:sp>
      <p:sp>
        <p:nvSpPr>
          <p:cNvPr id="118" name="Google Shape;118;p5"/>
          <p:cNvSpPr txBox="1"/>
          <p:nvPr/>
        </p:nvSpPr>
        <p:spPr>
          <a:xfrm>
            <a:off x="4733950" y="2471625"/>
            <a:ext cx="3558000" cy="569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fr-FR" sz="2500" b="1" dirty="0">
                <a:latin typeface="Calibri"/>
                <a:ea typeface="Calibri"/>
                <a:cs typeface="Calibri"/>
                <a:sym typeface="Calibri"/>
              </a:rPr>
              <a:t>MITRE ATT&amp;CK &amp; </a:t>
            </a:r>
            <a:r>
              <a:rPr lang="fr-FR" sz="2500" b="1" dirty="0" err="1">
                <a:latin typeface="Calibri"/>
                <a:ea typeface="Calibri"/>
                <a:cs typeface="Calibri"/>
                <a:sym typeface="Calibri"/>
              </a:rPr>
              <a:t>TTPs</a:t>
            </a:r>
            <a:endParaRPr sz="2500" b="1" dirty="0">
              <a:latin typeface="Calibri"/>
              <a:ea typeface="Calibri"/>
              <a:cs typeface="Calibri"/>
              <a:sym typeface="Calibri"/>
            </a:endParaRPr>
          </a:p>
        </p:txBody>
      </p:sp>
      <p:sp>
        <p:nvSpPr>
          <p:cNvPr id="119" name="Google Shape;119;p5"/>
          <p:cNvSpPr txBox="1"/>
          <p:nvPr/>
        </p:nvSpPr>
        <p:spPr>
          <a:xfrm>
            <a:off x="676275" y="3421025"/>
            <a:ext cx="3600000" cy="2831514"/>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fr-FR" sz="1800" b="1" dirty="0">
                <a:latin typeface="Calibri"/>
                <a:ea typeface="Calibri"/>
                <a:cs typeface="Calibri"/>
                <a:sym typeface="Calibri"/>
              </a:rPr>
              <a:t>Définition</a:t>
            </a:r>
            <a:endParaRPr sz="1800" b="1" dirty="0">
              <a:latin typeface="Calibri"/>
              <a:ea typeface="Calibri"/>
              <a:cs typeface="Calibri"/>
              <a:sym typeface="Calibri"/>
            </a:endParaRPr>
          </a:p>
          <a:p>
            <a:pPr marL="0" lvl="0" indent="0" algn="l" rtl="0">
              <a:spcBef>
                <a:spcPts val="0"/>
              </a:spcBef>
              <a:spcAft>
                <a:spcPts val="0"/>
              </a:spcAft>
              <a:buNone/>
            </a:pPr>
            <a:r>
              <a:rPr lang="fr-FR" sz="1200" b="1" i="1" dirty="0">
                <a:solidFill>
                  <a:schemeClr val="accent1"/>
                </a:solidFill>
                <a:latin typeface="Calibri"/>
                <a:ea typeface="Calibri"/>
                <a:cs typeface="Calibri"/>
                <a:sym typeface="Calibri"/>
              </a:rPr>
              <a:t>Modèle en sept étapes pour comprendre et contrer les cyberattaques </a:t>
            </a:r>
            <a:r>
              <a:rPr lang="fr-FR" sz="1200" dirty="0">
                <a:solidFill>
                  <a:schemeClr val="accent1"/>
                </a:solidFill>
                <a:latin typeface="Calibri"/>
                <a:ea typeface="Calibri"/>
                <a:cs typeface="Calibri"/>
                <a:sym typeface="Calibri"/>
              </a:rPr>
              <a:t>:</a:t>
            </a:r>
          </a:p>
          <a:p>
            <a:pPr marL="0" lvl="0" indent="0" algn="l" rtl="0">
              <a:spcBef>
                <a:spcPts val="0"/>
              </a:spcBef>
              <a:spcAft>
                <a:spcPts val="0"/>
              </a:spcAft>
              <a:buNone/>
            </a:pPr>
            <a:endParaRPr lang="fr-FR" sz="1200" dirty="0">
              <a:solidFill>
                <a:schemeClr val="accent1"/>
              </a:solidFill>
              <a:latin typeface="Calibri"/>
              <a:ea typeface="Calibri"/>
              <a:cs typeface="Calibri"/>
              <a:sym typeface="Calibri"/>
            </a:endParaRPr>
          </a:p>
          <a:p>
            <a:pPr marL="0" lvl="0" indent="0" algn="l" rtl="0">
              <a:spcBef>
                <a:spcPts val="0"/>
              </a:spcBef>
              <a:spcAft>
                <a:spcPts val="0"/>
              </a:spcAft>
              <a:buNone/>
            </a:pPr>
            <a:r>
              <a:rPr lang="fr-FR" sz="1000" b="1" dirty="0">
                <a:solidFill>
                  <a:schemeClr val="accent1"/>
                </a:solidFill>
                <a:latin typeface="Calibri" panose="020F0502020204030204" pitchFamily="34" charset="0"/>
                <a:ea typeface="Calibri"/>
                <a:cs typeface="Calibri" panose="020F0502020204030204" pitchFamily="34" charset="0"/>
                <a:sym typeface="Calibri"/>
              </a:rPr>
              <a:t>Reconnaissance</a:t>
            </a:r>
            <a:r>
              <a:rPr lang="fr-FR" sz="1000" dirty="0">
                <a:solidFill>
                  <a:schemeClr val="accent1"/>
                </a:solidFill>
                <a:latin typeface="Calibri" panose="020F0502020204030204" pitchFamily="34" charset="0"/>
                <a:ea typeface="Calibri"/>
                <a:cs typeface="Calibri" panose="020F0502020204030204" pitchFamily="34" charset="0"/>
                <a:sym typeface="Calibri"/>
              </a:rPr>
              <a:t> : </a:t>
            </a:r>
            <a:r>
              <a:rPr lang="fr-FR" sz="1000" i="1" dirty="0">
                <a:solidFill>
                  <a:schemeClr val="accent1"/>
                </a:solidFill>
                <a:latin typeface="Calibri" panose="020F0502020204030204" pitchFamily="34" charset="0"/>
                <a:ea typeface="Calibri"/>
                <a:cs typeface="Calibri" panose="020F0502020204030204" pitchFamily="34" charset="0"/>
                <a:sym typeface="Calibri"/>
              </a:rPr>
              <a:t>Identification de la cible</a:t>
            </a:r>
            <a:r>
              <a:rPr lang="fr-FR" sz="1000" dirty="0">
                <a:solidFill>
                  <a:schemeClr val="accent1"/>
                </a:solidFill>
                <a:latin typeface="Calibri" panose="020F0502020204030204" pitchFamily="34" charset="0"/>
                <a:ea typeface="Calibri"/>
                <a:cs typeface="Calibri" panose="020F0502020204030204" pitchFamily="34" charset="0"/>
                <a:sym typeface="Calibri"/>
              </a:rPr>
              <a:t>.</a:t>
            </a:r>
          </a:p>
          <a:p>
            <a:pPr marL="0" lvl="0" indent="0" algn="l" rtl="0">
              <a:spcBef>
                <a:spcPts val="0"/>
              </a:spcBef>
              <a:spcAft>
                <a:spcPts val="0"/>
              </a:spcAft>
              <a:buNone/>
            </a:pPr>
            <a:r>
              <a:rPr lang="fr-FR" sz="1000" b="1" dirty="0" err="1">
                <a:solidFill>
                  <a:schemeClr val="accent1"/>
                </a:solidFill>
                <a:latin typeface="Calibri" panose="020F0502020204030204" pitchFamily="34" charset="0"/>
                <a:ea typeface="Calibri"/>
                <a:cs typeface="Calibri" panose="020F0502020204030204" pitchFamily="34" charset="0"/>
                <a:sym typeface="Calibri"/>
              </a:rPr>
              <a:t>Weaponization</a:t>
            </a:r>
            <a:r>
              <a:rPr lang="fr-FR" sz="1000" dirty="0">
                <a:solidFill>
                  <a:schemeClr val="accent1"/>
                </a:solidFill>
                <a:latin typeface="Calibri" panose="020F0502020204030204" pitchFamily="34" charset="0"/>
                <a:ea typeface="Calibri"/>
                <a:cs typeface="Calibri" panose="020F0502020204030204" pitchFamily="34" charset="0"/>
                <a:sym typeface="Calibri"/>
              </a:rPr>
              <a:t>: </a:t>
            </a:r>
            <a:r>
              <a:rPr lang="fr-FR" sz="1000" i="1" dirty="0">
                <a:solidFill>
                  <a:schemeClr val="accent1"/>
                </a:solidFill>
                <a:latin typeface="Calibri" panose="020F0502020204030204" pitchFamily="34" charset="0"/>
                <a:ea typeface="Calibri"/>
                <a:cs typeface="Calibri" panose="020F0502020204030204" pitchFamily="34" charset="0"/>
                <a:sym typeface="Calibri"/>
              </a:rPr>
              <a:t>Création de malwares.</a:t>
            </a:r>
          </a:p>
          <a:p>
            <a:pPr marL="0" lvl="0" indent="0" algn="l" rtl="0">
              <a:spcBef>
                <a:spcPts val="0"/>
              </a:spcBef>
              <a:spcAft>
                <a:spcPts val="0"/>
              </a:spcAft>
              <a:buNone/>
            </a:pPr>
            <a:r>
              <a:rPr lang="fr-FR" sz="1000" b="1" dirty="0">
                <a:solidFill>
                  <a:schemeClr val="accent1"/>
                </a:solidFill>
                <a:latin typeface="Calibri" panose="020F0502020204030204" pitchFamily="34" charset="0"/>
                <a:ea typeface="Calibri"/>
                <a:cs typeface="Calibri" panose="020F0502020204030204" pitchFamily="34" charset="0"/>
                <a:sym typeface="Calibri"/>
              </a:rPr>
              <a:t>Delivery</a:t>
            </a:r>
            <a:r>
              <a:rPr lang="fr-FR" sz="1000" dirty="0">
                <a:solidFill>
                  <a:schemeClr val="accent1"/>
                </a:solidFill>
                <a:latin typeface="Calibri" panose="020F0502020204030204" pitchFamily="34" charset="0"/>
                <a:ea typeface="Calibri"/>
                <a:cs typeface="Calibri" panose="020F0502020204030204" pitchFamily="34" charset="0"/>
                <a:sym typeface="Calibri"/>
              </a:rPr>
              <a:t> : </a:t>
            </a:r>
            <a:r>
              <a:rPr lang="fr-FR" sz="1000" i="1" dirty="0">
                <a:solidFill>
                  <a:schemeClr val="accent1"/>
                </a:solidFill>
                <a:latin typeface="Calibri" panose="020F0502020204030204" pitchFamily="34" charset="0"/>
                <a:ea typeface="Calibri"/>
                <a:cs typeface="Calibri" panose="020F0502020204030204" pitchFamily="34" charset="0"/>
                <a:sym typeface="Calibri"/>
              </a:rPr>
              <a:t>Envoi de malwares </a:t>
            </a:r>
            <a:r>
              <a:rPr lang="fr-FR" sz="1000" dirty="0">
                <a:solidFill>
                  <a:schemeClr val="accent1"/>
                </a:solidFill>
                <a:latin typeface="Calibri" panose="020F0502020204030204" pitchFamily="34" charset="0"/>
                <a:ea typeface="Calibri"/>
                <a:cs typeface="Calibri" panose="020F0502020204030204" pitchFamily="34" charset="0"/>
                <a:sym typeface="Calibri"/>
              </a:rPr>
              <a:t>.</a:t>
            </a:r>
          </a:p>
          <a:p>
            <a:pPr marL="0" lvl="0" indent="0" algn="l" rtl="0">
              <a:spcBef>
                <a:spcPts val="0"/>
              </a:spcBef>
              <a:spcAft>
                <a:spcPts val="0"/>
              </a:spcAft>
              <a:buNone/>
            </a:pPr>
            <a:r>
              <a:rPr lang="fr-FR" sz="1000" b="1" dirty="0">
                <a:solidFill>
                  <a:schemeClr val="accent1"/>
                </a:solidFill>
                <a:latin typeface="Calibri" panose="020F0502020204030204" pitchFamily="34" charset="0"/>
                <a:ea typeface="Calibri"/>
                <a:cs typeface="Calibri" panose="020F0502020204030204" pitchFamily="34" charset="0"/>
                <a:sym typeface="Calibri"/>
              </a:rPr>
              <a:t>Exploitation</a:t>
            </a:r>
            <a:r>
              <a:rPr lang="fr-FR" sz="1000" dirty="0">
                <a:solidFill>
                  <a:schemeClr val="accent1"/>
                </a:solidFill>
                <a:latin typeface="Calibri" panose="020F0502020204030204" pitchFamily="34" charset="0"/>
                <a:ea typeface="Calibri"/>
                <a:cs typeface="Calibri" panose="020F0502020204030204" pitchFamily="34" charset="0"/>
                <a:sym typeface="Calibri"/>
              </a:rPr>
              <a:t> : </a:t>
            </a:r>
            <a:r>
              <a:rPr lang="fr-FR" sz="1000" i="1" dirty="0">
                <a:solidFill>
                  <a:schemeClr val="accent1"/>
                </a:solidFill>
                <a:latin typeface="Calibri" panose="020F0502020204030204" pitchFamily="34" charset="0"/>
                <a:ea typeface="Calibri"/>
                <a:cs typeface="Calibri" panose="020F0502020204030204" pitchFamily="34" charset="0"/>
                <a:sym typeface="Calibri"/>
              </a:rPr>
              <a:t>Pénétration des failles</a:t>
            </a:r>
            <a:r>
              <a:rPr lang="fr-FR" sz="1000" dirty="0">
                <a:solidFill>
                  <a:schemeClr val="accent1"/>
                </a:solidFill>
                <a:latin typeface="Calibri" panose="020F0502020204030204" pitchFamily="34" charset="0"/>
                <a:ea typeface="Calibri"/>
                <a:cs typeface="Calibri" panose="020F0502020204030204" pitchFamily="34" charset="0"/>
                <a:sym typeface="Calibri"/>
              </a:rPr>
              <a:t>.</a:t>
            </a:r>
          </a:p>
          <a:p>
            <a:pPr marL="0" lvl="0" indent="0" algn="l" rtl="0">
              <a:spcBef>
                <a:spcPts val="0"/>
              </a:spcBef>
              <a:spcAft>
                <a:spcPts val="0"/>
              </a:spcAft>
              <a:buNone/>
            </a:pPr>
            <a:r>
              <a:rPr lang="fr-FR" sz="1000" b="1" dirty="0">
                <a:solidFill>
                  <a:schemeClr val="accent1"/>
                </a:solidFill>
                <a:latin typeface="Calibri" panose="020F0502020204030204" pitchFamily="34" charset="0"/>
                <a:ea typeface="Calibri"/>
                <a:cs typeface="Calibri" panose="020F0502020204030204" pitchFamily="34" charset="0"/>
                <a:sym typeface="Calibri"/>
              </a:rPr>
              <a:t>Installation</a:t>
            </a:r>
            <a:r>
              <a:rPr lang="fr-FR" sz="1000" dirty="0">
                <a:solidFill>
                  <a:schemeClr val="accent1"/>
                </a:solidFill>
                <a:latin typeface="Calibri" panose="020F0502020204030204" pitchFamily="34" charset="0"/>
                <a:ea typeface="Calibri"/>
                <a:cs typeface="Calibri" panose="020F0502020204030204" pitchFamily="34" charset="0"/>
                <a:sym typeface="Calibri"/>
              </a:rPr>
              <a:t> : </a:t>
            </a:r>
            <a:r>
              <a:rPr lang="fr-FR" sz="1000" i="1" dirty="0">
                <a:solidFill>
                  <a:schemeClr val="accent1"/>
                </a:solidFill>
                <a:latin typeface="Calibri" panose="020F0502020204030204" pitchFamily="34" charset="0"/>
                <a:ea typeface="Calibri"/>
                <a:cs typeface="Calibri" panose="020F0502020204030204" pitchFamily="34" charset="0"/>
                <a:sym typeface="Calibri"/>
              </a:rPr>
              <a:t>I</a:t>
            </a:r>
            <a:r>
              <a:rPr lang="fr-FR" sz="1000" i="1" dirty="0">
                <a:solidFill>
                  <a:schemeClr val="accent1"/>
                </a:solidFill>
                <a:latin typeface="Calibri" panose="020F0502020204030204" pitchFamily="34" charset="0"/>
                <a:cs typeface="Calibri" panose="020F0502020204030204" pitchFamily="34" charset="0"/>
              </a:rPr>
              <a:t>nstallation du malware pour maintenir l'accès</a:t>
            </a:r>
            <a:r>
              <a:rPr lang="fr-FR" sz="1000" i="1" dirty="0">
                <a:solidFill>
                  <a:schemeClr val="accent1"/>
                </a:solidFill>
                <a:latin typeface="Calibri" panose="020F0502020204030204" pitchFamily="34" charset="0"/>
                <a:ea typeface="Calibri"/>
                <a:cs typeface="Calibri" panose="020F0502020204030204" pitchFamily="34" charset="0"/>
                <a:sym typeface="Calibri"/>
              </a:rPr>
              <a:t>.</a:t>
            </a:r>
          </a:p>
          <a:p>
            <a:pPr marL="0" lvl="0" indent="0" algn="l" rtl="0">
              <a:spcBef>
                <a:spcPts val="0"/>
              </a:spcBef>
              <a:spcAft>
                <a:spcPts val="0"/>
              </a:spcAft>
              <a:buNone/>
            </a:pPr>
            <a:r>
              <a:rPr lang="fr-FR" sz="1000" b="1" dirty="0">
                <a:solidFill>
                  <a:schemeClr val="accent1"/>
                </a:solidFill>
                <a:latin typeface="Calibri" panose="020F0502020204030204" pitchFamily="34" charset="0"/>
                <a:ea typeface="Calibri"/>
                <a:cs typeface="Calibri" panose="020F0502020204030204" pitchFamily="34" charset="0"/>
                <a:sym typeface="Calibri"/>
              </a:rPr>
              <a:t>Command and control </a:t>
            </a:r>
            <a:r>
              <a:rPr lang="fr-FR" sz="1000" dirty="0">
                <a:solidFill>
                  <a:schemeClr val="accent1"/>
                </a:solidFill>
                <a:latin typeface="Calibri" panose="020F0502020204030204" pitchFamily="34" charset="0"/>
                <a:ea typeface="Calibri"/>
                <a:cs typeface="Calibri" panose="020F0502020204030204" pitchFamily="34" charset="0"/>
                <a:sym typeface="Calibri"/>
              </a:rPr>
              <a:t>: </a:t>
            </a:r>
            <a:r>
              <a:rPr lang="fr-FR" sz="1000" i="1" dirty="0">
                <a:solidFill>
                  <a:schemeClr val="accent1"/>
                </a:solidFill>
                <a:latin typeface="Calibri" panose="020F0502020204030204" pitchFamily="34" charset="0"/>
                <a:ea typeface="Calibri"/>
                <a:cs typeface="Calibri" panose="020F0502020204030204" pitchFamily="34" charset="0"/>
                <a:sym typeface="Calibri"/>
              </a:rPr>
              <a:t>Gestion à distance.</a:t>
            </a:r>
          </a:p>
          <a:p>
            <a:pPr marL="0" lvl="0" indent="0" algn="l" rtl="0">
              <a:spcBef>
                <a:spcPts val="0"/>
              </a:spcBef>
              <a:spcAft>
                <a:spcPts val="0"/>
              </a:spcAft>
              <a:buNone/>
            </a:pPr>
            <a:r>
              <a:rPr lang="fr-FR" sz="1000" b="1" dirty="0">
                <a:solidFill>
                  <a:schemeClr val="accent1"/>
                </a:solidFill>
                <a:latin typeface="Calibri" panose="020F0502020204030204" pitchFamily="34" charset="0"/>
                <a:ea typeface="Calibri"/>
                <a:cs typeface="Calibri" panose="020F0502020204030204" pitchFamily="34" charset="0"/>
                <a:sym typeface="Calibri"/>
              </a:rPr>
              <a:t>Actions on objectives</a:t>
            </a:r>
            <a:r>
              <a:rPr lang="fr-FR" sz="1000" dirty="0">
                <a:solidFill>
                  <a:schemeClr val="accent1"/>
                </a:solidFill>
                <a:latin typeface="Calibri" panose="020F0502020204030204" pitchFamily="34" charset="0"/>
                <a:ea typeface="Calibri"/>
                <a:cs typeface="Calibri" panose="020F0502020204030204" pitchFamily="34" charset="0"/>
                <a:sym typeface="Calibri"/>
              </a:rPr>
              <a:t>: </a:t>
            </a:r>
            <a:r>
              <a:rPr lang="fr-FR" sz="1000" i="1" dirty="0">
                <a:solidFill>
                  <a:schemeClr val="accent1"/>
                </a:solidFill>
                <a:latin typeface="Calibri" panose="020F0502020204030204" pitchFamily="34" charset="0"/>
                <a:ea typeface="Calibri"/>
                <a:cs typeface="Calibri" panose="020F0502020204030204" pitchFamily="34" charset="0"/>
                <a:sym typeface="Calibri"/>
              </a:rPr>
              <a:t>Exécution des attaques finales</a:t>
            </a:r>
            <a:r>
              <a:rPr lang="fr-FR" sz="1000" dirty="0">
                <a:solidFill>
                  <a:schemeClr val="accent1"/>
                </a:solidFill>
                <a:latin typeface="Calibri" panose="020F0502020204030204" pitchFamily="34" charset="0"/>
                <a:ea typeface="Calibri"/>
                <a:cs typeface="Calibri" panose="020F0502020204030204" pitchFamily="34" charset="0"/>
                <a:sym typeface="Calibri"/>
              </a:rPr>
              <a:t>.</a:t>
            </a:r>
          </a:p>
          <a:p>
            <a:pPr marL="0" lvl="0" indent="0" algn="l" rtl="0">
              <a:spcBef>
                <a:spcPts val="0"/>
              </a:spcBef>
              <a:spcAft>
                <a:spcPts val="0"/>
              </a:spcAft>
              <a:buNone/>
            </a:pPr>
            <a:endParaRPr lang="fr-FR" sz="1000" dirty="0">
              <a:solidFill>
                <a:schemeClr val="accent1"/>
              </a:solidFill>
              <a:latin typeface="Calibri" panose="020F0502020204030204" pitchFamily="34" charset="0"/>
              <a:ea typeface="Calibri"/>
              <a:cs typeface="Calibri" panose="020F0502020204030204" pitchFamily="34" charset="0"/>
              <a:sym typeface="Calibri"/>
            </a:endParaRPr>
          </a:p>
          <a:p>
            <a:pPr marL="0" lvl="0" indent="0" algn="l" rtl="0">
              <a:spcBef>
                <a:spcPts val="0"/>
              </a:spcBef>
              <a:spcAft>
                <a:spcPts val="0"/>
              </a:spcAft>
              <a:buNone/>
            </a:pPr>
            <a:r>
              <a:rPr lang="fr-FR" sz="1000" i="1" dirty="0">
                <a:solidFill>
                  <a:schemeClr val="accent1"/>
                </a:solidFill>
                <a:latin typeface="Calibri" panose="020F0502020204030204" pitchFamily="34" charset="0"/>
                <a:ea typeface="Calibri"/>
                <a:cs typeface="Calibri" panose="020F0502020204030204" pitchFamily="34" charset="0"/>
                <a:sym typeface="Calibri"/>
              </a:rPr>
              <a:t>Chaque étape offre un point d'intervention pour sécuriser les systèmes.</a:t>
            </a:r>
            <a:endParaRPr sz="1000" i="1" dirty="0">
              <a:solidFill>
                <a:schemeClr val="accent1"/>
              </a:solidFill>
              <a:latin typeface="Calibri" panose="020F0502020204030204" pitchFamily="34" charset="0"/>
              <a:ea typeface="Calibri"/>
              <a:cs typeface="Calibri" panose="020F0502020204030204" pitchFamily="34" charset="0"/>
              <a:sym typeface="Calibri"/>
            </a:endParaRPr>
          </a:p>
          <a:p>
            <a:pPr marL="0" lvl="0" indent="0" algn="l" rtl="0">
              <a:spcBef>
                <a:spcPts val="0"/>
              </a:spcBef>
              <a:spcAft>
                <a:spcPts val="0"/>
              </a:spcAft>
              <a:buNone/>
            </a:pPr>
            <a:endParaRPr sz="1800" dirty="0">
              <a:latin typeface="Calibri"/>
              <a:ea typeface="Calibri"/>
              <a:cs typeface="Calibri"/>
              <a:sym typeface="Calibri"/>
            </a:endParaRPr>
          </a:p>
        </p:txBody>
      </p:sp>
      <p:sp>
        <p:nvSpPr>
          <p:cNvPr id="120" name="Google Shape;120;p5"/>
          <p:cNvSpPr txBox="1"/>
          <p:nvPr/>
        </p:nvSpPr>
        <p:spPr>
          <a:xfrm>
            <a:off x="4733924" y="2943875"/>
            <a:ext cx="3653837" cy="353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fr-FR" sz="1800" b="1" dirty="0">
                <a:latin typeface="Calibri"/>
                <a:ea typeface="Calibri"/>
                <a:cs typeface="Calibri"/>
                <a:sym typeface="Calibri"/>
              </a:rPr>
              <a:t>Définition</a:t>
            </a:r>
          </a:p>
          <a:p>
            <a:pPr marL="0" lvl="0" indent="0" algn="l" rtl="0">
              <a:spcBef>
                <a:spcPts val="0"/>
              </a:spcBef>
              <a:spcAft>
                <a:spcPts val="0"/>
              </a:spcAft>
              <a:buNone/>
            </a:pPr>
            <a:r>
              <a:rPr lang="fr-FR" sz="1000" i="1" dirty="0">
                <a:solidFill>
                  <a:schemeClr val="accent1"/>
                </a:solidFill>
              </a:rPr>
              <a:t>Le MITRE ATT&amp;CK est une matrice de tactiques qui cataloguent les comportements d'adversaires, de la reconnaissance à l'exfiltration, aidant à identifier et à contrer les cyberattaques.</a:t>
            </a:r>
          </a:p>
          <a:p>
            <a:pPr marL="0" lvl="0" indent="0" algn="l" rtl="0">
              <a:spcBef>
                <a:spcPts val="0"/>
              </a:spcBef>
              <a:spcAft>
                <a:spcPts val="0"/>
              </a:spcAft>
              <a:buNone/>
            </a:pPr>
            <a:endParaRPr sz="1000" b="1" i="1" dirty="0">
              <a:solidFill>
                <a:schemeClr val="accent1"/>
              </a:solidFill>
              <a:latin typeface="Calibri"/>
              <a:ea typeface="Calibri"/>
              <a:cs typeface="Calibri"/>
              <a:sym typeface="Calibri"/>
            </a:endParaRPr>
          </a:p>
          <a:p>
            <a:r>
              <a:rPr lang="fr-FR" sz="1000" b="1" dirty="0">
                <a:solidFill>
                  <a:schemeClr val="accent1"/>
                </a:solidFill>
              </a:rPr>
              <a:t>MITRE ATT&amp;CK: Principales Tactiques :</a:t>
            </a:r>
          </a:p>
          <a:p>
            <a:pPr marL="0" lvl="0" indent="0" algn="l" rtl="0">
              <a:spcBef>
                <a:spcPts val="0"/>
              </a:spcBef>
              <a:spcAft>
                <a:spcPts val="0"/>
              </a:spcAft>
              <a:buNone/>
            </a:pPr>
            <a:r>
              <a:rPr lang="fr-FR" sz="1000" b="1" dirty="0">
                <a:solidFill>
                  <a:schemeClr val="accent1"/>
                </a:solidFill>
                <a:latin typeface="Calibri"/>
                <a:ea typeface="Calibri"/>
                <a:cs typeface="Calibri"/>
                <a:sym typeface="Calibri"/>
              </a:rPr>
              <a:t>Reconnaissance</a:t>
            </a:r>
            <a:r>
              <a:rPr lang="fr-FR" sz="1000" dirty="0">
                <a:solidFill>
                  <a:schemeClr val="accent1"/>
                </a:solidFill>
                <a:latin typeface="Calibri"/>
                <a:ea typeface="Calibri"/>
                <a:cs typeface="Calibri"/>
                <a:sym typeface="Calibri"/>
              </a:rPr>
              <a:t>: </a:t>
            </a:r>
            <a:r>
              <a:rPr lang="fr-FR" sz="1000" i="1" dirty="0">
                <a:solidFill>
                  <a:schemeClr val="accent1"/>
                </a:solidFill>
                <a:latin typeface="Calibri"/>
                <a:ea typeface="Calibri"/>
                <a:cs typeface="Calibri"/>
                <a:sym typeface="Calibri"/>
              </a:rPr>
              <a:t>Identification des informations sur la cible</a:t>
            </a:r>
          </a:p>
          <a:p>
            <a:pPr marL="0" lvl="0" indent="0" algn="l" rtl="0">
              <a:spcBef>
                <a:spcPts val="0"/>
              </a:spcBef>
              <a:spcAft>
                <a:spcPts val="0"/>
              </a:spcAft>
              <a:buNone/>
            </a:pPr>
            <a:r>
              <a:rPr lang="fr-FR" sz="1000" b="1" dirty="0">
                <a:solidFill>
                  <a:schemeClr val="accent1"/>
                </a:solidFill>
                <a:latin typeface="Calibri"/>
                <a:ea typeface="Calibri"/>
                <a:cs typeface="Calibri"/>
                <a:sym typeface="Calibri"/>
              </a:rPr>
              <a:t>Resource </a:t>
            </a:r>
            <a:r>
              <a:rPr lang="fr-FR" sz="1000" b="1" dirty="0" err="1">
                <a:solidFill>
                  <a:schemeClr val="accent1"/>
                </a:solidFill>
                <a:latin typeface="Calibri"/>
                <a:ea typeface="Calibri"/>
                <a:cs typeface="Calibri"/>
                <a:sym typeface="Calibri"/>
              </a:rPr>
              <a:t>Development</a:t>
            </a:r>
            <a:r>
              <a:rPr lang="fr-FR" sz="1000" dirty="0">
                <a:solidFill>
                  <a:schemeClr val="accent1"/>
                </a:solidFill>
                <a:latin typeface="Calibri"/>
                <a:ea typeface="Calibri"/>
                <a:cs typeface="Calibri"/>
                <a:sym typeface="Calibri"/>
              </a:rPr>
              <a:t>: </a:t>
            </a:r>
            <a:r>
              <a:rPr lang="fr-FR" sz="1000" i="1" dirty="0">
                <a:solidFill>
                  <a:schemeClr val="accent1"/>
                </a:solidFill>
                <a:latin typeface="Calibri"/>
                <a:ea typeface="Calibri"/>
                <a:cs typeface="Calibri"/>
                <a:sym typeface="Calibri"/>
              </a:rPr>
              <a:t>Obtention de ressources nécessaires</a:t>
            </a:r>
          </a:p>
          <a:p>
            <a:pPr marL="0" lvl="0" indent="0" algn="l" rtl="0">
              <a:spcBef>
                <a:spcPts val="0"/>
              </a:spcBef>
              <a:spcAft>
                <a:spcPts val="0"/>
              </a:spcAft>
              <a:buNone/>
            </a:pPr>
            <a:r>
              <a:rPr lang="fr-FR" sz="1000" b="1" dirty="0">
                <a:solidFill>
                  <a:schemeClr val="accent1"/>
                </a:solidFill>
                <a:latin typeface="Calibri"/>
                <a:ea typeface="Calibri"/>
                <a:cs typeface="Calibri"/>
                <a:sym typeface="Calibri"/>
              </a:rPr>
              <a:t>Initial Access</a:t>
            </a:r>
            <a:r>
              <a:rPr lang="fr-FR" sz="1000" dirty="0">
                <a:solidFill>
                  <a:schemeClr val="accent1"/>
                </a:solidFill>
                <a:latin typeface="Calibri"/>
                <a:ea typeface="Calibri"/>
                <a:cs typeface="Calibri"/>
                <a:sym typeface="Calibri"/>
              </a:rPr>
              <a:t>: </a:t>
            </a:r>
            <a:r>
              <a:rPr lang="fr-FR" sz="1000" i="1" dirty="0">
                <a:solidFill>
                  <a:schemeClr val="accent1"/>
                </a:solidFill>
                <a:latin typeface="Calibri"/>
                <a:ea typeface="Calibri"/>
                <a:cs typeface="Calibri"/>
                <a:sym typeface="Calibri"/>
              </a:rPr>
              <a:t>Obtenir un accès initial aux systèmes</a:t>
            </a:r>
          </a:p>
          <a:p>
            <a:pPr marL="0" lvl="0" indent="0" algn="l" rtl="0">
              <a:spcBef>
                <a:spcPts val="0"/>
              </a:spcBef>
              <a:spcAft>
                <a:spcPts val="0"/>
              </a:spcAft>
              <a:buNone/>
            </a:pPr>
            <a:r>
              <a:rPr lang="fr-FR" sz="1000" b="1" dirty="0" err="1">
                <a:solidFill>
                  <a:schemeClr val="accent1"/>
                </a:solidFill>
                <a:latin typeface="Calibri"/>
                <a:ea typeface="Calibri"/>
                <a:cs typeface="Calibri"/>
                <a:sym typeface="Calibri"/>
              </a:rPr>
              <a:t>Execution</a:t>
            </a:r>
            <a:r>
              <a:rPr lang="fr-FR" sz="1000" dirty="0">
                <a:solidFill>
                  <a:schemeClr val="accent1"/>
                </a:solidFill>
                <a:latin typeface="Calibri"/>
                <a:ea typeface="Calibri"/>
                <a:cs typeface="Calibri"/>
                <a:sym typeface="Calibri"/>
              </a:rPr>
              <a:t>: </a:t>
            </a:r>
            <a:r>
              <a:rPr lang="fr-FR" sz="1000" i="1" dirty="0">
                <a:solidFill>
                  <a:schemeClr val="accent1"/>
                </a:solidFill>
                <a:latin typeface="Calibri"/>
                <a:ea typeface="Calibri"/>
                <a:cs typeface="Calibri"/>
                <a:sym typeface="Calibri"/>
              </a:rPr>
              <a:t>Exécution de code malveillant</a:t>
            </a:r>
          </a:p>
          <a:p>
            <a:pPr marL="0" lvl="0" indent="0" algn="l" rtl="0">
              <a:spcBef>
                <a:spcPts val="0"/>
              </a:spcBef>
              <a:spcAft>
                <a:spcPts val="0"/>
              </a:spcAft>
              <a:buNone/>
            </a:pPr>
            <a:r>
              <a:rPr lang="fr-FR" sz="1000" b="1" dirty="0" err="1">
                <a:solidFill>
                  <a:schemeClr val="accent1"/>
                </a:solidFill>
                <a:latin typeface="Calibri"/>
                <a:ea typeface="Calibri"/>
                <a:cs typeface="Calibri"/>
                <a:sym typeface="Calibri"/>
              </a:rPr>
              <a:t>Persistence</a:t>
            </a:r>
            <a:r>
              <a:rPr lang="fr-FR" sz="1000" dirty="0">
                <a:solidFill>
                  <a:schemeClr val="accent1"/>
                </a:solidFill>
                <a:latin typeface="Calibri"/>
                <a:ea typeface="Calibri"/>
                <a:cs typeface="Calibri"/>
                <a:sym typeface="Calibri"/>
              </a:rPr>
              <a:t>: </a:t>
            </a:r>
            <a:r>
              <a:rPr lang="fr-FR" sz="1000" i="1" dirty="0">
                <a:solidFill>
                  <a:schemeClr val="accent1"/>
                </a:solidFill>
                <a:latin typeface="Calibri"/>
                <a:ea typeface="Calibri"/>
                <a:cs typeface="Calibri"/>
                <a:sym typeface="Calibri"/>
              </a:rPr>
              <a:t>Maintenir l'accès malgré les interruptions</a:t>
            </a:r>
          </a:p>
          <a:p>
            <a:pPr marL="0" lvl="0" indent="0" algn="l" rtl="0">
              <a:spcBef>
                <a:spcPts val="0"/>
              </a:spcBef>
              <a:spcAft>
                <a:spcPts val="0"/>
              </a:spcAft>
              <a:buNone/>
            </a:pPr>
            <a:r>
              <a:rPr lang="fr-FR" sz="1000" b="1" dirty="0" err="1">
                <a:solidFill>
                  <a:schemeClr val="accent1"/>
                </a:solidFill>
                <a:latin typeface="Calibri"/>
                <a:ea typeface="Calibri"/>
                <a:cs typeface="Calibri"/>
                <a:sym typeface="Calibri"/>
              </a:rPr>
              <a:t>Privilege</a:t>
            </a:r>
            <a:r>
              <a:rPr lang="fr-FR" sz="1000" b="1" dirty="0">
                <a:solidFill>
                  <a:schemeClr val="accent1"/>
                </a:solidFill>
                <a:latin typeface="Calibri"/>
                <a:ea typeface="Calibri"/>
                <a:cs typeface="Calibri"/>
                <a:sym typeface="Calibri"/>
              </a:rPr>
              <a:t> </a:t>
            </a:r>
            <a:r>
              <a:rPr lang="fr-FR" sz="1000" b="1" dirty="0" err="1">
                <a:solidFill>
                  <a:schemeClr val="accent1"/>
                </a:solidFill>
                <a:latin typeface="Calibri"/>
                <a:ea typeface="Calibri"/>
                <a:cs typeface="Calibri"/>
                <a:sym typeface="Calibri"/>
              </a:rPr>
              <a:t>Escalation</a:t>
            </a:r>
            <a:r>
              <a:rPr lang="fr-FR" sz="1000" dirty="0">
                <a:solidFill>
                  <a:schemeClr val="accent1"/>
                </a:solidFill>
                <a:latin typeface="Calibri"/>
                <a:ea typeface="Calibri"/>
                <a:cs typeface="Calibri"/>
                <a:sym typeface="Calibri"/>
              </a:rPr>
              <a:t>: </a:t>
            </a:r>
            <a:r>
              <a:rPr lang="fr-FR" sz="1000" i="1" dirty="0">
                <a:solidFill>
                  <a:schemeClr val="accent1"/>
                </a:solidFill>
                <a:latin typeface="Calibri"/>
                <a:ea typeface="Calibri"/>
                <a:cs typeface="Calibri"/>
                <a:sym typeface="Calibri"/>
              </a:rPr>
              <a:t>Obtenir des privilèges plus élevés</a:t>
            </a:r>
          </a:p>
          <a:p>
            <a:pPr marL="0" lvl="0" indent="0" algn="l" rtl="0">
              <a:spcBef>
                <a:spcPts val="0"/>
              </a:spcBef>
              <a:spcAft>
                <a:spcPts val="0"/>
              </a:spcAft>
              <a:buNone/>
            </a:pPr>
            <a:r>
              <a:rPr lang="fr-FR" sz="1000" b="1" dirty="0" err="1">
                <a:solidFill>
                  <a:schemeClr val="accent1"/>
                </a:solidFill>
                <a:latin typeface="Calibri"/>
                <a:ea typeface="Calibri"/>
                <a:cs typeface="Calibri"/>
                <a:sym typeface="Calibri"/>
              </a:rPr>
              <a:t>Defense</a:t>
            </a:r>
            <a:r>
              <a:rPr lang="fr-FR" sz="1000" b="1" dirty="0">
                <a:solidFill>
                  <a:schemeClr val="accent1"/>
                </a:solidFill>
                <a:latin typeface="Calibri"/>
                <a:ea typeface="Calibri"/>
                <a:cs typeface="Calibri"/>
                <a:sym typeface="Calibri"/>
              </a:rPr>
              <a:t> Evasion</a:t>
            </a:r>
            <a:r>
              <a:rPr lang="fr-FR" sz="1000" dirty="0">
                <a:solidFill>
                  <a:schemeClr val="accent1"/>
                </a:solidFill>
                <a:latin typeface="Calibri"/>
                <a:ea typeface="Calibri"/>
                <a:cs typeface="Calibri"/>
                <a:sym typeface="Calibri"/>
              </a:rPr>
              <a:t>: </a:t>
            </a:r>
            <a:r>
              <a:rPr lang="fr-FR" sz="1000" i="1" dirty="0">
                <a:solidFill>
                  <a:schemeClr val="accent1"/>
                </a:solidFill>
                <a:latin typeface="Calibri"/>
                <a:ea typeface="Calibri"/>
                <a:cs typeface="Calibri"/>
                <a:sym typeface="Calibri"/>
              </a:rPr>
              <a:t>Éviter la détection par la sécurité</a:t>
            </a:r>
          </a:p>
          <a:p>
            <a:pPr marL="0" lvl="0" indent="0" algn="l" rtl="0">
              <a:spcBef>
                <a:spcPts val="0"/>
              </a:spcBef>
              <a:spcAft>
                <a:spcPts val="0"/>
              </a:spcAft>
              <a:buNone/>
            </a:pPr>
            <a:r>
              <a:rPr lang="fr-FR" sz="1000" b="1" dirty="0" err="1">
                <a:solidFill>
                  <a:schemeClr val="accent1"/>
                </a:solidFill>
                <a:latin typeface="Calibri"/>
                <a:ea typeface="Calibri"/>
                <a:cs typeface="Calibri"/>
                <a:sym typeface="Calibri"/>
              </a:rPr>
              <a:t>Credential</a:t>
            </a:r>
            <a:r>
              <a:rPr lang="fr-FR" sz="1000" b="1" dirty="0">
                <a:solidFill>
                  <a:schemeClr val="accent1"/>
                </a:solidFill>
                <a:latin typeface="Calibri"/>
                <a:ea typeface="Calibri"/>
                <a:cs typeface="Calibri"/>
                <a:sym typeface="Calibri"/>
              </a:rPr>
              <a:t> Access</a:t>
            </a:r>
            <a:r>
              <a:rPr lang="fr-FR" sz="1000" dirty="0">
                <a:solidFill>
                  <a:schemeClr val="accent1"/>
                </a:solidFill>
                <a:latin typeface="Calibri"/>
                <a:ea typeface="Calibri"/>
                <a:cs typeface="Calibri"/>
                <a:sym typeface="Calibri"/>
              </a:rPr>
              <a:t>: </a:t>
            </a:r>
            <a:r>
              <a:rPr lang="fr-FR" sz="1000" i="1" dirty="0">
                <a:solidFill>
                  <a:schemeClr val="accent1"/>
                </a:solidFill>
                <a:latin typeface="Calibri"/>
                <a:ea typeface="Calibri"/>
                <a:cs typeface="Calibri"/>
                <a:sym typeface="Calibri"/>
              </a:rPr>
              <a:t>Voler des informations d'identification</a:t>
            </a:r>
          </a:p>
          <a:p>
            <a:pPr marL="0" lvl="0" indent="0" algn="l" rtl="0">
              <a:spcBef>
                <a:spcPts val="0"/>
              </a:spcBef>
              <a:spcAft>
                <a:spcPts val="0"/>
              </a:spcAft>
              <a:buNone/>
            </a:pPr>
            <a:r>
              <a:rPr lang="fr-FR" sz="1000" b="1" dirty="0">
                <a:solidFill>
                  <a:schemeClr val="accent1"/>
                </a:solidFill>
                <a:latin typeface="Calibri"/>
                <a:ea typeface="Calibri"/>
                <a:cs typeface="Calibri"/>
                <a:sym typeface="Calibri"/>
              </a:rPr>
              <a:t>Discovery</a:t>
            </a:r>
            <a:r>
              <a:rPr lang="fr-FR" sz="1000" dirty="0">
                <a:solidFill>
                  <a:schemeClr val="accent1"/>
                </a:solidFill>
                <a:latin typeface="Calibri"/>
                <a:ea typeface="Calibri"/>
                <a:cs typeface="Calibri"/>
                <a:sym typeface="Calibri"/>
              </a:rPr>
              <a:t>: </a:t>
            </a:r>
            <a:r>
              <a:rPr lang="fr-FR" sz="1000" i="1" dirty="0">
                <a:solidFill>
                  <a:schemeClr val="accent1"/>
                </a:solidFill>
                <a:latin typeface="Calibri"/>
                <a:ea typeface="Calibri"/>
                <a:cs typeface="Calibri"/>
                <a:sym typeface="Calibri"/>
              </a:rPr>
              <a:t>Comprendre l'environnement de la cible</a:t>
            </a:r>
          </a:p>
          <a:p>
            <a:pPr marL="0" lvl="0" indent="0" algn="l" rtl="0">
              <a:spcBef>
                <a:spcPts val="0"/>
              </a:spcBef>
              <a:spcAft>
                <a:spcPts val="0"/>
              </a:spcAft>
              <a:buNone/>
            </a:pPr>
            <a:r>
              <a:rPr lang="fr-FR" sz="1000" b="1" dirty="0" err="1">
                <a:solidFill>
                  <a:schemeClr val="accent1"/>
                </a:solidFill>
                <a:latin typeface="Calibri"/>
                <a:ea typeface="Calibri"/>
                <a:cs typeface="Calibri"/>
                <a:sym typeface="Calibri"/>
              </a:rPr>
              <a:t>Lateral</a:t>
            </a:r>
            <a:r>
              <a:rPr lang="fr-FR" sz="1000" b="1" dirty="0">
                <a:solidFill>
                  <a:schemeClr val="accent1"/>
                </a:solidFill>
                <a:latin typeface="Calibri"/>
                <a:ea typeface="Calibri"/>
                <a:cs typeface="Calibri"/>
                <a:sym typeface="Calibri"/>
              </a:rPr>
              <a:t> </a:t>
            </a:r>
            <a:r>
              <a:rPr lang="fr-FR" sz="1000" b="1" dirty="0" err="1">
                <a:solidFill>
                  <a:schemeClr val="accent1"/>
                </a:solidFill>
                <a:latin typeface="Calibri"/>
                <a:ea typeface="Calibri"/>
                <a:cs typeface="Calibri"/>
                <a:sym typeface="Calibri"/>
              </a:rPr>
              <a:t>Movement</a:t>
            </a:r>
            <a:r>
              <a:rPr lang="fr-FR" sz="1000" dirty="0">
                <a:solidFill>
                  <a:schemeClr val="accent1"/>
                </a:solidFill>
                <a:latin typeface="Calibri"/>
                <a:ea typeface="Calibri"/>
                <a:cs typeface="Calibri"/>
                <a:sym typeface="Calibri"/>
              </a:rPr>
              <a:t>: </a:t>
            </a:r>
            <a:r>
              <a:rPr lang="fr-FR" sz="1000" i="1" dirty="0">
                <a:solidFill>
                  <a:schemeClr val="accent1"/>
                </a:solidFill>
                <a:latin typeface="Calibri"/>
                <a:ea typeface="Calibri"/>
                <a:cs typeface="Calibri"/>
                <a:sym typeface="Calibri"/>
              </a:rPr>
              <a:t>Se déplacer au sein du réseau</a:t>
            </a:r>
          </a:p>
          <a:p>
            <a:pPr marL="0" lvl="0" indent="0" algn="l" rtl="0">
              <a:spcBef>
                <a:spcPts val="0"/>
              </a:spcBef>
              <a:spcAft>
                <a:spcPts val="0"/>
              </a:spcAft>
              <a:buNone/>
            </a:pPr>
            <a:r>
              <a:rPr lang="fr-FR" sz="1000" b="1" dirty="0">
                <a:solidFill>
                  <a:schemeClr val="accent1"/>
                </a:solidFill>
                <a:latin typeface="Calibri"/>
                <a:ea typeface="Calibri"/>
                <a:cs typeface="Calibri"/>
                <a:sym typeface="Calibri"/>
              </a:rPr>
              <a:t>Collection</a:t>
            </a:r>
            <a:r>
              <a:rPr lang="fr-FR" sz="1000" dirty="0">
                <a:solidFill>
                  <a:schemeClr val="accent1"/>
                </a:solidFill>
                <a:latin typeface="Calibri"/>
                <a:ea typeface="Calibri"/>
                <a:cs typeface="Calibri"/>
                <a:sym typeface="Calibri"/>
              </a:rPr>
              <a:t>: </a:t>
            </a:r>
            <a:r>
              <a:rPr lang="fr-FR" sz="1000" i="1" dirty="0">
                <a:solidFill>
                  <a:schemeClr val="accent1"/>
                </a:solidFill>
                <a:latin typeface="Calibri"/>
                <a:ea typeface="Calibri"/>
                <a:cs typeface="Calibri"/>
                <a:sym typeface="Calibri"/>
              </a:rPr>
              <a:t>Collecter des informations d'intérêt</a:t>
            </a:r>
          </a:p>
          <a:p>
            <a:pPr marL="0" lvl="0" indent="0" algn="l" rtl="0">
              <a:spcBef>
                <a:spcPts val="0"/>
              </a:spcBef>
              <a:spcAft>
                <a:spcPts val="0"/>
              </a:spcAft>
              <a:buNone/>
            </a:pPr>
            <a:r>
              <a:rPr lang="fr-FR" sz="1000" b="1" dirty="0">
                <a:solidFill>
                  <a:schemeClr val="accent1"/>
                </a:solidFill>
                <a:latin typeface="Calibri"/>
                <a:ea typeface="Calibri"/>
                <a:cs typeface="Calibri"/>
                <a:sym typeface="Calibri"/>
              </a:rPr>
              <a:t>Command and Control</a:t>
            </a:r>
            <a:r>
              <a:rPr lang="fr-FR" sz="1000" dirty="0">
                <a:solidFill>
                  <a:schemeClr val="accent1"/>
                </a:solidFill>
                <a:latin typeface="Calibri"/>
                <a:ea typeface="Calibri"/>
                <a:cs typeface="Calibri"/>
                <a:sym typeface="Calibri"/>
              </a:rPr>
              <a:t>: </a:t>
            </a:r>
            <a:r>
              <a:rPr lang="fr-FR" sz="1000" i="1" dirty="0">
                <a:solidFill>
                  <a:schemeClr val="accent1"/>
                </a:solidFill>
                <a:latin typeface="Calibri"/>
                <a:ea typeface="Calibri"/>
                <a:cs typeface="Calibri"/>
                <a:sym typeface="Calibri"/>
              </a:rPr>
              <a:t>Communiquer avec systèmes compromis</a:t>
            </a:r>
          </a:p>
          <a:p>
            <a:pPr marL="0" lvl="0" indent="0" algn="l" rtl="0">
              <a:spcBef>
                <a:spcPts val="0"/>
              </a:spcBef>
              <a:spcAft>
                <a:spcPts val="0"/>
              </a:spcAft>
              <a:buNone/>
            </a:pPr>
            <a:r>
              <a:rPr lang="fr-FR" sz="1000" b="1" dirty="0">
                <a:solidFill>
                  <a:schemeClr val="accent1"/>
                </a:solidFill>
                <a:latin typeface="Calibri"/>
                <a:ea typeface="Calibri"/>
                <a:cs typeface="Calibri"/>
                <a:sym typeface="Calibri"/>
              </a:rPr>
              <a:t>Exfiltration</a:t>
            </a:r>
            <a:r>
              <a:rPr lang="fr-FR" sz="1000" dirty="0">
                <a:solidFill>
                  <a:schemeClr val="accent1"/>
                </a:solidFill>
                <a:latin typeface="Calibri"/>
                <a:ea typeface="Calibri"/>
                <a:cs typeface="Calibri"/>
                <a:sym typeface="Calibri"/>
              </a:rPr>
              <a:t>: </a:t>
            </a:r>
            <a:r>
              <a:rPr lang="fr-FR" sz="1000" i="1" dirty="0">
                <a:solidFill>
                  <a:schemeClr val="accent1"/>
                </a:solidFill>
                <a:latin typeface="Calibri"/>
                <a:ea typeface="Calibri"/>
                <a:cs typeface="Calibri"/>
                <a:sym typeface="Calibri"/>
              </a:rPr>
              <a:t>Transférer des données volées</a:t>
            </a:r>
          </a:p>
          <a:p>
            <a:pPr marL="0" lvl="0" indent="0" algn="l" rtl="0">
              <a:spcBef>
                <a:spcPts val="0"/>
              </a:spcBef>
              <a:spcAft>
                <a:spcPts val="0"/>
              </a:spcAft>
              <a:buNone/>
            </a:pPr>
            <a:r>
              <a:rPr lang="fr-FR" sz="1000" b="1" dirty="0">
                <a:solidFill>
                  <a:schemeClr val="accent1"/>
                </a:solidFill>
                <a:latin typeface="Calibri"/>
                <a:ea typeface="Calibri"/>
                <a:cs typeface="Calibri"/>
                <a:sym typeface="Calibri"/>
              </a:rPr>
              <a:t>Impact</a:t>
            </a:r>
            <a:r>
              <a:rPr lang="fr-FR" sz="1000" dirty="0">
                <a:solidFill>
                  <a:schemeClr val="accent1"/>
                </a:solidFill>
                <a:latin typeface="Calibri"/>
                <a:ea typeface="Calibri"/>
                <a:cs typeface="Calibri"/>
                <a:sym typeface="Calibri"/>
              </a:rPr>
              <a:t>: </a:t>
            </a:r>
            <a:r>
              <a:rPr lang="fr-FR" sz="1000" i="1" dirty="0">
                <a:solidFill>
                  <a:schemeClr val="accent1"/>
                </a:solidFill>
                <a:latin typeface="Calibri"/>
                <a:ea typeface="Calibri"/>
                <a:cs typeface="Calibri"/>
                <a:sym typeface="Calibri"/>
              </a:rPr>
              <a:t>Manipuler ou détruire des systèmes et données</a:t>
            </a:r>
            <a:endParaRPr sz="1000" i="1" dirty="0">
              <a:solidFill>
                <a:schemeClr val="accent1"/>
              </a:solidFill>
              <a:latin typeface="Calibri"/>
              <a:ea typeface="Calibri"/>
              <a:cs typeface="Calibri"/>
              <a:sym typeface="Calibri"/>
            </a:endParaRPr>
          </a:p>
        </p:txBody>
      </p:sp>
      <p:sp>
        <p:nvSpPr>
          <p:cNvPr id="121" name="Google Shape;121;p5"/>
          <p:cNvSpPr/>
          <p:nvPr/>
        </p:nvSpPr>
        <p:spPr>
          <a:xfrm>
            <a:off x="8505825" y="2476488"/>
            <a:ext cx="3558000" cy="3952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5"/>
          <p:cNvSpPr txBox="1"/>
          <p:nvPr/>
        </p:nvSpPr>
        <p:spPr>
          <a:xfrm>
            <a:off x="8505825" y="3286738"/>
            <a:ext cx="3558000" cy="2431405"/>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fr-FR" sz="1800" b="1" dirty="0">
                <a:latin typeface="Calibri"/>
                <a:ea typeface="Calibri"/>
                <a:cs typeface="Calibri"/>
                <a:sym typeface="Calibri"/>
              </a:rPr>
              <a:t>Définition</a:t>
            </a:r>
            <a:endParaRPr sz="1800" b="1" dirty="0">
              <a:latin typeface="Calibri"/>
              <a:ea typeface="Calibri"/>
              <a:cs typeface="Calibri"/>
              <a:sym typeface="Calibri"/>
            </a:endParaRPr>
          </a:p>
          <a:p>
            <a:pPr marL="0" lvl="0" indent="0" algn="l" rtl="0">
              <a:spcBef>
                <a:spcPts val="0"/>
              </a:spcBef>
              <a:spcAft>
                <a:spcPts val="0"/>
              </a:spcAft>
              <a:buNone/>
            </a:pPr>
            <a:r>
              <a:rPr lang="fr-FR" sz="1100" dirty="0">
                <a:solidFill>
                  <a:schemeClr val="accent1"/>
                </a:solidFill>
                <a:latin typeface="Calibri"/>
                <a:ea typeface="Calibri"/>
                <a:cs typeface="Calibri"/>
                <a:sym typeface="Calibri"/>
              </a:rPr>
              <a:t>Indicateur de Compromission (</a:t>
            </a:r>
            <a:r>
              <a:rPr lang="fr-FR" sz="1100" dirty="0" err="1">
                <a:solidFill>
                  <a:schemeClr val="accent1"/>
                </a:solidFill>
                <a:latin typeface="Calibri"/>
                <a:ea typeface="Calibri"/>
                <a:cs typeface="Calibri"/>
                <a:sym typeface="Calibri"/>
              </a:rPr>
              <a:t>IoC</a:t>
            </a:r>
            <a:r>
              <a:rPr lang="fr-FR" sz="1100" dirty="0">
                <a:solidFill>
                  <a:schemeClr val="accent1"/>
                </a:solidFill>
                <a:latin typeface="Calibri"/>
                <a:ea typeface="Calibri"/>
                <a:cs typeface="Calibri"/>
                <a:sym typeface="Calibri"/>
              </a:rPr>
              <a:t>)</a:t>
            </a:r>
          </a:p>
          <a:p>
            <a:pPr marL="0" lvl="0" indent="0" algn="l" rtl="0">
              <a:spcBef>
                <a:spcPts val="0"/>
              </a:spcBef>
              <a:spcAft>
                <a:spcPts val="0"/>
              </a:spcAft>
              <a:buNone/>
            </a:pPr>
            <a:endParaRPr lang="fr-FR" sz="1100" dirty="0">
              <a:solidFill>
                <a:schemeClr val="accent1"/>
              </a:solidFill>
              <a:latin typeface="Calibri"/>
              <a:ea typeface="Calibri"/>
              <a:cs typeface="Calibri"/>
              <a:sym typeface="Calibri"/>
            </a:endParaRPr>
          </a:p>
          <a:p>
            <a:pPr marL="0" lvl="0" indent="0" algn="l" rtl="0">
              <a:spcBef>
                <a:spcPts val="0"/>
              </a:spcBef>
              <a:spcAft>
                <a:spcPts val="0"/>
              </a:spcAft>
              <a:buNone/>
            </a:pPr>
            <a:r>
              <a:rPr lang="fr-FR" sz="1100" i="1" dirty="0">
                <a:solidFill>
                  <a:schemeClr val="accent1"/>
                </a:solidFill>
                <a:latin typeface="Calibri"/>
                <a:ea typeface="Calibri"/>
                <a:cs typeface="Calibri"/>
                <a:sym typeface="Calibri"/>
              </a:rPr>
              <a:t>Un Indicateur de Compromission (</a:t>
            </a:r>
            <a:r>
              <a:rPr lang="fr-FR" sz="1100" i="1" dirty="0" err="1">
                <a:solidFill>
                  <a:schemeClr val="accent1"/>
                </a:solidFill>
                <a:latin typeface="Calibri"/>
                <a:ea typeface="Calibri"/>
                <a:cs typeface="Calibri"/>
                <a:sym typeface="Calibri"/>
              </a:rPr>
              <a:t>IoC</a:t>
            </a:r>
            <a:r>
              <a:rPr lang="fr-FR" sz="1100" i="1" dirty="0">
                <a:solidFill>
                  <a:schemeClr val="accent1"/>
                </a:solidFill>
                <a:latin typeface="Calibri"/>
                <a:ea typeface="Calibri"/>
                <a:cs typeface="Calibri"/>
                <a:sym typeface="Calibri"/>
              </a:rPr>
              <a:t>) est une trace laissée par une activité malveillante sur un système informatique. Les </a:t>
            </a:r>
            <a:r>
              <a:rPr lang="fr-FR" sz="1100" i="1" dirty="0" err="1">
                <a:solidFill>
                  <a:schemeClr val="accent1"/>
                </a:solidFill>
                <a:latin typeface="Calibri"/>
                <a:ea typeface="Calibri"/>
                <a:cs typeface="Calibri"/>
                <a:sym typeface="Calibri"/>
              </a:rPr>
              <a:t>IoC</a:t>
            </a:r>
            <a:r>
              <a:rPr lang="fr-FR" sz="1100" i="1" dirty="0">
                <a:solidFill>
                  <a:schemeClr val="accent1"/>
                </a:solidFill>
                <a:latin typeface="Calibri"/>
                <a:ea typeface="Calibri"/>
                <a:cs typeface="Calibri"/>
                <a:sym typeface="Calibri"/>
              </a:rPr>
              <a:t> peuvent inclure des adresses IP, des noms de domaines, des empreintes de fichiers (hash), des signatures de malwares, ou des comportements anormaux observés dans les logs système. Ces indicateurs sont utilisés par les équipes de sécurité pour détecter, analyser et répondre aux incidents de sécurité.</a:t>
            </a:r>
            <a:endParaRPr sz="1100" i="1" dirty="0">
              <a:solidFill>
                <a:schemeClr val="accent1"/>
              </a:solidFill>
              <a:latin typeface="Calibri"/>
              <a:ea typeface="Calibri"/>
              <a:cs typeface="Calibri"/>
              <a:sym typeface="Calibri"/>
            </a:endParaRPr>
          </a:p>
          <a:p>
            <a:pPr marL="0" lvl="0" indent="0" algn="l" rtl="0">
              <a:spcBef>
                <a:spcPts val="0"/>
              </a:spcBef>
              <a:spcAft>
                <a:spcPts val="0"/>
              </a:spcAft>
              <a:buNone/>
            </a:pPr>
            <a:endParaRPr sz="1800" dirty="0">
              <a:latin typeface="Calibri"/>
              <a:ea typeface="Calibri"/>
              <a:cs typeface="Calibri"/>
              <a:sym typeface="Calibri"/>
            </a:endParaRPr>
          </a:p>
        </p:txBody>
      </p:sp>
      <p:sp>
        <p:nvSpPr>
          <p:cNvPr id="123" name="Google Shape;123;p5"/>
          <p:cNvSpPr txBox="1"/>
          <p:nvPr/>
        </p:nvSpPr>
        <p:spPr>
          <a:xfrm>
            <a:off x="8505825" y="2471625"/>
            <a:ext cx="3558000" cy="954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fr-FR" sz="2500" b="1">
                <a:latin typeface="Calibri"/>
                <a:ea typeface="Calibri"/>
                <a:cs typeface="Calibri"/>
                <a:sym typeface="Calibri"/>
              </a:rPr>
              <a:t>Indicateur de compromission (IoC)</a:t>
            </a:r>
            <a:endParaRPr sz="2500" b="1">
              <a:latin typeface="Calibri"/>
              <a:ea typeface="Calibri"/>
              <a:cs typeface="Calibri"/>
              <a:sym typeface="Calibri"/>
            </a:endParaRPr>
          </a:p>
        </p:txBody>
      </p:sp>
      <p:sp>
        <p:nvSpPr>
          <p:cNvPr id="124" name="Google Shape;124;p5"/>
          <p:cNvSpPr/>
          <p:nvPr/>
        </p:nvSpPr>
        <p:spPr>
          <a:xfrm>
            <a:off x="12586751" y="3675509"/>
            <a:ext cx="2671500" cy="2283600"/>
          </a:xfrm>
          <a:prstGeom prst="round1Rect">
            <a:avLst>
              <a:gd name="adj" fmla="val 16667"/>
            </a:avLst>
          </a:prstGeom>
          <a:solidFill>
            <a:srgbClr val="FFFF00"/>
          </a:solidFill>
          <a:ln w="9525" cap="flat" cmpd="sng">
            <a:solidFill>
              <a:schemeClr val="dk1"/>
            </a:solidFill>
            <a:prstDash val="solid"/>
            <a:round/>
            <a:headEnd type="none" w="sm" len="sm"/>
            <a:tailEnd type="none" w="sm" len="sm"/>
          </a:ln>
          <a:effectLst>
            <a:outerShdw blurRad="571500" dist="133350" dir="2100000" algn="bl" rotWithShape="0">
              <a:srgbClr val="999999">
                <a:alpha val="4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fr-FR" b="1" dirty="0"/>
              <a:t>À faire</a:t>
            </a:r>
            <a:endParaRPr b="1" dirty="0"/>
          </a:p>
          <a:p>
            <a:pPr marL="0" lvl="0" indent="0" algn="l" rtl="0">
              <a:spcBef>
                <a:spcPts val="0"/>
              </a:spcBef>
              <a:spcAft>
                <a:spcPts val="0"/>
              </a:spcAft>
              <a:buNone/>
            </a:pPr>
            <a:r>
              <a:rPr lang="fr-FR" dirty="0"/>
              <a:t>À l’aide des ressources en notes de slides, définissez la Cyber Kill Chain et le MITRE ATT&amp;CK.</a:t>
            </a:r>
            <a:endParaRPr dirty="0"/>
          </a:p>
          <a:p>
            <a:pPr marL="0" lvl="0" indent="0" algn="l" rtl="0">
              <a:spcBef>
                <a:spcPts val="0"/>
              </a:spcBef>
              <a:spcAft>
                <a:spcPts val="0"/>
              </a:spcAft>
              <a:buNone/>
            </a:pPr>
            <a:r>
              <a:rPr lang="fr-FR" dirty="0"/>
              <a:t>Décrivez les étapes de la </a:t>
            </a:r>
            <a:r>
              <a:rPr lang="fr-FR" dirty="0" err="1"/>
              <a:t>kill</a:t>
            </a:r>
            <a:r>
              <a:rPr lang="fr-FR" dirty="0"/>
              <a:t> </a:t>
            </a:r>
            <a:r>
              <a:rPr lang="fr-FR" dirty="0" err="1"/>
              <a:t>chain</a:t>
            </a:r>
            <a:r>
              <a:rPr lang="fr-FR" dirty="0"/>
              <a:t> et les principales tactiques du MITRE ATT&amp;CK.</a:t>
            </a:r>
            <a:endParaRPr dirty="0"/>
          </a:p>
        </p:txBody>
      </p:sp>
      <p:pic>
        <p:nvPicPr>
          <p:cNvPr id="125" name="Google Shape;125;p5"/>
          <p:cNvPicPr preferRelativeResize="0"/>
          <p:nvPr/>
        </p:nvPicPr>
        <p:blipFill>
          <a:blip r:embed="rId3">
            <a:alphaModFix/>
          </a:blip>
          <a:stretch>
            <a:fillRect/>
          </a:stretch>
        </p:blipFill>
        <p:spPr>
          <a:xfrm>
            <a:off x="8604674" y="155775"/>
            <a:ext cx="3246325" cy="11949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g184f854db8b_0_351"/>
          <p:cNvSpPr txBox="1">
            <a:spLocks noGrp="1"/>
          </p:cNvSpPr>
          <p:nvPr>
            <p:ph type="title"/>
          </p:nvPr>
        </p:nvSpPr>
        <p:spPr>
          <a:xfrm>
            <a:off x="838200" y="38417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fr-FR"/>
              <a:t>Outils </a:t>
            </a:r>
            <a:endParaRPr/>
          </a:p>
        </p:txBody>
      </p:sp>
      <p:sp>
        <p:nvSpPr>
          <p:cNvPr id="131" name="Google Shape;131;g184f854db8b_0_351"/>
          <p:cNvSpPr txBox="1">
            <a:spLocks noGrp="1"/>
          </p:cNvSpPr>
          <p:nvPr>
            <p:ph type="body" idx="1"/>
          </p:nvPr>
        </p:nvSpPr>
        <p:spPr>
          <a:xfrm>
            <a:off x="420131" y="1583374"/>
            <a:ext cx="3791868" cy="5101631"/>
          </a:xfrm>
          <a:prstGeom prst="rect">
            <a:avLst/>
          </a:prstGeom>
          <a:solidFill>
            <a:schemeClr val="lt2"/>
          </a:solidFill>
        </p:spPr>
        <p:txBody>
          <a:bodyPr spcFirstLastPara="1" wrap="square" lIns="91425" tIns="45700" rIns="91425" bIns="45700" anchor="t" anchorCtr="0">
            <a:normAutofit fontScale="47500" lnSpcReduction="20000"/>
          </a:bodyPr>
          <a:lstStyle/>
          <a:p>
            <a:pPr marL="0" lvl="0" indent="0" algn="ctr" rtl="0">
              <a:lnSpc>
                <a:spcPct val="70000"/>
              </a:lnSpc>
              <a:spcBef>
                <a:spcPts val="1000"/>
              </a:spcBef>
              <a:spcAft>
                <a:spcPts val="0"/>
              </a:spcAft>
              <a:buNone/>
            </a:pPr>
            <a:r>
              <a:rPr lang="fr-FR" sz="3800" b="1" dirty="0">
                <a:latin typeface="Roboto"/>
                <a:ea typeface="Roboto"/>
                <a:cs typeface="Roboto"/>
                <a:sym typeface="Roboto"/>
              </a:rPr>
              <a:t>SIEM</a:t>
            </a:r>
          </a:p>
          <a:p>
            <a:pPr marL="0" lvl="0" indent="0" algn="ctr" rtl="0">
              <a:lnSpc>
                <a:spcPct val="70000"/>
              </a:lnSpc>
              <a:spcBef>
                <a:spcPts val="1000"/>
              </a:spcBef>
              <a:spcAft>
                <a:spcPts val="0"/>
              </a:spcAft>
              <a:buNone/>
            </a:pPr>
            <a:endParaRPr lang="fr-FR" sz="2900" b="1" dirty="0">
              <a:latin typeface="Roboto"/>
              <a:ea typeface="Roboto"/>
              <a:cs typeface="Roboto"/>
              <a:sym typeface="Roboto"/>
            </a:endParaRPr>
          </a:p>
          <a:p>
            <a:pPr marL="0" lvl="0" indent="0" rtl="0">
              <a:lnSpc>
                <a:spcPct val="70000"/>
              </a:lnSpc>
              <a:spcBef>
                <a:spcPts val="1000"/>
              </a:spcBef>
              <a:spcAft>
                <a:spcPts val="0"/>
              </a:spcAft>
              <a:buNone/>
            </a:pPr>
            <a:r>
              <a:rPr lang="fr-FR" sz="2300" b="1" i="1" dirty="0">
                <a:solidFill>
                  <a:schemeClr val="accent1"/>
                </a:solidFill>
                <a:latin typeface="Roboto"/>
                <a:ea typeface="Roboto"/>
                <a:cs typeface="Roboto"/>
                <a:sym typeface="Roboto"/>
              </a:rPr>
              <a:t>Un SIEM (Security Information and Event Management)</a:t>
            </a:r>
          </a:p>
          <a:p>
            <a:pPr marL="0" lvl="0" indent="0" rtl="0">
              <a:lnSpc>
                <a:spcPct val="70000"/>
              </a:lnSpc>
              <a:spcBef>
                <a:spcPts val="1000"/>
              </a:spcBef>
              <a:spcAft>
                <a:spcPts val="0"/>
              </a:spcAft>
              <a:buNone/>
            </a:pPr>
            <a:r>
              <a:rPr lang="fr-FR" sz="2300" i="1" dirty="0">
                <a:solidFill>
                  <a:schemeClr val="accent1"/>
                </a:solidFill>
                <a:latin typeface="Roboto"/>
                <a:ea typeface="Roboto"/>
                <a:cs typeface="Roboto"/>
                <a:sym typeface="Roboto"/>
              </a:rPr>
              <a:t> centralise la surveillance, la détection et la réponse aux</a:t>
            </a:r>
          </a:p>
          <a:p>
            <a:pPr marL="0" lvl="0" indent="0" rtl="0">
              <a:lnSpc>
                <a:spcPct val="70000"/>
              </a:lnSpc>
              <a:spcBef>
                <a:spcPts val="1000"/>
              </a:spcBef>
              <a:spcAft>
                <a:spcPts val="0"/>
              </a:spcAft>
              <a:buNone/>
            </a:pPr>
            <a:r>
              <a:rPr lang="fr-FR" sz="2300" i="1" dirty="0">
                <a:solidFill>
                  <a:schemeClr val="accent1"/>
                </a:solidFill>
                <a:latin typeface="Roboto"/>
                <a:ea typeface="Roboto"/>
                <a:cs typeface="Roboto"/>
                <a:sym typeface="Roboto"/>
              </a:rPr>
              <a:t> incidents de sécurité.</a:t>
            </a:r>
          </a:p>
          <a:p>
            <a:pPr marL="0" lvl="0" indent="0" rtl="0">
              <a:lnSpc>
                <a:spcPct val="70000"/>
              </a:lnSpc>
              <a:spcBef>
                <a:spcPts val="1000"/>
              </a:spcBef>
              <a:spcAft>
                <a:spcPts val="0"/>
              </a:spcAft>
              <a:buNone/>
            </a:pPr>
            <a:endParaRPr lang="fr-FR" sz="2200" dirty="0">
              <a:solidFill>
                <a:schemeClr val="accent1"/>
              </a:solidFill>
              <a:latin typeface="Roboto"/>
              <a:ea typeface="Roboto"/>
              <a:cs typeface="Roboto"/>
              <a:sym typeface="Roboto"/>
            </a:endParaRPr>
          </a:p>
          <a:p>
            <a:pPr marL="0" lvl="0" indent="0" rtl="0">
              <a:lnSpc>
                <a:spcPct val="70000"/>
              </a:lnSpc>
              <a:spcBef>
                <a:spcPts val="1000"/>
              </a:spcBef>
              <a:spcAft>
                <a:spcPts val="0"/>
              </a:spcAft>
              <a:buNone/>
            </a:pPr>
            <a:r>
              <a:rPr lang="fr-FR" sz="2300" b="1" dirty="0">
                <a:solidFill>
                  <a:schemeClr val="accent1"/>
                </a:solidFill>
                <a:latin typeface="Roboto"/>
                <a:ea typeface="Roboto"/>
                <a:cs typeface="Roboto"/>
                <a:sym typeface="Roboto"/>
              </a:rPr>
              <a:t>Objectifs principaux du SIEM :</a:t>
            </a:r>
          </a:p>
          <a:p>
            <a:pPr marL="0" lvl="0" indent="0" rtl="0">
              <a:lnSpc>
                <a:spcPct val="70000"/>
              </a:lnSpc>
              <a:spcBef>
                <a:spcPts val="1000"/>
              </a:spcBef>
              <a:spcAft>
                <a:spcPts val="0"/>
              </a:spcAft>
              <a:buNone/>
            </a:pPr>
            <a:endParaRPr lang="fr-FR" sz="2300" b="1" dirty="0">
              <a:solidFill>
                <a:schemeClr val="accent1"/>
              </a:solidFill>
              <a:latin typeface="Roboto"/>
              <a:ea typeface="Roboto"/>
              <a:cs typeface="Roboto"/>
              <a:sym typeface="Roboto"/>
            </a:endParaRPr>
          </a:p>
          <a:p>
            <a:pPr marL="0" lvl="0" indent="0" rtl="0">
              <a:lnSpc>
                <a:spcPct val="70000"/>
              </a:lnSpc>
              <a:spcBef>
                <a:spcPts val="1000"/>
              </a:spcBef>
              <a:spcAft>
                <a:spcPts val="0"/>
              </a:spcAft>
              <a:buNone/>
            </a:pPr>
            <a:r>
              <a:rPr lang="fr-FR" sz="2200" dirty="0">
                <a:solidFill>
                  <a:schemeClr val="accent1"/>
                </a:solidFill>
                <a:latin typeface="Roboto"/>
                <a:ea typeface="Roboto"/>
                <a:cs typeface="Roboto"/>
                <a:sym typeface="Roboto"/>
              </a:rPr>
              <a:t>- </a:t>
            </a:r>
            <a:r>
              <a:rPr lang="fr-FR" sz="2200" b="1" dirty="0">
                <a:solidFill>
                  <a:schemeClr val="accent1"/>
                </a:solidFill>
                <a:latin typeface="Roboto"/>
                <a:ea typeface="Roboto"/>
                <a:cs typeface="Roboto"/>
                <a:sym typeface="Roboto"/>
              </a:rPr>
              <a:t>Détection des menaces </a:t>
            </a:r>
            <a:r>
              <a:rPr lang="fr-FR" sz="2200" dirty="0">
                <a:solidFill>
                  <a:schemeClr val="accent1"/>
                </a:solidFill>
                <a:latin typeface="Roboto"/>
                <a:ea typeface="Roboto"/>
                <a:cs typeface="Roboto"/>
                <a:sym typeface="Roboto"/>
              </a:rPr>
              <a:t>: </a:t>
            </a:r>
            <a:r>
              <a:rPr lang="fr-FR" sz="2200" i="1" dirty="0">
                <a:solidFill>
                  <a:schemeClr val="accent1"/>
                </a:solidFill>
                <a:latin typeface="Roboto"/>
                <a:ea typeface="Roboto"/>
                <a:cs typeface="Roboto"/>
                <a:sym typeface="Roboto"/>
              </a:rPr>
              <a:t>Surveiller en continu les</a:t>
            </a:r>
          </a:p>
          <a:p>
            <a:pPr marL="0" lvl="0" indent="0" rtl="0">
              <a:lnSpc>
                <a:spcPct val="70000"/>
              </a:lnSpc>
              <a:spcBef>
                <a:spcPts val="1000"/>
              </a:spcBef>
              <a:spcAft>
                <a:spcPts val="0"/>
              </a:spcAft>
              <a:buNone/>
            </a:pPr>
            <a:r>
              <a:rPr lang="fr-FR" sz="2200" i="1" dirty="0">
                <a:solidFill>
                  <a:schemeClr val="accent1"/>
                </a:solidFill>
                <a:latin typeface="Roboto"/>
                <a:ea typeface="Roboto"/>
                <a:cs typeface="Roboto"/>
                <a:sym typeface="Roboto"/>
              </a:rPr>
              <a:t>  activités du réseau pour détecter les anomalies de sécurité</a:t>
            </a:r>
            <a:r>
              <a:rPr lang="fr-FR" sz="2200" dirty="0">
                <a:solidFill>
                  <a:schemeClr val="accent1"/>
                </a:solidFill>
                <a:latin typeface="Roboto"/>
                <a:ea typeface="Roboto"/>
                <a:cs typeface="Roboto"/>
                <a:sym typeface="Roboto"/>
              </a:rPr>
              <a:t>.</a:t>
            </a:r>
          </a:p>
          <a:p>
            <a:pPr marL="0" lvl="0" indent="0" rtl="0">
              <a:lnSpc>
                <a:spcPct val="70000"/>
              </a:lnSpc>
              <a:spcBef>
                <a:spcPts val="1000"/>
              </a:spcBef>
              <a:spcAft>
                <a:spcPts val="0"/>
              </a:spcAft>
              <a:buNone/>
            </a:pPr>
            <a:r>
              <a:rPr lang="fr-FR" sz="2200" dirty="0">
                <a:solidFill>
                  <a:schemeClr val="accent1"/>
                </a:solidFill>
                <a:latin typeface="Roboto"/>
                <a:ea typeface="Roboto"/>
                <a:cs typeface="Roboto"/>
                <a:sym typeface="Roboto"/>
              </a:rPr>
              <a:t>- </a:t>
            </a:r>
            <a:r>
              <a:rPr lang="fr-FR" sz="2200" b="1" dirty="0">
                <a:solidFill>
                  <a:schemeClr val="accent1"/>
                </a:solidFill>
                <a:latin typeface="Roboto"/>
                <a:ea typeface="Roboto"/>
                <a:cs typeface="Roboto"/>
                <a:sym typeface="Roboto"/>
              </a:rPr>
              <a:t>Réponse aux incidents </a:t>
            </a:r>
            <a:r>
              <a:rPr lang="fr-FR" sz="2200" dirty="0">
                <a:solidFill>
                  <a:schemeClr val="accent1"/>
                </a:solidFill>
                <a:latin typeface="Roboto"/>
                <a:ea typeface="Roboto"/>
                <a:cs typeface="Roboto"/>
                <a:sym typeface="Roboto"/>
              </a:rPr>
              <a:t>: </a:t>
            </a:r>
            <a:r>
              <a:rPr lang="fr-FR" sz="2200" i="1" dirty="0">
                <a:solidFill>
                  <a:schemeClr val="accent1"/>
                </a:solidFill>
                <a:latin typeface="Roboto"/>
                <a:ea typeface="Roboto"/>
                <a:cs typeface="Roboto"/>
                <a:sym typeface="Roboto"/>
              </a:rPr>
              <a:t>Organiser des réponses rapides et</a:t>
            </a:r>
          </a:p>
          <a:p>
            <a:pPr marL="0" lvl="0" indent="0" rtl="0">
              <a:lnSpc>
                <a:spcPct val="70000"/>
              </a:lnSpc>
              <a:spcBef>
                <a:spcPts val="1000"/>
              </a:spcBef>
              <a:spcAft>
                <a:spcPts val="0"/>
              </a:spcAft>
              <a:buNone/>
            </a:pPr>
            <a:r>
              <a:rPr lang="fr-FR" sz="2200" i="1" dirty="0">
                <a:solidFill>
                  <a:schemeClr val="accent1"/>
                </a:solidFill>
                <a:latin typeface="Roboto"/>
                <a:ea typeface="Roboto"/>
                <a:cs typeface="Roboto"/>
                <a:sym typeface="Roboto"/>
              </a:rPr>
              <a:t>  efficaces face aux menaces identifiées.</a:t>
            </a:r>
          </a:p>
          <a:p>
            <a:pPr marL="0" lvl="0" indent="0" rtl="0">
              <a:lnSpc>
                <a:spcPct val="70000"/>
              </a:lnSpc>
              <a:spcBef>
                <a:spcPts val="1000"/>
              </a:spcBef>
              <a:spcAft>
                <a:spcPts val="0"/>
              </a:spcAft>
              <a:buNone/>
            </a:pPr>
            <a:endParaRPr lang="fr-FR" sz="2200" dirty="0">
              <a:solidFill>
                <a:schemeClr val="accent1"/>
              </a:solidFill>
              <a:latin typeface="Roboto"/>
              <a:ea typeface="Roboto"/>
              <a:cs typeface="Roboto"/>
              <a:sym typeface="Roboto"/>
            </a:endParaRPr>
          </a:p>
          <a:p>
            <a:pPr marL="0" lvl="0" indent="0" rtl="0">
              <a:lnSpc>
                <a:spcPct val="70000"/>
              </a:lnSpc>
              <a:spcBef>
                <a:spcPts val="1000"/>
              </a:spcBef>
              <a:spcAft>
                <a:spcPts val="0"/>
              </a:spcAft>
              <a:buNone/>
            </a:pPr>
            <a:r>
              <a:rPr lang="fr-FR" sz="2300" b="1" dirty="0">
                <a:solidFill>
                  <a:schemeClr val="accent1"/>
                </a:solidFill>
                <a:latin typeface="Roboto"/>
                <a:ea typeface="Roboto"/>
                <a:cs typeface="Roboto"/>
                <a:sym typeface="Roboto"/>
              </a:rPr>
              <a:t>Solutions SIEM :</a:t>
            </a:r>
          </a:p>
          <a:p>
            <a:pPr marL="0" lvl="0" indent="0" rtl="0">
              <a:lnSpc>
                <a:spcPct val="70000"/>
              </a:lnSpc>
              <a:spcBef>
                <a:spcPts val="1000"/>
              </a:spcBef>
              <a:spcAft>
                <a:spcPts val="0"/>
              </a:spcAft>
              <a:buNone/>
            </a:pPr>
            <a:r>
              <a:rPr lang="fr-FR" sz="2200" b="1" dirty="0">
                <a:solidFill>
                  <a:schemeClr val="accent1"/>
                </a:solidFill>
                <a:latin typeface="Roboto"/>
                <a:ea typeface="Roboto"/>
                <a:cs typeface="Roboto"/>
                <a:sym typeface="Roboto"/>
              </a:rPr>
              <a:t>Open-source</a:t>
            </a:r>
            <a:r>
              <a:rPr lang="fr-FR" sz="2200" dirty="0">
                <a:solidFill>
                  <a:schemeClr val="accent1"/>
                </a:solidFill>
                <a:latin typeface="Roboto"/>
                <a:ea typeface="Roboto"/>
                <a:cs typeface="Roboto"/>
                <a:sym typeface="Roboto"/>
              </a:rPr>
              <a:t> : </a:t>
            </a:r>
            <a:r>
              <a:rPr lang="fr-FR" sz="2200" i="1" dirty="0">
                <a:solidFill>
                  <a:schemeClr val="accent1"/>
                </a:solidFill>
                <a:latin typeface="Roboto"/>
                <a:ea typeface="Roboto"/>
                <a:cs typeface="Roboto"/>
                <a:sym typeface="Roboto"/>
              </a:rPr>
              <a:t>Parmi les options, on trouve Splunk, </a:t>
            </a:r>
            <a:r>
              <a:rPr lang="fr-FR" sz="2200" i="1" dirty="0" err="1">
                <a:solidFill>
                  <a:schemeClr val="accent1"/>
                </a:solidFill>
                <a:latin typeface="Roboto"/>
                <a:ea typeface="Roboto"/>
                <a:cs typeface="Roboto"/>
                <a:sym typeface="Roboto"/>
              </a:rPr>
              <a:t>AlienVault</a:t>
            </a:r>
            <a:r>
              <a:rPr lang="fr-FR" sz="2200" i="1" dirty="0">
                <a:solidFill>
                  <a:schemeClr val="accent1"/>
                </a:solidFill>
                <a:latin typeface="Roboto"/>
                <a:ea typeface="Roboto"/>
                <a:cs typeface="Roboto"/>
                <a:sym typeface="Roboto"/>
              </a:rPr>
              <a:t>,</a:t>
            </a:r>
          </a:p>
          <a:p>
            <a:pPr marL="0" lvl="0" indent="0" rtl="0">
              <a:lnSpc>
                <a:spcPct val="70000"/>
              </a:lnSpc>
              <a:spcBef>
                <a:spcPts val="1000"/>
              </a:spcBef>
              <a:spcAft>
                <a:spcPts val="0"/>
              </a:spcAft>
              <a:buNone/>
            </a:pPr>
            <a:r>
              <a:rPr lang="fr-FR" sz="2200" i="1" dirty="0">
                <a:solidFill>
                  <a:schemeClr val="accent1"/>
                </a:solidFill>
                <a:latin typeface="Roboto"/>
                <a:ea typeface="Roboto"/>
                <a:cs typeface="Roboto"/>
                <a:sym typeface="Roboto"/>
              </a:rPr>
              <a:t>OSSIM, </a:t>
            </a:r>
            <a:r>
              <a:rPr lang="fr-FR" sz="2200" i="1" dirty="0" err="1">
                <a:solidFill>
                  <a:schemeClr val="accent1"/>
                </a:solidFill>
                <a:latin typeface="Roboto"/>
                <a:ea typeface="Roboto"/>
                <a:cs typeface="Roboto"/>
                <a:sym typeface="Roboto"/>
              </a:rPr>
              <a:t>Wazuh</a:t>
            </a:r>
            <a:r>
              <a:rPr lang="fr-FR" sz="2200" i="1" dirty="0">
                <a:solidFill>
                  <a:schemeClr val="accent1"/>
                </a:solidFill>
                <a:latin typeface="Roboto"/>
                <a:ea typeface="Roboto"/>
                <a:cs typeface="Roboto"/>
                <a:sym typeface="Roboto"/>
              </a:rPr>
              <a:t>.</a:t>
            </a:r>
          </a:p>
          <a:p>
            <a:pPr marL="0" lvl="0" indent="0" rtl="0">
              <a:lnSpc>
                <a:spcPct val="70000"/>
              </a:lnSpc>
              <a:spcBef>
                <a:spcPts val="1000"/>
              </a:spcBef>
              <a:spcAft>
                <a:spcPts val="0"/>
              </a:spcAft>
              <a:buNone/>
            </a:pPr>
            <a:r>
              <a:rPr lang="fr-FR" sz="2200" dirty="0">
                <a:solidFill>
                  <a:schemeClr val="accent1"/>
                </a:solidFill>
                <a:latin typeface="Roboto"/>
                <a:ea typeface="Roboto"/>
                <a:cs typeface="Roboto"/>
                <a:sym typeface="Roboto"/>
              </a:rPr>
              <a:t>- </a:t>
            </a:r>
            <a:r>
              <a:rPr lang="fr-FR" sz="2200" b="1" dirty="0">
                <a:solidFill>
                  <a:schemeClr val="accent1"/>
                </a:solidFill>
                <a:latin typeface="Roboto"/>
                <a:ea typeface="Roboto"/>
                <a:cs typeface="Roboto"/>
                <a:sym typeface="Roboto"/>
              </a:rPr>
              <a:t>Commerciales</a:t>
            </a:r>
            <a:r>
              <a:rPr lang="fr-FR" sz="2200" dirty="0">
                <a:solidFill>
                  <a:schemeClr val="accent1"/>
                </a:solidFill>
                <a:latin typeface="Roboto"/>
                <a:ea typeface="Roboto"/>
                <a:cs typeface="Roboto"/>
                <a:sym typeface="Roboto"/>
              </a:rPr>
              <a:t> : </a:t>
            </a:r>
            <a:r>
              <a:rPr lang="fr-FR" sz="2200" i="1" dirty="0">
                <a:solidFill>
                  <a:schemeClr val="accent1"/>
                </a:solidFill>
                <a:latin typeface="Roboto"/>
                <a:ea typeface="Roboto"/>
                <a:cs typeface="Roboto"/>
                <a:sym typeface="Roboto"/>
              </a:rPr>
              <a:t>Splunk, IBM </a:t>
            </a:r>
            <a:r>
              <a:rPr lang="fr-FR" sz="2200" i="1" dirty="0" err="1">
                <a:solidFill>
                  <a:schemeClr val="accent1"/>
                </a:solidFill>
                <a:latin typeface="Roboto"/>
                <a:ea typeface="Roboto"/>
                <a:cs typeface="Roboto"/>
                <a:sym typeface="Roboto"/>
              </a:rPr>
              <a:t>QRadar</a:t>
            </a:r>
            <a:r>
              <a:rPr lang="fr-FR" sz="2200" i="1" dirty="0">
                <a:solidFill>
                  <a:schemeClr val="accent1"/>
                </a:solidFill>
                <a:latin typeface="Roboto"/>
                <a:ea typeface="Roboto"/>
                <a:cs typeface="Roboto"/>
                <a:sym typeface="Roboto"/>
              </a:rPr>
              <a:t>, et </a:t>
            </a:r>
            <a:r>
              <a:rPr lang="fr-FR" sz="2200" i="1" dirty="0" err="1">
                <a:solidFill>
                  <a:schemeClr val="accent1"/>
                </a:solidFill>
                <a:latin typeface="Roboto"/>
                <a:ea typeface="Roboto"/>
                <a:cs typeface="Roboto"/>
                <a:sym typeface="Roboto"/>
              </a:rPr>
              <a:t>LogRhythm</a:t>
            </a:r>
            <a:r>
              <a:rPr lang="fr-FR" sz="2200" i="1" dirty="0">
                <a:solidFill>
                  <a:schemeClr val="accent1"/>
                </a:solidFill>
                <a:latin typeface="Roboto"/>
                <a:ea typeface="Roboto"/>
                <a:cs typeface="Roboto"/>
                <a:sym typeface="Roboto"/>
              </a:rPr>
              <a:t> figurent</a:t>
            </a:r>
          </a:p>
          <a:p>
            <a:pPr marL="0" lvl="0" indent="0" rtl="0">
              <a:lnSpc>
                <a:spcPct val="70000"/>
              </a:lnSpc>
              <a:spcBef>
                <a:spcPts val="1000"/>
              </a:spcBef>
              <a:spcAft>
                <a:spcPts val="0"/>
              </a:spcAft>
              <a:buNone/>
            </a:pPr>
            <a:r>
              <a:rPr lang="fr-FR" sz="2200" i="1" dirty="0">
                <a:solidFill>
                  <a:schemeClr val="accent1"/>
                </a:solidFill>
                <a:latin typeface="Roboto"/>
                <a:ea typeface="Roboto"/>
                <a:cs typeface="Roboto"/>
                <a:sym typeface="Roboto"/>
              </a:rPr>
              <a:t> parmi les leaders du marché.</a:t>
            </a:r>
          </a:p>
          <a:p>
            <a:pPr marL="0" lvl="0" indent="0" rtl="0">
              <a:lnSpc>
                <a:spcPct val="70000"/>
              </a:lnSpc>
              <a:spcBef>
                <a:spcPts val="1000"/>
              </a:spcBef>
              <a:spcAft>
                <a:spcPts val="0"/>
              </a:spcAft>
              <a:buNone/>
            </a:pPr>
            <a:endParaRPr lang="fr-FR" sz="2200" dirty="0">
              <a:solidFill>
                <a:schemeClr val="accent1"/>
              </a:solidFill>
              <a:latin typeface="Roboto"/>
              <a:ea typeface="Roboto"/>
              <a:cs typeface="Roboto"/>
              <a:sym typeface="Roboto"/>
            </a:endParaRPr>
          </a:p>
          <a:p>
            <a:pPr marL="0" lvl="0" indent="0" rtl="0">
              <a:lnSpc>
                <a:spcPct val="70000"/>
              </a:lnSpc>
              <a:spcBef>
                <a:spcPts val="1000"/>
              </a:spcBef>
              <a:spcAft>
                <a:spcPts val="0"/>
              </a:spcAft>
              <a:buNone/>
            </a:pPr>
            <a:r>
              <a:rPr lang="fr-FR" sz="2300" b="1" dirty="0">
                <a:solidFill>
                  <a:schemeClr val="accent1"/>
                </a:solidFill>
                <a:latin typeface="Roboto"/>
                <a:ea typeface="Roboto"/>
                <a:cs typeface="Roboto"/>
                <a:sym typeface="Roboto"/>
              </a:rPr>
              <a:t>Exemples de règles de détection </a:t>
            </a:r>
            <a:r>
              <a:rPr lang="fr-FR" sz="2300" dirty="0">
                <a:solidFill>
                  <a:schemeClr val="accent1"/>
                </a:solidFill>
                <a:latin typeface="Roboto"/>
                <a:ea typeface="Roboto"/>
                <a:cs typeface="Roboto"/>
                <a:sym typeface="Roboto"/>
              </a:rPr>
              <a:t>:</a:t>
            </a:r>
          </a:p>
          <a:p>
            <a:pPr marL="0" lvl="0" indent="0" rtl="0">
              <a:lnSpc>
                <a:spcPct val="70000"/>
              </a:lnSpc>
              <a:spcBef>
                <a:spcPts val="1000"/>
              </a:spcBef>
              <a:spcAft>
                <a:spcPts val="0"/>
              </a:spcAft>
              <a:buNone/>
            </a:pPr>
            <a:r>
              <a:rPr lang="fr-FR" sz="2200" dirty="0">
                <a:solidFill>
                  <a:schemeClr val="accent1"/>
                </a:solidFill>
                <a:latin typeface="Roboto"/>
                <a:ea typeface="Roboto"/>
                <a:cs typeface="Roboto"/>
                <a:sym typeface="Roboto"/>
              </a:rPr>
              <a:t>- Alerte sur les tentatives de connexion échouées multiples.</a:t>
            </a:r>
          </a:p>
          <a:p>
            <a:pPr marL="0" lvl="0" indent="0" rtl="0">
              <a:lnSpc>
                <a:spcPct val="70000"/>
              </a:lnSpc>
              <a:spcBef>
                <a:spcPts val="1000"/>
              </a:spcBef>
              <a:spcAft>
                <a:spcPts val="0"/>
              </a:spcAft>
              <a:buNone/>
            </a:pPr>
            <a:r>
              <a:rPr lang="fr-FR" sz="2200" dirty="0">
                <a:solidFill>
                  <a:schemeClr val="accent1"/>
                </a:solidFill>
                <a:latin typeface="Roboto"/>
                <a:ea typeface="Roboto"/>
                <a:cs typeface="Roboto"/>
                <a:sym typeface="Roboto"/>
              </a:rPr>
              <a:t>- Alerte sur l'utilisation inhabituelle des privilèges</a:t>
            </a:r>
          </a:p>
          <a:p>
            <a:pPr marL="0" lvl="0" indent="0" rtl="0">
              <a:lnSpc>
                <a:spcPct val="70000"/>
              </a:lnSpc>
              <a:spcBef>
                <a:spcPts val="1000"/>
              </a:spcBef>
              <a:spcAft>
                <a:spcPts val="0"/>
              </a:spcAft>
              <a:buNone/>
            </a:pPr>
            <a:r>
              <a:rPr lang="fr-FR" sz="2200" dirty="0">
                <a:solidFill>
                  <a:schemeClr val="accent1"/>
                </a:solidFill>
                <a:latin typeface="Roboto"/>
                <a:ea typeface="Roboto"/>
                <a:cs typeface="Roboto"/>
                <a:sym typeface="Roboto"/>
              </a:rPr>
              <a:t> d'administrateur.</a:t>
            </a:r>
          </a:p>
        </p:txBody>
      </p:sp>
      <p:sp>
        <p:nvSpPr>
          <p:cNvPr id="132" name="Google Shape;132;g184f854db8b_0_351"/>
          <p:cNvSpPr/>
          <p:nvPr/>
        </p:nvSpPr>
        <p:spPr>
          <a:xfrm>
            <a:off x="12535382" y="3429000"/>
            <a:ext cx="2473200" cy="2177100"/>
          </a:xfrm>
          <a:prstGeom prst="round1Rect">
            <a:avLst>
              <a:gd name="adj" fmla="val 16667"/>
            </a:avLst>
          </a:prstGeom>
          <a:solidFill>
            <a:srgbClr val="FFFF00"/>
          </a:solidFill>
          <a:ln w="9525" cap="flat" cmpd="sng">
            <a:solidFill>
              <a:schemeClr val="dk1"/>
            </a:solidFill>
            <a:prstDash val="solid"/>
            <a:round/>
            <a:headEnd type="none" w="sm" len="sm"/>
            <a:tailEnd type="none" w="sm" len="sm"/>
          </a:ln>
          <a:effectLst>
            <a:outerShdw blurRad="571500" dist="133350" dir="2100000" algn="bl" rotWithShape="0">
              <a:srgbClr val="999999">
                <a:alpha val="4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fr-FR" sz="1600" b="1" dirty="0"/>
              <a:t>À faire</a:t>
            </a:r>
            <a:endParaRPr sz="1600" b="1" dirty="0"/>
          </a:p>
          <a:p>
            <a:pPr marL="0" lvl="0" indent="0" algn="l" rtl="0">
              <a:spcBef>
                <a:spcPts val="0"/>
              </a:spcBef>
              <a:spcAft>
                <a:spcPts val="0"/>
              </a:spcAft>
              <a:buNone/>
            </a:pPr>
            <a:r>
              <a:rPr lang="fr-FR" sz="1600" dirty="0"/>
              <a:t>À l’aide des ressources en notes de slides et de vos recherches personnelles, rédigez une définition du SIEM.</a:t>
            </a:r>
            <a:br>
              <a:rPr lang="fr-FR" sz="1600" dirty="0"/>
            </a:br>
            <a:r>
              <a:rPr lang="fr-FR" sz="1600" dirty="0"/>
              <a:t>Vous pouvez citer les solutions leader marché.</a:t>
            </a:r>
            <a:endParaRPr sz="1600" dirty="0"/>
          </a:p>
        </p:txBody>
      </p:sp>
      <p:sp>
        <p:nvSpPr>
          <p:cNvPr id="133" name="Google Shape;133;g184f854db8b_0_351"/>
          <p:cNvSpPr txBox="1">
            <a:spLocks noGrp="1"/>
          </p:cNvSpPr>
          <p:nvPr>
            <p:ph type="body" idx="1"/>
          </p:nvPr>
        </p:nvSpPr>
        <p:spPr>
          <a:xfrm>
            <a:off x="4386650" y="1583375"/>
            <a:ext cx="3593354" cy="5101630"/>
          </a:xfrm>
          <a:prstGeom prst="rect">
            <a:avLst/>
          </a:prstGeom>
          <a:solidFill>
            <a:schemeClr val="lt2"/>
          </a:solidFill>
        </p:spPr>
        <p:txBody>
          <a:bodyPr spcFirstLastPara="1" wrap="square" lIns="91425" tIns="45700" rIns="91425" bIns="45700" anchor="t" anchorCtr="0">
            <a:normAutofit/>
          </a:bodyPr>
          <a:lstStyle/>
          <a:p>
            <a:pPr marL="0" lvl="0" indent="0" algn="ctr" rtl="0">
              <a:spcBef>
                <a:spcPts val="1000"/>
              </a:spcBef>
              <a:spcAft>
                <a:spcPts val="0"/>
              </a:spcAft>
              <a:buNone/>
            </a:pPr>
            <a:r>
              <a:rPr lang="fr-FR" sz="1800" b="1" dirty="0">
                <a:latin typeface="Roboto" panose="02000000000000000000" pitchFamily="2" charset="0"/>
                <a:ea typeface="Roboto" panose="02000000000000000000" pitchFamily="2" charset="0"/>
                <a:cs typeface="Roboto" panose="02000000000000000000" pitchFamily="2" charset="0"/>
                <a:sym typeface="Roboto"/>
              </a:rPr>
              <a:t>SOAR</a:t>
            </a:r>
          </a:p>
          <a:p>
            <a:pPr marL="114300" indent="0">
              <a:buNone/>
            </a:pPr>
            <a:r>
              <a:rPr lang="fr-FR" sz="1100" b="1" i="1" dirty="0">
                <a:solidFill>
                  <a:schemeClr val="accent1"/>
                </a:solidFill>
                <a:latin typeface="Roboto" panose="02000000000000000000" pitchFamily="2" charset="0"/>
                <a:ea typeface="Roboto" panose="02000000000000000000" pitchFamily="2" charset="0"/>
                <a:cs typeface="Roboto" panose="02000000000000000000" pitchFamily="2" charset="0"/>
              </a:rPr>
              <a:t>SOAR (Security Orchestration, Automation and </a:t>
            </a:r>
            <a:r>
              <a:rPr lang="fr-FR" sz="1100" b="1" i="1" dirty="0" err="1">
                <a:solidFill>
                  <a:schemeClr val="accent1"/>
                </a:solidFill>
                <a:latin typeface="Roboto" panose="02000000000000000000" pitchFamily="2" charset="0"/>
                <a:ea typeface="Roboto" panose="02000000000000000000" pitchFamily="2" charset="0"/>
                <a:cs typeface="Roboto" panose="02000000000000000000" pitchFamily="2" charset="0"/>
              </a:rPr>
              <a:t>Response</a:t>
            </a:r>
            <a:r>
              <a:rPr lang="fr-FR" sz="1100" b="1" i="1" dirty="0">
                <a:solidFill>
                  <a:schemeClr val="accent1"/>
                </a:solidFill>
                <a:latin typeface="Roboto" panose="02000000000000000000" pitchFamily="2" charset="0"/>
                <a:ea typeface="Roboto" panose="02000000000000000000" pitchFamily="2" charset="0"/>
                <a:cs typeface="Roboto" panose="02000000000000000000" pitchFamily="2" charset="0"/>
              </a:rPr>
              <a:t>) </a:t>
            </a:r>
            <a:r>
              <a:rPr lang="fr-FR" sz="1100" i="1" dirty="0">
                <a:solidFill>
                  <a:schemeClr val="accent1"/>
                </a:solidFill>
                <a:latin typeface="Roboto" panose="02000000000000000000" pitchFamily="2" charset="0"/>
                <a:ea typeface="Roboto" panose="02000000000000000000" pitchFamily="2" charset="0"/>
                <a:cs typeface="Roboto" panose="02000000000000000000" pitchFamily="2" charset="0"/>
              </a:rPr>
              <a:t>est une solution logicielle pour une gestion et réponse automatisée aux alertes de sécurité.</a:t>
            </a:r>
          </a:p>
          <a:p>
            <a:pPr marL="114300" indent="0">
              <a:buNone/>
            </a:pPr>
            <a:endParaRPr lang="fr-FR" sz="1200" i="1" dirty="0">
              <a:solidFill>
                <a:schemeClr val="accent1"/>
              </a:solidFill>
              <a:latin typeface="Roboto" panose="02000000000000000000" pitchFamily="2" charset="0"/>
              <a:ea typeface="Roboto" panose="02000000000000000000" pitchFamily="2" charset="0"/>
              <a:cs typeface="Roboto" panose="02000000000000000000" pitchFamily="2" charset="0"/>
            </a:endParaRPr>
          </a:p>
          <a:p>
            <a:pPr marL="114300" indent="0">
              <a:buNone/>
            </a:pPr>
            <a:r>
              <a:rPr lang="fr-FR" sz="1100" b="1" dirty="0">
                <a:solidFill>
                  <a:schemeClr val="accent1"/>
                </a:solidFill>
                <a:latin typeface="Roboto" panose="02000000000000000000" pitchFamily="2" charset="0"/>
                <a:ea typeface="Roboto" panose="02000000000000000000" pitchFamily="2" charset="0"/>
                <a:cs typeface="Roboto" panose="02000000000000000000" pitchFamily="2" charset="0"/>
              </a:rPr>
              <a:t>Objectifs principaux :</a:t>
            </a:r>
          </a:p>
          <a:p>
            <a:pPr marL="114300" indent="0">
              <a:buNone/>
            </a:pPr>
            <a:r>
              <a:rPr lang="fr-FR" sz="1000" dirty="0">
                <a:solidFill>
                  <a:schemeClr val="accent1"/>
                </a:solidFill>
                <a:latin typeface="Roboto" panose="02000000000000000000" pitchFamily="2" charset="0"/>
                <a:ea typeface="Roboto" panose="02000000000000000000" pitchFamily="2" charset="0"/>
                <a:cs typeface="Roboto" panose="02000000000000000000" pitchFamily="2" charset="0"/>
              </a:rPr>
              <a:t>- </a:t>
            </a:r>
            <a:r>
              <a:rPr lang="fr-FR" sz="1000" b="1" dirty="0">
                <a:solidFill>
                  <a:schemeClr val="accent1"/>
                </a:solidFill>
                <a:latin typeface="Roboto" panose="02000000000000000000" pitchFamily="2" charset="0"/>
                <a:ea typeface="Roboto" panose="02000000000000000000" pitchFamily="2" charset="0"/>
                <a:cs typeface="Roboto" panose="02000000000000000000" pitchFamily="2" charset="0"/>
              </a:rPr>
              <a:t>Orchestration</a:t>
            </a:r>
            <a:r>
              <a:rPr lang="fr-FR" sz="1000" dirty="0">
                <a:solidFill>
                  <a:schemeClr val="accent1"/>
                </a:solidFill>
                <a:latin typeface="Roboto" panose="02000000000000000000" pitchFamily="2" charset="0"/>
                <a:ea typeface="Roboto" panose="02000000000000000000" pitchFamily="2" charset="0"/>
                <a:cs typeface="Roboto" panose="02000000000000000000" pitchFamily="2" charset="0"/>
              </a:rPr>
              <a:t> : </a:t>
            </a:r>
            <a:r>
              <a:rPr lang="fr-FR" sz="1000" i="1" dirty="0">
                <a:solidFill>
                  <a:schemeClr val="accent1"/>
                </a:solidFill>
                <a:latin typeface="Roboto" panose="02000000000000000000" pitchFamily="2" charset="0"/>
                <a:ea typeface="Roboto" panose="02000000000000000000" pitchFamily="2" charset="0"/>
                <a:cs typeface="Roboto" panose="02000000000000000000" pitchFamily="2" charset="0"/>
              </a:rPr>
              <a:t>Coordonner les outils de sécurité pour     une réponse efficace.</a:t>
            </a:r>
          </a:p>
          <a:p>
            <a:pPr marL="114300" indent="0">
              <a:buNone/>
            </a:pPr>
            <a:r>
              <a:rPr lang="fr-FR" sz="1000" dirty="0">
                <a:solidFill>
                  <a:schemeClr val="accent1"/>
                </a:solidFill>
                <a:latin typeface="Roboto" panose="02000000000000000000" pitchFamily="2" charset="0"/>
                <a:ea typeface="Roboto" panose="02000000000000000000" pitchFamily="2" charset="0"/>
                <a:cs typeface="Roboto" panose="02000000000000000000" pitchFamily="2" charset="0"/>
              </a:rPr>
              <a:t>- </a:t>
            </a:r>
            <a:r>
              <a:rPr lang="fr-FR" sz="1000" b="1" dirty="0">
                <a:solidFill>
                  <a:schemeClr val="accent1"/>
                </a:solidFill>
                <a:latin typeface="Roboto" panose="02000000000000000000" pitchFamily="2" charset="0"/>
                <a:ea typeface="Roboto" panose="02000000000000000000" pitchFamily="2" charset="0"/>
                <a:cs typeface="Roboto" panose="02000000000000000000" pitchFamily="2" charset="0"/>
              </a:rPr>
              <a:t>Automatisation</a:t>
            </a:r>
            <a:r>
              <a:rPr lang="fr-FR" sz="1000" dirty="0">
                <a:solidFill>
                  <a:schemeClr val="accent1"/>
                </a:solidFill>
                <a:latin typeface="Roboto" panose="02000000000000000000" pitchFamily="2" charset="0"/>
                <a:ea typeface="Roboto" panose="02000000000000000000" pitchFamily="2" charset="0"/>
                <a:cs typeface="Roboto" panose="02000000000000000000" pitchFamily="2" charset="0"/>
              </a:rPr>
              <a:t> : </a:t>
            </a:r>
            <a:r>
              <a:rPr lang="fr-FR" sz="1000" i="1" dirty="0">
                <a:solidFill>
                  <a:schemeClr val="accent1"/>
                </a:solidFill>
                <a:latin typeface="Roboto" panose="02000000000000000000" pitchFamily="2" charset="0"/>
                <a:ea typeface="Roboto" panose="02000000000000000000" pitchFamily="2" charset="0"/>
                <a:cs typeface="Roboto" panose="02000000000000000000" pitchFamily="2" charset="0"/>
              </a:rPr>
              <a:t>Accélérer les actions correctives par des processus automatisés</a:t>
            </a:r>
          </a:p>
          <a:p>
            <a:pPr marL="114300" indent="0">
              <a:buNone/>
            </a:pPr>
            <a:r>
              <a:rPr lang="fr-FR" sz="1000" dirty="0">
                <a:solidFill>
                  <a:schemeClr val="accent1"/>
                </a:solidFill>
                <a:latin typeface="Roboto" panose="02000000000000000000" pitchFamily="2" charset="0"/>
                <a:ea typeface="Roboto" panose="02000000000000000000" pitchFamily="2" charset="0"/>
                <a:cs typeface="Roboto" panose="02000000000000000000" pitchFamily="2" charset="0"/>
              </a:rPr>
              <a:t>-</a:t>
            </a:r>
            <a:r>
              <a:rPr lang="fr-FR" sz="1000" b="1" dirty="0">
                <a:solidFill>
                  <a:schemeClr val="accent1"/>
                </a:solidFill>
                <a:latin typeface="Roboto" panose="02000000000000000000" pitchFamily="2" charset="0"/>
                <a:ea typeface="Roboto" panose="02000000000000000000" pitchFamily="2" charset="0"/>
                <a:cs typeface="Roboto" panose="02000000000000000000" pitchFamily="2" charset="0"/>
              </a:rPr>
              <a:t> </a:t>
            </a:r>
            <a:r>
              <a:rPr lang="fr-FR" sz="1000" b="1" dirty="0" err="1">
                <a:solidFill>
                  <a:schemeClr val="accent1"/>
                </a:solidFill>
                <a:latin typeface="Roboto" panose="02000000000000000000" pitchFamily="2" charset="0"/>
                <a:ea typeface="Roboto" panose="02000000000000000000" pitchFamily="2" charset="0"/>
                <a:cs typeface="Roboto" panose="02000000000000000000" pitchFamily="2" charset="0"/>
              </a:rPr>
              <a:t>Playbooks</a:t>
            </a:r>
            <a:r>
              <a:rPr lang="fr-FR" sz="1000" b="1" dirty="0">
                <a:solidFill>
                  <a:schemeClr val="accent1"/>
                </a:solidFill>
                <a:latin typeface="Roboto" panose="02000000000000000000" pitchFamily="2" charset="0"/>
                <a:ea typeface="Roboto" panose="02000000000000000000" pitchFamily="2" charset="0"/>
                <a:cs typeface="Roboto" panose="02000000000000000000" pitchFamily="2" charset="0"/>
              </a:rPr>
              <a:t> </a:t>
            </a:r>
            <a:r>
              <a:rPr lang="fr-FR" sz="1000" dirty="0">
                <a:solidFill>
                  <a:schemeClr val="accent1"/>
                </a:solidFill>
                <a:latin typeface="Roboto" panose="02000000000000000000" pitchFamily="2" charset="0"/>
                <a:ea typeface="Roboto" panose="02000000000000000000" pitchFamily="2" charset="0"/>
                <a:cs typeface="Roboto" panose="02000000000000000000" pitchFamily="2" charset="0"/>
              </a:rPr>
              <a:t>:</a:t>
            </a:r>
            <a:r>
              <a:rPr lang="fr-FR" sz="1000" b="1" dirty="0">
                <a:solidFill>
                  <a:schemeClr val="accent1"/>
                </a:solidFill>
                <a:latin typeface="Roboto" panose="02000000000000000000" pitchFamily="2" charset="0"/>
                <a:ea typeface="Roboto" panose="02000000000000000000" pitchFamily="2" charset="0"/>
                <a:cs typeface="Roboto" panose="02000000000000000000" pitchFamily="2" charset="0"/>
              </a:rPr>
              <a:t> </a:t>
            </a:r>
            <a:r>
              <a:rPr lang="fr-FR" sz="1000" i="1" dirty="0">
                <a:solidFill>
                  <a:schemeClr val="accent1"/>
                </a:solidFill>
                <a:latin typeface="Roboto" panose="02000000000000000000" pitchFamily="2" charset="0"/>
                <a:ea typeface="Roboto" panose="02000000000000000000" pitchFamily="2" charset="0"/>
                <a:cs typeface="Roboto" panose="02000000000000000000" pitchFamily="2" charset="0"/>
              </a:rPr>
              <a:t>Guides pour des réponses automatisées à des incidents spécifiques.</a:t>
            </a:r>
          </a:p>
          <a:p>
            <a:pPr marL="114300" indent="0" algn="just">
              <a:buNone/>
            </a:pPr>
            <a:endParaRPr lang="fr-FR" sz="1100" dirty="0">
              <a:solidFill>
                <a:schemeClr val="accent1"/>
              </a:solidFill>
              <a:latin typeface="Roboto" panose="02000000000000000000" pitchFamily="2" charset="0"/>
              <a:ea typeface="Roboto" panose="02000000000000000000" pitchFamily="2" charset="0"/>
              <a:cs typeface="Roboto" panose="02000000000000000000" pitchFamily="2" charset="0"/>
            </a:endParaRPr>
          </a:p>
          <a:p>
            <a:pPr marL="114300" indent="0" algn="just">
              <a:buNone/>
            </a:pPr>
            <a:r>
              <a:rPr lang="fr-FR" sz="1100" b="1" dirty="0">
                <a:solidFill>
                  <a:schemeClr val="accent1"/>
                </a:solidFill>
                <a:latin typeface="Roboto" panose="02000000000000000000" pitchFamily="2" charset="0"/>
                <a:ea typeface="Roboto" panose="02000000000000000000" pitchFamily="2" charset="0"/>
                <a:cs typeface="Roboto" panose="02000000000000000000" pitchFamily="2" charset="0"/>
              </a:rPr>
              <a:t>Solutions SOAR :</a:t>
            </a:r>
          </a:p>
          <a:p>
            <a:pPr marL="114300" indent="0" algn="just">
              <a:buNone/>
            </a:pPr>
            <a:r>
              <a:rPr lang="fr-FR" sz="1000" dirty="0">
                <a:solidFill>
                  <a:schemeClr val="accent1"/>
                </a:solidFill>
                <a:latin typeface="Roboto" panose="02000000000000000000" pitchFamily="2" charset="0"/>
                <a:ea typeface="Roboto" panose="02000000000000000000" pitchFamily="2" charset="0"/>
                <a:cs typeface="Roboto" panose="02000000000000000000" pitchFamily="2" charset="0"/>
              </a:rPr>
              <a:t>- </a:t>
            </a:r>
            <a:r>
              <a:rPr lang="fr-FR" sz="1000" b="1" dirty="0">
                <a:solidFill>
                  <a:schemeClr val="accent1"/>
                </a:solidFill>
                <a:latin typeface="Roboto" panose="02000000000000000000" pitchFamily="2" charset="0"/>
                <a:ea typeface="Roboto" panose="02000000000000000000" pitchFamily="2" charset="0"/>
                <a:cs typeface="Roboto" panose="02000000000000000000" pitchFamily="2" charset="0"/>
              </a:rPr>
              <a:t>Open-source</a:t>
            </a:r>
            <a:r>
              <a:rPr lang="fr-FR" sz="1000" dirty="0">
                <a:solidFill>
                  <a:schemeClr val="accent1"/>
                </a:solidFill>
                <a:latin typeface="Roboto" panose="02000000000000000000" pitchFamily="2" charset="0"/>
                <a:ea typeface="Roboto" panose="02000000000000000000" pitchFamily="2" charset="0"/>
                <a:cs typeface="Roboto" panose="02000000000000000000" pitchFamily="2" charset="0"/>
              </a:rPr>
              <a:t> : </a:t>
            </a:r>
            <a:r>
              <a:rPr lang="fr-FR" sz="1000" i="1" dirty="0">
                <a:solidFill>
                  <a:schemeClr val="accent1"/>
                </a:solidFill>
                <a:latin typeface="Roboto" panose="02000000000000000000" pitchFamily="2" charset="0"/>
                <a:ea typeface="Roboto" panose="02000000000000000000" pitchFamily="2" charset="0"/>
                <a:cs typeface="Roboto" panose="02000000000000000000" pitchFamily="2" charset="0"/>
              </a:rPr>
              <a:t>Exemples incluent </a:t>
            </a:r>
            <a:r>
              <a:rPr lang="fr-FR" sz="1000" i="1" dirty="0" err="1">
                <a:solidFill>
                  <a:schemeClr val="accent1"/>
                </a:solidFill>
                <a:latin typeface="Roboto" panose="02000000000000000000" pitchFamily="2" charset="0"/>
                <a:ea typeface="Roboto" panose="02000000000000000000" pitchFamily="2" charset="0"/>
                <a:cs typeface="Roboto" panose="02000000000000000000" pitchFamily="2" charset="0"/>
              </a:rPr>
              <a:t>TheHive</a:t>
            </a:r>
            <a:r>
              <a:rPr lang="fr-FR" sz="1000" i="1" dirty="0">
                <a:solidFill>
                  <a:schemeClr val="accent1"/>
                </a:solidFill>
                <a:latin typeface="Roboto" panose="02000000000000000000" pitchFamily="2" charset="0"/>
                <a:ea typeface="Roboto" panose="02000000000000000000" pitchFamily="2" charset="0"/>
                <a:cs typeface="Roboto" panose="02000000000000000000" pitchFamily="2" charset="0"/>
              </a:rPr>
              <a:t>, </a:t>
            </a:r>
            <a:r>
              <a:rPr lang="fr-FR" sz="1000" i="1" dirty="0" err="1">
                <a:solidFill>
                  <a:schemeClr val="accent1"/>
                </a:solidFill>
                <a:latin typeface="Roboto" panose="02000000000000000000" pitchFamily="2" charset="0"/>
                <a:ea typeface="Roboto" panose="02000000000000000000" pitchFamily="2" charset="0"/>
                <a:cs typeface="Roboto" panose="02000000000000000000" pitchFamily="2" charset="0"/>
              </a:rPr>
              <a:t>Shuffle</a:t>
            </a:r>
            <a:r>
              <a:rPr lang="fr-FR" sz="1000" i="1" dirty="0">
                <a:solidFill>
                  <a:schemeClr val="accent1"/>
                </a:solidFill>
                <a:latin typeface="Roboto" panose="02000000000000000000" pitchFamily="2" charset="0"/>
                <a:ea typeface="Roboto" panose="02000000000000000000" pitchFamily="2" charset="0"/>
                <a:cs typeface="Roboto" panose="02000000000000000000" pitchFamily="2" charset="0"/>
              </a:rPr>
              <a:t>.</a:t>
            </a:r>
          </a:p>
          <a:p>
            <a:pPr marL="114300" indent="0" algn="just">
              <a:buNone/>
            </a:pPr>
            <a:r>
              <a:rPr lang="fr-FR" sz="1000" dirty="0">
                <a:solidFill>
                  <a:schemeClr val="accent1"/>
                </a:solidFill>
                <a:latin typeface="Roboto" panose="02000000000000000000" pitchFamily="2" charset="0"/>
                <a:ea typeface="Roboto" panose="02000000000000000000" pitchFamily="2" charset="0"/>
                <a:cs typeface="Roboto" panose="02000000000000000000" pitchFamily="2" charset="0"/>
              </a:rPr>
              <a:t>- </a:t>
            </a:r>
            <a:r>
              <a:rPr lang="fr-FR" sz="1000" b="1" dirty="0">
                <a:solidFill>
                  <a:schemeClr val="accent1"/>
                </a:solidFill>
                <a:latin typeface="Roboto" panose="02000000000000000000" pitchFamily="2" charset="0"/>
                <a:ea typeface="Roboto" panose="02000000000000000000" pitchFamily="2" charset="0"/>
                <a:cs typeface="Roboto" panose="02000000000000000000" pitchFamily="2" charset="0"/>
              </a:rPr>
              <a:t>Commerciales</a:t>
            </a:r>
            <a:r>
              <a:rPr lang="fr-FR" sz="1000" dirty="0">
                <a:solidFill>
                  <a:schemeClr val="accent1"/>
                </a:solidFill>
                <a:latin typeface="Roboto" panose="02000000000000000000" pitchFamily="2" charset="0"/>
                <a:ea typeface="Roboto" panose="02000000000000000000" pitchFamily="2" charset="0"/>
                <a:cs typeface="Roboto" panose="02000000000000000000" pitchFamily="2" charset="0"/>
              </a:rPr>
              <a:t> : </a:t>
            </a:r>
            <a:r>
              <a:rPr lang="fr-FR" sz="1000" i="1" dirty="0">
                <a:solidFill>
                  <a:schemeClr val="accent1"/>
                </a:solidFill>
                <a:latin typeface="Roboto" panose="02000000000000000000" pitchFamily="2" charset="0"/>
                <a:ea typeface="Roboto" panose="02000000000000000000" pitchFamily="2" charset="0"/>
                <a:cs typeface="Roboto" panose="02000000000000000000" pitchFamily="2" charset="0"/>
              </a:rPr>
              <a:t>Leaders tels que Splunk Phantom, IBM </a:t>
            </a:r>
            <a:r>
              <a:rPr lang="fr-FR" sz="1000" i="1" dirty="0" err="1">
                <a:solidFill>
                  <a:schemeClr val="accent1"/>
                </a:solidFill>
                <a:latin typeface="Roboto" panose="02000000000000000000" pitchFamily="2" charset="0"/>
                <a:ea typeface="Roboto" panose="02000000000000000000" pitchFamily="2" charset="0"/>
                <a:cs typeface="Roboto" panose="02000000000000000000" pitchFamily="2" charset="0"/>
              </a:rPr>
              <a:t>Resilient</a:t>
            </a:r>
            <a:r>
              <a:rPr lang="fr-FR" sz="1000" i="1" dirty="0">
                <a:solidFill>
                  <a:schemeClr val="accent1"/>
                </a:solidFill>
                <a:latin typeface="Roboto" panose="02000000000000000000" pitchFamily="2" charset="0"/>
                <a:ea typeface="Roboto" panose="02000000000000000000" pitchFamily="2" charset="0"/>
                <a:cs typeface="Roboto" panose="02000000000000000000" pitchFamily="2" charset="0"/>
              </a:rPr>
              <a:t>, et </a:t>
            </a:r>
            <a:r>
              <a:rPr lang="fr-FR" sz="1000" i="1" dirty="0" err="1">
                <a:solidFill>
                  <a:schemeClr val="accent1"/>
                </a:solidFill>
                <a:latin typeface="Roboto" panose="02000000000000000000" pitchFamily="2" charset="0"/>
                <a:ea typeface="Roboto" panose="02000000000000000000" pitchFamily="2" charset="0"/>
                <a:cs typeface="Roboto" panose="02000000000000000000" pitchFamily="2" charset="0"/>
              </a:rPr>
              <a:t>Swimlane</a:t>
            </a:r>
            <a:r>
              <a:rPr lang="fr-FR" sz="1000" i="1" dirty="0">
                <a:solidFill>
                  <a:schemeClr val="accent1"/>
                </a:solidFill>
                <a:latin typeface="Roboto" panose="02000000000000000000" pitchFamily="2" charset="0"/>
                <a:ea typeface="Roboto" panose="02000000000000000000" pitchFamily="2" charset="0"/>
                <a:cs typeface="Roboto" panose="02000000000000000000" pitchFamily="2" charset="0"/>
              </a:rPr>
              <a:t>.</a:t>
            </a:r>
          </a:p>
          <a:p>
            <a:pPr marL="114300" indent="0">
              <a:buNone/>
            </a:pPr>
            <a:endParaRPr lang="fr-FR" sz="1000" dirty="0">
              <a:solidFill>
                <a:schemeClr val="accent1"/>
              </a:solidFill>
              <a:latin typeface="Roboto" panose="02000000000000000000" pitchFamily="2" charset="0"/>
              <a:ea typeface="Roboto" panose="02000000000000000000" pitchFamily="2" charset="0"/>
              <a:cs typeface="Roboto" panose="02000000000000000000" pitchFamily="2" charset="0"/>
            </a:endParaRPr>
          </a:p>
          <a:p>
            <a:pPr marL="114300" indent="0">
              <a:buNone/>
            </a:pPr>
            <a:r>
              <a:rPr lang="fr-FR" sz="1100" b="1" dirty="0">
                <a:solidFill>
                  <a:schemeClr val="accent1"/>
                </a:solidFill>
                <a:latin typeface="Roboto" panose="02000000000000000000" pitchFamily="2" charset="0"/>
                <a:ea typeface="Roboto" panose="02000000000000000000" pitchFamily="2" charset="0"/>
                <a:cs typeface="Roboto" panose="02000000000000000000" pitchFamily="2" charset="0"/>
              </a:rPr>
              <a:t>Exemple d'action automatisée : </a:t>
            </a:r>
            <a:r>
              <a:rPr lang="fr-FR" sz="1000" dirty="0">
                <a:solidFill>
                  <a:schemeClr val="accent1"/>
                </a:solidFill>
                <a:latin typeface="Roboto" panose="02000000000000000000" pitchFamily="2" charset="0"/>
                <a:ea typeface="Roboto" panose="02000000000000000000" pitchFamily="2" charset="0"/>
                <a:cs typeface="Roboto" panose="02000000000000000000" pitchFamily="2" charset="0"/>
              </a:rPr>
              <a:t>Dès la détection d'un malware, le SOAR peut automatiquement isoler les machines affectées pour contenir la propagation de la menace.</a:t>
            </a:r>
          </a:p>
        </p:txBody>
      </p:sp>
      <p:sp>
        <p:nvSpPr>
          <p:cNvPr id="134" name="Google Shape;134;g184f854db8b_0_351"/>
          <p:cNvSpPr txBox="1">
            <a:spLocks noGrp="1"/>
          </p:cNvSpPr>
          <p:nvPr>
            <p:ph type="body" idx="1"/>
          </p:nvPr>
        </p:nvSpPr>
        <p:spPr>
          <a:xfrm>
            <a:off x="8404250" y="1583376"/>
            <a:ext cx="3600000" cy="5101630"/>
          </a:xfrm>
          <a:prstGeom prst="rect">
            <a:avLst/>
          </a:prstGeom>
          <a:solidFill>
            <a:schemeClr val="lt2"/>
          </a:solidFill>
        </p:spPr>
        <p:txBody>
          <a:bodyPr spcFirstLastPara="1" wrap="square" lIns="91425" tIns="45700" rIns="91425" bIns="45700" anchor="t" anchorCtr="0">
            <a:normAutofit/>
          </a:bodyPr>
          <a:lstStyle/>
          <a:p>
            <a:pPr marL="0" lvl="0" indent="0" algn="ctr" rtl="0">
              <a:spcBef>
                <a:spcPts val="1000"/>
              </a:spcBef>
              <a:spcAft>
                <a:spcPts val="0"/>
              </a:spcAft>
              <a:buNone/>
            </a:pPr>
            <a:r>
              <a:rPr lang="fr-FR" sz="1800" b="1" dirty="0">
                <a:latin typeface="Roboto"/>
                <a:ea typeface="Roboto"/>
                <a:cs typeface="Roboto"/>
                <a:sym typeface="Roboto"/>
              </a:rPr>
              <a:t>EDR</a:t>
            </a:r>
            <a:endParaRPr sz="1800" b="1" dirty="0">
              <a:latin typeface="Roboto"/>
              <a:ea typeface="Roboto"/>
              <a:cs typeface="Roboto"/>
              <a:sym typeface="Roboto"/>
            </a:endParaRPr>
          </a:p>
          <a:p>
            <a:pPr marL="0" lvl="0" indent="0" algn="l" rtl="0">
              <a:spcBef>
                <a:spcPts val="1000"/>
              </a:spcBef>
              <a:spcAft>
                <a:spcPts val="0"/>
              </a:spcAft>
              <a:buClr>
                <a:schemeClr val="dk1"/>
              </a:buClr>
              <a:buSzPts val="1100"/>
              <a:buFont typeface="Arial"/>
              <a:buNone/>
            </a:pPr>
            <a:r>
              <a:rPr lang="fr-FR" sz="1100" b="1" i="1" dirty="0">
                <a:solidFill>
                  <a:schemeClr val="accent1"/>
                </a:solidFill>
                <a:latin typeface="Roboto"/>
                <a:ea typeface="Roboto"/>
                <a:cs typeface="Roboto"/>
                <a:sym typeface="Roboto"/>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21"/>
                  </a:ext>
                </a:extLst>
              </a:rPr>
              <a:t>EDR: Endpoint </a:t>
            </a:r>
            <a:r>
              <a:rPr lang="fr-FR" sz="1100" b="1" i="1" dirty="0" err="1">
                <a:solidFill>
                  <a:schemeClr val="accent1"/>
                </a:solidFill>
                <a:latin typeface="Roboto"/>
                <a:ea typeface="Roboto"/>
                <a:cs typeface="Roboto"/>
                <a:sym typeface="Roboto"/>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21"/>
                  </a:ext>
                </a:extLst>
              </a:rPr>
              <a:t>Detection</a:t>
            </a:r>
            <a:r>
              <a:rPr lang="fr-FR" sz="1100" b="1" i="1" dirty="0">
                <a:solidFill>
                  <a:schemeClr val="accent1"/>
                </a:solidFill>
                <a:latin typeface="Roboto"/>
                <a:ea typeface="Roboto"/>
                <a:cs typeface="Roboto"/>
                <a:sym typeface="Roboto"/>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21"/>
                  </a:ext>
                </a:extLst>
              </a:rPr>
              <a:t> and </a:t>
            </a:r>
            <a:r>
              <a:rPr lang="fr-FR" sz="1100" b="1" i="1" dirty="0" err="1">
                <a:solidFill>
                  <a:schemeClr val="accent1"/>
                </a:solidFill>
                <a:latin typeface="Roboto"/>
                <a:ea typeface="Roboto"/>
                <a:cs typeface="Roboto"/>
                <a:sym typeface="Roboto"/>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21"/>
                  </a:ext>
                </a:extLst>
              </a:rPr>
              <a:t>Response</a:t>
            </a:r>
            <a:r>
              <a:rPr lang="fr-FR" sz="1100" b="1" i="1" dirty="0">
                <a:solidFill>
                  <a:schemeClr val="accent1"/>
                </a:solidFill>
                <a:latin typeface="Roboto"/>
                <a:ea typeface="Roboto"/>
                <a:cs typeface="Roboto"/>
                <a:sym typeface="Roboto"/>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21"/>
                  </a:ext>
                </a:extLst>
              </a:rPr>
              <a:t> </a:t>
            </a:r>
            <a:r>
              <a:rPr lang="fr-FR" sz="1000" i="1" dirty="0">
                <a:solidFill>
                  <a:schemeClr val="accent1"/>
                </a:solidFill>
                <a:latin typeface="Roboto"/>
                <a:ea typeface="Roboto"/>
                <a:cs typeface="Roboto"/>
                <a:sym typeface="Roboto"/>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21"/>
                  </a:ext>
                </a:extLst>
              </a:rPr>
              <a:t>est une solution de sécurité pour surveiller et répondre aux menaces sur les </a:t>
            </a:r>
            <a:r>
              <a:rPr lang="fr-FR" sz="1000" i="1" dirty="0" err="1">
                <a:solidFill>
                  <a:schemeClr val="accent1"/>
                </a:solidFill>
                <a:latin typeface="Roboto"/>
                <a:ea typeface="Roboto"/>
                <a:cs typeface="Roboto"/>
                <a:sym typeface="Roboto"/>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21"/>
                  </a:ext>
                </a:extLst>
              </a:rPr>
              <a:t>endpoints</a:t>
            </a:r>
            <a:r>
              <a:rPr lang="fr-FR" sz="1000" i="1" dirty="0">
                <a:solidFill>
                  <a:schemeClr val="accent1"/>
                </a:solidFill>
                <a:latin typeface="Roboto"/>
                <a:ea typeface="Roboto"/>
                <a:cs typeface="Roboto"/>
                <a:sym typeface="Roboto"/>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21"/>
                  </a:ext>
                </a:extLst>
              </a:rPr>
              <a:t> (ordinateurs, serveurs).</a:t>
            </a:r>
          </a:p>
          <a:p>
            <a:pPr marL="0" lvl="0" indent="0" algn="l" rtl="0">
              <a:spcBef>
                <a:spcPts val="1000"/>
              </a:spcBef>
              <a:spcAft>
                <a:spcPts val="0"/>
              </a:spcAft>
              <a:buClr>
                <a:schemeClr val="dk1"/>
              </a:buClr>
              <a:buSzPts val="1100"/>
              <a:buFont typeface="Arial"/>
              <a:buNone/>
            </a:pPr>
            <a:endParaRPr lang="fr-FR" sz="1000" dirty="0">
              <a:solidFill>
                <a:schemeClr val="accent1"/>
              </a:solidFill>
              <a:latin typeface="Roboto"/>
              <a:ea typeface="Roboto"/>
              <a:cs typeface="Roboto"/>
              <a:sym typeface="Roboto"/>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21"/>
                </a:ext>
              </a:extLst>
            </a:endParaRPr>
          </a:p>
          <a:p>
            <a:pPr marL="0" lvl="0" indent="0" algn="l" rtl="0">
              <a:spcBef>
                <a:spcPts val="1000"/>
              </a:spcBef>
              <a:spcAft>
                <a:spcPts val="0"/>
              </a:spcAft>
              <a:buClr>
                <a:schemeClr val="dk1"/>
              </a:buClr>
              <a:buSzPts val="1100"/>
              <a:buFont typeface="Arial"/>
              <a:buNone/>
            </a:pPr>
            <a:r>
              <a:rPr lang="fr-FR" sz="1100" b="1" dirty="0">
                <a:solidFill>
                  <a:schemeClr val="accent1"/>
                </a:solidFill>
                <a:latin typeface="Roboto"/>
                <a:ea typeface="Roboto"/>
                <a:cs typeface="Roboto"/>
                <a:sym typeface="Roboto"/>
              </a:rPr>
              <a:t>Les objectifs d’un EDR sont :</a:t>
            </a:r>
          </a:p>
          <a:p>
            <a:pPr marL="0" lvl="0" indent="0" algn="l" rtl="0">
              <a:spcBef>
                <a:spcPts val="1000"/>
              </a:spcBef>
              <a:spcAft>
                <a:spcPts val="0"/>
              </a:spcAft>
              <a:buClr>
                <a:schemeClr val="dk1"/>
              </a:buClr>
              <a:buSzPts val="1100"/>
              <a:buFont typeface="Arial"/>
              <a:buNone/>
            </a:pPr>
            <a:r>
              <a:rPr lang="fr-FR" sz="1000" dirty="0">
                <a:solidFill>
                  <a:schemeClr val="accent1"/>
                </a:solidFill>
                <a:latin typeface="Roboto"/>
                <a:ea typeface="Roboto"/>
                <a:cs typeface="Roboto"/>
                <a:sym typeface="Roboto"/>
              </a:rPr>
              <a:t> - </a:t>
            </a:r>
            <a:r>
              <a:rPr lang="fr-FR" sz="1000" b="1" dirty="0">
                <a:solidFill>
                  <a:schemeClr val="accent1"/>
                </a:solidFill>
                <a:latin typeface="Roboto"/>
                <a:ea typeface="Roboto"/>
                <a:cs typeface="Roboto"/>
                <a:sym typeface="Roboto"/>
              </a:rPr>
              <a:t>La surveillance continue </a:t>
            </a:r>
            <a:r>
              <a:rPr lang="fr-FR" sz="1000" dirty="0">
                <a:solidFill>
                  <a:schemeClr val="accent1"/>
                </a:solidFill>
                <a:latin typeface="Roboto"/>
                <a:ea typeface="Roboto"/>
                <a:cs typeface="Roboto"/>
                <a:sym typeface="Roboto"/>
              </a:rPr>
              <a:t>: </a:t>
            </a:r>
            <a:r>
              <a:rPr lang="fr-FR" sz="1000" i="1" dirty="0">
                <a:solidFill>
                  <a:schemeClr val="accent1"/>
                </a:solidFill>
                <a:latin typeface="Roboto"/>
                <a:ea typeface="Roboto"/>
                <a:cs typeface="Roboto"/>
                <a:sym typeface="Roboto"/>
              </a:rPr>
              <a:t>Détecter les comportements suspects.</a:t>
            </a:r>
          </a:p>
          <a:p>
            <a:pPr marL="0" lvl="0" indent="0" algn="l" rtl="0">
              <a:spcBef>
                <a:spcPts val="1000"/>
              </a:spcBef>
              <a:spcAft>
                <a:spcPts val="0"/>
              </a:spcAft>
              <a:buClr>
                <a:schemeClr val="dk1"/>
              </a:buClr>
              <a:buSzPts val="1100"/>
              <a:buFont typeface="Arial"/>
              <a:buNone/>
            </a:pPr>
            <a:r>
              <a:rPr lang="fr-FR" sz="1000" dirty="0">
                <a:solidFill>
                  <a:schemeClr val="accent1"/>
                </a:solidFill>
                <a:latin typeface="Roboto"/>
                <a:ea typeface="Roboto"/>
                <a:cs typeface="Roboto"/>
                <a:sym typeface="Roboto"/>
              </a:rPr>
              <a:t>- </a:t>
            </a:r>
            <a:r>
              <a:rPr lang="fr-FR" sz="1000" b="1" dirty="0">
                <a:solidFill>
                  <a:schemeClr val="accent1"/>
                </a:solidFill>
                <a:latin typeface="Roboto"/>
                <a:ea typeface="Roboto"/>
                <a:cs typeface="Roboto"/>
                <a:sym typeface="Roboto"/>
              </a:rPr>
              <a:t>La détection des menaces </a:t>
            </a:r>
            <a:r>
              <a:rPr lang="fr-FR" sz="1000" dirty="0">
                <a:solidFill>
                  <a:schemeClr val="accent1"/>
                </a:solidFill>
                <a:latin typeface="Roboto"/>
                <a:ea typeface="Roboto"/>
                <a:cs typeface="Roboto"/>
                <a:sym typeface="Roboto"/>
              </a:rPr>
              <a:t>: </a:t>
            </a:r>
            <a:r>
              <a:rPr lang="fr-FR" sz="1000" i="1" dirty="0">
                <a:solidFill>
                  <a:schemeClr val="accent1"/>
                </a:solidFill>
                <a:latin typeface="Roboto"/>
                <a:ea typeface="Roboto"/>
                <a:cs typeface="Roboto"/>
                <a:sym typeface="Roboto"/>
              </a:rPr>
              <a:t>Utiliser des algorithmes pour identifier les anomalies.</a:t>
            </a:r>
          </a:p>
          <a:p>
            <a:pPr marL="0" lvl="0" indent="0" algn="l" rtl="0">
              <a:spcBef>
                <a:spcPts val="1000"/>
              </a:spcBef>
              <a:spcAft>
                <a:spcPts val="0"/>
              </a:spcAft>
              <a:buClr>
                <a:schemeClr val="dk1"/>
              </a:buClr>
              <a:buSzPts val="1100"/>
              <a:buFont typeface="Arial"/>
              <a:buNone/>
            </a:pPr>
            <a:r>
              <a:rPr lang="fr-FR" sz="1000" dirty="0">
                <a:solidFill>
                  <a:schemeClr val="accent1"/>
                </a:solidFill>
                <a:latin typeface="Roboto"/>
                <a:ea typeface="Roboto"/>
                <a:cs typeface="Roboto"/>
                <a:sym typeface="Roboto"/>
              </a:rPr>
              <a:t>- </a:t>
            </a:r>
            <a:r>
              <a:rPr lang="fr-FR" sz="1000" b="1" dirty="0">
                <a:solidFill>
                  <a:schemeClr val="accent1"/>
                </a:solidFill>
                <a:latin typeface="Roboto"/>
                <a:ea typeface="Roboto"/>
                <a:cs typeface="Roboto"/>
                <a:sym typeface="Roboto"/>
              </a:rPr>
              <a:t>La réponse rapide </a:t>
            </a:r>
            <a:r>
              <a:rPr lang="fr-FR" sz="1000" dirty="0">
                <a:solidFill>
                  <a:schemeClr val="accent1"/>
                </a:solidFill>
                <a:latin typeface="Roboto"/>
                <a:ea typeface="Roboto"/>
                <a:cs typeface="Roboto"/>
                <a:sym typeface="Roboto"/>
              </a:rPr>
              <a:t>: </a:t>
            </a:r>
            <a:r>
              <a:rPr lang="fr-FR" sz="1000" i="1" dirty="0">
                <a:solidFill>
                  <a:schemeClr val="accent1"/>
                </a:solidFill>
                <a:latin typeface="Roboto"/>
                <a:ea typeface="Roboto"/>
                <a:cs typeface="Roboto"/>
                <a:sym typeface="Roboto"/>
              </a:rPr>
              <a:t>Isoler et remédier aux menaces.</a:t>
            </a:r>
          </a:p>
          <a:p>
            <a:pPr marL="0" lvl="0" indent="0" algn="l" rtl="0">
              <a:spcBef>
                <a:spcPts val="1000"/>
              </a:spcBef>
              <a:spcAft>
                <a:spcPts val="0"/>
              </a:spcAft>
              <a:buClr>
                <a:schemeClr val="dk1"/>
              </a:buClr>
              <a:buSzPts val="1100"/>
              <a:buFont typeface="Arial"/>
              <a:buNone/>
            </a:pPr>
            <a:r>
              <a:rPr lang="fr-FR" sz="1000" dirty="0">
                <a:solidFill>
                  <a:schemeClr val="accent1"/>
                </a:solidFill>
                <a:latin typeface="Roboto"/>
                <a:ea typeface="Roboto"/>
                <a:cs typeface="Roboto"/>
                <a:sym typeface="Roboto"/>
              </a:rPr>
              <a:t>- </a:t>
            </a:r>
            <a:r>
              <a:rPr lang="fr-FR" sz="1000" b="1" dirty="0">
                <a:solidFill>
                  <a:schemeClr val="accent1"/>
                </a:solidFill>
                <a:latin typeface="Roboto"/>
                <a:ea typeface="Roboto"/>
                <a:cs typeface="Roboto"/>
                <a:sym typeface="Roboto"/>
              </a:rPr>
              <a:t>L’analyse forensique </a:t>
            </a:r>
            <a:r>
              <a:rPr lang="fr-FR" sz="1000" dirty="0">
                <a:solidFill>
                  <a:schemeClr val="accent1"/>
                </a:solidFill>
                <a:latin typeface="Roboto"/>
                <a:ea typeface="Roboto"/>
                <a:cs typeface="Roboto"/>
                <a:sym typeface="Roboto"/>
              </a:rPr>
              <a:t>: </a:t>
            </a:r>
            <a:r>
              <a:rPr lang="fr-FR" sz="1000" i="1" dirty="0">
                <a:solidFill>
                  <a:schemeClr val="accent1"/>
                </a:solidFill>
                <a:latin typeface="Roboto"/>
                <a:ea typeface="Roboto"/>
                <a:cs typeface="Roboto"/>
                <a:sym typeface="Roboto"/>
              </a:rPr>
              <a:t>Comprendre les actions de la menace et améliorer les défenses.</a:t>
            </a:r>
            <a:endParaRPr sz="1000" i="1" dirty="0">
              <a:solidFill>
                <a:schemeClr val="accent1"/>
              </a:solidFill>
              <a:latin typeface="Roboto"/>
              <a:ea typeface="Roboto"/>
              <a:cs typeface="Roboto"/>
              <a:sym typeface="Roboto"/>
            </a:endParaRPr>
          </a:p>
          <a:p>
            <a:pPr marL="0" lvl="0" indent="0" algn="l" rtl="0">
              <a:spcBef>
                <a:spcPts val="1000"/>
              </a:spcBef>
              <a:spcAft>
                <a:spcPts val="0"/>
              </a:spcAft>
              <a:buNone/>
            </a:pPr>
            <a:endParaRPr lang="fr-FR" sz="1000" dirty="0">
              <a:solidFill>
                <a:schemeClr val="accent1"/>
              </a:solidFill>
              <a:latin typeface="Roboto"/>
              <a:ea typeface="Roboto"/>
              <a:cs typeface="Roboto"/>
              <a:sym typeface="Roboto"/>
            </a:endParaRPr>
          </a:p>
          <a:p>
            <a:pPr marL="0" lvl="0" indent="0" algn="l" rtl="0">
              <a:spcBef>
                <a:spcPts val="1000"/>
              </a:spcBef>
              <a:spcAft>
                <a:spcPts val="0"/>
              </a:spcAft>
              <a:buNone/>
            </a:pPr>
            <a:r>
              <a:rPr lang="fr-FR" sz="1100" b="1" dirty="0">
                <a:solidFill>
                  <a:schemeClr val="accent1"/>
                </a:solidFill>
                <a:latin typeface="Roboto"/>
                <a:ea typeface="Roboto"/>
                <a:cs typeface="Roboto"/>
                <a:sym typeface="Roboto"/>
              </a:rPr>
              <a:t>Exemple d’EDR :</a:t>
            </a:r>
            <a:endParaRPr lang="fr-FR" sz="1100" dirty="0">
              <a:solidFill>
                <a:schemeClr val="accent1"/>
              </a:solidFill>
              <a:latin typeface="Roboto"/>
              <a:ea typeface="Roboto"/>
              <a:cs typeface="Roboto"/>
              <a:sym typeface="Roboto"/>
            </a:endParaRPr>
          </a:p>
          <a:p>
            <a:pPr marL="0" lvl="0" indent="0" algn="l" rtl="0">
              <a:spcBef>
                <a:spcPts val="1000"/>
              </a:spcBef>
              <a:spcAft>
                <a:spcPts val="0"/>
              </a:spcAft>
              <a:buNone/>
            </a:pPr>
            <a:r>
              <a:rPr lang="fr-FR" sz="1000" dirty="0">
                <a:solidFill>
                  <a:schemeClr val="accent1"/>
                </a:solidFill>
                <a:latin typeface="Roboto"/>
                <a:ea typeface="Roboto"/>
                <a:cs typeface="Roboto"/>
                <a:sym typeface="Roboto"/>
              </a:rPr>
              <a:t>- </a:t>
            </a:r>
            <a:r>
              <a:rPr lang="fr-FR" sz="1000" i="1" dirty="0" err="1">
                <a:solidFill>
                  <a:schemeClr val="accent1"/>
                </a:solidFill>
                <a:latin typeface="Roboto"/>
                <a:ea typeface="Roboto"/>
                <a:cs typeface="Roboto"/>
                <a:sym typeface="Roboto"/>
              </a:rPr>
              <a:t>CrowdStrike</a:t>
            </a:r>
            <a:r>
              <a:rPr lang="fr-FR" sz="1000" i="1" dirty="0">
                <a:solidFill>
                  <a:schemeClr val="accent1"/>
                </a:solidFill>
                <a:latin typeface="Roboto"/>
                <a:ea typeface="Roboto"/>
                <a:cs typeface="Roboto"/>
                <a:sym typeface="Roboto"/>
              </a:rPr>
              <a:t> Falcon.</a:t>
            </a:r>
            <a:endParaRPr sz="1000" i="1" dirty="0">
              <a:solidFill>
                <a:schemeClr val="accent1"/>
              </a:solidFill>
              <a:latin typeface="Roboto"/>
              <a:ea typeface="Roboto"/>
              <a:cs typeface="Roboto"/>
              <a:sym typeface="Roboto"/>
            </a:endParaRPr>
          </a:p>
        </p:txBody>
      </p:sp>
      <p:pic>
        <p:nvPicPr>
          <p:cNvPr id="135" name="Google Shape;135;g184f854db8b_0_351"/>
          <p:cNvPicPr preferRelativeResize="0"/>
          <p:nvPr/>
        </p:nvPicPr>
        <p:blipFill>
          <a:blip r:embed="rId3">
            <a:alphaModFix/>
          </a:blip>
          <a:stretch>
            <a:fillRect/>
          </a:stretch>
        </p:blipFill>
        <p:spPr>
          <a:xfrm>
            <a:off x="8767524" y="388450"/>
            <a:ext cx="3246325" cy="11949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g159ff49abde_0_109"/>
          <p:cNvSpPr txBox="1">
            <a:spLocks noGrp="1"/>
          </p:cNvSpPr>
          <p:nvPr>
            <p:ph type="ctrTitle"/>
          </p:nvPr>
        </p:nvSpPr>
        <p:spPr>
          <a:xfrm>
            <a:off x="1524000" y="1122363"/>
            <a:ext cx="9144000" cy="2387700"/>
          </a:xfrm>
          <a:prstGeom prst="rect">
            <a:avLst/>
          </a:prstGeom>
        </p:spPr>
        <p:txBody>
          <a:bodyPr spcFirstLastPara="1" wrap="square" lIns="91425" tIns="45700" rIns="91425" bIns="45700" anchor="b" anchorCtr="0">
            <a:normAutofit/>
          </a:bodyPr>
          <a:lstStyle/>
          <a:p>
            <a:pPr marL="0" lvl="0" indent="0" algn="ctr" rtl="0">
              <a:spcBef>
                <a:spcPts val="0"/>
              </a:spcBef>
              <a:spcAft>
                <a:spcPts val="0"/>
              </a:spcAft>
              <a:buNone/>
            </a:pPr>
            <a:r>
              <a:rPr lang="fr-FR"/>
              <a:t>L’architecture du SOC chez Electricité d’Europe</a:t>
            </a:r>
            <a:endParaRPr/>
          </a:p>
        </p:txBody>
      </p:sp>
      <p:sp>
        <p:nvSpPr>
          <p:cNvPr id="141" name="Google Shape;141;g159ff49abde_0_109"/>
          <p:cNvSpPr txBox="1">
            <a:spLocks noGrp="1"/>
          </p:cNvSpPr>
          <p:nvPr>
            <p:ph type="subTitle" idx="1"/>
          </p:nvPr>
        </p:nvSpPr>
        <p:spPr>
          <a:xfrm>
            <a:off x="1524000" y="3602038"/>
            <a:ext cx="9144000" cy="1655700"/>
          </a:xfrm>
          <a:prstGeom prst="rect">
            <a:avLst/>
          </a:prstGeom>
        </p:spPr>
        <p:txBody>
          <a:bodyPr spcFirstLastPara="1" wrap="square" lIns="91425" tIns="45700" rIns="91425" bIns="45700" anchor="t" anchorCtr="0">
            <a:normAutofit/>
          </a:bodyPr>
          <a:lstStyle/>
          <a:p>
            <a:pPr marL="0" lvl="0" indent="0" algn="ctr" rtl="0">
              <a:spcBef>
                <a:spcPts val="1000"/>
              </a:spcBef>
              <a:spcAft>
                <a:spcPts val="0"/>
              </a:spcAft>
              <a:buNone/>
            </a:pPr>
            <a:endParaRPr/>
          </a:p>
        </p:txBody>
      </p:sp>
      <p:pic>
        <p:nvPicPr>
          <p:cNvPr id="142" name="Google Shape;142;g159ff49abde_0_109"/>
          <p:cNvPicPr preferRelativeResize="0"/>
          <p:nvPr/>
        </p:nvPicPr>
        <p:blipFill>
          <a:blip r:embed="rId3">
            <a:alphaModFix/>
          </a:blip>
          <a:stretch>
            <a:fillRect/>
          </a:stretch>
        </p:blipFill>
        <p:spPr>
          <a:xfrm>
            <a:off x="8767524" y="388450"/>
            <a:ext cx="3246325" cy="11949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g1731c0f5f28_0_0"/>
          <p:cNvSpPr txBox="1">
            <a:spLocks noGrp="1"/>
          </p:cNvSpPr>
          <p:nvPr>
            <p:ph type="title"/>
          </p:nvPr>
        </p:nvSpPr>
        <p:spPr>
          <a:xfrm>
            <a:off x="878750" y="150825"/>
            <a:ext cx="83304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fr-FR" dirty="0"/>
              <a:t>Architecture du SOC chez Electricité d’Europe</a:t>
            </a:r>
            <a:endParaRPr dirty="0"/>
          </a:p>
        </p:txBody>
      </p:sp>
      <p:sp>
        <p:nvSpPr>
          <p:cNvPr id="148" name="Google Shape;148;g1731c0f5f28_0_0"/>
          <p:cNvSpPr txBox="1">
            <a:spLocks noGrp="1"/>
          </p:cNvSpPr>
          <p:nvPr>
            <p:ph type="body" idx="1"/>
          </p:nvPr>
        </p:nvSpPr>
        <p:spPr>
          <a:xfrm>
            <a:off x="838200" y="1390238"/>
            <a:ext cx="10515600" cy="6597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1000"/>
              </a:spcBef>
              <a:spcAft>
                <a:spcPts val="0"/>
              </a:spcAft>
              <a:buSzPts val="1800"/>
              <a:buNone/>
            </a:pPr>
            <a:r>
              <a:rPr lang="fr-FR" sz="1700">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25"/>
                  </a:ext>
                </a:extLst>
              </a:rPr>
              <a:t>Quels sont le</a:t>
            </a:r>
            <a:r>
              <a:rPr lang="fr-FR" sz="1700">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26"/>
                  </a:ext>
                </a:extLst>
              </a:rPr>
              <a:t>s </a:t>
            </a:r>
            <a:r>
              <a:rPr lang="fr-FR" sz="1700" u="sng">
                <a:solidFill>
                  <a:schemeClr val="hlink"/>
                </a:solidFill>
                <a:hlinkClick r:id="rId3"/>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27"/>
                  </a:ext>
                </a:extLst>
              </a:rPr>
              <a:t>logs d’intérêt</a:t>
            </a:r>
            <a:r>
              <a:rPr lang="fr-FR" sz="1700">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28"/>
                  </a:ext>
                </a:extLst>
              </a:rPr>
              <a:t> </a:t>
            </a:r>
            <a:r>
              <a:rPr lang="fr-FR" sz="1700">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29"/>
                  </a:ext>
                </a:extLst>
              </a:rPr>
              <a:t>?</a:t>
            </a:r>
            <a:endParaRPr/>
          </a:p>
        </p:txBody>
      </p:sp>
      <p:graphicFrame>
        <p:nvGraphicFramePr>
          <p:cNvPr id="149" name="Google Shape;149;g1731c0f5f28_0_0"/>
          <p:cNvGraphicFramePr/>
          <p:nvPr>
            <p:extLst>
              <p:ext uri="{D42A27DB-BD31-4B8C-83A1-F6EECF244321}">
                <p14:modId xmlns:p14="http://schemas.microsoft.com/office/powerpoint/2010/main" val="4136313400"/>
              </p:ext>
            </p:extLst>
          </p:nvPr>
        </p:nvGraphicFramePr>
        <p:xfrm>
          <a:off x="662000" y="1790701"/>
          <a:ext cx="11001400" cy="5211804"/>
        </p:xfrm>
        <a:graphic>
          <a:graphicData uri="http://schemas.openxmlformats.org/drawingml/2006/table">
            <a:tbl>
              <a:tblPr>
                <a:noFill/>
                <a:tableStyleId>{8FE3A16F-044C-4DE3-B4A7-68A633A12E62}</a:tableStyleId>
              </a:tblPr>
              <a:tblGrid>
                <a:gridCol w="2750350">
                  <a:extLst>
                    <a:ext uri="{9D8B030D-6E8A-4147-A177-3AD203B41FA5}">
                      <a16:colId xmlns:a16="http://schemas.microsoft.com/office/drawing/2014/main" val="20000"/>
                    </a:ext>
                  </a:extLst>
                </a:gridCol>
                <a:gridCol w="2159800">
                  <a:extLst>
                    <a:ext uri="{9D8B030D-6E8A-4147-A177-3AD203B41FA5}">
                      <a16:colId xmlns:a16="http://schemas.microsoft.com/office/drawing/2014/main" val="20001"/>
                    </a:ext>
                  </a:extLst>
                </a:gridCol>
                <a:gridCol w="3340900">
                  <a:extLst>
                    <a:ext uri="{9D8B030D-6E8A-4147-A177-3AD203B41FA5}">
                      <a16:colId xmlns:a16="http://schemas.microsoft.com/office/drawing/2014/main" val="20002"/>
                    </a:ext>
                  </a:extLst>
                </a:gridCol>
                <a:gridCol w="2750350">
                  <a:extLst>
                    <a:ext uri="{9D8B030D-6E8A-4147-A177-3AD203B41FA5}">
                      <a16:colId xmlns:a16="http://schemas.microsoft.com/office/drawing/2014/main" val="20003"/>
                    </a:ext>
                  </a:extLst>
                </a:gridCol>
              </a:tblGrid>
              <a:tr h="508295">
                <a:tc>
                  <a:txBody>
                    <a:bodyPr/>
                    <a:lstStyle/>
                    <a:p>
                      <a:pPr marL="0" lvl="0" indent="0" algn="l" rtl="0">
                        <a:spcBef>
                          <a:spcPts val="0"/>
                        </a:spcBef>
                        <a:spcAft>
                          <a:spcPts val="0"/>
                        </a:spcAft>
                        <a:buNone/>
                      </a:pPr>
                      <a:r>
                        <a:rPr lang="fr-FR" sz="1200" b="1" dirty="0">
                          <a:latin typeface="Roboto"/>
                          <a:ea typeface="Roboto"/>
                          <a:cs typeface="Roboto"/>
                          <a:sym typeface="Roboto"/>
                        </a:rPr>
                        <a:t>Technologie</a:t>
                      </a:r>
                      <a:endParaRPr sz="1200" b="1" dirty="0">
                        <a:latin typeface="Roboto"/>
                        <a:ea typeface="Roboto"/>
                        <a:cs typeface="Roboto"/>
                        <a:sym typeface="Roboto"/>
                      </a:endParaRPr>
                    </a:p>
                  </a:txBody>
                  <a:tcPr marL="91425" marR="91425" marT="91425" marB="91425">
                    <a:solidFill>
                      <a:srgbClr val="F1C232"/>
                    </a:solidFill>
                  </a:tcPr>
                </a:tc>
                <a:tc>
                  <a:txBody>
                    <a:bodyPr/>
                    <a:lstStyle/>
                    <a:p>
                      <a:pPr marL="0" lvl="0" indent="0" algn="l" rtl="0">
                        <a:spcBef>
                          <a:spcPts val="0"/>
                        </a:spcBef>
                        <a:spcAft>
                          <a:spcPts val="0"/>
                        </a:spcAft>
                        <a:buNone/>
                      </a:pPr>
                      <a:r>
                        <a:rPr lang="fr-FR" sz="1200" b="1" dirty="0">
                          <a:latin typeface="Roboto"/>
                          <a:ea typeface="Roboto"/>
                          <a:cs typeface="Roboto"/>
                          <a:sym typeface="Roboto"/>
                        </a:rPr>
                        <a:t>Produit</a:t>
                      </a:r>
                      <a:endParaRPr sz="1200" b="1" dirty="0">
                        <a:latin typeface="Roboto"/>
                        <a:ea typeface="Roboto"/>
                        <a:cs typeface="Roboto"/>
                        <a:sym typeface="Roboto"/>
                      </a:endParaRPr>
                    </a:p>
                  </a:txBody>
                  <a:tcPr marL="91425" marR="91425" marT="91425" marB="91425">
                    <a:solidFill>
                      <a:srgbClr val="F1C232"/>
                    </a:solidFill>
                  </a:tcPr>
                </a:tc>
                <a:tc>
                  <a:txBody>
                    <a:bodyPr/>
                    <a:lstStyle/>
                    <a:p>
                      <a:pPr marL="0" lvl="0" indent="0" algn="l" rtl="0">
                        <a:spcBef>
                          <a:spcPts val="0"/>
                        </a:spcBef>
                        <a:spcAft>
                          <a:spcPts val="0"/>
                        </a:spcAft>
                        <a:buNone/>
                      </a:pPr>
                      <a:r>
                        <a:rPr lang="fr-FR" sz="1200" b="1">
                          <a:latin typeface="Roboto"/>
                          <a:ea typeface="Roboto"/>
                          <a:cs typeface="Roboto"/>
                          <a:sym typeface="Roboto"/>
                        </a:rPr>
                        <a:t>Type de logs</a:t>
                      </a:r>
                      <a:endParaRPr sz="1200" b="1">
                        <a:latin typeface="Roboto"/>
                        <a:ea typeface="Roboto"/>
                        <a:cs typeface="Roboto"/>
                        <a:sym typeface="Roboto"/>
                      </a:endParaRPr>
                    </a:p>
                  </a:txBody>
                  <a:tcPr marL="91425" marR="91425" marT="91425" marB="91425">
                    <a:solidFill>
                      <a:srgbClr val="F1C232"/>
                    </a:solidFill>
                  </a:tcPr>
                </a:tc>
                <a:tc>
                  <a:txBody>
                    <a:bodyPr/>
                    <a:lstStyle/>
                    <a:p>
                      <a:pPr marL="0" lvl="0" indent="0" algn="l" rtl="0">
                        <a:spcBef>
                          <a:spcPts val="0"/>
                        </a:spcBef>
                        <a:spcAft>
                          <a:spcPts val="0"/>
                        </a:spcAft>
                        <a:buNone/>
                      </a:pPr>
                      <a:r>
                        <a:rPr lang="fr-FR" sz="1200" b="1">
                          <a:latin typeface="Roboto"/>
                          <a:ea typeface="Roboto"/>
                          <a:cs typeface="Roboto"/>
                          <a:sym typeface="Roboto"/>
                        </a:rPr>
                        <a:t>Exemple de règle de détection</a:t>
                      </a:r>
                      <a:endParaRPr sz="1200" b="1">
                        <a:latin typeface="Roboto"/>
                        <a:ea typeface="Roboto"/>
                        <a:cs typeface="Roboto"/>
                        <a:sym typeface="Roboto"/>
                      </a:endParaRPr>
                    </a:p>
                  </a:txBody>
                  <a:tcPr marL="91425" marR="91425" marT="91425" marB="91425">
                    <a:solidFill>
                      <a:srgbClr val="F1C232"/>
                    </a:solidFill>
                  </a:tcPr>
                </a:tc>
                <a:extLst>
                  <a:ext uri="{0D108BD9-81ED-4DB2-BD59-A6C34878D82A}">
                    <a16:rowId xmlns:a16="http://schemas.microsoft.com/office/drawing/2014/main" val="10000"/>
                  </a:ext>
                </a:extLst>
              </a:tr>
              <a:tr h="353165">
                <a:tc>
                  <a:txBody>
                    <a:bodyPr/>
                    <a:lstStyle/>
                    <a:p>
                      <a:pPr marL="0" lvl="0" indent="0" algn="l" rtl="0">
                        <a:spcBef>
                          <a:spcPts val="0"/>
                        </a:spcBef>
                        <a:spcAft>
                          <a:spcPts val="0"/>
                        </a:spcAft>
                        <a:buNone/>
                      </a:pPr>
                      <a:r>
                        <a:rPr lang="fr-FR" sz="1200">
                          <a:latin typeface="Roboto"/>
                          <a:ea typeface="Roboto"/>
                          <a:cs typeface="Roboto"/>
                          <a:sym typeface="Roboto"/>
                        </a:rPr>
                        <a:t>Réseau</a:t>
                      </a:r>
                      <a:endParaRPr sz="1200">
                        <a:latin typeface="Roboto"/>
                        <a:ea typeface="Roboto"/>
                        <a:cs typeface="Roboto"/>
                        <a:sym typeface="Roboto"/>
                      </a:endParaRPr>
                    </a:p>
                  </a:txBody>
                  <a:tcPr marL="91425" marR="91425" marT="91425" marB="91425"/>
                </a:tc>
                <a:tc>
                  <a:txBody>
                    <a:bodyPr/>
                    <a:lstStyle/>
                    <a:p>
                      <a:pPr marL="0" lvl="0" indent="0" algn="l" rtl="0">
                        <a:spcBef>
                          <a:spcPts val="0"/>
                        </a:spcBef>
                        <a:spcAft>
                          <a:spcPts val="0"/>
                        </a:spcAft>
                        <a:buNone/>
                      </a:pPr>
                      <a:r>
                        <a:rPr lang="fr-FR" sz="1200">
                          <a:latin typeface="Roboto"/>
                          <a:ea typeface="Roboto"/>
                          <a:cs typeface="Roboto"/>
                          <a:sym typeface="Roboto"/>
                        </a:rPr>
                        <a:t>Fortinet et Palo-Alto FW</a:t>
                      </a:r>
                      <a:endParaRPr sz="1200">
                        <a:latin typeface="Roboto"/>
                        <a:ea typeface="Roboto"/>
                        <a:cs typeface="Roboto"/>
                        <a:sym typeface="Roboto"/>
                      </a:endParaRPr>
                    </a:p>
                  </a:txBody>
                  <a:tcPr marL="91425" marR="91425" marT="91425" marB="91425"/>
                </a:tc>
                <a:tc>
                  <a:txBody>
                    <a:bodyPr/>
                    <a:lstStyle/>
                    <a:p>
                      <a:pPr marL="0" lvl="0" indent="0" algn="l" rtl="0">
                        <a:spcBef>
                          <a:spcPts val="0"/>
                        </a:spcBef>
                        <a:spcAft>
                          <a:spcPts val="0"/>
                        </a:spcAft>
                        <a:buNone/>
                      </a:pPr>
                      <a:r>
                        <a:rPr lang="fr-FR" sz="1200">
                          <a:latin typeface="Roboto"/>
                          <a:ea typeface="Roboto"/>
                          <a:cs typeface="Roboto"/>
                          <a:sym typeface="Roboto"/>
                        </a:rPr>
                        <a:t>Connexions réseaux</a:t>
                      </a:r>
                      <a:endParaRPr sz="1200">
                        <a:latin typeface="Roboto"/>
                        <a:ea typeface="Roboto"/>
                        <a:cs typeface="Roboto"/>
                        <a:sym typeface="Roboto"/>
                      </a:endParaRPr>
                    </a:p>
                  </a:txBody>
                  <a:tcPr marL="91425" marR="91425" marT="91425" marB="91425"/>
                </a:tc>
                <a:tc>
                  <a:txBody>
                    <a:bodyPr/>
                    <a:lstStyle/>
                    <a:p>
                      <a:pPr marL="0" lvl="0" indent="0" algn="l" rtl="0">
                        <a:spcBef>
                          <a:spcPts val="0"/>
                        </a:spcBef>
                        <a:spcAft>
                          <a:spcPts val="0"/>
                        </a:spcAft>
                        <a:buNone/>
                      </a:pPr>
                      <a:r>
                        <a:rPr lang="fr-FR" sz="1200">
                          <a:latin typeface="Roboto"/>
                          <a:ea typeface="Roboto"/>
                          <a:cs typeface="Roboto"/>
                          <a:sym typeface="Roboto"/>
                        </a:rPr>
                        <a:t>Connexion entrante sur le port 3389</a:t>
                      </a:r>
                      <a:endParaRPr sz="1200">
                        <a:latin typeface="Roboto"/>
                        <a:ea typeface="Roboto"/>
                        <a:cs typeface="Roboto"/>
                        <a:sym typeface="Roboto"/>
                      </a:endParaRPr>
                    </a:p>
                  </a:txBody>
                  <a:tcPr marL="91425" marR="91425" marT="91425" marB="91425"/>
                </a:tc>
                <a:extLst>
                  <a:ext uri="{0D108BD9-81ED-4DB2-BD59-A6C34878D82A}">
                    <a16:rowId xmlns:a16="http://schemas.microsoft.com/office/drawing/2014/main" val="10001"/>
                  </a:ext>
                </a:extLst>
              </a:tr>
              <a:tr h="529761">
                <a:tc>
                  <a:txBody>
                    <a:bodyPr/>
                    <a:lstStyle/>
                    <a:p>
                      <a:pPr marL="0" lvl="0" indent="0" algn="l" rtl="0">
                        <a:spcBef>
                          <a:spcPts val="0"/>
                        </a:spcBef>
                        <a:spcAft>
                          <a:spcPts val="0"/>
                        </a:spcAft>
                        <a:buNone/>
                      </a:pPr>
                      <a:r>
                        <a:rPr lang="fr-FR" sz="1200" dirty="0">
                          <a:solidFill>
                            <a:schemeClr val="accent1"/>
                          </a:solidFill>
                          <a:latin typeface="Roboto"/>
                          <a:ea typeface="Roboto"/>
                          <a:cs typeface="Roboto"/>
                          <a:sym typeface="Roboto"/>
                        </a:rPr>
                        <a:t>Réseau</a:t>
                      </a:r>
                      <a:endParaRPr sz="1200" dirty="0">
                        <a:solidFill>
                          <a:schemeClr val="accent1"/>
                        </a:solidFill>
                        <a:latin typeface="Roboto"/>
                        <a:ea typeface="Roboto"/>
                        <a:cs typeface="Roboto"/>
                        <a:sym typeface="Roboto"/>
                      </a:endParaRPr>
                    </a:p>
                  </a:txBody>
                  <a:tcPr marL="91425" marR="91425" marT="91425" marB="91425"/>
                </a:tc>
                <a:tc>
                  <a:txBody>
                    <a:bodyPr/>
                    <a:lstStyle/>
                    <a:p>
                      <a:pPr marL="0" lvl="0" indent="0" algn="l" rtl="0">
                        <a:spcBef>
                          <a:spcPts val="0"/>
                        </a:spcBef>
                        <a:spcAft>
                          <a:spcPts val="0"/>
                        </a:spcAft>
                        <a:buNone/>
                      </a:pPr>
                      <a:r>
                        <a:rPr lang="fr-FR" sz="1200" dirty="0">
                          <a:solidFill>
                            <a:schemeClr val="accent1"/>
                          </a:solidFill>
                          <a:latin typeface="Roboto"/>
                          <a:ea typeface="Roboto"/>
                          <a:cs typeface="Roboto"/>
                          <a:sym typeface="Roboto"/>
                        </a:rPr>
                        <a:t>Palo-Alto FW</a:t>
                      </a:r>
                      <a:endParaRPr sz="1200" dirty="0">
                        <a:solidFill>
                          <a:schemeClr val="accent1"/>
                        </a:solidFill>
                        <a:latin typeface="Roboto"/>
                        <a:ea typeface="Roboto"/>
                        <a:cs typeface="Roboto"/>
                        <a:sym typeface="Roboto"/>
                      </a:endParaRPr>
                    </a:p>
                  </a:txBody>
                  <a:tcPr marL="91425" marR="91425" marT="91425" marB="91425"/>
                </a:tc>
                <a:tc>
                  <a:txBody>
                    <a:bodyPr/>
                    <a:lstStyle/>
                    <a:p>
                      <a:pPr marL="0" lvl="0" indent="0" algn="l" rtl="0">
                        <a:spcBef>
                          <a:spcPts val="0"/>
                        </a:spcBef>
                        <a:spcAft>
                          <a:spcPts val="0"/>
                        </a:spcAft>
                        <a:buNone/>
                      </a:pPr>
                      <a:r>
                        <a:rPr lang="fr-FR" sz="1200">
                          <a:latin typeface="Roboto"/>
                          <a:ea typeface="Roboto"/>
                          <a:cs typeface="Roboto"/>
                          <a:sym typeface="Roboto"/>
                        </a:rPr>
                        <a:t>Trafic web &amp; HTTP</a:t>
                      </a:r>
                      <a:endParaRPr sz="1200">
                        <a:latin typeface="Roboto"/>
                        <a:ea typeface="Roboto"/>
                        <a:cs typeface="Roboto"/>
                        <a:sym typeface="Roboto"/>
                      </a:endParaRPr>
                    </a:p>
                  </a:txBody>
                  <a:tcPr marL="91425" marR="91425" marT="91425" marB="91425"/>
                </a:tc>
                <a:tc>
                  <a:txBody>
                    <a:bodyPr/>
                    <a:lstStyle/>
                    <a:p>
                      <a:pPr marL="0" lvl="0" indent="0" algn="l" rtl="0">
                        <a:spcBef>
                          <a:spcPts val="0"/>
                        </a:spcBef>
                        <a:spcAft>
                          <a:spcPts val="0"/>
                        </a:spcAft>
                        <a:buNone/>
                      </a:pPr>
                      <a:r>
                        <a:rPr lang="fr-FR" sz="1200" dirty="0">
                          <a:solidFill>
                            <a:schemeClr val="accent1"/>
                          </a:solidFill>
                          <a:latin typeface="Roboto"/>
                          <a:ea typeface="Roboto"/>
                          <a:cs typeface="Roboto"/>
                          <a:sym typeface="Roboto"/>
                        </a:rPr>
                        <a:t>Tentative d’accès à des URL malveillantes détectée</a:t>
                      </a:r>
                      <a:endParaRPr sz="1200" dirty="0">
                        <a:solidFill>
                          <a:schemeClr val="accent1"/>
                        </a:solidFill>
                        <a:latin typeface="Roboto"/>
                        <a:ea typeface="Roboto"/>
                        <a:cs typeface="Roboto"/>
                        <a:sym typeface="Roboto"/>
                      </a:endParaRPr>
                    </a:p>
                  </a:txBody>
                  <a:tcPr marL="91425" marR="91425" marT="91425" marB="91425"/>
                </a:tc>
                <a:extLst>
                  <a:ext uri="{0D108BD9-81ED-4DB2-BD59-A6C34878D82A}">
                    <a16:rowId xmlns:a16="http://schemas.microsoft.com/office/drawing/2014/main" val="10002"/>
                  </a:ext>
                </a:extLst>
              </a:tr>
              <a:tr h="353165">
                <a:tc>
                  <a:txBody>
                    <a:bodyPr/>
                    <a:lstStyle/>
                    <a:p>
                      <a:pPr marL="0" lvl="0" indent="0" algn="l" rtl="0">
                        <a:spcBef>
                          <a:spcPts val="0"/>
                        </a:spcBef>
                        <a:spcAft>
                          <a:spcPts val="0"/>
                        </a:spcAft>
                        <a:buNone/>
                      </a:pPr>
                      <a:r>
                        <a:rPr lang="fr-FR" sz="1200" dirty="0">
                          <a:solidFill>
                            <a:schemeClr val="accent1"/>
                          </a:solidFill>
                          <a:latin typeface="Roboto"/>
                          <a:ea typeface="Roboto"/>
                          <a:cs typeface="Roboto"/>
                          <a:sym typeface="Roboto"/>
                        </a:rPr>
                        <a:t>Réseau</a:t>
                      </a:r>
                      <a:endParaRPr sz="1200" dirty="0">
                        <a:solidFill>
                          <a:schemeClr val="accent1"/>
                        </a:solidFill>
                        <a:latin typeface="Roboto"/>
                        <a:ea typeface="Roboto"/>
                        <a:cs typeface="Roboto"/>
                        <a:sym typeface="Roboto"/>
                      </a:endParaRPr>
                    </a:p>
                  </a:txBody>
                  <a:tcPr marL="91425" marR="91425" marT="91425" marB="91425"/>
                </a:tc>
                <a:tc>
                  <a:txBody>
                    <a:bodyPr/>
                    <a:lstStyle/>
                    <a:p>
                      <a:pPr marL="0" lvl="0" indent="0" algn="l" rtl="0">
                        <a:spcBef>
                          <a:spcPts val="0"/>
                        </a:spcBef>
                        <a:spcAft>
                          <a:spcPts val="0"/>
                        </a:spcAft>
                        <a:buNone/>
                      </a:pPr>
                      <a:r>
                        <a:rPr lang="fr-FR" sz="1200">
                          <a:latin typeface="Roboto"/>
                          <a:ea typeface="Roboto"/>
                          <a:cs typeface="Roboto"/>
                          <a:sym typeface="Roboto"/>
                        </a:rPr>
                        <a:t>Cisco Secure IPS</a:t>
                      </a:r>
                      <a:endParaRPr sz="1200">
                        <a:latin typeface="Roboto"/>
                        <a:ea typeface="Roboto"/>
                        <a:cs typeface="Roboto"/>
                        <a:sym typeface="Roboto"/>
                      </a:endParaRPr>
                    </a:p>
                  </a:txBody>
                  <a:tcPr marL="91425" marR="91425" marT="91425" marB="91425"/>
                </a:tc>
                <a:tc>
                  <a:txBody>
                    <a:bodyPr/>
                    <a:lstStyle/>
                    <a:p>
                      <a:pPr marL="0" lvl="0" indent="0" algn="l" rtl="0">
                        <a:spcBef>
                          <a:spcPts val="0"/>
                        </a:spcBef>
                        <a:spcAft>
                          <a:spcPts val="0"/>
                        </a:spcAft>
                        <a:buNone/>
                      </a:pPr>
                      <a:r>
                        <a:rPr lang="fr-FR" sz="1200" dirty="0">
                          <a:solidFill>
                            <a:schemeClr val="accent1"/>
                          </a:solidFill>
                          <a:latin typeface="Roboto"/>
                          <a:ea typeface="Roboto"/>
                          <a:cs typeface="Roboto"/>
                          <a:sym typeface="Roboto"/>
                        </a:rPr>
                        <a:t>Tentative d’exploit</a:t>
                      </a:r>
                      <a:endParaRPr sz="1200" dirty="0">
                        <a:solidFill>
                          <a:schemeClr val="accent1"/>
                        </a:solidFill>
                        <a:latin typeface="Roboto"/>
                        <a:ea typeface="Roboto"/>
                        <a:cs typeface="Roboto"/>
                        <a:sym typeface="Roboto"/>
                      </a:endParaRPr>
                    </a:p>
                  </a:txBody>
                  <a:tcPr marL="91425" marR="91425" marT="91425" marB="91425"/>
                </a:tc>
                <a:tc>
                  <a:txBody>
                    <a:bodyPr/>
                    <a:lstStyle/>
                    <a:p>
                      <a:pPr marL="0" lvl="0" indent="0" algn="l" rtl="0">
                        <a:spcBef>
                          <a:spcPts val="0"/>
                        </a:spcBef>
                        <a:spcAft>
                          <a:spcPts val="0"/>
                        </a:spcAft>
                        <a:buNone/>
                      </a:pPr>
                      <a:r>
                        <a:rPr lang="fr-FR" sz="1200" dirty="0">
                          <a:latin typeface="Roboto"/>
                          <a:ea typeface="Roboto"/>
                          <a:cs typeface="Roboto"/>
                          <a:sym typeface="Roboto"/>
                        </a:rPr>
                        <a:t>Tentative d’exploit Log4shell</a:t>
                      </a:r>
                      <a:endParaRPr sz="1200" dirty="0">
                        <a:latin typeface="Roboto"/>
                        <a:ea typeface="Roboto"/>
                        <a:cs typeface="Roboto"/>
                        <a:sym typeface="Roboto"/>
                      </a:endParaRPr>
                    </a:p>
                  </a:txBody>
                  <a:tcPr marL="91425" marR="91425" marT="91425" marB="91425"/>
                </a:tc>
                <a:extLst>
                  <a:ext uri="{0D108BD9-81ED-4DB2-BD59-A6C34878D82A}">
                    <a16:rowId xmlns:a16="http://schemas.microsoft.com/office/drawing/2014/main" val="10003"/>
                  </a:ext>
                </a:extLst>
              </a:tr>
              <a:tr h="529761">
                <a:tc>
                  <a:txBody>
                    <a:bodyPr/>
                    <a:lstStyle/>
                    <a:p>
                      <a:pPr marL="0" lvl="0" indent="0" algn="l" rtl="0">
                        <a:spcBef>
                          <a:spcPts val="0"/>
                        </a:spcBef>
                        <a:spcAft>
                          <a:spcPts val="0"/>
                        </a:spcAft>
                        <a:buNone/>
                      </a:pPr>
                      <a:r>
                        <a:rPr lang="fr-FR" sz="1200" dirty="0">
                          <a:latin typeface="Roboto"/>
                          <a:ea typeface="Roboto"/>
                          <a:cs typeface="Roboto"/>
                          <a:sym typeface="Roboto"/>
                        </a:rPr>
                        <a:t>Système</a:t>
                      </a:r>
                      <a:endParaRPr sz="1200" dirty="0">
                        <a:latin typeface="Roboto"/>
                        <a:ea typeface="Roboto"/>
                        <a:cs typeface="Roboto"/>
                        <a:sym typeface="Roboto"/>
                      </a:endParaRPr>
                    </a:p>
                  </a:txBody>
                  <a:tcPr marL="91425" marR="91425" marT="91425" marB="91425"/>
                </a:tc>
                <a:tc>
                  <a:txBody>
                    <a:bodyPr/>
                    <a:lstStyle/>
                    <a:p>
                      <a:pPr marL="0" lvl="0" indent="0" algn="l" rtl="0">
                        <a:spcBef>
                          <a:spcPts val="0"/>
                        </a:spcBef>
                        <a:spcAft>
                          <a:spcPts val="0"/>
                        </a:spcAft>
                        <a:buNone/>
                      </a:pPr>
                      <a:r>
                        <a:rPr lang="fr-FR" sz="1200" dirty="0">
                          <a:latin typeface="Roboto"/>
                          <a:ea typeface="Roboto"/>
                          <a:cs typeface="Roboto"/>
                          <a:sym typeface="Roboto"/>
                        </a:rPr>
                        <a:t>Windows</a:t>
                      </a:r>
                      <a:endParaRPr sz="1200" dirty="0">
                        <a:latin typeface="Roboto"/>
                        <a:ea typeface="Roboto"/>
                        <a:cs typeface="Roboto"/>
                        <a:sym typeface="Roboto"/>
                      </a:endParaRPr>
                    </a:p>
                  </a:txBody>
                  <a:tcPr marL="91425" marR="91425" marT="91425" marB="91425"/>
                </a:tc>
                <a:tc>
                  <a:txBody>
                    <a:bodyPr/>
                    <a:lstStyle/>
                    <a:p>
                      <a:pPr marL="0" lvl="0" indent="0" algn="l" rtl="0">
                        <a:spcBef>
                          <a:spcPts val="0"/>
                        </a:spcBef>
                        <a:spcAft>
                          <a:spcPts val="0"/>
                        </a:spcAft>
                        <a:buNone/>
                      </a:pPr>
                      <a:r>
                        <a:rPr lang="fr-FR" sz="1200" dirty="0">
                          <a:solidFill>
                            <a:schemeClr val="accent1"/>
                          </a:solidFill>
                          <a:latin typeface="Roboto"/>
                          <a:ea typeface="Roboto"/>
                          <a:cs typeface="Roboto"/>
                          <a:sym typeface="Roboto"/>
                        </a:rPr>
                        <a:t>Windows </a:t>
                      </a:r>
                      <a:r>
                        <a:rPr lang="fr-FR" sz="1200" dirty="0" err="1">
                          <a:solidFill>
                            <a:schemeClr val="accent1"/>
                          </a:solidFill>
                          <a:latin typeface="Roboto"/>
                          <a:ea typeface="Roboto"/>
                          <a:cs typeface="Roboto"/>
                          <a:sym typeface="Roboto"/>
                        </a:rPr>
                        <a:t>event</a:t>
                      </a:r>
                      <a:r>
                        <a:rPr lang="fr-FR" sz="1200" dirty="0">
                          <a:solidFill>
                            <a:schemeClr val="accent1"/>
                          </a:solidFill>
                          <a:latin typeface="Roboto"/>
                          <a:ea typeface="Roboto"/>
                          <a:cs typeface="Roboto"/>
                          <a:sym typeface="Roboto"/>
                        </a:rPr>
                        <a:t> logs</a:t>
                      </a:r>
                      <a:endParaRPr sz="1200" dirty="0">
                        <a:solidFill>
                          <a:schemeClr val="accent1"/>
                        </a:solidFill>
                        <a:latin typeface="Roboto"/>
                        <a:ea typeface="Roboto"/>
                        <a:cs typeface="Roboto"/>
                        <a:sym typeface="Roboto"/>
                      </a:endParaRPr>
                    </a:p>
                  </a:txBody>
                  <a:tcPr marL="91425" marR="91425" marT="91425" marB="91425"/>
                </a:tc>
                <a:tc>
                  <a:txBody>
                    <a:bodyPr/>
                    <a:lstStyle/>
                    <a:p>
                      <a:pPr marL="0" lvl="0" indent="0" algn="l" rtl="0">
                        <a:spcBef>
                          <a:spcPts val="0"/>
                        </a:spcBef>
                        <a:spcAft>
                          <a:spcPts val="0"/>
                        </a:spcAft>
                        <a:buNone/>
                      </a:pPr>
                      <a:r>
                        <a:rPr lang="fr-FR" sz="1200" dirty="0">
                          <a:solidFill>
                            <a:schemeClr val="accent1"/>
                          </a:solidFill>
                          <a:latin typeface="Roboto"/>
                          <a:ea typeface="Roboto"/>
                          <a:cs typeface="Roboto"/>
                          <a:sym typeface="Roboto"/>
                        </a:rPr>
                        <a:t>Echec répétés de connexion compte admin</a:t>
                      </a:r>
                      <a:endParaRPr sz="1200" dirty="0">
                        <a:solidFill>
                          <a:schemeClr val="accent1"/>
                        </a:solidFill>
                        <a:latin typeface="Roboto"/>
                        <a:ea typeface="Roboto"/>
                        <a:cs typeface="Roboto"/>
                        <a:sym typeface="Roboto"/>
                      </a:endParaRPr>
                    </a:p>
                  </a:txBody>
                  <a:tcPr marL="91425" marR="91425" marT="91425" marB="91425"/>
                </a:tc>
                <a:extLst>
                  <a:ext uri="{0D108BD9-81ED-4DB2-BD59-A6C34878D82A}">
                    <a16:rowId xmlns:a16="http://schemas.microsoft.com/office/drawing/2014/main" val="10004"/>
                  </a:ext>
                </a:extLst>
              </a:tr>
              <a:tr h="529761">
                <a:tc>
                  <a:txBody>
                    <a:bodyPr/>
                    <a:lstStyle/>
                    <a:p>
                      <a:pPr marL="0" lvl="0" indent="0" algn="l" rtl="0">
                        <a:spcBef>
                          <a:spcPts val="0"/>
                        </a:spcBef>
                        <a:spcAft>
                          <a:spcPts val="0"/>
                        </a:spcAft>
                        <a:buClr>
                          <a:schemeClr val="dk1"/>
                        </a:buClr>
                        <a:buSzPts val="1100"/>
                        <a:buFont typeface="Arial"/>
                        <a:buNone/>
                      </a:pPr>
                      <a:r>
                        <a:rPr lang="fr-FR" sz="1200">
                          <a:solidFill>
                            <a:schemeClr val="dk1"/>
                          </a:solidFill>
                          <a:latin typeface="Roboto"/>
                          <a:ea typeface="Roboto"/>
                          <a:cs typeface="Roboto"/>
                          <a:sym typeface="Roboto"/>
                        </a:rPr>
                        <a:t>Système</a:t>
                      </a:r>
                      <a:endParaRPr sz="1200">
                        <a:latin typeface="Roboto"/>
                        <a:ea typeface="Roboto"/>
                        <a:cs typeface="Roboto"/>
                        <a:sym typeface="Roboto"/>
                      </a:endParaRPr>
                    </a:p>
                  </a:txBody>
                  <a:tcPr marL="91425" marR="91425" marT="91425" marB="91425"/>
                </a:tc>
                <a:tc>
                  <a:txBody>
                    <a:bodyPr/>
                    <a:lstStyle/>
                    <a:p>
                      <a:pPr marL="0" lvl="0" indent="0" algn="l" rtl="0">
                        <a:spcBef>
                          <a:spcPts val="0"/>
                        </a:spcBef>
                        <a:spcAft>
                          <a:spcPts val="0"/>
                        </a:spcAft>
                        <a:buNone/>
                      </a:pPr>
                      <a:r>
                        <a:rPr lang="fr-FR" sz="1200">
                          <a:latin typeface="Roboto"/>
                          <a:ea typeface="Roboto"/>
                          <a:cs typeface="Roboto"/>
                          <a:sym typeface="Roboto"/>
                        </a:rPr>
                        <a:t>RedHat</a:t>
                      </a:r>
                      <a:endParaRPr sz="1200">
                        <a:latin typeface="Roboto"/>
                        <a:ea typeface="Roboto"/>
                        <a:cs typeface="Roboto"/>
                        <a:sym typeface="Roboto"/>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fr-FR" sz="1200" dirty="0">
                          <a:solidFill>
                            <a:schemeClr val="accent1"/>
                          </a:solidFill>
                          <a:latin typeface="Roboto"/>
                          <a:ea typeface="Roboto"/>
                          <a:cs typeface="Roboto"/>
                          <a:sym typeface="Roboto"/>
                        </a:rPr>
                        <a:t>Logs de sécurité système</a:t>
                      </a:r>
                      <a:endParaRPr sz="1200" dirty="0">
                        <a:solidFill>
                          <a:schemeClr val="accent1"/>
                        </a:solidFill>
                        <a:latin typeface="Roboto"/>
                        <a:ea typeface="Roboto"/>
                        <a:cs typeface="Roboto"/>
                        <a:sym typeface="Roboto"/>
                      </a:endParaRPr>
                    </a:p>
                  </a:txBody>
                  <a:tcPr marL="91425" marR="91425" marT="91425" marB="91425"/>
                </a:tc>
                <a:tc>
                  <a:txBody>
                    <a:bodyPr/>
                    <a:lstStyle/>
                    <a:p>
                      <a:pPr marL="0" lvl="0" indent="0" algn="l" rtl="0">
                        <a:spcBef>
                          <a:spcPts val="0"/>
                        </a:spcBef>
                        <a:spcAft>
                          <a:spcPts val="0"/>
                        </a:spcAft>
                        <a:buNone/>
                      </a:pPr>
                      <a:r>
                        <a:rPr lang="fr-FR" sz="1200" dirty="0">
                          <a:solidFill>
                            <a:schemeClr val="accent1"/>
                          </a:solidFill>
                          <a:latin typeface="Roboto"/>
                          <a:ea typeface="Roboto"/>
                          <a:cs typeface="Roboto"/>
                          <a:sym typeface="Roboto"/>
                        </a:rPr>
                        <a:t>Modifications non autorisées fichiers config détectées</a:t>
                      </a:r>
                      <a:endParaRPr sz="1200" dirty="0">
                        <a:solidFill>
                          <a:schemeClr val="accent1"/>
                        </a:solidFill>
                        <a:latin typeface="Roboto"/>
                        <a:ea typeface="Roboto"/>
                        <a:cs typeface="Roboto"/>
                        <a:sym typeface="Roboto"/>
                      </a:endParaRPr>
                    </a:p>
                  </a:txBody>
                  <a:tcPr marL="91425" marR="91425" marT="91425" marB="91425"/>
                </a:tc>
                <a:extLst>
                  <a:ext uri="{0D108BD9-81ED-4DB2-BD59-A6C34878D82A}">
                    <a16:rowId xmlns:a16="http://schemas.microsoft.com/office/drawing/2014/main" val="10005"/>
                  </a:ext>
                </a:extLst>
              </a:tr>
              <a:tr h="529761">
                <a:tc>
                  <a:txBody>
                    <a:bodyPr/>
                    <a:lstStyle/>
                    <a:p>
                      <a:pPr marL="0" lvl="0" indent="0" algn="l" rtl="0">
                        <a:spcBef>
                          <a:spcPts val="0"/>
                        </a:spcBef>
                        <a:spcAft>
                          <a:spcPts val="0"/>
                        </a:spcAft>
                        <a:buNone/>
                      </a:pPr>
                      <a:r>
                        <a:rPr lang="fr-FR" sz="1200">
                          <a:latin typeface="Roboto"/>
                          <a:ea typeface="Roboto"/>
                          <a:cs typeface="Roboto"/>
                          <a:sym typeface="Roboto"/>
                        </a:rPr>
                        <a:t>Email</a:t>
                      </a:r>
                      <a:endParaRPr sz="1200">
                        <a:latin typeface="Roboto"/>
                        <a:ea typeface="Roboto"/>
                        <a:cs typeface="Roboto"/>
                        <a:sym typeface="Roboto"/>
                      </a:endParaRPr>
                    </a:p>
                  </a:txBody>
                  <a:tcPr marL="91425" marR="91425" marT="91425" marB="91425"/>
                </a:tc>
                <a:tc>
                  <a:txBody>
                    <a:bodyPr/>
                    <a:lstStyle/>
                    <a:p>
                      <a:pPr marL="0" lvl="0" indent="0" algn="l" rtl="0">
                        <a:spcBef>
                          <a:spcPts val="0"/>
                        </a:spcBef>
                        <a:spcAft>
                          <a:spcPts val="0"/>
                        </a:spcAft>
                        <a:buNone/>
                      </a:pPr>
                      <a:r>
                        <a:rPr lang="fr-FR" sz="1200" dirty="0">
                          <a:solidFill>
                            <a:schemeClr val="accent1"/>
                          </a:solidFill>
                          <a:latin typeface="Roboto"/>
                          <a:ea typeface="Roboto"/>
                          <a:cs typeface="Roboto"/>
                          <a:sym typeface="Roboto"/>
                        </a:rPr>
                        <a:t>Email Gateway</a:t>
                      </a:r>
                      <a:endParaRPr sz="1200" dirty="0">
                        <a:solidFill>
                          <a:schemeClr val="accent1"/>
                        </a:solidFill>
                        <a:latin typeface="Roboto"/>
                        <a:ea typeface="Roboto"/>
                        <a:cs typeface="Roboto"/>
                        <a:sym typeface="Roboto"/>
                      </a:endParaRPr>
                    </a:p>
                  </a:txBody>
                  <a:tcPr marL="91425" marR="91425" marT="91425" marB="91425"/>
                </a:tc>
                <a:tc>
                  <a:txBody>
                    <a:bodyPr/>
                    <a:lstStyle/>
                    <a:p>
                      <a:pPr marL="0" lvl="0" indent="0" algn="l" rtl="0">
                        <a:spcBef>
                          <a:spcPts val="0"/>
                        </a:spcBef>
                        <a:spcAft>
                          <a:spcPts val="0"/>
                        </a:spcAft>
                        <a:buNone/>
                      </a:pPr>
                      <a:r>
                        <a:rPr lang="fr-FR" sz="1200">
                          <a:latin typeface="Roboto"/>
                          <a:ea typeface="Roboto"/>
                          <a:cs typeface="Roboto"/>
                          <a:sym typeface="Roboto"/>
                        </a:rPr>
                        <a:t>Trafic email, SPAM &amp; phishing</a:t>
                      </a:r>
                      <a:endParaRPr sz="1200">
                        <a:latin typeface="Roboto"/>
                        <a:ea typeface="Roboto"/>
                        <a:cs typeface="Roboto"/>
                        <a:sym typeface="Roboto"/>
                      </a:endParaRPr>
                    </a:p>
                  </a:txBody>
                  <a:tcPr marL="91425" marR="91425" marT="91425" marB="91425"/>
                </a:tc>
                <a:tc>
                  <a:txBody>
                    <a:bodyPr/>
                    <a:lstStyle/>
                    <a:p>
                      <a:pPr marL="0" lvl="0" indent="0" algn="l" rtl="0">
                        <a:spcBef>
                          <a:spcPts val="0"/>
                        </a:spcBef>
                        <a:spcAft>
                          <a:spcPts val="0"/>
                        </a:spcAft>
                        <a:buNone/>
                      </a:pPr>
                      <a:r>
                        <a:rPr lang="fr-FR" sz="1200" dirty="0">
                          <a:solidFill>
                            <a:schemeClr val="accent1"/>
                          </a:solidFill>
                          <a:latin typeface="Roboto"/>
                          <a:ea typeface="Roboto"/>
                          <a:cs typeface="Roboto"/>
                          <a:sym typeface="Roboto"/>
                        </a:rPr>
                        <a:t>Réception email contenant lien phishing</a:t>
                      </a:r>
                      <a:endParaRPr sz="1200" dirty="0">
                        <a:solidFill>
                          <a:schemeClr val="accent1"/>
                        </a:solidFill>
                        <a:latin typeface="Roboto"/>
                        <a:ea typeface="Roboto"/>
                        <a:cs typeface="Roboto"/>
                        <a:sym typeface="Roboto"/>
                      </a:endParaRPr>
                    </a:p>
                  </a:txBody>
                  <a:tcPr marL="91425" marR="91425" marT="91425" marB="91425"/>
                </a:tc>
                <a:extLst>
                  <a:ext uri="{0D108BD9-81ED-4DB2-BD59-A6C34878D82A}">
                    <a16:rowId xmlns:a16="http://schemas.microsoft.com/office/drawing/2014/main" val="10006"/>
                  </a:ext>
                </a:extLst>
              </a:tr>
              <a:tr h="353165">
                <a:tc>
                  <a:txBody>
                    <a:bodyPr/>
                    <a:lstStyle/>
                    <a:p>
                      <a:pPr marL="0" lvl="0" indent="0" algn="l" rtl="0">
                        <a:spcBef>
                          <a:spcPts val="0"/>
                        </a:spcBef>
                        <a:spcAft>
                          <a:spcPts val="0"/>
                        </a:spcAft>
                        <a:buNone/>
                      </a:pPr>
                      <a:r>
                        <a:rPr lang="fr-FR" sz="1200">
                          <a:latin typeface="Roboto"/>
                          <a:ea typeface="Roboto"/>
                          <a:cs typeface="Roboto"/>
                          <a:sym typeface="Roboto"/>
                        </a:rPr>
                        <a:t>Authentification</a:t>
                      </a:r>
                      <a:endParaRPr sz="1200">
                        <a:latin typeface="Roboto"/>
                        <a:ea typeface="Roboto"/>
                        <a:cs typeface="Roboto"/>
                        <a:sym typeface="Roboto"/>
                      </a:endParaRPr>
                    </a:p>
                  </a:txBody>
                  <a:tcPr marL="91425" marR="91425" marT="91425" marB="91425"/>
                </a:tc>
                <a:tc>
                  <a:txBody>
                    <a:bodyPr/>
                    <a:lstStyle/>
                    <a:p>
                      <a:pPr marL="0" lvl="0" indent="0" algn="l" rtl="0">
                        <a:spcBef>
                          <a:spcPts val="0"/>
                        </a:spcBef>
                        <a:spcAft>
                          <a:spcPts val="0"/>
                        </a:spcAft>
                        <a:buNone/>
                      </a:pPr>
                      <a:r>
                        <a:rPr lang="fr-FR" sz="1200">
                          <a:latin typeface="Roboto"/>
                          <a:ea typeface="Roboto"/>
                          <a:cs typeface="Roboto"/>
                          <a:sym typeface="Roboto"/>
                        </a:rPr>
                        <a:t>CyberArk</a:t>
                      </a:r>
                      <a:endParaRPr sz="1200">
                        <a:latin typeface="Roboto"/>
                        <a:ea typeface="Roboto"/>
                        <a:cs typeface="Roboto"/>
                        <a:sym typeface="Roboto"/>
                      </a:endParaRPr>
                    </a:p>
                  </a:txBody>
                  <a:tcPr marL="91425" marR="91425" marT="91425" marB="91425"/>
                </a:tc>
                <a:tc>
                  <a:txBody>
                    <a:bodyPr/>
                    <a:lstStyle/>
                    <a:p>
                      <a:pPr marL="0" lvl="0" indent="0" algn="l" rtl="0">
                        <a:spcBef>
                          <a:spcPts val="0"/>
                        </a:spcBef>
                        <a:spcAft>
                          <a:spcPts val="0"/>
                        </a:spcAft>
                        <a:buNone/>
                      </a:pPr>
                      <a:r>
                        <a:rPr lang="fr-FR" sz="1200">
                          <a:latin typeface="Roboto"/>
                          <a:ea typeface="Roboto"/>
                          <a:cs typeface="Roboto"/>
                          <a:sym typeface="Roboto"/>
                        </a:rPr>
                        <a:t>Accès à privilèges</a:t>
                      </a:r>
                      <a:endParaRPr sz="1200">
                        <a:latin typeface="Roboto"/>
                        <a:ea typeface="Roboto"/>
                        <a:cs typeface="Roboto"/>
                        <a:sym typeface="Roboto"/>
                      </a:endParaRPr>
                    </a:p>
                  </a:txBody>
                  <a:tcPr marL="91425" marR="91425" marT="91425" marB="91425"/>
                </a:tc>
                <a:tc>
                  <a:txBody>
                    <a:bodyPr/>
                    <a:lstStyle/>
                    <a:p>
                      <a:pPr marL="0" lvl="0" indent="0" algn="l" rtl="0">
                        <a:spcBef>
                          <a:spcPts val="0"/>
                        </a:spcBef>
                        <a:spcAft>
                          <a:spcPts val="0"/>
                        </a:spcAft>
                        <a:buNone/>
                      </a:pPr>
                      <a:r>
                        <a:rPr lang="fr-FR" sz="1200">
                          <a:latin typeface="Roboto"/>
                          <a:ea typeface="Roboto"/>
                          <a:cs typeface="Roboto"/>
                          <a:sym typeface="Roboto"/>
                        </a:rPr>
                        <a:t>Usage compte d’accès d’urgence</a:t>
                      </a:r>
                      <a:endParaRPr sz="1200">
                        <a:latin typeface="Roboto"/>
                        <a:ea typeface="Roboto"/>
                        <a:cs typeface="Roboto"/>
                        <a:sym typeface="Roboto"/>
                      </a:endParaRPr>
                    </a:p>
                  </a:txBody>
                  <a:tcPr marL="91425" marR="91425" marT="91425" marB="91425"/>
                </a:tc>
                <a:extLst>
                  <a:ext uri="{0D108BD9-81ED-4DB2-BD59-A6C34878D82A}">
                    <a16:rowId xmlns:a16="http://schemas.microsoft.com/office/drawing/2014/main" val="10007"/>
                  </a:ext>
                </a:extLst>
              </a:tr>
              <a:tr h="529761">
                <a:tc>
                  <a:txBody>
                    <a:bodyPr/>
                    <a:lstStyle/>
                    <a:p>
                      <a:pPr marL="0" lvl="0" indent="0" algn="l" rtl="0">
                        <a:spcBef>
                          <a:spcPts val="0"/>
                        </a:spcBef>
                        <a:spcAft>
                          <a:spcPts val="0"/>
                        </a:spcAft>
                        <a:buClr>
                          <a:schemeClr val="dk1"/>
                        </a:buClr>
                        <a:buSzPts val="1100"/>
                        <a:buFont typeface="Arial"/>
                        <a:buNone/>
                      </a:pPr>
                      <a:r>
                        <a:rPr lang="fr-FR" sz="1200" dirty="0">
                          <a:solidFill>
                            <a:schemeClr val="accent1"/>
                          </a:solidFill>
                          <a:latin typeface="Roboto"/>
                          <a:ea typeface="Roboto"/>
                          <a:cs typeface="Roboto"/>
                          <a:sym typeface="Roboto"/>
                        </a:rPr>
                        <a:t>Authentification</a:t>
                      </a:r>
                      <a:endParaRPr sz="1200" dirty="0">
                        <a:solidFill>
                          <a:schemeClr val="accent1"/>
                        </a:solidFill>
                        <a:latin typeface="Roboto"/>
                        <a:ea typeface="Roboto"/>
                        <a:cs typeface="Roboto"/>
                        <a:sym typeface="Roboto"/>
                      </a:endParaRPr>
                    </a:p>
                  </a:txBody>
                  <a:tcPr marL="91425" marR="91425" marT="91425" marB="91425"/>
                </a:tc>
                <a:tc>
                  <a:txBody>
                    <a:bodyPr/>
                    <a:lstStyle/>
                    <a:p>
                      <a:pPr marL="0" lvl="0" indent="0" algn="l" rtl="0">
                        <a:spcBef>
                          <a:spcPts val="0"/>
                        </a:spcBef>
                        <a:spcAft>
                          <a:spcPts val="0"/>
                        </a:spcAft>
                        <a:buNone/>
                      </a:pPr>
                      <a:r>
                        <a:rPr lang="fr-FR" sz="1200">
                          <a:latin typeface="Roboto"/>
                          <a:ea typeface="Roboto"/>
                          <a:cs typeface="Roboto"/>
                          <a:sym typeface="Roboto"/>
                        </a:rPr>
                        <a:t>Active Directory</a:t>
                      </a:r>
                      <a:endParaRPr sz="1200">
                        <a:latin typeface="Roboto"/>
                        <a:ea typeface="Roboto"/>
                        <a:cs typeface="Roboto"/>
                        <a:sym typeface="Roboto"/>
                      </a:endParaRPr>
                    </a:p>
                  </a:txBody>
                  <a:tcPr marL="91425" marR="91425" marT="91425" marB="91425"/>
                </a:tc>
                <a:tc>
                  <a:txBody>
                    <a:bodyPr/>
                    <a:lstStyle/>
                    <a:p>
                      <a:pPr marL="0" lvl="0" indent="0" algn="l" rtl="0">
                        <a:spcBef>
                          <a:spcPts val="0"/>
                        </a:spcBef>
                        <a:spcAft>
                          <a:spcPts val="0"/>
                        </a:spcAft>
                        <a:buNone/>
                      </a:pPr>
                      <a:r>
                        <a:rPr lang="fr-FR" sz="1200" dirty="0">
                          <a:solidFill>
                            <a:schemeClr val="accent1"/>
                          </a:solidFill>
                          <a:latin typeface="Roboto"/>
                          <a:ea typeface="Roboto"/>
                          <a:cs typeface="Roboto"/>
                          <a:sym typeface="Roboto"/>
                        </a:rPr>
                        <a:t>Windows </a:t>
                      </a:r>
                      <a:r>
                        <a:rPr lang="fr-FR" sz="1200" dirty="0" err="1">
                          <a:solidFill>
                            <a:schemeClr val="accent1"/>
                          </a:solidFill>
                          <a:latin typeface="Roboto"/>
                          <a:ea typeface="Roboto"/>
                          <a:cs typeface="Roboto"/>
                          <a:sym typeface="Roboto"/>
                        </a:rPr>
                        <a:t>event</a:t>
                      </a:r>
                      <a:r>
                        <a:rPr lang="fr-FR" sz="1200" dirty="0">
                          <a:solidFill>
                            <a:schemeClr val="accent1"/>
                          </a:solidFill>
                          <a:latin typeface="Roboto"/>
                          <a:ea typeface="Roboto"/>
                          <a:cs typeface="Roboto"/>
                          <a:sym typeface="Roboto"/>
                        </a:rPr>
                        <a:t> logs</a:t>
                      </a:r>
                      <a:endParaRPr sz="1200" dirty="0">
                        <a:solidFill>
                          <a:schemeClr val="accent1"/>
                        </a:solidFill>
                        <a:latin typeface="Roboto"/>
                        <a:ea typeface="Roboto"/>
                        <a:cs typeface="Roboto"/>
                        <a:sym typeface="Roboto"/>
                      </a:endParaRPr>
                    </a:p>
                  </a:txBody>
                  <a:tcPr marL="91425" marR="91425" marT="91425" marB="91425"/>
                </a:tc>
                <a:tc>
                  <a:txBody>
                    <a:bodyPr/>
                    <a:lstStyle/>
                    <a:p>
                      <a:pPr marL="0" lvl="0" indent="0" algn="l" rtl="0">
                        <a:spcBef>
                          <a:spcPts val="0"/>
                        </a:spcBef>
                        <a:spcAft>
                          <a:spcPts val="0"/>
                        </a:spcAft>
                        <a:buNone/>
                      </a:pPr>
                      <a:r>
                        <a:rPr lang="fr-FR" sz="1200" dirty="0">
                          <a:solidFill>
                            <a:schemeClr val="accent1"/>
                          </a:solidFill>
                          <a:latin typeface="Roboto"/>
                          <a:ea typeface="Roboto"/>
                          <a:cs typeface="Roboto"/>
                          <a:sym typeface="Roboto"/>
                        </a:rPr>
                        <a:t>Tentatives répétées Brute-force sur utilisateur</a:t>
                      </a:r>
                      <a:endParaRPr sz="1200" dirty="0">
                        <a:solidFill>
                          <a:schemeClr val="accent1"/>
                        </a:solidFill>
                        <a:latin typeface="Roboto"/>
                        <a:ea typeface="Roboto"/>
                        <a:cs typeface="Roboto"/>
                        <a:sym typeface="Roboto"/>
                      </a:endParaRPr>
                    </a:p>
                  </a:txBody>
                  <a:tcPr marL="91425" marR="91425" marT="91425" marB="91425"/>
                </a:tc>
                <a:extLst>
                  <a:ext uri="{0D108BD9-81ED-4DB2-BD59-A6C34878D82A}">
                    <a16:rowId xmlns:a16="http://schemas.microsoft.com/office/drawing/2014/main" val="10008"/>
                  </a:ext>
                </a:extLst>
              </a:tr>
              <a:tr h="353165">
                <a:tc>
                  <a:txBody>
                    <a:bodyPr/>
                    <a:lstStyle/>
                    <a:p>
                      <a:pPr marL="0" lvl="0" indent="0" algn="l" rtl="0">
                        <a:spcBef>
                          <a:spcPts val="0"/>
                        </a:spcBef>
                        <a:spcAft>
                          <a:spcPts val="0"/>
                        </a:spcAft>
                        <a:buNone/>
                      </a:pPr>
                      <a:r>
                        <a:rPr lang="fr-FR" sz="1200">
                          <a:solidFill>
                            <a:schemeClr val="dk1"/>
                          </a:solidFill>
                          <a:latin typeface="Roboto"/>
                          <a:ea typeface="Roboto"/>
                          <a:cs typeface="Roboto"/>
                          <a:sym typeface="Roboto"/>
                        </a:rPr>
                        <a:t>Authentification</a:t>
                      </a:r>
                      <a:endParaRPr sz="1200">
                        <a:latin typeface="Roboto"/>
                        <a:ea typeface="Roboto"/>
                        <a:cs typeface="Roboto"/>
                        <a:sym typeface="Roboto"/>
                      </a:endParaRPr>
                    </a:p>
                  </a:txBody>
                  <a:tcPr marL="91425" marR="91425" marT="91425" marB="91425"/>
                </a:tc>
                <a:tc>
                  <a:txBody>
                    <a:bodyPr/>
                    <a:lstStyle/>
                    <a:p>
                      <a:pPr marL="0" lvl="0" indent="0" algn="l" rtl="0">
                        <a:spcBef>
                          <a:spcPts val="0"/>
                        </a:spcBef>
                        <a:spcAft>
                          <a:spcPts val="0"/>
                        </a:spcAft>
                        <a:buNone/>
                      </a:pPr>
                      <a:r>
                        <a:rPr lang="fr-FR" sz="1200" dirty="0" err="1">
                          <a:latin typeface="Roboto"/>
                          <a:ea typeface="Roboto"/>
                          <a:cs typeface="Roboto"/>
                          <a:sym typeface="Roboto"/>
                        </a:rPr>
                        <a:t>ForgeRock</a:t>
                      </a:r>
                      <a:endParaRPr sz="1200" dirty="0">
                        <a:latin typeface="Roboto"/>
                        <a:ea typeface="Roboto"/>
                        <a:cs typeface="Roboto"/>
                        <a:sym typeface="Roboto"/>
                      </a:endParaRPr>
                    </a:p>
                  </a:txBody>
                  <a:tcPr marL="91425" marR="91425" marT="91425" marB="91425"/>
                </a:tc>
                <a:tc>
                  <a:txBody>
                    <a:bodyPr/>
                    <a:lstStyle/>
                    <a:p>
                      <a:pPr marL="0" lvl="0" indent="0" algn="l" rtl="0">
                        <a:spcBef>
                          <a:spcPts val="0"/>
                        </a:spcBef>
                        <a:spcAft>
                          <a:spcPts val="0"/>
                        </a:spcAft>
                        <a:buNone/>
                      </a:pPr>
                      <a:r>
                        <a:rPr lang="fr-FR" sz="1200">
                          <a:latin typeface="Roboto"/>
                          <a:ea typeface="Roboto"/>
                          <a:cs typeface="Roboto"/>
                          <a:sym typeface="Roboto"/>
                        </a:rPr>
                        <a:t>Accès aux applications</a:t>
                      </a:r>
                      <a:endParaRPr sz="1200">
                        <a:latin typeface="Roboto"/>
                        <a:ea typeface="Roboto"/>
                        <a:cs typeface="Roboto"/>
                        <a:sym typeface="Roboto"/>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fr-FR" sz="1200" dirty="0">
                          <a:solidFill>
                            <a:schemeClr val="dk1"/>
                          </a:solidFill>
                          <a:latin typeface="Roboto"/>
                          <a:ea typeface="Roboto"/>
                          <a:cs typeface="Roboto"/>
                          <a:sym typeface="Roboto"/>
                        </a:rPr>
                        <a:t>Tentative de brute-force</a:t>
                      </a:r>
                      <a:endParaRPr sz="1200" dirty="0">
                        <a:latin typeface="Roboto"/>
                        <a:ea typeface="Roboto"/>
                        <a:cs typeface="Roboto"/>
                        <a:sym typeface="Roboto"/>
                      </a:endParaRPr>
                    </a:p>
                  </a:txBody>
                  <a:tcPr marL="91425" marR="91425" marT="91425" marB="91425"/>
                </a:tc>
                <a:extLst>
                  <a:ext uri="{0D108BD9-81ED-4DB2-BD59-A6C34878D82A}">
                    <a16:rowId xmlns:a16="http://schemas.microsoft.com/office/drawing/2014/main" val="10009"/>
                  </a:ext>
                </a:extLst>
              </a:tr>
              <a:tr h="497539">
                <a:tc>
                  <a:txBody>
                    <a:bodyPr/>
                    <a:lstStyle/>
                    <a:p>
                      <a:pPr marL="0" lvl="0" indent="0" algn="l" rtl="0">
                        <a:spcBef>
                          <a:spcPts val="0"/>
                        </a:spcBef>
                        <a:spcAft>
                          <a:spcPts val="0"/>
                        </a:spcAft>
                        <a:buNone/>
                      </a:pPr>
                      <a:r>
                        <a:rPr lang="fr-FR" sz="1200" dirty="0">
                          <a:solidFill>
                            <a:schemeClr val="accent1"/>
                          </a:solidFill>
                          <a:latin typeface="Roboto"/>
                          <a:ea typeface="Roboto"/>
                          <a:cs typeface="Roboto"/>
                          <a:sym typeface="Roboto"/>
                        </a:rPr>
                        <a:t>Sécurité système</a:t>
                      </a:r>
                      <a:endParaRPr sz="1200" dirty="0">
                        <a:solidFill>
                          <a:schemeClr val="accent1"/>
                        </a:solidFill>
                        <a:latin typeface="Roboto"/>
                        <a:ea typeface="Roboto"/>
                        <a:cs typeface="Roboto"/>
                        <a:sym typeface="Roboto"/>
                      </a:endParaRPr>
                    </a:p>
                  </a:txBody>
                  <a:tcPr marL="91425" marR="91425" marT="91425" marB="91425"/>
                </a:tc>
                <a:tc>
                  <a:txBody>
                    <a:bodyPr/>
                    <a:lstStyle/>
                    <a:p>
                      <a:pPr marL="0" lvl="0" indent="0" algn="l" rtl="0">
                        <a:spcBef>
                          <a:spcPts val="0"/>
                        </a:spcBef>
                        <a:spcAft>
                          <a:spcPts val="0"/>
                        </a:spcAft>
                        <a:buNone/>
                      </a:pPr>
                      <a:r>
                        <a:rPr lang="fr-FR" sz="1200" dirty="0" err="1">
                          <a:latin typeface="Roboto"/>
                          <a:ea typeface="Roboto"/>
                          <a:cs typeface="Roboto"/>
                          <a:sym typeface="Roboto"/>
                        </a:rPr>
                        <a:t>CrowdStrike</a:t>
                      </a:r>
                      <a:endParaRPr sz="1200" dirty="0">
                        <a:latin typeface="Roboto"/>
                        <a:ea typeface="Roboto"/>
                        <a:cs typeface="Roboto"/>
                        <a:sym typeface="Roboto"/>
                      </a:endParaRPr>
                    </a:p>
                  </a:txBody>
                  <a:tcPr marL="91425" marR="91425" marT="91425" marB="91425"/>
                </a:tc>
                <a:tc>
                  <a:txBody>
                    <a:bodyPr/>
                    <a:lstStyle/>
                    <a:p>
                      <a:pPr marL="0" lvl="0" indent="0" algn="l" rtl="0">
                        <a:spcBef>
                          <a:spcPts val="0"/>
                        </a:spcBef>
                        <a:spcAft>
                          <a:spcPts val="0"/>
                        </a:spcAft>
                        <a:buNone/>
                      </a:pPr>
                      <a:r>
                        <a:rPr lang="fr-FR" sz="1200" dirty="0">
                          <a:latin typeface="Roboto"/>
                          <a:ea typeface="Roboto"/>
                          <a:cs typeface="Roboto"/>
                          <a:sym typeface="Roboto"/>
                        </a:rPr>
                        <a:t>Activité système &amp; réseau, détection</a:t>
                      </a:r>
                      <a:endParaRPr sz="1200" dirty="0">
                        <a:latin typeface="Roboto"/>
                        <a:ea typeface="Roboto"/>
                        <a:cs typeface="Roboto"/>
                        <a:sym typeface="Roboto"/>
                      </a:endParaRPr>
                    </a:p>
                  </a:txBody>
                  <a:tcPr marL="91425" marR="91425" marT="91425" marB="91425"/>
                </a:tc>
                <a:tc>
                  <a:txBody>
                    <a:bodyPr/>
                    <a:lstStyle/>
                    <a:p>
                      <a:pPr marL="0" lvl="0" indent="0" algn="l" rtl="0">
                        <a:spcBef>
                          <a:spcPts val="0"/>
                        </a:spcBef>
                        <a:spcAft>
                          <a:spcPts val="0"/>
                        </a:spcAft>
                        <a:buNone/>
                      </a:pPr>
                      <a:r>
                        <a:rPr lang="fr-FR" sz="1200" dirty="0">
                          <a:latin typeface="Roboto"/>
                          <a:ea typeface="Roboto"/>
                          <a:cs typeface="Roboto"/>
                          <a:sym typeface="Roboto"/>
                        </a:rPr>
                        <a:t>Activité </a:t>
                      </a:r>
                      <a:r>
                        <a:rPr lang="fr-FR" sz="1200" dirty="0" err="1">
                          <a:latin typeface="Roboto"/>
                          <a:ea typeface="Roboto"/>
                          <a:cs typeface="Roboto"/>
                          <a:sym typeface="Roboto"/>
                        </a:rPr>
                        <a:t>powershell</a:t>
                      </a:r>
                      <a:r>
                        <a:rPr lang="fr-FR" sz="1200" dirty="0">
                          <a:latin typeface="Roboto"/>
                          <a:ea typeface="Roboto"/>
                          <a:cs typeface="Roboto"/>
                          <a:sym typeface="Roboto"/>
                        </a:rPr>
                        <a:t> malicieuse</a:t>
                      </a:r>
                      <a:endParaRPr sz="1200" dirty="0">
                        <a:latin typeface="Roboto"/>
                        <a:ea typeface="Roboto"/>
                        <a:cs typeface="Roboto"/>
                        <a:sym typeface="Roboto"/>
                      </a:endParaRPr>
                    </a:p>
                  </a:txBody>
                  <a:tcPr marL="91425" marR="91425" marT="91425" marB="91425"/>
                </a:tc>
                <a:extLst>
                  <a:ext uri="{0D108BD9-81ED-4DB2-BD59-A6C34878D82A}">
                    <a16:rowId xmlns:a16="http://schemas.microsoft.com/office/drawing/2014/main" val="10010"/>
                  </a:ext>
                </a:extLst>
              </a:tr>
            </a:tbl>
          </a:graphicData>
        </a:graphic>
      </p:graphicFrame>
      <p:sp>
        <p:nvSpPr>
          <p:cNvPr id="150" name="Google Shape;150;g1731c0f5f28_0_0"/>
          <p:cNvSpPr/>
          <p:nvPr/>
        </p:nvSpPr>
        <p:spPr>
          <a:xfrm>
            <a:off x="13204348" y="2592000"/>
            <a:ext cx="1993200" cy="1674000"/>
          </a:xfrm>
          <a:prstGeom prst="round1Rect">
            <a:avLst>
              <a:gd name="adj" fmla="val 16667"/>
            </a:avLst>
          </a:prstGeom>
          <a:solidFill>
            <a:srgbClr val="FFFF00"/>
          </a:solidFill>
          <a:ln w="9525" cap="flat" cmpd="sng">
            <a:solidFill>
              <a:schemeClr val="dk1"/>
            </a:solidFill>
            <a:prstDash val="solid"/>
            <a:round/>
            <a:headEnd type="none" w="sm" len="sm"/>
            <a:tailEnd type="none" w="sm" len="sm"/>
          </a:ln>
          <a:effectLst>
            <a:outerShdw blurRad="571500" dist="133350" dir="2100000" algn="bl" rotWithShape="0">
              <a:srgbClr val="999999">
                <a:alpha val="4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fr-FR" sz="1200" b="1" dirty="0"/>
              <a:t>À faire</a:t>
            </a:r>
            <a:endParaRPr sz="1200" b="1" dirty="0"/>
          </a:p>
          <a:p>
            <a:pPr marL="0" lvl="0" indent="0" algn="l" rtl="0">
              <a:spcBef>
                <a:spcPts val="0"/>
              </a:spcBef>
              <a:spcAft>
                <a:spcPts val="0"/>
              </a:spcAft>
              <a:buNone/>
            </a:pPr>
            <a:r>
              <a:rPr lang="fr-FR" sz="1200" dirty="0"/>
              <a:t>À l’aide du schéma du SI d’</a:t>
            </a:r>
            <a:r>
              <a:rPr lang="fr-FR" sz="1200" dirty="0" err="1"/>
              <a:t>Europ’Elec</a:t>
            </a:r>
            <a:r>
              <a:rPr lang="fr-FR" sz="1200" dirty="0"/>
              <a:t> et des ressources en notes de slide, complétez le tableau des logs d’intérêt et fournissez des exemples de règles de détection.</a:t>
            </a:r>
            <a:endParaRPr sz="1200" dirty="0"/>
          </a:p>
        </p:txBody>
      </p:sp>
      <p:pic>
        <p:nvPicPr>
          <p:cNvPr id="151" name="Google Shape;151;g1731c0f5f28_0_0"/>
          <p:cNvPicPr preferRelativeResize="0"/>
          <p:nvPr/>
        </p:nvPicPr>
        <p:blipFill>
          <a:blip r:embed="rId4">
            <a:alphaModFix/>
          </a:blip>
          <a:stretch>
            <a:fillRect/>
          </a:stretch>
        </p:blipFill>
        <p:spPr>
          <a:xfrm>
            <a:off x="9388375" y="388450"/>
            <a:ext cx="2625474" cy="9664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6"/>
          <p:cNvSpPr txBox="1">
            <a:spLocks noGrp="1"/>
          </p:cNvSpPr>
          <p:nvPr>
            <p:ph type="title"/>
          </p:nvPr>
        </p:nvSpPr>
        <p:spPr>
          <a:xfrm>
            <a:off x="862825" y="156450"/>
            <a:ext cx="10515600" cy="14343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ct val="157142"/>
              <a:buFont typeface="Calibri"/>
              <a:buNone/>
            </a:pPr>
            <a:r>
              <a:rPr lang="fr-FR">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30"/>
                  </a:ext>
                </a:extLst>
              </a:rPr>
              <a:t>L’architecture du SOC</a:t>
            </a:r>
            <a:endParaRPr sz="2800"/>
          </a:p>
          <a:p>
            <a:pPr marL="0" lvl="0" indent="0" algn="l" rtl="0">
              <a:lnSpc>
                <a:spcPct val="90000"/>
              </a:lnSpc>
              <a:spcBef>
                <a:spcPts val="0"/>
              </a:spcBef>
              <a:spcAft>
                <a:spcPts val="0"/>
              </a:spcAft>
              <a:buNone/>
            </a:pPr>
            <a:r>
              <a:rPr lang="fr-FR" sz="1550">
                <a:solidFill>
                  <a:srgbClr val="888888"/>
                </a:solidFill>
              </a:rPr>
              <a:t>Placez les composants du S</a:t>
            </a:r>
            <a:r>
              <a:rPr lang="fr-FR" sz="1550">
                <a:solidFill>
                  <a:srgbClr val="888888"/>
                </a:solidFill>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31"/>
                  </a:ext>
                </a:extLst>
              </a:rPr>
              <a:t>OC</a:t>
            </a:r>
            <a:r>
              <a:rPr lang="fr-FR" sz="1550">
                <a:solidFill>
                  <a:srgbClr val="888888"/>
                </a:solidFill>
              </a:rPr>
              <a:t> ci-dessous en les reliant et les organisant </a:t>
            </a:r>
            <a:endParaRPr sz="1550">
              <a:solidFill>
                <a:srgbClr val="888888"/>
              </a:solidFill>
              <a:latin typeface="Calibri"/>
              <a:ea typeface="Calibri"/>
              <a:cs typeface="Calibri"/>
              <a:sym typeface="Calibri"/>
            </a:endParaRPr>
          </a:p>
          <a:p>
            <a:pPr marL="0" lvl="0" indent="0" algn="l" rtl="0">
              <a:lnSpc>
                <a:spcPct val="90000"/>
              </a:lnSpc>
              <a:spcBef>
                <a:spcPts val="0"/>
              </a:spcBef>
              <a:spcAft>
                <a:spcPts val="0"/>
              </a:spcAft>
              <a:buClr>
                <a:schemeClr val="dk1"/>
              </a:buClr>
              <a:buSzPct val="100000"/>
              <a:buFont typeface="Calibri"/>
              <a:buNone/>
            </a:pPr>
            <a:endParaRPr/>
          </a:p>
        </p:txBody>
      </p:sp>
      <p:sp>
        <p:nvSpPr>
          <p:cNvPr id="157" name="Google Shape;157;p6"/>
          <p:cNvSpPr/>
          <p:nvPr/>
        </p:nvSpPr>
        <p:spPr>
          <a:xfrm>
            <a:off x="4042000" y="4549075"/>
            <a:ext cx="1955100" cy="762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FR" sz="1800" dirty="0">
                <a:solidFill>
                  <a:schemeClr val="accent1"/>
                </a:solidFill>
                <a:highlight>
                  <a:srgbClr val="F1C232"/>
                </a:highlight>
              </a:rPr>
              <a:t>SIEM</a:t>
            </a:r>
            <a:endParaRPr sz="1800" dirty="0">
              <a:solidFill>
                <a:schemeClr val="accent1"/>
              </a:solidFill>
              <a:highlight>
                <a:srgbClr val="F1C232"/>
              </a:highlight>
            </a:endParaRPr>
          </a:p>
          <a:p>
            <a:pPr marL="0" lvl="0" indent="0" algn="ctr" rtl="0">
              <a:spcBef>
                <a:spcPts val="0"/>
              </a:spcBef>
              <a:spcAft>
                <a:spcPts val="0"/>
              </a:spcAft>
              <a:buNone/>
            </a:pPr>
            <a:r>
              <a:rPr lang="fr-FR" sz="900" dirty="0"/>
              <a:t>Création d’alertes</a:t>
            </a:r>
            <a:endParaRPr sz="900" dirty="0"/>
          </a:p>
          <a:p>
            <a:pPr marL="0" lvl="0" indent="0" algn="ctr" rtl="0">
              <a:spcBef>
                <a:spcPts val="0"/>
              </a:spcBef>
              <a:spcAft>
                <a:spcPts val="0"/>
              </a:spcAft>
              <a:buNone/>
            </a:pPr>
            <a:r>
              <a:rPr lang="fr-FR" sz="900" dirty="0"/>
              <a:t>Visualisation de logs</a:t>
            </a:r>
            <a:endParaRPr sz="900" dirty="0"/>
          </a:p>
        </p:txBody>
      </p:sp>
      <p:sp>
        <p:nvSpPr>
          <p:cNvPr id="158" name="Google Shape;158;p6"/>
          <p:cNvSpPr/>
          <p:nvPr/>
        </p:nvSpPr>
        <p:spPr>
          <a:xfrm>
            <a:off x="7403250" y="4528225"/>
            <a:ext cx="2001600" cy="8040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FR" sz="1800" dirty="0">
                <a:solidFill>
                  <a:schemeClr val="accent1"/>
                </a:solidFill>
                <a:highlight>
                  <a:srgbClr val="F1C232"/>
                </a:highlight>
              </a:rPr>
              <a:t>SOAR</a:t>
            </a:r>
            <a:endParaRPr sz="1800" dirty="0">
              <a:solidFill>
                <a:schemeClr val="accent1"/>
              </a:solidFill>
              <a:highlight>
                <a:srgbClr val="F1C232"/>
              </a:highlight>
            </a:endParaRPr>
          </a:p>
          <a:p>
            <a:pPr marL="0" lvl="0" indent="0" algn="ctr" rtl="0">
              <a:spcBef>
                <a:spcPts val="0"/>
              </a:spcBef>
              <a:spcAft>
                <a:spcPts val="0"/>
              </a:spcAft>
              <a:buNone/>
            </a:pPr>
            <a:r>
              <a:rPr lang="fr-FR" sz="900" dirty="0"/>
              <a:t>Enrichissement</a:t>
            </a:r>
            <a:endParaRPr sz="900" dirty="0"/>
          </a:p>
          <a:p>
            <a:pPr marL="0" lvl="0" indent="0" algn="ctr" rtl="0">
              <a:spcBef>
                <a:spcPts val="0"/>
              </a:spcBef>
              <a:spcAft>
                <a:spcPts val="0"/>
              </a:spcAft>
              <a:buNone/>
            </a:pPr>
            <a:r>
              <a:rPr lang="fr-FR" sz="900" dirty="0"/>
              <a:t>Réponse automatisée</a:t>
            </a:r>
            <a:br>
              <a:rPr lang="fr-FR" sz="900" dirty="0"/>
            </a:br>
            <a:r>
              <a:rPr lang="fr-FR" sz="900" dirty="0"/>
              <a:t>Gestion des incidents</a:t>
            </a:r>
            <a:endParaRPr sz="900" dirty="0"/>
          </a:p>
        </p:txBody>
      </p:sp>
      <p:sp>
        <p:nvSpPr>
          <p:cNvPr id="159" name="Google Shape;159;p6"/>
          <p:cNvSpPr/>
          <p:nvPr/>
        </p:nvSpPr>
        <p:spPr>
          <a:xfrm>
            <a:off x="4018750" y="3229700"/>
            <a:ext cx="2001600" cy="4980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FR" sz="1300" dirty="0" err="1">
                <a:solidFill>
                  <a:schemeClr val="accent1"/>
                </a:solidFill>
                <a:highlight>
                  <a:srgbClr val="F1C232"/>
                </a:highlight>
              </a:rPr>
              <a:t>Threat</a:t>
            </a:r>
            <a:r>
              <a:rPr lang="fr-FR" sz="1300" dirty="0">
                <a:solidFill>
                  <a:schemeClr val="accent1"/>
                </a:solidFill>
                <a:highlight>
                  <a:srgbClr val="F1C232"/>
                </a:highlight>
              </a:rPr>
              <a:t> Intelligence Platform</a:t>
            </a:r>
            <a:endParaRPr sz="1300" dirty="0">
              <a:solidFill>
                <a:schemeClr val="accent1"/>
              </a:solidFill>
              <a:highlight>
                <a:srgbClr val="F1C232"/>
              </a:highlight>
            </a:endParaRPr>
          </a:p>
        </p:txBody>
      </p:sp>
      <p:sp>
        <p:nvSpPr>
          <p:cNvPr id="160" name="Google Shape;160;p6"/>
          <p:cNvSpPr/>
          <p:nvPr/>
        </p:nvSpPr>
        <p:spPr>
          <a:xfrm>
            <a:off x="562850" y="4549075"/>
            <a:ext cx="1731600" cy="7623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FR" sz="1000" dirty="0" err="1">
                <a:solidFill>
                  <a:schemeClr val="accent1"/>
                </a:solidFill>
                <a:highlight>
                  <a:srgbClr val="F1C232"/>
                </a:highlight>
              </a:rPr>
              <a:t>Endpoints</a:t>
            </a:r>
            <a:endParaRPr sz="1000" dirty="0">
              <a:solidFill>
                <a:schemeClr val="accent1"/>
              </a:solidFill>
              <a:highlight>
                <a:srgbClr val="F1C232"/>
              </a:highlight>
            </a:endParaRPr>
          </a:p>
          <a:p>
            <a:pPr marL="0" lvl="0" indent="0" algn="ctr" rtl="0">
              <a:spcBef>
                <a:spcPts val="0"/>
              </a:spcBef>
              <a:spcAft>
                <a:spcPts val="0"/>
              </a:spcAft>
              <a:buNone/>
            </a:pPr>
            <a:r>
              <a:rPr lang="fr-FR" sz="1000" i="1" dirty="0"/>
              <a:t>Exemples : postes de travail, serveurs, routeurs</a:t>
            </a:r>
            <a:r>
              <a:rPr lang="fr-FR" sz="1000" dirty="0"/>
              <a:t>…</a:t>
            </a:r>
            <a:endParaRPr sz="1000" dirty="0"/>
          </a:p>
        </p:txBody>
      </p:sp>
      <p:sp>
        <p:nvSpPr>
          <p:cNvPr id="161" name="Google Shape;161;p6"/>
          <p:cNvSpPr txBox="1"/>
          <p:nvPr/>
        </p:nvSpPr>
        <p:spPr>
          <a:xfrm>
            <a:off x="8842825" y="6132675"/>
            <a:ext cx="52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sp>
        <p:nvSpPr>
          <p:cNvPr id="162" name="Google Shape;162;p6"/>
          <p:cNvSpPr/>
          <p:nvPr/>
        </p:nvSpPr>
        <p:spPr>
          <a:xfrm>
            <a:off x="9416900" y="2633125"/>
            <a:ext cx="1955100" cy="596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FR" sz="1600" dirty="0"/>
              <a:t>Outils externes</a:t>
            </a:r>
            <a:endParaRPr sz="1600" dirty="0"/>
          </a:p>
          <a:p>
            <a:pPr marL="0" lvl="0" indent="0" algn="ctr" rtl="0">
              <a:spcBef>
                <a:spcPts val="0"/>
              </a:spcBef>
              <a:spcAft>
                <a:spcPts val="0"/>
              </a:spcAft>
              <a:buNone/>
            </a:pPr>
            <a:r>
              <a:rPr lang="fr-FR" sz="900" dirty="0"/>
              <a:t>Exemples </a:t>
            </a:r>
            <a:r>
              <a:rPr lang="fr-FR" sz="800" dirty="0"/>
              <a:t>: </a:t>
            </a:r>
            <a:r>
              <a:rPr lang="fr-FR" sz="900" dirty="0" err="1">
                <a:solidFill>
                  <a:schemeClr val="accent1"/>
                </a:solidFill>
              </a:rPr>
              <a:t>VirusTotal</a:t>
            </a:r>
            <a:r>
              <a:rPr lang="fr-FR" sz="900" dirty="0">
                <a:solidFill>
                  <a:schemeClr val="accent1"/>
                </a:solidFill>
              </a:rPr>
              <a:t>, IBM X-Force Exchange</a:t>
            </a:r>
            <a:endParaRPr sz="900" dirty="0">
              <a:solidFill>
                <a:schemeClr val="accent1"/>
              </a:solidFill>
              <a:highlight>
                <a:srgbClr val="F1C232"/>
              </a:highlight>
            </a:endParaRPr>
          </a:p>
        </p:txBody>
      </p:sp>
      <p:sp>
        <p:nvSpPr>
          <p:cNvPr id="163" name="Google Shape;163;p6"/>
          <p:cNvSpPr/>
          <p:nvPr/>
        </p:nvSpPr>
        <p:spPr>
          <a:xfrm>
            <a:off x="9417000" y="3428525"/>
            <a:ext cx="2001600" cy="595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FR" sz="1300"/>
              <a:t>Base de connaissance SOC</a:t>
            </a:r>
            <a:endParaRPr sz="500"/>
          </a:p>
        </p:txBody>
      </p:sp>
      <p:sp>
        <p:nvSpPr>
          <p:cNvPr id="164" name="Google Shape;164;p6"/>
          <p:cNvSpPr/>
          <p:nvPr/>
        </p:nvSpPr>
        <p:spPr>
          <a:xfrm>
            <a:off x="9416900" y="1813925"/>
            <a:ext cx="1955100" cy="554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FR" sz="1500" dirty="0"/>
              <a:t>Outils SI internes</a:t>
            </a:r>
            <a:endParaRPr sz="1500" dirty="0"/>
          </a:p>
          <a:p>
            <a:pPr marL="0" lvl="0" indent="0" algn="ctr" rtl="0">
              <a:spcBef>
                <a:spcPts val="0"/>
              </a:spcBef>
              <a:spcAft>
                <a:spcPts val="0"/>
              </a:spcAft>
              <a:buNone/>
            </a:pPr>
            <a:r>
              <a:rPr lang="fr-FR" sz="900" dirty="0"/>
              <a:t>Exemples : CMDB, </a:t>
            </a:r>
            <a:r>
              <a:rPr lang="fr-FR" sz="900" dirty="0" err="1"/>
              <a:t>Ticketing</a:t>
            </a:r>
            <a:r>
              <a:rPr lang="fr-FR" sz="900" dirty="0"/>
              <a:t>…</a:t>
            </a:r>
            <a:endParaRPr sz="900" dirty="0"/>
          </a:p>
        </p:txBody>
      </p:sp>
      <p:sp>
        <p:nvSpPr>
          <p:cNvPr id="165" name="Google Shape;165;p6"/>
          <p:cNvSpPr txBox="1"/>
          <p:nvPr/>
        </p:nvSpPr>
        <p:spPr>
          <a:xfrm>
            <a:off x="2510025" y="4930225"/>
            <a:ext cx="13164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fr-FR" sz="1200">
                <a:latin typeface="Calibri"/>
                <a:ea typeface="Calibri"/>
                <a:cs typeface="Calibri"/>
                <a:sym typeface="Calibri"/>
              </a:rPr>
              <a:t>Collecte de logs</a:t>
            </a:r>
            <a:endParaRPr sz="1200">
              <a:latin typeface="Calibri"/>
              <a:ea typeface="Calibri"/>
              <a:cs typeface="Calibri"/>
              <a:sym typeface="Calibri"/>
            </a:endParaRPr>
          </a:p>
        </p:txBody>
      </p:sp>
      <p:sp>
        <p:nvSpPr>
          <p:cNvPr id="166" name="Google Shape;166;p6"/>
          <p:cNvSpPr txBox="1"/>
          <p:nvPr/>
        </p:nvSpPr>
        <p:spPr>
          <a:xfrm>
            <a:off x="6397787" y="4871075"/>
            <a:ext cx="7239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fr-FR" sz="1200">
                <a:latin typeface="Calibri"/>
                <a:ea typeface="Calibri"/>
                <a:cs typeface="Calibri"/>
                <a:sym typeface="Calibri"/>
              </a:rPr>
              <a:t>Alertes</a:t>
            </a:r>
            <a:endParaRPr sz="1200">
              <a:latin typeface="Calibri"/>
              <a:ea typeface="Calibri"/>
              <a:cs typeface="Calibri"/>
              <a:sym typeface="Calibri"/>
            </a:endParaRPr>
          </a:p>
        </p:txBody>
      </p:sp>
      <p:sp>
        <p:nvSpPr>
          <p:cNvPr id="167" name="Google Shape;167;p6"/>
          <p:cNvSpPr txBox="1"/>
          <p:nvPr/>
        </p:nvSpPr>
        <p:spPr>
          <a:xfrm>
            <a:off x="5071857" y="3793088"/>
            <a:ext cx="21594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fr-FR" sz="1200">
                <a:latin typeface="Calibri"/>
                <a:ea typeface="Calibri"/>
                <a:cs typeface="Calibri"/>
                <a:sym typeface="Calibri"/>
              </a:rPr>
              <a:t>Indicateurs de compromission</a:t>
            </a:r>
            <a:endParaRPr sz="1200">
              <a:latin typeface="Calibri"/>
              <a:ea typeface="Calibri"/>
              <a:cs typeface="Calibri"/>
              <a:sym typeface="Calibri"/>
            </a:endParaRPr>
          </a:p>
        </p:txBody>
      </p:sp>
      <p:sp>
        <p:nvSpPr>
          <p:cNvPr id="168" name="Google Shape;168;p6"/>
          <p:cNvSpPr/>
          <p:nvPr/>
        </p:nvSpPr>
        <p:spPr>
          <a:xfrm>
            <a:off x="631925" y="2336300"/>
            <a:ext cx="1731600" cy="8934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fr-FR"/>
              <a:t>Outils de sécurité</a:t>
            </a:r>
            <a:endParaRPr/>
          </a:p>
          <a:p>
            <a:pPr marL="0" lvl="0" indent="0" algn="ctr" rtl="0">
              <a:spcBef>
                <a:spcPts val="0"/>
              </a:spcBef>
              <a:spcAft>
                <a:spcPts val="0"/>
              </a:spcAft>
              <a:buNone/>
            </a:pPr>
            <a:r>
              <a:rPr lang="fr-FR" sz="800"/>
              <a:t>EDR &amp; AV</a:t>
            </a:r>
            <a:endParaRPr sz="800"/>
          </a:p>
          <a:p>
            <a:pPr marL="0" lvl="0" indent="0" algn="ctr" rtl="0">
              <a:spcBef>
                <a:spcPts val="0"/>
              </a:spcBef>
              <a:spcAft>
                <a:spcPts val="0"/>
              </a:spcAft>
              <a:buNone/>
            </a:pPr>
            <a:r>
              <a:rPr lang="fr-FR" sz="800"/>
              <a:t>Mail</a:t>
            </a:r>
            <a:endParaRPr sz="800"/>
          </a:p>
          <a:p>
            <a:pPr marL="0" lvl="0" indent="0" algn="ctr" rtl="0">
              <a:spcBef>
                <a:spcPts val="0"/>
              </a:spcBef>
              <a:spcAft>
                <a:spcPts val="0"/>
              </a:spcAft>
              <a:buNone/>
            </a:pPr>
            <a:r>
              <a:rPr lang="fr-FR" sz="800"/>
              <a:t>Firewall</a:t>
            </a:r>
            <a:endParaRPr sz="800"/>
          </a:p>
          <a:p>
            <a:pPr marL="0" lvl="0" indent="0" algn="ctr" rtl="0">
              <a:spcBef>
                <a:spcPts val="0"/>
              </a:spcBef>
              <a:spcAft>
                <a:spcPts val="0"/>
              </a:spcAft>
              <a:buNone/>
            </a:pPr>
            <a:r>
              <a:rPr lang="fr-FR" sz="800"/>
              <a:t>IPS</a:t>
            </a:r>
            <a:endParaRPr sz="800"/>
          </a:p>
        </p:txBody>
      </p:sp>
      <p:cxnSp>
        <p:nvCxnSpPr>
          <p:cNvPr id="169" name="Google Shape;169;p6"/>
          <p:cNvCxnSpPr>
            <a:stCxn id="164" idx="1"/>
            <a:endCxn id="158" idx="0"/>
          </p:cNvCxnSpPr>
          <p:nvPr/>
        </p:nvCxnSpPr>
        <p:spPr>
          <a:xfrm flipH="1">
            <a:off x="8404100" y="2090975"/>
            <a:ext cx="1012800" cy="2437200"/>
          </a:xfrm>
          <a:prstGeom prst="bentConnector2">
            <a:avLst/>
          </a:prstGeom>
          <a:noFill/>
          <a:ln w="9525" cap="flat" cmpd="sng">
            <a:solidFill>
              <a:schemeClr val="dk2"/>
            </a:solidFill>
            <a:prstDash val="solid"/>
            <a:round/>
            <a:headEnd type="none" w="med" len="med"/>
            <a:tailEnd type="none" w="med" len="med"/>
          </a:ln>
        </p:spPr>
      </p:cxnSp>
      <p:cxnSp>
        <p:nvCxnSpPr>
          <p:cNvPr id="170" name="Google Shape;170;p6"/>
          <p:cNvCxnSpPr>
            <a:stCxn id="159" idx="2"/>
            <a:endCxn id="157" idx="0"/>
          </p:cNvCxnSpPr>
          <p:nvPr/>
        </p:nvCxnSpPr>
        <p:spPr>
          <a:xfrm>
            <a:off x="5019550" y="3727700"/>
            <a:ext cx="0" cy="821400"/>
          </a:xfrm>
          <a:prstGeom prst="straightConnector1">
            <a:avLst/>
          </a:prstGeom>
          <a:noFill/>
          <a:ln w="9525" cap="flat" cmpd="sng">
            <a:solidFill>
              <a:schemeClr val="dk2"/>
            </a:solidFill>
            <a:prstDash val="solid"/>
            <a:round/>
            <a:headEnd type="none" w="med" len="med"/>
            <a:tailEnd type="triangle" w="med" len="med"/>
          </a:ln>
        </p:spPr>
      </p:cxnSp>
      <p:cxnSp>
        <p:nvCxnSpPr>
          <p:cNvPr id="171" name="Google Shape;171;p6"/>
          <p:cNvCxnSpPr>
            <a:stCxn id="158" idx="0"/>
            <a:endCxn id="162" idx="1"/>
          </p:cNvCxnSpPr>
          <p:nvPr/>
        </p:nvCxnSpPr>
        <p:spPr>
          <a:xfrm rot="-5400000">
            <a:off x="8112150" y="3223525"/>
            <a:ext cx="1596600" cy="1012800"/>
          </a:xfrm>
          <a:prstGeom prst="bentConnector2">
            <a:avLst/>
          </a:prstGeom>
          <a:noFill/>
          <a:ln w="9525" cap="flat" cmpd="sng">
            <a:solidFill>
              <a:schemeClr val="dk2"/>
            </a:solidFill>
            <a:prstDash val="solid"/>
            <a:round/>
            <a:headEnd type="triangle" w="med" len="med"/>
            <a:tailEnd type="none" w="med" len="med"/>
          </a:ln>
        </p:spPr>
      </p:cxnSp>
      <p:cxnSp>
        <p:nvCxnSpPr>
          <p:cNvPr id="172" name="Google Shape;172;p6"/>
          <p:cNvCxnSpPr>
            <a:stCxn id="158" idx="0"/>
            <a:endCxn id="168" idx="3"/>
          </p:cNvCxnSpPr>
          <p:nvPr/>
        </p:nvCxnSpPr>
        <p:spPr>
          <a:xfrm rot="5400000" flipH="1">
            <a:off x="4511250" y="635425"/>
            <a:ext cx="1745100" cy="6040500"/>
          </a:xfrm>
          <a:prstGeom prst="bentConnector2">
            <a:avLst/>
          </a:prstGeom>
          <a:noFill/>
          <a:ln w="9525" cap="flat" cmpd="sng">
            <a:solidFill>
              <a:schemeClr val="dk2"/>
            </a:solidFill>
            <a:prstDash val="solid"/>
            <a:round/>
            <a:headEnd type="triangle" w="med" len="med"/>
            <a:tailEnd type="triangle" w="med" len="med"/>
          </a:ln>
        </p:spPr>
      </p:cxnSp>
      <p:sp>
        <p:nvSpPr>
          <p:cNvPr id="173" name="Google Shape;173;p6"/>
          <p:cNvSpPr txBox="1"/>
          <p:nvPr/>
        </p:nvSpPr>
        <p:spPr>
          <a:xfrm>
            <a:off x="5292875" y="2462500"/>
            <a:ext cx="29337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fr-FR" sz="1200">
                <a:latin typeface="Calibri"/>
                <a:ea typeface="Calibri"/>
                <a:cs typeface="Calibri"/>
                <a:sym typeface="Calibri"/>
              </a:rPr>
              <a:t>Actions automatisées et enrichissement</a:t>
            </a:r>
            <a:endParaRPr sz="1200">
              <a:latin typeface="Calibri"/>
              <a:ea typeface="Calibri"/>
              <a:cs typeface="Calibri"/>
              <a:sym typeface="Calibri"/>
            </a:endParaRPr>
          </a:p>
        </p:txBody>
      </p:sp>
      <p:cxnSp>
        <p:nvCxnSpPr>
          <p:cNvPr id="174" name="Google Shape;174;p6"/>
          <p:cNvCxnSpPr>
            <a:stCxn id="160" idx="3"/>
            <a:endCxn id="157" idx="1"/>
          </p:cNvCxnSpPr>
          <p:nvPr/>
        </p:nvCxnSpPr>
        <p:spPr>
          <a:xfrm>
            <a:off x="2294450" y="4930225"/>
            <a:ext cx="1747500" cy="0"/>
          </a:xfrm>
          <a:prstGeom prst="straightConnector1">
            <a:avLst/>
          </a:prstGeom>
          <a:noFill/>
          <a:ln w="9525" cap="flat" cmpd="sng">
            <a:solidFill>
              <a:schemeClr val="dk2"/>
            </a:solidFill>
            <a:prstDash val="solid"/>
            <a:round/>
            <a:headEnd type="none" w="med" len="med"/>
            <a:tailEnd type="triangle" w="med" len="med"/>
          </a:ln>
        </p:spPr>
      </p:cxnSp>
      <p:cxnSp>
        <p:nvCxnSpPr>
          <p:cNvPr id="175" name="Google Shape;175;p6"/>
          <p:cNvCxnSpPr>
            <a:stCxn id="157" idx="3"/>
            <a:endCxn id="158" idx="1"/>
          </p:cNvCxnSpPr>
          <p:nvPr/>
        </p:nvCxnSpPr>
        <p:spPr>
          <a:xfrm>
            <a:off x="5997100" y="4930225"/>
            <a:ext cx="1406100" cy="0"/>
          </a:xfrm>
          <a:prstGeom prst="straightConnector1">
            <a:avLst/>
          </a:prstGeom>
          <a:noFill/>
          <a:ln w="9525" cap="flat" cmpd="sng">
            <a:solidFill>
              <a:schemeClr val="dk2"/>
            </a:solidFill>
            <a:prstDash val="solid"/>
            <a:round/>
            <a:headEnd type="none" w="med" len="med"/>
            <a:tailEnd type="triangle" w="med" len="med"/>
          </a:ln>
        </p:spPr>
      </p:cxnSp>
      <p:sp>
        <p:nvSpPr>
          <p:cNvPr id="176" name="Google Shape;176;p6"/>
          <p:cNvSpPr/>
          <p:nvPr/>
        </p:nvSpPr>
        <p:spPr>
          <a:xfrm>
            <a:off x="12512000" y="4138400"/>
            <a:ext cx="1822800" cy="1961700"/>
          </a:xfrm>
          <a:prstGeom prst="round1Rect">
            <a:avLst>
              <a:gd name="adj" fmla="val 16667"/>
            </a:avLst>
          </a:prstGeom>
          <a:solidFill>
            <a:srgbClr val="FFFF00"/>
          </a:solidFill>
          <a:ln w="9525" cap="flat" cmpd="sng">
            <a:solidFill>
              <a:schemeClr val="dk1"/>
            </a:solidFill>
            <a:prstDash val="solid"/>
            <a:round/>
            <a:headEnd type="none" w="sm" len="sm"/>
            <a:tailEnd type="none" w="sm" len="sm"/>
          </a:ln>
          <a:effectLst>
            <a:outerShdw blurRad="571500" dist="133350" dir="2100000" algn="bl" rotWithShape="0">
              <a:srgbClr val="999999">
                <a:alpha val="4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fr-FR" sz="1600" b="1" dirty="0"/>
              <a:t>À faire</a:t>
            </a:r>
            <a:endParaRPr sz="1600" b="1" dirty="0"/>
          </a:p>
          <a:p>
            <a:pPr marL="0" lvl="0" indent="0" algn="l" rtl="0">
              <a:spcBef>
                <a:spcPts val="0"/>
              </a:spcBef>
              <a:spcAft>
                <a:spcPts val="0"/>
              </a:spcAft>
              <a:buNone/>
            </a:pPr>
            <a:r>
              <a:rPr lang="fr-FR" sz="1600" dirty="0"/>
              <a:t>À l’aide des commentaires en notes de slides, complétez le diagramme d’architecture.</a:t>
            </a:r>
            <a:endParaRPr sz="1600" dirty="0"/>
          </a:p>
        </p:txBody>
      </p:sp>
      <p:cxnSp>
        <p:nvCxnSpPr>
          <p:cNvPr id="177" name="Google Shape;177;p6"/>
          <p:cNvCxnSpPr>
            <a:stCxn id="163" idx="1"/>
            <a:endCxn id="158" idx="0"/>
          </p:cNvCxnSpPr>
          <p:nvPr/>
        </p:nvCxnSpPr>
        <p:spPr>
          <a:xfrm flipH="1">
            <a:off x="8404200" y="3726425"/>
            <a:ext cx="1012800" cy="801900"/>
          </a:xfrm>
          <a:prstGeom prst="bentConnector2">
            <a:avLst/>
          </a:prstGeom>
          <a:noFill/>
          <a:ln w="9525" cap="flat" cmpd="sng">
            <a:solidFill>
              <a:schemeClr val="dk2"/>
            </a:solidFill>
            <a:prstDash val="solid"/>
            <a:round/>
            <a:headEnd type="none" w="med" len="med"/>
            <a:tailEnd type="none" w="med" len="med"/>
          </a:ln>
        </p:spPr>
      </p:cxnSp>
      <p:cxnSp>
        <p:nvCxnSpPr>
          <p:cNvPr id="178" name="Google Shape;178;p6"/>
          <p:cNvCxnSpPr>
            <a:stCxn id="168" idx="2"/>
          </p:cNvCxnSpPr>
          <p:nvPr/>
        </p:nvCxnSpPr>
        <p:spPr>
          <a:xfrm rot="-5400000" flipH="1">
            <a:off x="1349375" y="3378050"/>
            <a:ext cx="1685100" cy="1388400"/>
          </a:xfrm>
          <a:prstGeom prst="bentConnector3">
            <a:avLst>
              <a:gd name="adj1" fmla="val 50000"/>
            </a:avLst>
          </a:prstGeom>
          <a:noFill/>
          <a:ln w="9525" cap="flat" cmpd="sng">
            <a:solidFill>
              <a:schemeClr val="dk2"/>
            </a:solidFill>
            <a:prstDash val="solid"/>
            <a:round/>
            <a:headEnd type="none" w="med" len="med"/>
            <a:tailEnd type="none" w="med" len="med"/>
          </a:ln>
        </p:spPr>
      </p:cxnSp>
      <p:pic>
        <p:nvPicPr>
          <p:cNvPr id="179" name="Google Shape;179;p6"/>
          <p:cNvPicPr preferRelativeResize="0"/>
          <p:nvPr/>
        </p:nvPicPr>
        <p:blipFill>
          <a:blip r:embed="rId3">
            <a:alphaModFix/>
          </a:blip>
          <a:stretch>
            <a:fillRect/>
          </a:stretch>
        </p:blipFill>
        <p:spPr>
          <a:xfrm>
            <a:off x="9291302" y="276148"/>
            <a:ext cx="2749649" cy="1012100"/>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581</TotalTime>
  <Words>2657</Words>
  <Application>Microsoft Office PowerPoint</Application>
  <PresentationFormat>Grand écran</PresentationFormat>
  <Paragraphs>344</Paragraphs>
  <Slides>14</Slides>
  <Notes>14</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14</vt:i4>
      </vt:variant>
    </vt:vector>
  </HeadingPairs>
  <TitlesOfParts>
    <vt:vector size="18" baseType="lpstr">
      <vt:lpstr>Arial</vt:lpstr>
      <vt:lpstr>Calibri</vt:lpstr>
      <vt:lpstr>Roboto</vt:lpstr>
      <vt:lpstr>Office Theme</vt:lpstr>
      <vt:lpstr>Electricité d’Europe Security Operations Center</vt:lpstr>
      <vt:lpstr>Sommaire</vt:lpstr>
      <vt:lpstr>Les fondamentaux du SOC</vt:lpstr>
      <vt:lpstr>Définition - rédigez une définition permettant de répondre aux questions</vt:lpstr>
      <vt:lpstr>Définitions</vt:lpstr>
      <vt:lpstr>Outils </vt:lpstr>
      <vt:lpstr>L’architecture du SOC chez Electricité d’Europe</vt:lpstr>
      <vt:lpstr>Architecture du SOC chez Electricité d’Europe</vt:lpstr>
      <vt:lpstr>L’architecture du SOC Placez les composants du SOC ci-dessous en les reliant et les organisant  </vt:lpstr>
      <vt:lpstr>Organisation &amp; Process</vt:lpstr>
      <vt:lpstr>Connaître les pratiques du SOC</vt:lpstr>
      <vt:lpstr>L’organisation du SOC</vt:lpstr>
      <vt:lpstr>Process de gestion des alertes de sécurité</vt:lpstr>
      <vt:lpstr>Process de réponse aux incidents de sécurité</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Clément Petitimbert</dc:creator>
  <cp:lastModifiedBy>nibired</cp:lastModifiedBy>
  <cp:revision>30</cp:revision>
  <dcterms:created xsi:type="dcterms:W3CDTF">2022-10-24T12:44:50Z</dcterms:created>
  <dcterms:modified xsi:type="dcterms:W3CDTF">2024-08-23T11:53:07Z</dcterms:modified>
</cp:coreProperties>
</file>