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emf" ContentType="image/x-emf"/>
  <Default Extension="png" ContentType="image/png"/>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0.6-->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 id="330" r:id="rId38"/>
    <p:sldId id="332" r:id="rId39"/>
    <p:sldId id="334" r:id="rId40"/>
    <p:sldId id="336" r:id="rId41"/>
    <p:sldId id="338" r:id="rId42"/>
    <p:sldId id="340" r:id="rId43"/>
    <p:sldId id="342" r:id="rId44"/>
    <p:sldId id="344" r:id="rId45"/>
    <p:sldId id="346" r:id="rId46"/>
    <p:sldId id="348" r:id="rId47"/>
    <p:sldId id="350" r:id="rId48"/>
    <p:sldId id="352" r:id="rId49"/>
    <p:sldId id="354" r:id="rId50"/>
    <p:sldId id="356" r:id="rId51"/>
    <p:sldId id="358" r:id="rId52"/>
    <p:sldId id="360" r:id="rId53"/>
    <p:sldId id="362" r:id="rId54"/>
    <p:sldId id="364" r:id="rId55"/>
    <p:sldId id="366" r:id="rId56"/>
    <p:sldId id="368" r:id="rId57"/>
    <p:sldId id="370" r:id="rId58"/>
    <p:sldId id="372" r:id="rId59"/>
    <p:sldId id="374" r:id="rId60"/>
    <p:sldId id="376" r:id="rId61"/>
    <p:sldId id="378" r:id="rId62"/>
    <p:sldId id="380" r:id="rId63"/>
    <p:sldId id="382" r:id="rId64"/>
    <p:sldId id="384" r:id="rId65"/>
    <p:sldId id="386" r:id="rId66"/>
    <p:sldId id="388" r:id="rId67"/>
    <p:sldId id="390" r:id="rId68"/>
    <p:sldId id="392" r:id="rId69"/>
    <p:sldId id="394" r:id="rId70"/>
    <p:sldId id="396" r:id="rId71"/>
    <p:sldId id="398" r:id="rId72"/>
    <p:sldId id="400" r:id="rId73"/>
  </p:sldIdLst>
  <p:sldSz cx="12192120" cy="6858000"/>
  <p:notesSz cx="6858000" cy="9144000"/>
  <p:custDataLst>
    <p:tags r:id="rId7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 Type="http://schemas.openxmlformats.org/officeDocument/2006/relationships/slide" Target="slides/slide3.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 Type="http://schemas.openxmlformats.org/officeDocument/2006/relationships/slide" Target="slides/slide4.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 Type="http://schemas.openxmlformats.org/officeDocument/2006/relationships/slide" Target="slides/slide5.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 Type="http://schemas.openxmlformats.org/officeDocument/2006/relationships/slide" Target="slides/slide6.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tags" Target="tags/tag1.xml" /><Relationship Id="rId75" Type="http://schemas.openxmlformats.org/officeDocument/2006/relationships/presProps" Target="presProps.xml" /><Relationship Id="rId76" Type="http://schemas.openxmlformats.org/officeDocument/2006/relationships/viewProps" Target="viewProps.xml" /><Relationship Id="rId77" Type="http://schemas.openxmlformats.org/officeDocument/2006/relationships/theme" Target="theme/theme1.xml" /><Relationship Id="rId78" Type="http://schemas.openxmlformats.org/officeDocument/2006/relationships/tableStyles" Target="tableStyles.xml" /><Relationship Id="rId8" Type="http://schemas.openxmlformats.org/officeDocument/2006/relationships/slide" Target="slides/slide7.xml" /><Relationship Id="rId9" Type="http://schemas.openxmlformats.org/officeDocument/2006/relationships/slide" Target="slides/slide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1.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2.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3.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15.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18.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19.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21.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2.xlsx"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23.xlsx" /></Relationships>
</file>

<file path=ppt/charts/_rels/chart21.xml.rels>&#65279;<?xml version="1.0" encoding="utf-8" standalone="yes"?><Relationships xmlns="http://schemas.openxmlformats.org/package/2006/relationships"><Relationship Id="rId1" Type="http://schemas.openxmlformats.org/officeDocument/2006/relationships/package" Target="../embeddings/Microsoft_Excel_Worksheet25.xlsx" /></Relationships>
</file>

<file path=ppt/charts/_rels/chart22.xml.rels>&#65279;<?xml version="1.0" encoding="utf-8" standalone="yes"?><Relationships xmlns="http://schemas.openxmlformats.org/package/2006/relationships"><Relationship Id="rId1" Type="http://schemas.openxmlformats.org/officeDocument/2006/relationships/package" Target="../embeddings/Microsoft_Excel_Worksheet26.xlsx" /></Relationships>
</file>

<file path=ppt/charts/_rels/chart23.xml.rels>&#65279;<?xml version="1.0" encoding="utf-8" standalone="yes"?><Relationships xmlns="http://schemas.openxmlformats.org/package/2006/relationships"><Relationship Id="rId1" Type="http://schemas.openxmlformats.org/officeDocument/2006/relationships/package" Target="../embeddings/Microsoft_Excel_Worksheet28.xlsx" /></Relationships>
</file>

<file path=ppt/charts/_rels/chart24.xml.rels>&#65279;<?xml version="1.0" encoding="utf-8" standalone="yes"?><Relationships xmlns="http://schemas.openxmlformats.org/package/2006/relationships"><Relationship Id="rId1" Type="http://schemas.openxmlformats.org/officeDocument/2006/relationships/package" Target="../embeddings/Microsoft_Excel_Worksheet29.xlsx" /></Relationships>
</file>

<file path=ppt/charts/_rels/chart25.xml.rels>&#65279;<?xml version="1.0" encoding="utf-8" standalone="yes"?><Relationships xmlns="http://schemas.openxmlformats.org/package/2006/relationships"><Relationship Id="rId1" Type="http://schemas.openxmlformats.org/officeDocument/2006/relationships/package" Target="../embeddings/Microsoft_Excel_Worksheet30.xlsx" /></Relationships>
</file>

<file path=ppt/charts/_rels/chart26.xml.rels>&#65279;<?xml version="1.0" encoding="utf-8" standalone="yes"?><Relationships xmlns="http://schemas.openxmlformats.org/package/2006/relationships"><Relationship Id="rId1" Type="http://schemas.openxmlformats.org/officeDocument/2006/relationships/package" Target="../embeddings/Microsoft_Excel_Worksheet33.xlsx" /></Relationships>
</file>

<file path=ppt/charts/_rels/chart27.xml.rels>&#65279;<?xml version="1.0" encoding="utf-8" standalone="yes"?><Relationships xmlns="http://schemas.openxmlformats.org/package/2006/relationships"><Relationship Id="rId1" Type="http://schemas.openxmlformats.org/officeDocument/2006/relationships/package" Target="../embeddings/Microsoft_Excel_Worksheet35.xlsx" /></Relationships>
</file>

<file path=ppt/charts/_rels/chart28.xml.rels>&#65279;<?xml version="1.0" encoding="utf-8" standalone="yes"?><Relationships xmlns="http://schemas.openxmlformats.org/package/2006/relationships"><Relationship Id="rId1" Type="http://schemas.openxmlformats.org/officeDocument/2006/relationships/package" Target="../embeddings/Microsoft_Excel_Worksheet36.xlsx" /></Relationships>
</file>

<file path=ppt/charts/_rels/chart29.xml.rels>&#65279;<?xml version="1.0" encoding="utf-8" standalone="yes"?><Relationships xmlns="http://schemas.openxmlformats.org/package/2006/relationships"><Relationship Id="rId1" Type="http://schemas.openxmlformats.org/officeDocument/2006/relationships/package" Target="../embeddings/Microsoft_Excel_Worksheet38.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30.xml.rels>&#65279;<?xml version="1.0" encoding="utf-8" standalone="yes"?><Relationships xmlns="http://schemas.openxmlformats.org/package/2006/relationships"><Relationship Id="rId1" Type="http://schemas.openxmlformats.org/officeDocument/2006/relationships/package" Target="../embeddings/Microsoft_Excel_Worksheet40.xlsx" /></Relationships>
</file>

<file path=ppt/charts/_rels/chart31.xml.rels>&#65279;<?xml version="1.0" encoding="utf-8" standalone="yes"?><Relationships xmlns="http://schemas.openxmlformats.org/package/2006/relationships"><Relationship Id="rId1" Type="http://schemas.openxmlformats.org/officeDocument/2006/relationships/package" Target="../embeddings/Microsoft_Excel_Worksheet42.xlsx" /></Relationships>
</file>

<file path=ppt/charts/_rels/chart32.xml.rels>&#65279;<?xml version="1.0" encoding="utf-8" standalone="yes"?><Relationships xmlns="http://schemas.openxmlformats.org/package/2006/relationships"><Relationship Id="rId1" Type="http://schemas.openxmlformats.org/officeDocument/2006/relationships/package" Target="../embeddings/Microsoft_Excel_Worksheet45.xlsx" /></Relationships>
</file>

<file path=ppt/charts/_rels/chart33.xml.rels>&#65279;<?xml version="1.0" encoding="utf-8" standalone="yes"?><Relationships xmlns="http://schemas.openxmlformats.org/package/2006/relationships"><Relationship Id="rId1" Type="http://schemas.openxmlformats.org/officeDocument/2006/relationships/package" Target="../embeddings/Microsoft_Excel_Worksheet47.xlsx" /></Relationships>
</file>

<file path=ppt/charts/_rels/chart34.xml.rels>&#65279;<?xml version="1.0" encoding="utf-8" standalone="yes"?><Relationships xmlns="http://schemas.openxmlformats.org/package/2006/relationships"><Relationship Id="rId1" Type="http://schemas.openxmlformats.org/officeDocument/2006/relationships/package" Target="../embeddings/Microsoft_Excel_Worksheet49.xlsx" /></Relationships>
</file>

<file path=ppt/charts/_rels/chart35.xml.rels>&#65279;<?xml version="1.0" encoding="utf-8" standalone="yes"?><Relationships xmlns="http://schemas.openxmlformats.org/package/2006/relationships"><Relationship Id="rId1" Type="http://schemas.openxmlformats.org/officeDocument/2006/relationships/package" Target="../embeddings/Microsoft_Excel_Worksheet51.xlsx" /></Relationships>
</file>

<file path=ppt/charts/_rels/chart36.xml.rels>&#65279;<?xml version="1.0" encoding="utf-8" standalone="yes"?><Relationships xmlns="http://schemas.openxmlformats.org/package/2006/relationships"><Relationship Id="rId1" Type="http://schemas.openxmlformats.org/officeDocument/2006/relationships/package" Target="../embeddings/Microsoft_Excel_Worksheet53.xlsx" /></Relationships>
</file>

<file path=ppt/charts/_rels/chart37.xml.rels>&#65279;<?xml version="1.0" encoding="utf-8" standalone="yes"?><Relationships xmlns="http://schemas.openxmlformats.org/package/2006/relationships"><Relationship Id="rId1" Type="http://schemas.openxmlformats.org/officeDocument/2006/relationships/package" Target="../embeddings/Microsoft_Excel_Worksheet54.xlsx" /></Relationships>
</file>

<file path=ppt/charts/_rels/chart38.xml.rels>&#65279;<?xml version="1.0" encoding="utf-8" standalone="yes"?><Relationships xmlns="http://schemas.openxmlformats.org/package/2006/relationships"><Relationship Id="rId1" Type="http://schemas.openxmlformats.org/officeDocument/2006/relationships/package" Target="../embeddings/Microsoft_Excel_Worksheet55.xlsx" /></Relationships>
</file>

<file path=ppt/charts/_rels/chart39.xml.rels>&#65279;<?xml version="1.0" encoding="utf-8" standalone="yes"?><Relationships xmlns="http://schemas.openxmlformats.org/package/2006/relationships"><Relationship Id="rId1" Type="http://schemas.openxmlformats.org/officeDocument/2006/relationships/package" Target="../embeddings/Microsoft_Excel_Worksheet56.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4.xlsx" /></Relationships>
</file>

<file path=ppt/charts/_rels/chart40.xml.rels>&#65279;<?xml version="1.0" encoding="utf-8" standalone="yes"?><Relationships xmlns="http://schemas.openxmlformats.org/package/2006/relationships"><Relationship Id="rId1" Type="http://schemas.openxmlformats.org/officeDocument/2006/relationships/package" Target="../embeddings/Microsoft_Excel_Worksheet57.xlsx" /></Relationships>
</file>

<file path=ppt/charts/_rels/chart41.xml.rels>&#65279;<?xml version="1.0" encoding="utf-8" standalone="yes"?><Relationships xmlns="http://schemas.openxmlformats.org/package/2006/relationships"><Relationship Id="rId1" Type="http://schemas.openxmlformats.org/officeDocument/2006/relationships/package" Target="../embeddings/Microsoft_Excel_Worksheet58.xlsx" /></Relationships>
</file>

<file path=ppt/charts/_rels/chart42.xml.rels>&#65279;<?xml version="1.0" encoding="utf-8" standalone="yes"?><Relationships xmlns="http://schemas.openxmlformats.org/package/2006/relationships"><Relationship Id="rId1" Type="http://schemas.openxmlformats.org/officeDocument/2006/relationships/package" Target="../embeddings/Microsoft_Excel_Worksheet60.xlsx" /></Relationships>
</file>

<file path=ppt/charts/_rels/chart43.xml.rels>&#65279;<?xml version="1.0" encoding="utf-8" standalone="yes"?><Relationships xmlns="http://schemas.openxmlformats.org/package/2006/relationships"><Relationship Id="rId1" Type="http://schemas.openxmlformats.org/officeDocument/2006/relationships/package" Target="../embeddings/Microsoft_Excel_Worksheet61.xlsx" /></Relationships>
</file>

<file path=ppt/charts/_rels/chart44.xml.rels>&#65279;<?xml version="1.0" encoding="utf-8" standalone="yes"?><Relationships xmlns="http://schemas.openxmlformats.org/package/2006/relationships"><Relationship Id="rId1" Type="http://schemas.openxmlformats.org/officeDocument/2006/relationships/package" Target="../embeddings/Microsoft_Excel_Worksheet63.xlsx" /></Relationships>
</file>

<file path=ppt/charts/_rels/chart45.xml.rels>&#65279;<?xml version="1.0" encoding="utf-8" standalone="yes"?><Relationships xmlns="http://schemas.openxmlformats.org/package/2006/relationships"><Relationship Id="rId1" Type="http://schemas.openxmlformats.org/officeDocument/2006/relationships/package" Target="../embeddings/Microsoft_Excel_Worksheet64.xlsx" /></Relationships>
</file>

<file path=ppt/charts/_rels/chart46.xml.rels>&#65279;<?xml version="1.0" encoding="utf-8" standalone="yes"?><Relationships xmlns="http://schemas.openxmlformats.org/package/2006/relationships"><Relationship Id="rId1" Type="http://schemas.openxmlformats.org/officeDocument/2006/relationships/package" Target="../embeddings/Microsoft_Excel_Worksheet66.xlsx" /></Relationships>
</file>

<file path=ppt/charts/_rels/chart47.xml.rels>&#65279;<?xml version="1.0" encoding="utf-8" standalone="yes"?><Relationships xmlns="http://schemas.openxmlformats.org/package/2006/relationships"><Relationship Id="rId1" Type="http://schemas.openxmlformats.org/officeDocument/2006/relationships/package" Target="../embeddings/Microsoft_Excel_Worksheet68.xlsx" /></Relationships>
</file>

<file path=ppt/charts/_rels/chart48.xml.rels>&#65279;<?xml version="1.0" encoding="utf-8" standalone="yes"?><Relationships xmlns="http://schemas.openxmlformats.org/package/2006/relationships"><Relationship Id="rId1" Type="http://schemas.openxmlformats.org/officeDocument/2006/relationships/package" Target="../embeddings/Microsoft_Excel_Worksheet70.xlsx" /></Relationships>
</file>

<file path=ppt/charts/_rels/chart49.xml.rels>&#65279;<?xml version="1.0" encoding="utf-8" standalone="yes"?><Relationships xmlns="http://schemas.openxmlformats.org/package/2006/relationships"><Relationship Id="rId1" Type="http://schemas.openxmlformats.org/officeDocument/2006/relationships/package" Target="../embeddings/Microsoft_Excel_Worksheet72.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5.xlsx" /></Relationships>
</file>

<file path=ppt/charts/_rels/chart50.xml.rels>&#65279;<?xml version="1.0" encoding="utf-8" standalone="yes"?><Relationships xmlns="http://schemas.openxmlformats.org/package/2006/relationships"><Relationship Id="rId1" Type="http://schemas.openxmlformats.org/officeDocument/2006/relationships/package" Target="../embeddings/Microsoft_Excel_Worksheet73.xlsx" /></Relationships>
</file>

<file path=ppt/charts/_rels/chart51.xml.rels>&#65279;<?xml version="1.0" encoding="utf-8" standalone="yes"?><Relationships xmlns="http://schemas.openxmlformats.org/package/2006/relationships"><Relationship Id="rId1" Type="http://schemas.openxmlformats.org/officeDocument/2006/relationships/package" Target="../embeddings/Microsoft_Excel_Worksheet75.xlsx" /></Relationships>
</file>

<file path=ppt/charts/_rels/chart52.xml.rels>&#65279;<?xml version="1.0" encoding="utf-8" standalone="yes"?><Relationships xmlns="http://schemas.openxmlformats.org/package/2006/relationships"><Relationship Id="rId1" Type="http://schemas.openxmlformats.org/officeDocument/2006/relationships/package" Target="../embeddings/Microsoft_Excel_Worksheet76.xlsx" /></Relationships>
</file>

<file path=ppt/charts/_rels/chart53.xml.rels>&#65279;<?xml version="1.0" encoding="utf-8" standalone="yes"?><Relationships xmlns="http://schemas.openxmlformats.org/package/2006/relationships"><Relationship Id="rId1" Type="http://schemas.openxmlformats.org/officeDocument/2006/relationships/package" Target="../embeddings/Microsoft_Excel_Worksheet77.xlsx" /></Relationships>
</file>

<file path=ppt/charts/_rels/chart54.xml.rels>&#65279;<?xml version="1.0" encoding="utf-8" standalone="yes"?><Relationships xmlns="http://schemas.openxmlformats.org/package/2006/relationships"><Relationship Id="rId1" Type="http://schemas.openxmlformats.org/officeDocument/2006/relationships/package" Target="../embeddings/Microsoft_Excel_Worksheet78.xlsx" /></Relationships>
</file>

<file path=ppt/charts/_rels/chart55.xml.rels>&#65279;<?xml version="1.0" encoding="utf-8" standalone="yes"?><Relationships xmlns="http://schemas.openxmlformats.org/package/2006/relationships"><Relationship Id="rId1" Type="http://schemas.openxmlformats.org/officeDocument/2006/relationships/package" Target="../embeddings/Microsoft_Excel_Worksheet80.xlsx" /></Relationships>
</file>

<file path=ppt/charts/_rels/chart56.xml.rels>&#65279;<?xml version="1.0" encoding="utf-8" standalone="yes"?><Relationships xmlns="http://schemas.openxmlformats.org/package/2006/relationships"><Relationship Id="rId1" Type="http://schemas.openxmlformats.org/officeDocument/2006/relationships/package" Target="../embeddings/Microsoft_Excel_Worksheet81.xlsx" /></Relationships>
</file>

<file path=ppt/charts/_rels/chart57.xml.rels>&#65279;<?xml version="1.0" encoding="utf-8" standalone="yes"?><Relationships xmlns="http://schemas.openxmlformats.org/package/2006/relationships"><Relationship Id="rId1" Type="http://schemas.openxmlformats.org/officeDocument/2006/relationships/package" Target="../embeddings/Microsoft_Excel_Worksheet83.xlsx" /></Relationships>
</file>

<file path=ppt/charts/_rels/chart58.xml.rels>&#65279;<?xml version="1.0" encoding="utf-8" standalone="yes"?><Relationships xmlns="http://schemas.openxmlformats.org/package/2006/relationships"><Relationship Id="rId1" Type="http://schemas.openxmlformats.org/officeDocument/2006/relationships/package" Target="../embeddings/Microsoft_Excel_Worksheet84.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6.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7.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8.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9.xlsx" /></Relationships>
</file>

<file path=ppt/charts/chart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Sheet1!$A$2:$A$17</c:f>
              <c:strCache>
                <c:ptCount val="16"/>
                <c:pt idx="0">
                  <c:v>2006/07</c:v>
                </c:pt>
                <c:pt idx="1">
                  <c:v>2007/08</c:v>
                </c:pt>
                <c:pt idx="2">
                  <c:v>2008/09</c:v>
                </c:pt>
                <c:pt idx="3">
                  <c:v>2009/10</c:v>
                </c:pt>
                <c:pt idx="4">
                  <c:v>2010/11</c:v>
                </c:pt>
                <c:pt idx="5">
                  <c:v>2011/12</c:v>
                </c:pt>
                <c:pt idx="6">
                  <c:v>2012/13</c:v>
                </c:pt>
                <c:pt idx="7">
                  <c:v>2013/14</c:v>
                </c:pt>
                <c:pt idx="8">
                  <c:v>2014/15</c:v>
                </c:pt>
                <c:pt idx="9">
                  <c:v>2015/16</c:v>
                </c:pt>
                <c:pt idx="10">
                  <c:v>2016/17</c:v>
                </c:pt>
                <c:pt idx="11">
                  <c:v>2017/18</c:v>
                </c:pt>
                <c:pt idx="12">
                  <c:v>2018/19</c:v>
                </c:pt>
                <c:pt idx="13">
                  <c:v>2019/20</c:v>
                </c:pt>
                <c:pt idx="14">
                  <c:v>2020/21*</c:v>
                </c:pt>
                <c:pt idx="15">
                  <c:v>2021/22*</c:v>
                </c:pt>
              </c:strCache>
            </c:strRef>
          </c:cat>
          <c:val>
            <c:numRef>
              <c:f>Sheet1!$B$2:$B$17</c:f>
              <c:numCache>
                <c:ptCount val="16"/>
                <c:pt idx="0">
                  <c:v>7.16</c:v>
                </c:pt>
                <c:pt idx="1">
                  <c:v>7.7</c:v>
                </c:pt>
                <c:pt idx="2">
                  <c:v>7.9</c:v>
                </c:pt>
                <c:pt idx="3">
                  <c:v>8.4</c:v>
                </c:pt>
                <c:pt idx="4">
                  <c:v>8.6</c:v>
                </c:pt>
                <c:pt idx="5">
                  <c:v>9.3</c:v>
                </c:pt>
                <c:pt idx="6">
                  <c:v>9.8</c:v>
                </c:pt>
                <c:pt idx="7">
                  <c:v>11.3</c:v>
                </c:pt>
                <c:pt idx="8">
                  <c:v>12.1</c:v>
                </c:pt>
                <c:pt idx="9">
                  <c:v>13.42</c:v>
                </c:pt>
                <c:pt idx="10">
                  <c:v>14.66</c:v>
                </c:pt>
                <c:pt idx="11">
                  <c:v>15.59</c:v>
                </c:pt>
                <c:pt idx="12">
                  <c:v>17</c:v>
                </c:pt>
                <c:pt idx="13">
                  <c:v>15.1</c:v>
                </c:pt>
                <c:pt idx="14">
                  <c:v>15.6</c:v>
                </c:pt>
                <c:pt idx="15">
                  <c:v>16.5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billion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Commercial</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Sheet1!$A$2:$A$8</c:f>
              <c:strCache>
                <c:ptCount val="7"/>
                <c:pt idx="0">
                  <c:v>2015/16</c:v>
                </c:pt>
                <c:pt idx="1">
                  <c:v>2016/17</c:v>
                </c:pt>
                <c:pt idx="2">
                  <c:v>2017/18</c:v>
                </c:pt>
                <c:pt idx="3">
                  <c:v>2018/19</c:v>
                </c:pt>
                <c:pt idx="4">
                  <c:v>2019/20</c:v>
                </c:pt>
                <c:pt idx="5">
                  <c:v>2020/21*</c:v>
                </c:pt>
                <c:pt idx="6">
                  <c:v>2021/22*</c:v>
                </c:pt>
              </c:strCache>
            </c:strRef>
          </c:cat>
          <c:val>
            <c:numRef>
              <c:f>Sheet1!$B$2:$B$8</c:f>
              <c:numCache>
                <c:ptCount val="7"/>
                <c:pt idx="0">
                  <c:v>1090</c:v>
                </c:pt>
                <c:pt idx="1">
                  <c:v>1168</c:v>
                </c:pt>
                <c:pt idx="2">
                  <c:v>1305</c:v>
                </c:pt>
                <c:pt idx="3">
                  <c:v>1418</c:v>
                </c:pt>
                <c:pt idx="4">
                  <c:v>1563</c:v>
                </c:pt>
                <c:pt idx="5">
                  <c:v>1600</c:v>
                </c:pt>
                <c:pt idx="6">
                  <c:v>1650</c:v>
                </c:pt>
              </c:numCache>
            </c:numRef>
          </c:val>
        </c:ser>
        <c:ser>
          <c:idx val="1"/>
          <c:order val="1"/>
          <c:tx>
            <c:strRef>
              <c:f>Sheet1!$C$1</c:f>
              <c:strCache>
                <c:ptCount val="1"/>
                <c:pt idx="0">
                  <c:v>Matchday</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Sheet1!$A$2:$A$8</c:f>
              <c:strCache>
                <c:ptCount val="7"/>
                <c:pt idx="0">
                  <c:v>2015/16</c:v>
                </c:pt>
                <c:pt idx="1">
                  <c:v>2016/17</c:v>
                </c:pt>
                <c:pt idx="2">
                  <c:v>2017/18</c:v>
                </c:pt>
                <c:pt idx="3">
                  <c:v>2018/19</c:v>
                </c:pt>
                <c:pt idx="4">
                  <c:v>2019/20</c:v>
                </c:pt>
                <c:pt idx="5">
                  <c:v>2020/21*</c:v>
                </c:pt>
                <c:pt idx="6">
                  <c:v>2021/22*</c:v>
                </c:pt>
              </c:strCache>
            </c:strRef>
          </c:cat>
          <c:val>
            <c:numRef>
              <c:f>Sheet1!$C$2:$C$8</c:f>
              <c:numCache>
                <c:ptCount val="7"/>
                <c:pt idx="0">
                  <c:v>622</c:v>
                </c:pt>
                <c:pt idx="1">
                  <c:v>620</c:v>
                </c:pt>
                <c:pt idx="2">
                  <c:v>670</c:v>
                </c:pt>
                <c:pt idx="3">
                  <c:v>683</c:v>
                </c:pt>
                <c:pt idx="4">
                  <c:v>599</c:v>
                </c:pt>
                <c:pt idx="5">
                  <c:v>15</c:v>
                </c:pt>
                <c:pt idx="6">
                  <c:v>700</c:v>
                </c:pt>
              </c:numCache>
            </c:numRef>
          </c:val>
        </c:ser>
        <c:ser>
          <c:idx val="2"/>
          <c:order val="2"/>
          <c:tx>
            <c:strRef>
              <c:f>Sheet1!$D$1</c:f>
              <c:strCache>
                <c:ptCount val="1"/>
                <c:pt idx="0">
                  <c:v>Broadcasting</c:v>
                </c:pt>
              </c:strCache>
            </c:strRef>
          </c:tx>
          <c:spPr>
            <a:solidFill>
              <a:srgbClr val="BABABA"/>
            </a:solidFill>
            <a:ln>
              <a:solidFill>
                <a:srgbClr val="BABABA"/>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Sheet1!$A$2:$A$8</c:f>
              <c:strCache>
                <c:ptCount val="7"/>
                <c:pt idx="0">
                  <c:v>2015/16</c:v>
                </c:pt>
                <c:pt idx="1">
                  <c:v>2016/17</c:v>
                </c:pt>
                <c:pt idx="2">
                  <c:v>2017/18</c:v>
                </c:pt>
                <c:pt idx="3">
                  <c:v>2018/19</c:v>
                </c:pt>
                <c:pt idx="4">
                  <c:v>2019/20</c:v>
                </c:pt>
                <c:pt idx="5">
                  <c:v>2020/21*</c:v>
                </c:pt>
                <c:pt idx="6">
                  <c:v>2021/22*</c:v>
                </c:pt>
              </c:strCache>
            </c:strRef>
          </c:cat>
          <c:val>
            <c:numRef>
              <c:f>Sheet1!$D$2:$D$8</c:f>
              <c:numCache>
                <c:ptCount val="7"/>
                <c:pt idx="0">
                  <c:v>1927</c:v>
                </c:pt>
                <c:pt idx="1">
                  <c:v>2768</c:v>
                </c:pt>
                <c:pt idx="2">
                  <c:v>2844</c:v>
                </c:pt>
                <c:pt idx="3">
                  <c:v>3049</c:v>
                </c:pt>
                <c:pt idx="4">
                  <c:v>2340</c:v>
                </c:pt>
                <c:pt idx="5">
                  <c:v>3500</c:v>
                </c:pt>
                <c:pt idx="6">
                  <c:v>3100</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million GBP</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Commercial</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Sheet1!$A$2:$A$7</c:f>
              <c:strCache>
                <c:ptCount val="6"/>
                <c:pt idx="0">
                  <c:v>UCL*</c:v>
                </c:pt>
                <c:pt idx="1">
                  <c:v>UEL**</c:v>
                </c:pt>
                <c:pt idx="2">
                  <c:v>Premier League (other)</c:v>
                </c:pt>
                <c:pt idx="3">
                  <c:v>Premier League (relegated)</c:v>
                </c:pt>
                <c:pt idx="4">
                  <c:v>Championship with parachute</c:v>
                </c:pt>
                <c:pt idx="5">
                  <c:v>Championship without a parachute</c:v>
                </c:pt>
              </c:strCache>
            </c:strRef>
          </c:cat>
          <c:val>
            <c:numRef>
              <c:f>Sheet1!$B$2:$B$7</c:f>
              <c:numCache>
                <c:ptCount val="6"/>
                <c:pt idx="0">
                  <c:v>200</c:v>
                </c:pt>
                <c:pt idx="1">
                  <c:v>148</c:v>
                </c:pt>
                <c:pt idx="2">
                  <c:v>28</c:v>
                </c:pt>
                <c:pt idx="3">
                  <c:v>15</c:v>
                </c:pt>
                <c:pt idx="4">
                  <c:v>8</c:v>
                </c:pt>
                <c:pt idx="5">
                  <c:v>7</c:v>
                </c:pt>
              </c:numCache>
            </c:numRef>
          </c:val>
        </c:ser>
        <c:ser>
          <c:idx val="1"/>
          <c:order val="1"/>
          <c:tx>
            <c:strRef>
              <c:f>Sheet1!$C$1</c:f>
              <c:strCache>
                <c:ptCount val="1"/>
                <c:pt idx="0">
                  <c:v>Broadcasting</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Sheet1!$A$2:$A$7</c:f>
              <c:strCache>
                <c:ptCount val="6"/>
                <c:pt idx="0">
                  <c:v>UCL*</c:v>
                </c:pt>
                <c:pt idx="1">
                  <c:v>UEL**</c:v>
                </c:pt>
                <c:pt idx="2">
                  <c:v>Premier League (other)</c:v>
                </c:pt>
                <c:pt idx="3">
                  <c:v>Premier League (relegated)</c:v>
                </c:pt>
                <c:pt idx="4">
                  <c:v>Championship with parachute</c:v>
                </c:pt>
                <c:pt idx="5">
                  <c:v>Championship without a parachute</c:v>
                </c:pt>
              </c:strCache>
            </c:strRef>
          </c:cat>
          <c:val>
            <c:numRef>
              <c:f>Sheet1!$C$2:$C$7</c:f>
              <c:numCache>
                <c:ptCount val="6"/>
                <c:pt idx="0">
                  <c:v>178</c:v>
                </c:pt>
                <c:pt idx="1">
                  <c:v>118</c:v>
                </c:pt>
                <c:pt idx="2">
                  <c:v>100</c:v>
                </c:pt>
                <c:pt idx="3">
                  <c:v>89</c:v>
                </c:pt>
                <c:pt idx="4">
                  <c:v>39</c:v>
                </c:pt>
                <c:pt idx="5">
                  <c:v>8</c:v>
                </c:pt>
              </c:numCache>
            </c:numRef>
          </c:val>
        </c:ser>
        <c:ser>
          <c:idx val="2"/>
          <c:order val="2"/>
          <c:tx>
            <c:strRef>
              <c:f>Sheet1!$D$1</c:f>
              <c:strCache>
                <c:ptCount val="1"/>
                <c:pt idx="0">
                  <c:v>Matchday</c:v>
                </c:pt>
              </c:strCache>
            </c:strRef>
          </c:tx>
          <c:spPr>
            <a:solidFill>
              <a:srgbClr val="BABABA"/>
            </a:solidFill>
            <a:ln>
              <a:solidFill>
                <a:srgbClr val="BABABA"/>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Sheet1!$A$2:$A$7</c:f>
              <c:strCache>
                <c:ptCount val="6"/>
                <c:pt idx="0">
                  <c:v>UCL*</c:v>
                </c:pt>
                <c:pt idx="1">
                  <c:v>UEL**</c:v>
                </c:pt>
                <c:pt idx="2">
                  <c:v>Premier League (other)</c:v>
                </c:pt>
                <c:pt idx="3">
                  <c:v>Premier League (relegated)</c:v>
                </c:pt>
                <c:pt idx="4">
                  <c:v>Championship with parachute</c:v>
                </c:pt>
                <c:pt idx="5">
                  <c:v>Championship without a parachute</c:v>
                </c:pt>
              </c:strCache>
            </c:strRef>
          </c:cat>
          <c:val>
            <c:numRef>
              <c:f>Sheet1!$D$2:$D$7</c:f>
              <c:numCache>
                <c:ptCount val="6"/>
                <c:pt idx="0">
                  <c:v>66</c:v>
                </c:pt>
                <c:pt idx="1">
                  <c:v>61</c:v>
                </c:pt>
                <c:pt idx="2">
                  <c:v>13</c:v>
                </c:pt>
                <c:pt idx="3">
                  <c:v>8</c:v>
                </c:pt>
                <c:pt idx="4">
                  <c:v>4</c:v>
                </c:pt>
                <c:pt idx="5">
                  <c:v>5</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Revenues in million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Sheet1!$A$2:$A$8</c:f>
              <c:strCache>
                <c:ptCount val="7"/>
                <c:pt idx="0">
                  <c:v>Asia</c:v>
                </c:pt>
                <c:pt idx="1">
                  <c:v>Europe</c:v>
                </c:pt>
                <c:pt idx="2">
                  <c:v>Sub-Saharan Africa</c:v>
                </c:pt>
                <c:pt idx="3">
                  <c:v>North America</c:v>
                </c:pt>
                <c:pt idx="4">
                  <c:v>Middle East &amp; North Africa</c:v>
                </c:pt>
                <c:pt idx="5">
                  <c:v>Latin America</c:v>
                </c:pt>
                <c:pt idx="6">
                  <c:v>Australasia</c:v>
                </c:pt>
              </c:strCache>
            </c:strRef>
          </c:cat>
          <c:val>
            <c:numRef>
              <c:f>Sheet1!$B$2:$B$8</c:f>
              <c:numCache>
                <c:ptCount val="7"/>
                <c:pt idx="0">
                  <c:v>0.31</c:v>
                </c:pt>
                <c:pt idx="1">
                  <c:v>0.31</c:v>
                </c:pt>
                <c:pt idx="2">
                  <c:v>0.1</c:v>
                </c:pt>
                <c:pt idx="3">
                  <c:v>0.1</c:v>
                </c:pt>
                <c:pt idx="4">
                  <c:v>0.09</c:v>
                </c:pt>
                <c:pt idx="5">
                  <c:v>0.06</c:v>
                </c:pt>
                <c:pt idx="6">
                  <c:v>0.03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Wage costs</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Sheet1!$A$2:$A$5</c:f>
              <c:strCache>
                <c:ptCount val="4"/>
                <c:pt idx="0">
                  <c:v>2016/17</c:v>
                </c:pt>
                <c:pt idx="1">
                  <c:v>2017/18</c:v>
                </c:pt>
                <c:pt idx="2">
                  <c:v>2018/19</c:v>
                </c:pt>
                <c:pt idx="3">
                  <c:v>2019/20</c:v>
                </c:pt>
              </c:strCache>
            </c:strRef>
          </c:cat>
          <c:val>
            <c:numRef>
              <c:f>Sheet1!$B$2:$B$5</c:f>
              <c:numCache>
                <c:ptCount val="4"/>
                <c:pt idx="0">
                  <c:v>2487</c:v>
                </c:pt>
                <c:pt idx="1">
                  <c:v>2849</c:v>
                </c:pt>
                <c:pt idx="2">
                  <c:v>3579</c:v>
                </c:pt>
                <c:pt idx="3">
                  <c:v>3741</c:v>
                </c:pt>
              </c:numCache>
            </c:numRef>
          </c:val>
        </c:ser>
        <c:ser>
          <c:idx val="1"/>
          <c:order val="1"/>
          <c:tx>
            <c:strRef>
              <c:f>Sheet1!$C$1</c:f>
              <c:strCache>
                <c:ptCount val="1"/>
                <c:pt idx="0">
                  <c:v>Revenue</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Sheet1!$A$2:$A$5</c:f>
              <c:strCache>
                <c:ptCount val="4"/>
                <c:pt idx="0">
                  <c:v>2016/17</c:v>
                </c:pt>
                <c:pt idx="1">
                  <c:v>2017/18</c:v>
                </c:pt>
                <c:pt idx="2">
                  <c:v>2018/19</c:v>
                </c:pt>
                <c:pt idx="3">
                  <c:v>2019/20</c:v>
                </c:pt>
              </c:strCache>
            </c:strRef>
          </c:cat>
          <c:val>
            <c:numRef>
              <c:f>Sheet1!$C$2:$C$5</c:f>
              <c:numCache>
                <c:ptCount val="4"/>
                <c:pt idx="0">
                  <c:v>4556</c:v>
                </c:pt>
                <c:pt idx="1">
                  <c:v>4819</c:v>
                </c:pt>
                <c:pt idx="2">
                  <c:v>5843</c:v>
                </c:pt>
                <c:pt idx="3">
                  <c:v>5134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Wage costs and revenues in million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Wage costs</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Sheet1!$A$2:$A$20</c:f>
              <c:strCache>
                <c:ptCount val="19"/>
                <c:pt idx="0">
                  <c:v>Manchester United</c:v>
                </c:pt>
                <c:pt idx="1">
                  <c:v>Liverpool</c:v>
                </c:pt>
                <c:pt idx="2">
                  <c:v>Manchester City</c:v>
                </c:pt>
                <c:pt idx="3">
                  <c:v>Chelsea</c:v>
                </c:pt>
                <c:pt idx="4">
                  <c:v>Tottenham Hotspur</c:v>
                </c:pt>
                <c:pt idx="5">
                  <c:v>Arsenal</c:v>
                </c:pt>
                <c:pt idx="6">
                  <c:v>Everton</c:v>
                </c:pt>
                <c:pt idx="7">
                  <c:v>Leicester City</c:v>
                </c:pt>
                <c:pt idx="8">
                  <c:v>Crystal Palace</c:v>
                </c:pt>
                <c:pt idx="9">
                  <c:v>West Ham United</c:v>
                </c:pt>
                <c:pt idx="10">
                  <c:v>Burnley</c:v>
                </c:pt>
                <c:pt idx="11">
                  <c:v>Wolverhampton Wanderers</c:v>
                </c:pt>
                <c:pt idx="12">
                  <c:v>Southampton</c:v>
                </c:pt>
                <c:pt idx="13">
                  <c:v>Watford</c:v>
                </c:pt>
                <c:pt idx="14">
                  <c:v>Brighton &amp; Hove Albion</c:v>
                </c:pt>
                <c:pt idx="15">
                  <c:v>AFC Bournemouth</c:v>
                </c:pt>
                <c:pt idx="16">
                  <c:v>Aston Villa</c:v>
                </c:pt>
                <c:pt idx="17">
                  <c:v>Norwhich City</c:v>
                </c:pt>
                <c:pt idx="18">
                  <c:v>Sheffield United</c:v>
                </c:pt>
              </c:strCache>
            </c:strRef>
          </c:cat>
          <c:val>
            <c:numRef>
              <c:f>Sheet1!$B$2:$B$20</c:f>
              <c:numCache>
                <c:ptCount val="19"/>
                <c:pt idx="0">
                  <c:v>284</c:v>
                </c:pt>
                <c:pt idx="1">
                  <c:v>326</c:v>
                </c:pt>
                <c:pt idx="2">
                  <c:v>351</c:v>
                </c:pt>
                <c:pt idx="3">
                  <c:v>287</c:v>
                </c:pt>
                <c:pt idx="4">
                  <c:v>181</c:v>
                </c:pt>
                <c:pt idx="5">
                  <c:v>234</c:v>
                </c:pt>
                <c:pt idx="6">
                  <c:v>171</c:v>
                </c:pt>
                <c:pt idx="7">
                  <c:v>157</c:v>
                </c:pt>
                <c:pt idx="8">
                  <c:v>133</c:v>
                </c:pt>
                <c:pt idx="9">
                  <c:v>134</c:v>
                </c:pt>
                <c:pt idx="10">
                  <c:v>100</c:v>
                </c:pt>
                <c:pt idx="11">
                  <c:v>95</c:v>
                </c:pt>
                <c:pt idx="12">
                  <c:v>114</c:v>
                </c:pt>
                <c:pt idx="13">
                  <c:v>105</c:v>
                </c:pt>
                <c:pt idx="14">
                  <c:v>103</c:v>
                </c:pt>
                <c:pt idx="15">
                  <c:v>108</c:v>
                </c:pt>
                <c:pt idx="16">
                  <c:v>109</c:v>
                </c:pt>
                <c:pt idx="17">
                  <c:v>89</c:v>
                </c:pt>
                <c:pt idx="18">
                  <c:v>79</c:v>
                </c:pt>
              </c:numCache>
            </c:numRef>
          </c:val>
        </c:ser>
        <c:ser>
          <c:idx val="1"/>
          <c:order val="1"/>
          <c:tx>
            <c:strRef>
              <c:f>Sheet1!$C$1</c:f>
              <c:strCache>
                <c:ptCount val="1"/>
                <c:pt idx="0">
                  <c:v>Revenue</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Sheet1!$A$2:$A$20</c:f>
              <c:strCache>
                <c:ptCount val="19"/>
                <c:pt idx="0">
                  <c:v>Manchester United</c:v>
                </c:pt>
                <c:pt idx="1">
                  <c:v>Liverpool</c:v>
                </c:pt>
                <c:pt idx="2">
                  <c:v>Manchester City</c:v>
                </c:pt>
                <c:pt idx="3">
                  <c:v>Chelsea</c:v>
                </c:pt>
                <c:pt idx="4">
                  <c:v>Tottenham Hotspur</c:v>
                </c:pt>
                <c:pt idx="5">
                  <c:v>Arsenal</c:v>
                </c:pt>
                <c:pt idx="6">
                  <c:v>Everton</c:v>
                </c:pt>
                <c:pt idx="7">
                  <c:v>Leicester City</c:v>
                </c:pt>
                <c:pt idx="8">
                  <c:v>Crystal Palace</c:v>
                </c:pt>
                <c:pt idx="9">
                  <c:v>West Ham United</c:v>
                </c:pt>
                <c:pt idx="10">
                  <c:v>Burnley</c:v>
                </c:pt>
                <c:pt idx="11">
                  <c:v>Wolverhampton Wanderers</c:v>
                </c:pt>
                <c:pt idx="12">
                  <c:v>Southampton</c:v>
                </c:pt>
                <c:pt idx="13">
                  <c:v>Watford</c:v>
                </c:pt>
                <c:pt idx="14">
                  <c:v>Brighton &amp; Hove Albion</c:v>
                </c:pt>
                <c:pt idx="15">
                  <c:v>AFC Bournemouth</c:v>
                </c:pt>
                <c:pt idx="16">
                  <c:v>Aston Villa</c:v>
                </c:pt>
                <c:pt idx="17">
                  <c:v>Norwhich City</c:v>
                </c:pt>
                <c:pt idx="18">
                  <c:v>Sheffield United</c:v>
                </c:pt>
              </c:strCache>
            </c:strRef>
          </c:cat>
          <c:val>
            <c:numRef>
              <c:f>Sheet1!$C$2:$C$20</c:f>
              <c:numCache>
                <c:ptCount val="19"/>
                <c:pt idx="0">
                  <c:v>509</c:v>
                </c:pt>
                <c:pt idx="1">
                  <c:v>490</c:v>
                </c:pt>
                <c:pt idx="2">
                  <c:v>482</c:v>
                </c:pt>
                <c:pt idx="3">
                  <c:v>412</c:v>
                </c:pt>
                <c:pt idx="4">
                  <c:v>391</c:v>
                </c:pt>
                <c:pt idx="5">
                  <c:v>340</c:v>
                </c:pt>
                <c:pt idx="6">
                  <c:v>186</c:v>
                </c:pt>
                <c:pt idx="7">
                  <c:v>150</c:v>
                </c:pt>
                <c:pt idx="8">
                  <c:v>142</c:v>
                </c:pt>
                <c:pt idx="9">
                  <c:v>141</c:v>
                </c:pt>
                <c:pt idx="10">
                  <c:v>135</c:v>
                </c:pt>
                <c:pt idx="11">
                  <c:v>133</c:v>
                </c:pt>
                <c:pt idx="12">
                  <c:v>127</c:v>
                </c:pt>
                <c:pt idx="13">
                  <c:v>120</c:v>
                </c:pt>
                <c:pt idx="14">
                  <c:v>115</c:v>
                </c:pt>
                <c:pt idx="15">
                  <c:v>95</c:v>
                </c:pt>
                <c:pt idx="16">
                  <c:v>110</c:v>
                </c:pt>
                <c:pt idx="17">
                  <c:v>119</c:v>
                </c:pt>
                <c:pt idx="18">
                  <c:v>144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Wage costs and revenues in million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2017/18</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strRef>
              <c:f>Sheet1!$A$2:$A$13</c:f>
              <c:strCache>
                <c:ptCount val="12"/>
                <c:pt idx="0">
                  <c:v>Swansea City</c:v>
                </c:pt>
                <c:pt idx="1">
                  <c:v>Stoke City</c:v>
                </c:pt>
                <c:pt idx="2">
                  <c:v>West Bromwich Albion</c:v>
                </c:pt>
                <c:pt idx="3">
                  <c:v>Barnsley</c:v>
                </c:pt>
                <c:pt idx="4">
                  <c:v>Burton Albion</c:v>
                </c:pt>
                <c:pt idx="5">
                  <c:v>Sunderland</c:v>
                </c:pt>
                <c:pt idx="6">
                  <c:v>Oldham Athletic</c:v>
                </c:pt>
                <c:pt idx="7">
                  <c:v>Northampton Town</c:v>
                </c:pt>
                <c:pt idx="8">
                  <c:v>Milton Keynes Dons</c:v>
                </c:pt>
                <c:pt idx="9">
                  <c:v>Bury</c:v>
                </c:pt>
                <c:pt idx="10">
                  <c:v>Barnet</c:v>
                </c:pt>
                <c:pt idx="11">
                  <c:v>Chesterfield</c:v>
                </c:pt>
              </c:strCache>
            </c:strRef>
          </c:cat>
          <c:val>
            <c:numRef>
              <c:f>Sheet1!$B$2:$B$13</c:f>
              <c:numCache>
                <c:ptCount val="12"/>
                <c:pt idx="0">
                  <c:v>20623</c:v>
                </c:pt>
                <c:pt idx="1">
                  <c:v>29280</c:v>
                </c:pt>
                <c:pt idx="2">
                  <c:v>24534</c:v>
                </c:pt>
                <c:pt idx="3">
                  <c:v>13668</c:v>
                </c:pt>
                <c:pt idx="4">
                  <c:v>4643</c:v>
                </c:pt>
                <c:pt idx="5">
                  <c:v>27729</c:v>
                </c:pt>
                <c:pt idx="6">
                  <c:v>4817</c:v>
                </c:pt>
                <c:pt idx="7">
                  <c:v>5841</c:v>
                </c:pt>
                <c:pt idx="8">
                  <c:v>9256</c:v>
                </c:pt>
                <c:pt idx="9">
                  <c:v>4099</c:v>
                </c:pt>
                <c:pt idx="10">
                  <c:v>2113</c:v>
                </c:pt>
                <c:pt idx="11">
                  <c:v>5359</c:v>
                </c:pt>
              </c:numCache>
            </c:numRef>
          </c:val>
        </c:ser>
        <c:ser>
          <c:idx val="1"/>
          <c:order val="1"/>
          <c:tx>
            <c:strRef>
              <c:f>Sheet1!$C$1</c:f>
              <c:strCache>
                <c:ptCount val="1"/>
                <c:pt idx="0">
                  <c:v>2018/19</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strRef>
              <c:f>Sheet1!$A$2:$A$13</c:f>
              <c:strCache>
                <c:ptCount val="12"/>
                <c:pt idx="0">
                  <c:v>Swansea City</c:v>
                </c:pt>
                <c:pt idx="1">
                  <c:v>Stoke City</c:v>
                </c:pt>
                <c:pt idx="2">
                  <c:v>West Bromwich Albion</c:v>
                </c:pt>
                <c:pt idx="3">
                  <c:v>Barnsley</c:v>
                </c:pt>
                <c:pt idx="4">
                  <c:v>Burton Albion</c:v>
                </c:pt>
                <c:pt idx="5">
                  <c:v>Sunderland</c:v>
                </c:pt>
                <c:pt idx="6">
                  <c:v>Oldham Athletic</c:v>
                </c:pt>
                <c:pt idx="7">
                  <c:v>Northampton Town</c:v>
                </c:pt>
                <c:pt idx="8">
                  <c:v>Milton Keynes Dons</c:v>
                </c:pt>
                <c:pt idx="9">
                  <c:v>Bury</c:v>
                </c:pt>
                <c:pt idx="10">
                  <c:v>Barnet</c:v>
                </c:pt>
                <c:pt idx="11">
                  <c:v>Chesterfield</c:v>
                </c:pt>
              </c:strCache>
            </c:strRef>
          </c:cat>
          <c:val>
            <c:numRef>
              <c:f>Sheet1!$C$2:$C$13</c:f>
              <c:numCache>
                <c:ptCount val="12"/>
                <c:pt idx="0">
                  <c:v>18758</c:v>
                </c:pt>
                <c:pt idx="1">
                  <c:v>25200</c:v>
                </c:pt>
                <c:pt idx="2">
                  <c:v>24107</c:v>
                </c:pt>
                <c:pt idx="3">
                  <c:v>12516</c:v>
                </c:pt>
                <c:pt idx="4">
                  <c:v>3352</c:v>
                </c:pt>
                <c:pt idx="5">
                  <c:v>32157</c:v>
                </c:pt>
                <c:pt idx="6">
                  <c:v>5054</c:v>
                </c:pt>
                <c:pt idx="7">
                  <c:v>5100</c:v>
                </c:pt>
                <c:pt idx="8">
                  <c:v>8265</c:v>
                </c:pt>
                <c:pt idx="9">
                  <c:v>4136</c:v>
                </c:pt>
                <c:pt idx="10">
                  <c:v>1354</c:v>
                </c:pt>
                <c:pt idx="11">
                  <c:v>4504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Average match attendance</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2021/22</c:v>
                </c:pt>
              </c:strCache>
            </c:strRef>
          </c:tx>
          <c:spPr>
            <a:solidFill>
              <a:srgbClr val="2875DD"/>
            </a:solidFill>
            <a:ln>
              <a:solidFill>
                <a:srgbClr val="2875DD"/>
              </a:solidFill>
            </a:ln>
          </c:spPr>
          <c:invertIfNegative val="0"/>
          <c:dLbls>
            <c:dLbl>
              <c:idx val="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Sheet1!$A$2:$A$16</c:f>
              <c:strCache>
                <c:ptCount val="15"/>
                <c:pt idx="0">
                  <c:v>Manchester City (Etihad)</c:v>
                </c:pt>
                <c:pt idx="1">
                  <c:v>Manchester United (TeamViewer)</c:v>
                </c:pt>
                <c:pt idx="2">
                  <c:v>Tottenham Hotspur (AIA)</c:v>
                </c:pt>
                <c:pt idx="3">
                  <c:v>Chelsea FC (Three)</c:v>
                </c:pt>
                <c:pt idx="4">
                  <c:v>Arsenal FC (Emirates)</c:v>
                </c:pt>
                <c:pt idx="5">
                  <c:v>Liverpool FC (Standard Chartered)</c:v>
                </c:pt>
                <c:pt idx="6">
                  <c:v>West Ham United (Betway)</c:v>
                </c:pt>
                <c:pt idx="7">
                  <c:v>Everton FC (Cazoo)</c:v>
                </c:pt>
                <c:pt idx="8">
                  <c:v>Wolverhampton Wanderers FC (ManBetX)</c:v>
                </c:pt>
                <c:pt idx="9">
                  <c:v>Crystal Palace (W88)</c:v>
                </c:pt>
                <c:pt idx="10">
                  <c:v>Newcastle United (Fun88)</c:v>
                </c:pt>
                <c:pt idx="11">
                  <c:v>Aston Villa (Cazoo)</c:v>
                </c:pt>
                <c:pt idx="12">
                  <c:v>Leeds United (SBOTOP)</c:v>
                </c:pt>
                <c:pt idx="13">
                  <c:v>Watford (Stake.com)</c:v>
                </c:pt>
                <c:pt idx="14">
                  <c:v>Burnley (Umbro)</c:v>
                </c:pt>
              </c:strCache>
            </c:strRef>
          </c:cat>
          <c:val>
            <c:numRef>
              <c:f>Sheet1!$B$2:$B$16</c:f>
              <c:numCache>
                <c:ptCount val="15"/>
                <c:pt idx="0">
                  <c:v>67.5</c:v>
                </c:pt>
                <c:pt idx="1">
                  <c:v>47</c:v>
                </c:pt>
                <c:pt idx="2">
                  <c:v>40</c:v>
                </c:pt>
                <c:pt idx="3">
                  <c:v>40</c:v>
                </c:pt>
                <c:pt idx="4">
                  <c:v>40</c:v>
                </c:pt>
                <c:pt idx="5">
                  <c:v>32</c:v>
                </c:pt>
                <c:pt idx="6">
                  <c:v>10</c:v>
                </c:pt>
                <c:pt idx="7">
                  <c:v>10</c:v>
                </c:pt>
                <c:pt idx="8">
                  <c:v>8</c:v>
                </c:pt>
                <c:pt idx="9">
                  <c:v>6.5</c:v>
                </c:pt>
                <c:pt idx="10">
                  <c:v>6.5</c:v>
                </c:pt>
                <c:pt idx="11">
                  <c:v>6</c:v>
                </c:pt>
                <c:pt idx="12">
                  <c:v>6</c:v>
                </c:pt>
                <c:pt idx="13">
                  <c:v>5</c:v>
                </c:pt>
                <c:pt idx="14">
                  <c:v>1.5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Sheet1!$A$2:$A$14</c:f>
              <c:strCache>
                <c:ptCount val="13"/>
                <c:pt idx="0">
                  <c:v>2009/10</c:v>
                </c:pt>
                <c:pt idx="1">
                  <c:v>2010/11</c:v>
                </c:pt>
                <c:pt idx="2">
                  <c:v>2011/12</c:v>
                </c:pt>
                <c:pt idx="3">
                  <c:v>2012/13</c:v>
                </c:pt>
                <c:pt idx="4">
                  <c:v>2013/14</c:v>
                </c:pt>
                <c:pt idx="5">
                  <c:v>2014/15</c:v>
                </c:pt>
                <c:pt idx="6">
                  <c:v>2015/16</c:v>
                </c:pt>
                <c:pt idx="7">
                  <c:v>2016/17</c:v>
                </c:pt>
                <c:pt idx="8">
                  <c:v>2017/18</c:v>
                </c:pt>
                <c:pt idx="9">
                  <c:v>2018/19</c:v>
                </c:pt>
                <c:pt idx="10">
                  <c:v>2019/20*</c:v>
                </c:pt>
                <c:pt idx="11">
                  <c:v>2020/21*</c:v>
                </c:pt>
                <c:pt idx="12">
                  <c:v>2021/22</c:v>
                </c:pt>
              </c:strCache>
            </c:strRef>
          </c:cat>
          <c:val>
            <c:numRef>
              <c:f>Sheet1!$B$2:$B$14</c:f>
              <c:numCache>
                <c:ptCount val="13"/>
                <c:pt idx="0">
                  <c:v>34215</c:v>
                </c:pt>
                <c:pt idx="1">
                  <c:v>35356</c:v>
                </c:pt>
                <c:pt idx="2">
                  <c:v>34646</c:v>
                </c:pt>
                <c:pt idx="3">
                  <c:v>35903</c:v>
                </c:pt>
                <c:pt idx="4">
                  <c:v>36691</c:v>
                </c:pt>
                <c:pt idx="5">
                  <c:v>36163</c:v>
                </c:pt>
                <c:pt idx="6">
                  <c:v>36490</c:v>
                </c:pt>
                <c:pt idx="7">
                  <c:v>35838</c:v>
                </c:pt>
                <c:pt idx="8">
                  <c:v>38495</c:v>
                </c:pt>
                <c:pt idx="9">
                  <c:v>38484</c:v>
                </c:pt>
                <c:pt idx="10">
                  <c:v>29821</c:v>
                </c:pt>
                <c:pt idx="11">
                  <c:v>461</c:v>
                </c:pt>
                <c:pt idx="12">
                  <c:v>39472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Average attendance</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Sheet1!$A$2:$A$16</c:f>
              <c:strCache>
                <c:ptCount val="15"/>
                <c:pt idx="0">
                  <c:v>Manchester United (Old Trafford)</c:v>
                </c:pt>
                <c:pt idx="1">
                  <c:v>Tottenham Hotspur (Tottenham Hotspur Stadium)</c:v>
                </c:pt>
                <c:pt idx="2">
                  <c:v>Arsenal FC (Emirates Stadium)</c:v>
                </c:pt>
                <c:pt idx="3">
                  <c:v>West Ham United (Queen Elizabeth Olympic Park)</c:v>
                </c:pt>
                <c:pt idx="4">
                  <c:v>Manchester City (Etihad Stadium)</c:v>
                </c:pt>
                <c:pt idx="5">
                  <c:v>Liverpool FC (Anfield)</c:v>
                </c:pt>
                <c:pt idx="6">
                  <c:v>Newcastle United (St James' Park)</c:v>
                </c:pt>
                <c:pt idx="7">
                  <c:v>Aston Villa (Villa Park)</c:v>
                </c:pt>
                <c:pt idx="8">
                  <c:v>Chelsea (Stamford Bridge)</c:v>
                </c:pt>
                <c:pt idx="9">
                  <c:v>Everton FC (Goodison Park)</c:v>
                </c:pt>
                <c:pt idx="10">
                  <c:v>Leeds United (Elland Road)</c:v>
                </c:pt>
                <c:pt idx="11">
                  <c:v>Southampton FC (St Mary's Stadium)</c:v>
                </c:pt>
                <c:pt idx="12">
                  <c:v>Leicester City (King Power Stadium)</c:v>
                </c:pt>
                <c:pt idx="13">
                  <c:v>Wolverhampton Wanderers (Molineux Stadium)</c:v>
                </c:pt>
                <c:pt idx="14">
                  <c:v>Brighton &amp; Hove Albion (The American Express Community Stadium)</c:v>
                </c:pt>
              </c:strCache>
            </c:strRef>
          </c:cat>
          <c:val>
            <c:numRef>
              <c:f>Sheet1!$B$2:$B$16</c:f>
              <c:numCache>
                <c:ptCount val="15"/>
                <c:pt idx="0">
                  <c:v>74140</c:v>
                </c:pt>
                <c:pt idx="1">
                  <c:v>62850</c:v>
                </c:pt>
                <c:pt idx="2">
                  <c:v>60704</c:v>
                </c:pt>
                <c:pt idx="3">
                  <c:v>60000</c:v>
                </c:pt>
                <c:pt idx="4">
                  <c:v>55017</c:v>
                </c:pt>
                <c:pt idx="5">
                  <c:v>53394</c:v>
                </c:pt>
                <c:pt idx="6">
                  <c:v>52305</c:v>
                </c:pt>
                <c:pt idx="7">
                  <c:v>42749</c:v>
                </c:pt>
                <c:pt idx="8">
                  <c:v>40267</c:v>
                </c:pt>
                <c:pt idx="9">
                  <c:v>39414</c:v>
                </c:pt>
                <c:pt idx="10">
                  <c:v>37678</c:v>
                </c:pt>
                <c:pt idx="11">
                  <c:v>32384</c:v>
                </c:pt>
                <c:pt idx="12">
                  <c:v>32261</c:v>
                </c:pt>
                <c:pt idx="13">
                  <c:v>32050</c:v>
                </c:pt>
                <c:pt idx="14">
                  <c:v>31780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Sheet1!$A$2:$A$16</c:f>
              <c:strCache>
                <c:ptCount val="15"/>
                <c:pt idx="0">
                  <c:v>Manchester United</c:v>
                </c:pt>
                <c:pt idx="1">
                  <c:v>Arsenal FC</c:v>
                </c:pt>
                <c:pt idx="2">
                  <c:v>West Ham United</c:v>
                </c:pt>
                <c:pt idx="3">
                  <c:v>Tottenham Hotspur</c:v>
                </c:pt>
                <c:pt idx="4">
                  <c:v>Liverpool FC</c:v>
                </c:pt>
                <c:pt idx="5">
                  <c:v>Manchester City</c:v>
                </c:pt>
                <c:pt idx="6">
                  <c:v>Newcastle United</c:v>
                </c:pt>
                <c:pt idx="7">
                  <c:v>Aston Villa</c:v>
                </c:pt>
                <c:pt idx="8">
                  <c:v>Everton FC</c:v>
                </c:pt>
                <c:pt idx="9">
                  <c:v>Chelsea FC</c:v>
                </c:pt>
                <c:pt idx="10">
                  <c:v>Leeds United</c:v>
                </c:pt>
                <c:pt idx="11">
                  <c:v>Leicester City</c:v>
                </c:pt>
                <c:pt idx="12">
                  <c:v>Brighton &amp; Hove Albion</c:v>
                </c:pt>
                <c:pt idx="13">
                  <c:v>Wolverhampton Wanderers</c:v>
                </c:pt>
                <c:pt idx="14">
                  <c:v>Southampton FC</c:v>
                </c:pt>
              </c:strCache>
            </c:strRef>
          </c:cat>
          <c:val>
            <c:numRef>
              <c:f>Sheet1!$B$2:$B$16</c:f>
              <c:numCache>
                <c:ptCount val="15"/>
                <c:pt idx="0">
                  <c:v>72992</c:v>
                </c:pt>
                <c:pt idx="1">
                  <c:v>59776</c:v>
                </c:pt>
                <c:pt idx="2">
                  <c:v>57915</c:v>
                </c:pt>
                <c:pt idx="3">
                  <c:v>56523</c:v>
                </c:pt>
                <c:pt idx="4">
                  <c:v>53027</c:v>
                </c:pt>
                <c:pt idx="5">
                  <c:v>52739</c:v>
                </c:pt>
                <c:pt idx="6">
                  <c:v>51487</c:v>
                </c:pt>
                <c:pt idx="7">
                  <c:v>41838</c:v>
                </c:pt>
                <c:pt idx="8">
                  <c:v>38441</c:v>
                </c:pt>
                <c:pt idx="9">
                  <c:v>36424</c:v>
                </c:pt>
                <c:pt idx="10">
                  <c:v>36308</c:v>
                </c:pt>
                <c:pt idx="11">
                  <c:v>32440</c:v>
                </c:pt>
                <c:pt idx="12">
                  <c:v>30988</c:v>
                </c:pt>
                <c:pt idx="13">
                  <c:v>30725</c:v>
                </c:pt>
                <c:pt idx="14">
                  <c:v>29939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England</c:v>
                </c:pt>
              </c:strCache>
            </c:strRef>
          </c:tx>
          <c:spPr>
            <a:ln>
              <a:solidFill>
                <a:srgbClr val="2875DD"/>
              </a:solidFill>
            </a:ln>
          </c:spPr>
          <c:marker>
            <c:symbol val="circle"/>
            <c:spPr>
              <a:solidFill>
                <a:srgbClr val="2875DD"/>
              </a:solidFill>
              <a:ln>
                <a:solidFill>
                  <a:srgbClr val="2875DD"/>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Sheet1!$A$2:$A$27</c:f>
              <c:strCache>
                <c:ptCount val="26"/>
                <c:pt idx="0">
                  <c:v>96/97</c:v>
                </c:pt>
                <c:pt idx="1">
                  <c:v>97/98</c:v>
                </c:pt>
                <c:pt idx="2">
                  <c:v>98/99</c:v>
                </c:pt>
                <c:pt idx="3">
                  <c:v>99/00</c:v>
                </c:pt>
                <c:pt idx="4">
                  <c:v>00/01</c:v>
                </c:pt>
                <c:pt idx="5">
                  <c:v>01/02</c:v>
                </c:pt>
                <c:pt idx="6">
                  <c:v>02/03</c:v>
                </c:pt>
                <c:pt idx="7">
                  <c:v>03/04</c:v>
                </c:pt>
                <c:pt idx="8">
                  <c:v>04/05</c:v>
                </c:pt>
                <c:pt idx="9">
                  <c:v>05/06</c:v>
                </c:pt>
                <c:pt idx="10">
                  <c:v>06/07</c:v>
                </c:pt>
                <c:pt idx="11">
                  <c:v>07/08</c:v>
                </c:pt>
                <c:pt idx="12">
                  <c:v>08/09</c:v>
                </c:pt>
                <c:pt idx="13">
                  <c:v>09/10</c:v>
                </c:pt>
                <c:pt idx="14">
                  <c:v>10/11</c:v>
                </c:pt>
                <c:pt idx="15">
                  <c:v>11/12</c:v>
                </c:pt>
                <c:pt idx="16">
                  <c:v>12/13</c:v>
                </c:pt>
                <c:pt idx="17">
                  <c:v>13/14</c:v>
                </c:pt>
                <c:pt idx="18">
                  <c:v>14/15</c:v>
                </c:pt>
                <c:pt idx="19">
                  <c:v>15/16</c:v>
                </c:pt>
                <c:pt idx="20">
                  <c:v>16/17</c:v>
                </c:pt>
                <c:pt idx="21">
                  <c:v>17/18</c:v>
                </c:pt>
                <c:pt idx="22">
                  <c:v>18/19</c:v>
                </c:pt>
                <c:pt idx="23">
                  <c:v>19/20</c:v>
                </c:pt>
                <c:pt idx="24">
                  <c:v>20/21*</c:v>
                </c:pt>
                <c:pt idx="25">
                  <c:v>21/22*</c:v>
                </c:pt>
              </c:strCache>
            </c:strRef>
          </c:cat>
          <c:val>
            <c:numRef>
              <c:f>Sheet1!$B$2:$B$27</c:f>
              <c:numCache>
                <c:ptCount val="26"/>
                <c:pt idx="0">
                  <c:v>685</c:v>
                </c:pt>
                <c:pt idx="1">
                  <c:v>895</c:v>
                </c:pt>
                <c:pt idx="2">
                  <c:v>1024</c:v>
                </c:pt>
                <c:pt idx="3">
                  <c:v>1219</c:v>
                </c:pt>
                <c:pt idx="4">
                  <c:v>1557</c:v>
                </c:pt>
                <c:pt idx="5">
                  <c:v>1747</c:v>
                </c:pt>
                <c:pt idx="6">
                  <c:v>1791</c:v>
                </c:pt>
                <c:pt idx="7">
                  <c:v>1977</c:v>
                </c:pt>
                <c:pt idx="8">
                  <c:v>1975</c:v>
                </c:pt>
                <c:pt idx="9">
                  <c:v>1995</c:v>
                </c:pt>
                <c:pt idx="10">
                  <c:v>2273</c:v>
                </c:pt>
                <c:pt idx="11">
                  <c:v>2441</c:v>
                </c:pt>
                <c:pt idx="12">
                  <c:v>2326</c:v>
                </c:pt>
                <c:pt idx="13">
                  <c:v>2479</c:v>
                </c:pt>
                <c:pt idx="14">
                  <c:v>2515</c:v>
                </c:pt>
                <c:pt idx="15">
                  <c:v>2900</c:v>
                </c:pt>
                <c:pt idx="16">
                  <c:v>2946</c:v>
                </c:pt>
                <c:pt idx="17">
                  <c:v>3897</c:v>
                </c:pt>
                <c:pt idx="18">
                  <c:v>4403</c:v>
                </c:pt>
                <c:pt idx="19">
                  <c:v>4865</c:v>
                </c:pt>
                <c:pt idx="20">
                  <c:v>5301</c:v>
                </c:pt>
                <c:pt idx="21">
                  <c:v>5440</c:v>
                </c:pt>
                <c:pt idx="22">
                  <c:v>5843</c:v>
                </c:pt>
                <c:pt idx="23">
                  <c:v>5134</c:v>
                </c:pt>
                <c:pt idx="24">
                  <c:v>5700</c:v>
                </c:pt>
                <c:pt idx="25">
                  <c:v>6100</c:v>
                </c:pt>
              </c:numCache>
            </c:numRef>
          </c:val>
          <c:smooth val="0"/>
        </c:ser>
        <c:ser>
          <c:idx val="1"/>
          <c:order val="1"/>
          <c:tx>
            <c:strRef>
              <c:f>Sheet1!$C$1</c:f>
              <c:strCache>
                <c:ptCount val="1"/>
                <c:pt idx="0">
                  <c:v>Germany</c:v>
                </c:pt>
              </c:strCache>
            </c:strRef>
          </c:tx>
          <c:spPr>
            <a:ln>
              <a:solidFill>
                <a:srgbClr val="0F283E"/>
              </a:solidFill>
            </a:ln>
          </c:spPr>
          <c:marker>
            <c:symbol val="circle"/>
            <c:spPr>
              <a:solidFill>
                <a:srgbClr val="0F283E"/>
              </a:solidFill>
              <a:ln>
                <a:solidFill>
                  <a:srgbClr val="0F283E"/>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Sheet1!$A$2:$A$27</c:f>
              <c:strCache>
                <c:ptCount val="26"/>
                <c:pt idx="0">
                  <c:v>96/97</c:v>
                </c:pt>
                <c:pt idx="1">
                  <c:v>97/98</c:v>
                </c:pt>
                <c:pt idx="2">
                  <c:v>98/99</c:v>
                </c:pt>
                <c:pt idx="3">
                  <c:v>99/00</c:v>
                </c:pt>
                <c:pt idx="4">
                  <c:v>00/01</c:v>
                </c:pt>
                <c:pt idx="5">
                  <c:v>01/02</c:v>
                </c:pt>
                <c:pt idx="6">
                  <c:v>02/03</c:v>
                </c:pt>
                <c:pt idx="7">
                  <c:v>03/04</c:v>
                </c:pt>
                <c:pt idx="8">
                  <c:v>04/05</c:v>
                </c:pt>
                <c:pt idx="9">
                  <c:v>05/06</c:v>
                </c:pt>
                <c:pt idx="10">
                  <c:v>06/07</c:v>
                </c:pt>
                <c:pt idx="11">
                  <c:v>07/08</c:v>
                </c:pt>
                <c:pt idx="12">
                  <c:v>08/09</c:v>
                </c:pt>
                <c:pt idx="13">
                  <c:v>09/10</c:v>
                </c:pt>
                <c:pt idx="14">
                  <c:v>10/11</c:v>
                </c:pt>
                <c:pt idx="15">
                  <c:v>11/12</c:v>
                </c:pt>
                <c:pt idx="16">
                  <c:v>12/13</c:v>
                </c:pt>
                <c:pt idx="17">
                  <c:v>13/14</c:v>
                </c:pt>
                <c:pt idx="18">
                  <c:v>14/15</c:v>
                </c:pt>
                <c:pt idx="19">
                  <c:v>15/16</c:v>
                </c:pt>
                <c:pt idx="20">
                  <c:v>16/17</c:v>
                </c:pt>
                <c:pt idx="21">
                  <c:v>17/18</c:v>
                </c:pt>
                <c:pt idx="22">
                  <c:v>18/19</c:v>
                </c:pt>
                <c:pt idx="23">
                  <c:v>19/20</c:v>
                </c:pt>
                <c:pt idx="24">
                  <c:v>20/21*</c:v>
                </c:pt>
                <c:pt idx="25">
                  <c:v>21/22*</c:v>
                </c:pt>
              </c:strCache>
            </c:strRef>
          </c:cat>
          <c:val>
            <c:numRef>
              <c:f>Sheet1!$C$2:$C$27</c:f>
              <c:numCache>
                <c:ptCount val="26"/>
                <c:pt idx="0">
                  <c:v>444</c:v>
                </c:pt>
                <c:pt idx="1">
                  <c:v>569</c:v>
                </c:pt>
                <c:pt idx="2">
                  <c:v>577</c:v>
                </c:pt>
                <c:pt idx="3">
                  <c:v>681</c:v>
                </c:pt>
                <c:pt idx="4">
                  <c:v>880</c:v>
                </c:pt>
                <c:pt idx="5">
                  <c:v>1043</c:v>
                </c:pt>
                <c:pt idx="6">
                  <c:v>1108</c:v>
                </c:pt>
                <c:pt idx="7">
                  <c:v>1058</c:v>
                </c:pt>
                <c:pt idx="8">
                  <c:v>1236</c:v>
                </c:pt>
                <c:pt idx="9">
                  <c:v>1195</c:v>
                </c:pt>
                <c:pt idx="10">
                  <c:v>1379</c:v>
                </c:pt>
                <c:pt idx="11">
                  <c:v>1438</c:v>
                </c:pt>
                <c:pt idx="12">
                  <c:v>1575</c:v>
                </c:pt>
                <c:pt idx="13">
                  <c:v>1664</c:v>
                </c:pt>
                <c:pt idx="14">
                  <c:v>1746</c:v>
                </c:pt>
                <c:pt idx="15">
                  <c:v>1900</c:v>
                </c:pt>
                <c:pt idx="16">
                  <c:v>2018</c:v>
                </c:pt>
                <c:pt idx="17">
                  <c:v>2275</c:v>
                </c:pt>
                <c:pt idx="18">
                  <c:v>2392</c:v>
                </c:pt>
                <c:pt idx="19">
                  <c:v>2712</c:v>
                </c:pt>
                <c:pt idx="20">
                  <c:v>2793</c:v>
                </c:pt>
                <c:pt idx="21">
                  <c:v>3168</c:v>
                </c:pt>
                <c:pt idx="22">
                  <c:v>3345</c:v>
                </c:pt>
                <c:pt idx="23">
                  <c:v>3208</c:v>
                </c:pt>
                <c:pt idx="24">
                  <c:v>2900</c:v>
                </c:pt>
                <c:pt idx="25">
                  <c:v>3000</c:v>
                </c:pt>
              </c:numCache>
            </c:numRef>
          </c:val>
          <c:smooth val="0"/>
        </c:ser>
        <c:ser>
          <c:idx val="2"/>
          <c:order val="2"/>
          <c:tx>
            <c:strRef>
              <c:f>Sheet1!$D$1</c:f>
              <c:strCache>
                <c:ptCount val="1"/>
                <c:pt idx="0">
                  <c:v>Spain</c:v>
                </c:pt>
              </c:strCache>
            </c:strRef>
          </c:tx>
          <c:spPr>
            <a:ln>
              <a:solidFill>
                <a:srgbClr val="BABABA"/>
              </a:solidFill>
            </a:ln>
          </c:spPr>
          <c:marker>
            <c:symbol val="circle"/>
            <c:spPr>
              <a:solidFill>
                <a:srgbClr val="BABABA"/>
              </a:solidFill>
              <a:ln>
                <a:solidFill>
                  <a:srgbClr val="BABABA"/>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Sheet1!$A$2:$A$27</c:f>
              <c:strCache>
                <c:ptCount val="26"/>
                <c:pt idx="0">
                  <c:v>96/97</c:v>
                </c:pt>
                <c:pt idx="1">
                  <c:v>97/98</c:v>
                </c:pt>
                <c:pt idx="2">
                  <c:v>98/99</c:v>
                </c:pt>
                <c:pt idx="3">
                  <c:v>99/00</c:v>
                </c:pt>
                <c:pt idx="4">
                  <c:v>00/01</c:v>
                </c:pt>
                <c:pt idx="5">
                  <c:v>01/02</c:v>
                </c:pt>
                <c:pt idx="6">
                  <c:v>02/03</c:v>
                </c:pt>
                <c:pt idx="7">
                  <c:v>03/04</c:v>
                </c:pt>
                <c:pt idx="8">
                  <c:v>04/05</c:v>
                </c:pt>
                <c:pt idx="9">
                  <c:v>05/06</c:v>
                </c:pt>
                <c:pt idx="10">
                  <c:v>06/07</c:v>
                </c:pt>
                <c:pt idx="11">
                  <c:v>07/08</c:v>
                </c:pt>
                <c:pt idx="12">
                  <c:v>08/09</c:v>
                </c:pt>
                <c:pt idx="13">
                  <c:v>09/10</c:v>
                </c:pt>
                <c:pt idx="14">
                  <c:v>10/11</c:v>
                </c:pt>
                <c:pt idx="15">
                  <c:v>11/12</c:v>
                </c:pt>
                <c:pt idx="16">
                  <c:v>12/13</c:v>
                </c:pt>
                <c:pt idx="17">
                  <c:v>13/14</c:v>
                </c:pt>
                <c:pt idx="18">
                  <c:v>14/15</c:v>
                </c:pt>
                <c:pt idx="19">
                  <c:v>15/16</c:v>
                </c:pt>
                <c:pt idx="20">
                  <c:v>16/17</c:v>
                </c:pt>
                <c:pt idx="21">
                  <c:v>17/18</c:v>
                </c:pt>
                <c:pt idx="22">
                  <c:v>18/19</c:v>
                </c:pt>
                <c:pt idx="23">
                  <c:v>19/20</c:v>
                </c:pt>
                <c:pt idx="24">
                  <c:v>20/21*</c:v>
                </c:pt>
                <c:pt idx="25">
                  <c:v>21/22*</c:v>
                </c:pt>
              </c:strCache>
            </c:strRef>
          </c:cat>
          <c:val>
            <c:numRef>
              <c:f>Sheet1!$D$2:$D$27</c:f>
              <c:numCache>
                <c:ptCount val="26"/>
                <c:pt idx="0">
                  <c:v>524</c:v>
                </c:pt>
                <c:pt idx="1">
                  <c:v>513</c:v>
                </c:pt>
                <c:pt idx="2">
                  <c:v>612</c:v>
                </c:pt>
                <c:pt idx="3">
                  <c:v>722</c:v>
                </c:pt>
                <c:pt idx="4">
                  <c:v>676</c:v>
                </c:pt>
                <c:pt idx="5">
                  <c:v>776</c:v>
                </c:pt>
                <c:pt idx="6">
                  <c:v>847</c:v>
                </c:pt>
                <c:pt idx="7">
                  <c:v>953</c:v>
                </c:pt>
                <c:pt idx="8">
                  <c:v>1029</c:v>
                </c:pt>
                <c:pt idx="9">
                  <c:v>1158</c:v>
                </c:pt>
                <c:pt idx="10">
                  <c:v>1326</c:v>
                </c:pt>
                <c:pt idx="11">
                  <c:v>1438</c:v>
                </c:pt>
                <c:pt idx="12">
                  <c:v>1501</c:v>
                </c:pt>
                <c:pt idx="13">
                  <c:v>1644</c:v>
                </c:pt>
                <c:pt idx="14">
                  <c:v>1718</c:v>
                </c:pt>
                <c:pt idx="15">
                  <c:v>1800</c:v>
                </c:pt>
                <c:pt idx="16">
                  <c:v>1868</c:v>
                </c:pt>
                <c:pt idx="17">
                  <c:v>1933</c:v>
                </c:pt>
                <c:pt idx="18">
                  <c:v>2053</c:v>
                </c:pt>
                <c:pt idx="19">
                  <c:v>2437</c:v>
                </c:pt>
                <c:pt idx="20">
                  <c:v>2865</c:v>
                </c:pt>
                <c:pt idx="21">
                  <c:v>3073</c:v>
                </c:pt>
                <c:pt idx="22">
                  <c:v>3378</c:v>
                </c:pt>
                <c:pt idx="23">
                  <c:v>3117</c:v>
                </c:pt>
                <c:pt idx="24">
                  <c:v>3100</c:v>
                </c:pt>
                <c:pt idx="25">
                  <c:v>3400</c:v>
                </c:pt>
              </c:numCache>
            </c:numRef>
          </c:val>
          <c:smooth val="0"/>
        </c:ser>
        <c:ser>
          <c:idx val="3"/>
          <c:order val="3"/>
          <c:tx>
            <c:strRef>
              <c:f>Sheet1!$E$1</c:f>
              <c:strCache>
                <c:ptCount val="1"/>
                <c:pt idx="0">
                  <c:v>Italy</c:v>
                </c:pt>
              </c:strCache>
            </c:strRef>
          </c:tx>
          <c:spPr>
            <a:ln>
              <a:solidFill>
                <a:srgbClr val="A60B0B"/>
              </a:solidFill>
            </a:ln>
          </c:spPr>
          <c:marker>
            <c:symbol val="circle"/>
            <c:spPr>
              <a:solidFill>
                <a:srgbClr val="A60B0B"/>
              </a:solidFill>
              <a:ln>
                <a:solidFill>
                  <a:srgbClr val="A60B0B"/>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Sheet1!$A$2:$A$27</c:f>
              <c:strCache>
                <c:ptCount val="26"/>
                <c:pt idx="0">
                  <c:v>96/97</c:v>
                </c:pt>
                <c:pt idx="1">
                  <c:v>97/98</c:v>
                </c:pt>
                <c:pt idx="2">
                  <c:v>98/99</c:v>
                </c:pt>
                <c:pt idx="3">
                  <c:v>99/00</c:v>
                </c:pt>
                <c:pt idx="4">
                  <c:v>00/01</c:v>
                </c:pt>
                <c:pt idx="5">
                  <c:v>01/02</c:v>
                </c:pt>
                <c:pt idx="6">
                  <c:v>02/03</c:v>
                </c:pt>
                <c:pt idx="7">
                  <c:v>03/04</c:v>
                </c:pt>
                <c:pt idx="8">
                  <c:v>04/05</c:v>
                </c:pt>
                <c:pt idx="9">
                  <c:v>05/06</c:v>
                </c:pt>
                <c:pt idx="10">
                  <c:v>06/07</c:v>
                </c:pt>
                <c:pt idx="11">
                  <c:v>07/08</c:v>
                </c:pt>
                <c:pt idx="12">
                  <c:v>08/09</c:v>
                </c:pt>
                <c:pt idx="13">
                  <c:v>09/10</c:v>
                </c:pt>
                <c:pt idx="14">
                  <c:v>10/11</c:v>
                </c:pt>
                <c:pt idx="15">
                  <c:v>11/12</c:v>
                </c:pt>
                <c:pt idx="16">
                  <c:v>12/13</c:v>
                </c:pt>
                <c:pt idx="17">
                  <c:v>13/14</c:v>
                </c:pt>
                <c:pt idx="18">
                  <c:v>14/15</c:v>
                </c:pt>
                <c:pt idx="19">
                  <c:v>15/16</c:v>
                </c:pt>
                <c:pt idx="20">
                  <c:v>16/17</c:v>
                </c:pt>
                <c:pt idx="21">
                  <c:v>17/18</c:v>
                </c:pt>
                <c:pt idx="22">
                  <c:v>18/19</c:v>
                </c:pt>
                <c:pt idx="23">
                  <c:v>19/20</c:v>
                </c:pt>
                <c:pt idx="24">
                  <c:v>20/21*</c:v>
                </c:pt>
                <c:pt idx="25">
                  <c:v>21/22*</c:v>
                </c:pt>
              </c:strCache>
            </c:strRef>
          </c:cat>
          <c:val>
            <c:numRef>
              <c:f>Sheet1!$E$2:$E$27</c:f>
              <c:numCache>
                <c:ptCount val="26"/>
                <c:pt idx="0">
                  <c:v>551</c:v>
                </c:pt>
                <c:pt idx="1">
                  <c:v>650</c:v>
                </c:pt>
                <c:pt idx="2">
                  <c:v>714</c:v>
                </c:pt>
                <c:pt idx="3">
                  <c:v>954</c:v>
                </c:pt>
                <c:pt idx="4">
                  <c:v>1027</c:v>
                </c:pt>
                <c:pt idx="5">
                  <c:v>1017</c:v>
                </c:pt>
                <c:pt idx="6">
                  <c:v>1024</c:v>
                </c:pt>
                <c:pt idx="7">
                  <c:v>1052</c:v>
                </c:pt>
                <c:pt idx="8">
                  <c:v>1219</c:v>
                </c:pt>
                <c:pt idx="9">
                  <c:v>1277</c:v>
                </c:pt>
                <c:pt idx="10">
                  <c:v>1064</c:v>
                </c:pt>
                <c:pt idx="11">
                  <c:v>1421</c:v>
                </c:pt>
                <c:pt idx="12">
                  <c:v>1494</c:v>
                </c:pt>
                <c:pt idx="13">
                  <c:v>1532</c:v>
                </c:pt>
                <c:pt idx="14">
                  <c:v>1553</c:v>
                </c:pt>
                <c:pt idx="15">
                  <c:v>1600</c:v>
                </c:pt>
                <c:pt idx="16">
                  <c:v>1677</c:v>
                </c:pt>
                <c:pt idx="17">
                  <c:v>1700</c:v>
                </c:pt>
                <c:pt idx="18">
                  <c:v>1790</c:v>
                </c:pt>
                <c:pt idx="19">
                  <c:v>1917</c:v>
                </c:pt>
                <c:pt idx="20">
                  <c:v>2062</c:v>
                </c:pt>
                <c:pt idx="21">
                  <c:v>2239</c:v>
                </c:pt>
                <c:pt idx="22">
                  <c:v>2495</c:v>
                </c:pt>
                <c:pt idx="23">
                  <c:v>2052</c:v>
                </c:pt>
                <c:pt idx="24">
                  <c:v>2300</c:v>
                </c:pt>
                <c:pt idx="25">
                  <c:v>2300</c:v>
                </c:pt>
              </c:numCache>
            </c:numRef>
          </c:val>
          <c:smooth val="0"/>
        </c:ser>
        <c:ser>
          <c:idx val="4"/>
          <c:order val="4"/>
          <c:tx>
            <c:strRef>
              <c:f>Sheet1!$F$1</c:f>
              <c:strCache>
                <c:ptCount val="1"/>
                <c:pt idx="0">
                  <c:v>France</c:v>
                </c:pt>
              </c:strCache>
            </c:strRef>
          </c:tx>
          <c:spPr>
            <a:ln>
              <a:solidFill>
                <a:srgbClr val="87BC24"/>
              </a:solidFill>
            </a:ln>
          </c:spPr>
          <c:marker>
            <c:symbol val="circle"/>
            <c:spPr>
              <a:solidFill>
                <a:srgbClr val="87BC24"/>
              </a:solidFill>
              <a:ln>
                <a:solidFill>
                  <a:srgbClr val="87BC24"/>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Sheet1!$A$2:$A$27</c:f>
              <c:strCache>
                <c:ptCount val="26"/>
                <c:pt idx="0">
                  <c:v>96/97</c:v>
                </c:pt>
                <c:pt idx="1">
                  <c:v>97/98</c:v>
                </c:pt>
                <c:pt idx="2">
                  <c:v>98/99</c:v>
                </c:pt>
                <c:pt idx="3">
                  <c:v>99/00</c:v>
                </c:pt>
                <c:pt idx="4">
                  <c:v>00/01</c:v>
                </c:pt>
                <c:pt idx="5">
                  <c:v>01/02</c:v>
                </c:pt>
                <c:pt idx="6">
                  <c:v>02/03</c:v>
                </c:pt>
                <c:pt idx="7">
                  <c:v>03/04</c:v>
                </c:pt>
                <c:pt idx="8">
                  <c:v>04/05</c:v>
                </c:pt>
                <c:pt idx="9">
                  <c:v>05/06</c:v>
                </c:pt>
                <c:pt idx="10">
                  <c:v>06/07</c:v>
                </c:pt>
                <c:pt idx="11">
                  <c:v>07/08</c:v>
                </c:pt>
                <c:pt idx="12">
                  <c:v>08/09</c:v>
                </c:pt>
                <c:pt idx="13">
                  <c:v>09/10</c:v>
                </c:pt>
                <c:pt idx="14">
                  <c:v>10/11</c:v>
                </c:pt>
                <c:pt idx="15">
                  <c:v>11/12</c:v>
                </c:pt>
                <c:pt idx="16">
                  <c:v>12/13</c:v>
                </c:pt>
                <c:pt idx="17">
                  <c:v>13/14</c:v>
                </c:pt>
                <c:pt idx="18">
                  <c:v>14/15</c:v>
                </c:pt>
                <c:pt idx="19">
                  <c:v>15/16</c:v>
                </c:pt>
                <c:pt idx="20">
                  <c:v>16/17</c:v>
                </c:pt>
                <c:pt idx="21">
                  <c:v>17/18</c:v>
                </c:pt>
                <c:pt idx="22">
                  <c:v>18/19</c:v>
                </c:pt>
                <c:pt idx="23">
                  <c:v>19/20</c:v>
                </c:pt>
                <c:pt idx="24">
                  <c:v>20/21*</c:v>
                </c:pt>
                <c:pt idx="25">
                  <c:v>21/22*</c:v>
                </c:pt>
              </c:strCache>
            </c:strRef>
          </c:cat>
          <c:val>
            <c:numRef>
              <c:f>Sheet1!$F$2:$F$27</c:f>
              <c:numCache>
                <c:ptCount val="26"/>
                <c:pt idx="0">
                  <c:v>293</c:v>
                </c:pt>
                <c:pt idx="1">
                  <c:v>323</c:v>
                </c:pt>
                <c:pt idx="2">
                  <c:v>393</c:v>
                </c:pt>
                <c:pt idx="3">
                  <c:v>607</c:v>
                </c:pt>
                <c:pt idx="4">
                  <c:v>644</c:v>
                </c:pt>
                <c:pt idx="5">
                  <c:v>643</c:v>
                </c:pt>
                <c:pt idx="6">
                  <c:v>689</c:v>
                </c:pt>
                <c:pt idx="7">
                  <c:v>655</c:v>
                </c:pt>
                <c:pt idx="8">
                  <c:v>696</c:v>
                </c:pt>
                <c:pt idx="9">
                  <c:v>910</c:v>
                </c:pt>
                <c:pt idx="10">
                  <c:v>972</c:v>
                </c:pt>
                <c:pt idx="11">
                  <c:v>989</c:v>
                </c:pt>
                <c:pt idx="12">
                  <c:v>1048</c:v>
                </c:pt>
                <c:pt idx="13">
                  <c:v>1072</c:v>
                </c:pt>
                <c:pt idx="14">
                  <c:v>1040</c:v>
                </c:pt>
                <c:pt idx="15">
                  <c:v>1100</c:v>
                </c:pt>
                <c:pt idx="16">
                  <c:v>1297</c:v>
                </c:pt>
                <c:pt idx="17">
                  <c:v>1498</c:v>
                </c:pt>
                <c:pt idx="18">
                  <c:v>1418</c:v>
                </c:pt>
                <c:pt idx="19">
                  <c:v>1485</c:v>
                </c:pt>
                <c:pt idx="20">
                  <c:v>1643</c:v>
                </c:pt>
                <c:pt idx="21">
                  <c:v>1692</c:v>
                </c:pt>
                <c:pt idx="22">
                  <c:v>1902</c:v>
                </c:pt>
                <c:pt idx="23">
                  <c:v>1598</c:v>
                </c:pt>
                <c:pt idx="24">
                  <c:v>1600</c:v>
                </c:pt>
                <c:pt idx="25">
                  <c:v>1700</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million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2021/22</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Sheet1!$A$2:$A$16</c:f>
              <c:strCache>
                <c:ptCount val="15"/>
                <c:pt idx="0">
                  <c:v>Man Utd</c:v>
                </c:pt>
                <c:pt idx="1">
                  <c:v>Man City</c:v>
                </c:pt>
                <c:pt idx="2">
                  <c:v>Chelsea</c:v>
                </c:pt>
                <c:pt idx="3">
                  <c:v>Tottenham</c:v>
                </c:pt>
                <c:pt idx="4">
                  <c:v>Arsenal</c:v>
                </c:pt>
                <c:pt idx="5">
                  <c:v>Liverpool</c:v>
                </c:pt>
                <c:pt idx="6">
                  <c:v>Everton</c:v>
                </c:pt>
                <c:pt idx="7">
                  <c:v>Crystal Palace</c:v>
                </c:pt>
                <c:pt idx="8">
                  <c:v>West Ham</c:v>
                </c:pt>
                <c:pt idx="9">
                  <c:v>Leicester</c:v>
                </c:pt>
                <c:pt idx="10">
                  <c:v>Wolves</c:v>
                </c:pt>
                <c:pt idx="11">
                  <c:v>Aston Villa</c:v>
                </c:pt>
                <c:pt idx="12">
                  <c:v>Southampton</c:v>
                </c:pt>
                <c:pt idx="13">
                  <c:v>Fulham</c:v>
                </c:pt>
                <c:pt idx="14">
                  <c:v>Newcastle</c:v>
                </c:pt>
              </c:strCache>
            </c:strRef>
          </c:cat>
          <c:val>
            <c:numRef>
              <c:f>Sheet1!$B$2:$B$16</c:f>
              <c:numCache>
                <c:ptCount val="15"/>
                <c:pt idx="0">
                  <c:v>6.52</c:v>
                </c:pt>
                <c:pt idx="1">
                  <c:v>5.66</c:v>
                </c:pt>
                <c:pt idx="2">
                  <c:v>5.31</c:v>
                </c:pt>
                <c:pt idx="3">
                  <c:v>4.84</c:v>
                </c:pt>
                <c:pt idx="4">
                  <c:v>4.49</c:v>
                </c:pt>
                <c:pt idx="5">
                  <c:v>4.47</c:v>
                </c:pt>
                <c:pt idx="6">
                  <c:v>3.27</c:v>
                </c:pt>
                <c:pt idx="7">
                  <c:v>2.89</c:v>
                </c:pt>
                <c:pt idx="8">
                  <c:v>2.83</c:v>
                </c:pt>
                <c:pt idx="9">
                  <c:v>2.81</c:v>
                </c:pt>
                <c:pt idx="10">
                  <c:v>2.76</c:v>
                </c:pt>
                <c:pt idx="11">
                  <c:v>2.55</c:v>
                </c:pt>
                <c:pt idx="12">
                  <c:v>2.26</c:v>
                </c:pt>
                <c:pt idx="13">
                  <c:v>2.21</c:v>
                </c:pt>
                <c:pt idx="14">
                  <c:v>2.01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Match revenue</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Sheet1!$A$2:$A$14</c:f>
              <c:strCache>
                <c:ptCount val="13"/>
                <c:pt idx="0">
                  <c:v>2008/09</c:v>
                </c:pt>
                <c:pt idx="1">
                  <c:v>2009/10</c:v>
                </c:pt>
                <c:pt idx="2">
                  <c:v>2010/11</c:v>
                </c:pt>
                <c:pt idx="3">
                  <c:v>2011/12</c:v>
                </c:pt>
                <c:pt idx="4">
                  <c:v>2012/13</c:v>
                </c:pt>
                <c:pt idx="5">
                  <c:v>2013/14</c:v>
                </c:pt>
                <c:pt idx="6">
                  <c:v>2014/15</c:v>
                </c:pt>
                <c:pt idx="7">
                  <c:v>2015/16</c:v>
                </c:pt>
                <c:pt idx="8">
                  <c:v>2016/17</c:v>
                </c:pt>
                <c:pt idx="9">
                  <c:v>2017/18</c:v>
                </c:pt>
                <c:pt idx="10">
                  <c:v>2018/19</c:v>
                </c:pt>
                <c:pt idx="11">
                  <c:v>2019/20</c:v>
                </c:pt>
                <c:pt idx="12">
                  <c:v>2020/21</c:v>
                </c:pt>
              </c:strCache>
            </c:strRef>
          </c:cat>
          <c:val>
            <c:numRef>
              <c:f>Sheet1!$B$2:$B$14</c:f>
              <c:numCache>
                <c:ptCount val="13"/>
                <c:pt idx="0">
                  <c:v>363.4</c:v>
                </c:pt>
                <c:pt idx="1">
                  <c:v>379.29</c:v>
                </c:pt>
                <c:pt idx="2">
                  <c:v>411.16</c:v>
                </c:pt>
                <c:pt idx="3">
                  <c:v>440.85</c:v>
                </c:pt>
                <c:pt idx="4">
                  <c:v>469.34</c:v>
                </c:pt>
                <c:pt idx="5">
                  <c:v>482.51</c:v>
                </c:pt>
                <c:pt idx="6">
                  <c:v>520.62</c:v>
                </c:pt>
                <c:pt idx="7">
                  <c:v>527.65</c:v>
                </c:pt>
                <c:pt idx="8">
                  <c:v>503.83</c:v>
                </c:pt>
                <c:pt idx="9">
                  <c:v>538.43</c:v>
                </c:pt>
                <c:pt idx="10">
                  <c:v>520.09</c:v>
                </c:pt>
                <c:pt idx="11">
                  <c:v>363.54</c:v>
                </c:pt>
                <c:pt idx="12">
                  <c:v>22.35</c:v>
                </c:pt>
              </c:numCache>
            </c:numRef>
          </c:val>
        </c:ser>
        <c:ser>
          <c:idx val="1"/>
          <c:order val="1"/>
          <c:tx>
            <c:strRef>
              <c:f>Sheet1!$C$1</c:f>
              <c:strCache>
                <c:ptCount val="1"/>
                <c:pt idx="0">
                  <c:v>Advertising</c:v>
                </c:pt>
              </c:strCache>
            </c:strRef>
          </c:tx>
          <c:spPr>
            <a:solidFill>
              <a:srgbClr val="0F283E"/>
            </a:solidFill>
            <a:ln>
              <a:solidFill>
                <a:srgbClr val="0F283E"/>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Sheet1!$A$2:$A$14</c:f>
              <c:strCache>
                <c:ptCount val="13"/>
                <c:pt idx="0">
                  <c:v>2008/09</c:v>
                </c:pt>
                <c:pt idx="1">
                  <c:v>2009/10</c:v>
                </c:pt>
                <c:pt idx="2">
                  <c:v>2010/11</c:v>
                </c:pt>
                <c:pt idx="3">
                  <c:v>2011/12</c:v>
                </c:pt>
                <c:pt idx="4">
                  <c:v>2012/13</c:v>
                </c:pt>
                <c:pt idx="5">
                  <c:v>2013/14</c:v>
                </c:pt>
                <c:pt idx="6">
                  <c:v>2014/15</c:v>
                </c:pt>
                <c:pt idx="7">
                  <c:v>2015/16</c:v>
                </c:pt>
                <c:pt idx="8">
                  <c:v>2016/17</c:v>
                </c:pt>
                <c:pt idx="9">
                  <c:v>2017/18</c:v>
                </c:pt>
                <c:pt idx="10">
                  <c:v>2018/19</c:v>
                </c:pt>
                <c:pt idx="11">
                  <c:v>2019/20</c:v>
                </c:pt>
                <c:pt idx="12">
                  <c:v>2020/21</c:v>
                </c:pt>
              </c:strCache>
            </c:strRef>
          </c:cat>
          <c:val>
            <c:numRef>
              <c:f>Sheet1!$C$2:$C$14</c:f>
              <c:numCache>
                <c:ptCount val="13"/>
                <c:pt idx="0">
                  <c:v>488.77</c:v>
                </c:pt>
                <c:pt idx="1">
                  <c:v>511.89</c:v>
                </c:pt>
                <c:pt idx="2">
                  <c:v>522.7</c:v>
                </c:pt>
                <c:pt idx="3">
                  <c:v>553.18</c:v>
                </c:pt>
                <c:pt idx="4">
                  <c:v>578.83</c:v>
                </c:pt>
                <c:pt idx="5">
                  <c:v>640.4</c:v>
                </c:pt>
                <c:pt idx="6">
                  <c:v>672.66</c:v>
                </c:pt>
                <c:pt idx="7">
                  <c:v>772.48</c:v>
                </c:pt>
                <c:pt idx="8">
                  <c:v>853.97</c:v>
                </c:pt>
                <c:pt idx="9">
                  <c:v>871.67</c:v>
                </c:pt>
                <c:pt idx="10">
                  <c:v>845.44</c:v>
                </c:pt>
                <c:pt idx="11">
                  <c:v>888.84</c:v>
                </c:pt>
                <c:pt idx="12">
                  <c:v>835.84</c:v>
                </c:pt>
              </c:numCache>
            </c:numRef>
          </c:val>
        </c:ser>
        <c:ser>
          <c:idx val="2"/>
          <c:order val="2"/>
          <c:tx>
            <c:strRef>
              <c:f>Sheet1!$D$1</c:f>
              <c:strCache>
                <c:ptCount val="1"/>
                <c:pt idx="0">
                  <c:v>Media receipts</c:v>
                </c:pt>
              </c:strCache>
            </c:strRef>
          </c:tx>
          <c:spPr>
            <a:solidFill>
              <a:srgbClr val="BABABA"/>
            </a:solidFill>
            <a:ln>
              <a:solidFill>
                <a:srgbClr val="BABABA"/>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Sheet1!$A$2:$A$14</c:f>
              <c:strCache>
                <c:ptCount val="13"/>
                <c:pt idx="0">
                  <c:v>2008/09</c:v>
                </c:pt>
                <c:pt idx="1">
                  <c:v>2009/10</c:v>
                </c:pt>
                <c:pt idx="2">
                  <c:v>2010/11</c:v>
                </c:pt>
                <c:pt idx="3">
                  <c:v>2011/12</c:v>
                </c:pt>
                <c:pt idx="4">
                  <c:v>2012/13</c:v>
                </c:pt>
                <c:pt idx="5">
                  <c:v>2013/14</c:v>
                </c:pt>
                <c:pt idx="6">
                  <c:v>2014/15</c:v>
                </c:pt>
                <c:pt idx="7">
                  <c:v>2015/16</c:v>
                </c:pt>
                <c:pt idx="8">
                  <c:v>2016/17</c:v>
                </c:pt>
                <c:pt idx="9">
                  <c:v>2017/18</c:v>
                </c:pt>
                <c:pt idx="10">
                  <c:v>2018/19</c:v>
                </c:pt>
                <c:pt idx="11">
                  <c:v>2019/20</c:v>
                </c:pt>
                <c:pt idx="12">
                  <c:v>2020/21</c:v>
                </c:pt>
              </c:strCache>
            </c:strRef>
          </c:cat>
          <c:val>
            <c:numRef>
              <c:f>Sheet1!$D$2:$D$14</c:f>
              <c:numCache>
                <c:ptCount val="13"/>
                <c:pt idx="0">
                  <c:v>488.54</c:v>
                </c:pt>
                <c:pt idx="1">
                  <c:v>505.36</c:v>
                </c:pt>
                <c:pt idx="2">
                  <c:v>519.63</c:v>
                </c:pt>
                <c:pt idx="3">
                  <c:v>546.19</c:v>
                </c:pt>
                <c:pt idx="4">
                  <c:v>619.89</c:v>
                </c:pt>
                <c:pt idx="5">
                  <c:v>716.82</c:v>
                </c:pt>
                <c:pt idx="6">
                  <c:v>731.13</c:v>
                </c:pt>
                <c:pt idx="7">
                  <c:v>933.31</c:v>
                </c:pt>
                <c:pt idx="8">
                  <c:v>960.56</c:v>
                </c:pt>
                <c:pt idx="9">
                  <c:v>1247.89</c:v>
                </c:pt>
                <c:pt idx="10">
                  <c:v>1483.05</c:v>
                </c:pt>
                <c:pt idx="11">
                  <c:v>1489.19</c:v>
                </c:pt>
                <c:pt idx="12">
                  <c:v>1658.68</c:v>
                </c:pt>
              </c:numCache>
            </c:numRef>
          </c:val>
        </c:ser>
        <c:ser>
          <c:idx val="3"/>
          <c:order val="3"/>
          <c:tx>
            <c:strRef>
              <c:f>Sheet1!$E$1</c:f>
              <c:strCache>
                <c:ptCount val="1"/>
                <c:pt idx="0">
                  <c:v>Transfers</c:v>
                </c:pt>
              </c:strCache>
            </c:strRef>
          </c:tx>
          <c:spPr>
            <a:solidFill>
              <a:srgbClr val="A60B0B"/>
            </a:solidFill>
            <a:ln>
              <a:solidFill>
                <a:srgbClr val="A60B0B"/>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Sheet1!$A$2:$A$14</c:f>
              <c:strCache>
                <c:ptCount val="13"/>
                <c:pt idx="0">
                  <c:v>2008/09</c:v>
                </c:pt>
                <c:pt idx="1">
                  <c:v>2009/10</c:v>
                </c:pt>
                <c:pt idx="2">
                  <c:v>2010/11</c:v>
                </c:pt>
                <c:pt idx="3">
                  <c:v>2011/12</c:v>
                </c:pt>
                <c:pt idx="4">
                  <c:v>2012/13</c:v>
                </c:pt>
                <c:pt idx="5">
                  <c:v>2013/14</c:v>
                </c:pt>
                <c:pt idx="6">
                  <c:v>2014/15</c:v>
                </c:pt>
                <c:pt idx="7">
                  <c:v>2015/16</c:v>
                </c:pt>
                <c:pt idx="8">
                  <c:v>2016/17</c:v>
                </c:pt>
                <c:pt idx="9">
                  <c:v>2017/18</c:v>
                </c:pt>
                <c:pt idx="10">
                  <c:v>2018/19</c:v>
                </c:pt>
                <c:pt idx="11">
                  <c:v>2019/20</c:v>
                </c:pt>
                <c:pt idx="12">
                  <c:v>2020/21</c:v>
                </c:pt>
              </c:strCache>
            </c:strRef>
          </c:cat>
          <c:val>
            <c:numRef>
              <c:f>Sheet1!$E$2:$E$14</c:f>
              <c:numCache>
                <c:ptCount val="13"/>
                <c:pt idx="0">
                  <c:v>140.31</c:v>
                </c:pt>
                <c:pt idx="1">
                  <c:v>106.35</c:v>
                </c:pt>
                <c:pt idx="2">
                  <c:v>195.5</c:v>
                </c:pt>
                <c:pt idx="3">
                  <c:v>209.83</c:v>
                </c:pt>
                <c:pt idx="4">
                  <c:v>155.03</c:v>
                </c:pt>
                <c:pt idx="5">
                  <c:v>170.99</c:v>
                </c:pt>
                <c:pt idx="6">
                  <c:v>230.81</c:v>
                </c:pt>
                <c:pt idx="7">
                  <c:v>532.55</c:v>
                </c:pt>
                <c:pt idx="8">
                  <c:v>581.72</c:v>
                </c:pt>
                <c:pt idx="9">
                  <c:v>645.5</c:v>
                </c:pt>
                <c:pt idx="10">
                  <c:v>675.1</c:v>
                </c:pt>
                <c:pt idx="11">
                  <c:v>594.32</c:v>
                </c:pt>
                <c:pt idx="12">
                  <c:v>468.57</c:v>
                </c:pt>
              </c:numCache>
            </c:numRef>
          </c:val>
        </c:ser>
        <c:ser>
          <c:idx val="4"/>
          <c:order val="4"/>
          <c:tx>
            <c:strRef>
              <c:f>Sheet1!$F$1</c:f>
              <c:strCache>
                <c:ptCount val="1"/>
                <c:pt idx="0">
                  <c:v>Merchandising</c:v>
                </c:pt>
              </c:strCache>
            </c:strRef>
          </c:tx>
          <c:spPr>
            <a:solidFill>
              <a:srgbClr val="87BC24"/>
            </a:solidFill>
            <a:ln>
              <a:solidFill>
                <a:srgbClr val="87BC24"/>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Sheet1!$A$2:$A$14</c:f>
              <c:strCache>
                <c:ptCount val="13"/>
                <c:pt idx="0">
                  <c:v>2008/09</c:v>
                </c:pt>
                <c:pt idx="1">
                  <c:v>2009/10</c:v>
                </c:pt>
                <c:pt idx="2">
                  <c:v>2010/11</c:v>
                </c:pt>
                <c:pt idx="3">
                  <c:v>2011/12</c:v>
                </c:pt>
                <c:pt idx="4">
                  <c:v>2012/13</c:v>
                </c:pt>
                <c:pt idx="5">
                  <c:v>2013/14</c:v>
                </c:pt>
                <c:pt idx="6">
                  <c:v>2014/15</c:v>
                </c:pt>
                <c:pt idx="7">
                  <c:v>2015/16</c:v>
                </c:pt>
                <c:pt idx="8">
                  <c:v>2016/17</c:v>
                </c:pt>
                <c:pt idx="9">
                  <c:v>2017/18</c:v>
                </c:pt>
                <c:pt idx="10">
                  <c:v>2018/19</c:v>
                </c:pt>
                <c:pt idx="11">
                  <c:v>2019/20</c:v>
                </c:pt>
                <c:pt idx="12">
                  <c:v>2020/21</c:v>
                </c:pt>
              </c:strCache>
            </c:strRef>
          </c:cat>
          <c:val>
            <c:numRef>
              <c:f>Sheet1!$F$2:$F$14</c:f>
              <c:numCache>
                <c:ptCount val="13"/>
                <c:pt idx="0">
                  <c:v>69.91</c:v>
                </c:pt>
                <c:pt idx="1">
                  <c:v>73.86</c:v>
                </c:pt>
                <c:pt idx="2">
                  <c:v>79.33</c:v>
                </c:pt>
                <c:pt idx="3">
                  <c:v>93.81</c:v>
                </c:pt>
                <c:pt idx="4">
                  <c:v>120.36</c:v>
                </c:pt>
                <c:pt idx="5">
                  <c:v>186.89</c:v>
                </c:pt>
                <c:pt idx="6">
                  <c:v>194.44</c:v>
                </c:pt>
                <c:pt idx="7">
                  <c:v>201.77</c:v>
                </c:pt>
                <c:pt idx="8">
                  <c:v>191.84</c:v>
                </c:pt>
                <c:pt idx="9">
                  <c:v>183.38</c:v>
                </c:pt>
                <c:pt idx="10">
                  <c:v>175.99</c:v>
                </c:pt>
                <c:pt idx="11">
                  <c:v>184.44</c:v>
                </c:pt>
                <c:pt idx="12">
                  <c:v>182.28</c:v>
                </c:pt>
              </c:numCache>
            </c:numRef>
          </c:val>
        </c:ser>
        <c:ser>
          <c:idx val="5"/>
          <c:order val="5"/>
          <c:tx>
            <c:strRef>
              <c:f>Sheet1!$G$1</c:f>
              <c:strCache>
                <c:ptCount val="1"/>
                <c:pt idx="0">
                  <c:v>Other takings</c:v>
                </c:pt>
              </c:strCache>
            </c:strRef>
          </c:tx>
          <c:spPr>
            <a:solidFill>
              <a:srgbClr val="EBB523"/>
            </a:solidFill>
            <a:ln>
              <a:solidFill>
                <a:srgbClr val="EBB523"/>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Sheet1!$A$2:$A$14</c:f>
              <c:strCache>
                <c:ptCount val="13"/>
                <c:pt idx="0">
                  <c:v>2008/09</c:v>
                </c:pt>
                <c:pt idx="1">
                  <c:v>2009/10</c:v>
                </c:pt>
                <c:pt idx="2">
                  <c:v>2010/11</c:v>
                </c:pt>
                <c:pt idx="3">
                  <c:v>2011/12</c:v>
                </c:pt>
                <c:pt idx="4">
                  <c:v>2012/13</c:v>
                </c:pt>
                <c:pt idx="5">
                  <c:v>2013/14</c:v>
                </c:pt>
                <c:pt idx="6">
                  <c:v>2014/15</c:v>
                </c:pt>
                <c:pt idx="7">
                  <c:v>2015/16</c:v>
                </c:pt>
                <c:pt idx="8">
                  <c:v>2016/17</c:v>
                </c:pt>
                <c:pt idx="9">
                  <c:v>2017/18</c:v>
                </c:pt>
                <c:pt idx="10">
                  <c:v>2018/19</c:v>
                </c:pt>
                <c:pt idx="11">
                  <c:v>2019/20</c:v>
                </c:pt>
                <c:pt idx="12">
                  <c:v>2020/21</c:v>
                </c:pt>
              </c:strCache>
            </c:strRef>
          </c:cat>
          <c:val>
            <c:numRef>
              <c:f>Sheet1!$G$2:$G$14</c:f>
              <c:numCache>
                <c:ptCount val="13"/>
                <c:pt idx="0">
                  <c:v>164.24</c:v>
                </c:pt>
                <c:pt idx="1">
                  <c:v>193.44</c:v>
                </c:pt>
                <c:pt idx="2">
                  <c:v>213.67</c:v>
                </c:pt>
                <c:pt idx="3">
                  <c:v>237.68</c:v>
                </c:pt>
                <c:pt idx="4">
                  <c:v>229.13</c:v>
                </c:pt>
                <c:pt idx="5">
                  <c:v>248.65</c:v>
                </c:pt>
                <c:pt idx="6">
                  <c:v>270.91</c:v>
                </c:pt>
                <c:pt idx="7">
                  <c:v>276.57</c:v>
                </c:pt>
                <c:pt idx="8">
                  <c:v>283.07</c:v>
                </c:pt>
                <c:pt idx="9">
                  <c:v>326.62</c:v>
                </c:pt>
                <c:pt idx="10">
                  <c:v>319.93</c:v>
                </c:pt>
                <c:pt idx="11">
                  <c:v>281.77</c:v>
                </c:pt>
                <c:pt idx="12">
                  <c:v>305.44</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million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Payroll costs for match operations</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Sheet1!$A$2:$A$14</c:f>
              <c:strCache>
                <c:ptCount val="13"/>
                <c:pt idx="0">
                  <c:v>2008/09</c:v>
                </c:pt>
                <c:pt idx="1">
                  <c:v>2009/10</c:v>
                </c:pt>
                <c:pt idx="2">
                  <c:v>2010/11</c:v>
                </c:pt>
                <c:pt idx="3">
                  <c:v>2011/12</c:v>
                </c:pt>
                <c:pt idx="4">
                  <c:v>2012/13</c:v>
                </c:pt>
                <c:pt idx="5">
                  <c:v>2013/14</c:v>
                </c:pt>
                <c:pt idx="6">
                  <c:v>2014/15</c:v>
                </c:pt>
                <c:pt idx="7">
                  <c:v>2015/16</c:v>
                </c:pt>
                <c:pt idx="8">
                  <c:v>2016/17</c:v>
                </c:pt>
                <c:pt idx="9">
                  <c:v>2017/18</c:v>
                </c:pt>
                <c:pt idx="10">
                  <c:v>2018/19</c:v>
                </c:pt>
                <c:pt idx="11">
                  <c:v>2019/20</c:v>
                </c:pt>
                <c:pt idx="12">
                  <c:v>2020/21</c:v>
                </c:pt>
              </c:strCache>
            </c:strRef>
          </c:cat>
          <c:val>
            <c:numRef>
              <c:f>Sheet1!$B$2:$B$14</c:f>
              <c:numCache>
                <c:ptCount val="13"/>
                <c:pt idx="0">
                  <c:v>678.23</c:v>
                </c:pt>
                <c:pt idx="1">
                  <c:v>750.08</c:v>
                </c:pt>
                <c:pt idx="2">
                  <c:v>780.85</c:v>
                </c:pt>
                <c:pt idx="3">
                  <c:v>787.66</c:v>
                </c:pt>
                <c:pt idx="4">
                  <c:v>847.47</c:v>
                </c:pt>
                <c:pt idx="5">
                  <c:v>899.99</c:v>
                </c:pt>
                <c:pt idx="6">
                  <c:v>997.54</c:v>
                </c:pt>
                <c:pt idx="7">
                  <c:v>1058.84</c:v>
                </c:pt>
                <c:pt idx="8">
                  <c:v>1184.64</c:v>
                </c:pt>
                <c:pt idx="9">
                  <c:v>1317.8</c:v>
                </c:pt>
                <c:pt idx="10">
                  <c:v>1431.63</c:v>
                </c:pt>
                <c:pt idx="11">
                  <c:v>1446.79</c:v>
                </c:pt>
                <c:pt idx="12">
                  <c:v>1567.36</c:v>
                </c:pt>
              </c:numCache>
            </c:numRef>
          </c:val>
        </c:ser>
        <c:ser>
          <c:idx val="1"/>
          <c:order val="1"/>
          <c:tx>
            <c:strRef>
              <c:f>Sheet1!$C$1</c:f>
              <c:strCache>
                <c:ptCount val="1"/>
                <c:pt idx="0">
                  <c:v>Commercial/administrative staff</c:v>
                </c:pt>
              </c:strCache>
            </c:strRef>
          </c:tx>
          <c:spPr>
            <a:solidFill>
              <a:srgbClr val="0F283E"/>
            </a:solidFill>
            <a:ln>
              <a:solidFill>
                <a:srgbClr val="0F283E"/>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Sheet1!$A$2:$A$14</c:f>
              <c:strCache>
                <c:ptCount val="13"/>
                <c:pt idx="0">
                  <c:v>2008/09</c:v>
                </c:pt>
                <c:pt idx="1">
                  <c:v>2009/10</c:v>
                </c:pt>
                <c:pt idx="2">
                  <c:v>2010/11</c:v>
                </c:pt>
                <c:pt idx="3">
                  <c:v>2011/12</c:v>
                </c:pt>
                <c:pt idx="4">
                  <c:v>2012/13</c:v>
                </c:pt>
                <c:pt idx="5">
                  <c:v>2013/14</c:v>
                </c:pt>
                <c:pt idx="6">
                  <c:v>2014/15</c:v>
                </c:pt>
                <c:pt idx="7">
                  <c:v>2015/16</c:v>
                </c:pt>
                <c:pt idx="8">
                  <c:v>2016/17</c:v>
                </c:pt>
                <c:pt idx="9">
                  <c:v>2017/18</c:v>
                </c:pt>
                <c:pt idx="10">
                  <c:v>2018/19</c:v>
                </c:pt>
                <c:pt idx="11">
                  <c:v>2019/20</c:v>
                </c:pt>
                <c:pt idx="12">
                  <c:v>2020/21</c:v>
                </c:pt>
              </c:strCache>
            </c:strRef>
          </c:cat>
          <c:val>
            <c:numRef>
              <c:f>Sheet1!$C$2:$C$14</c:f>
              <c:numCache>
                <c:ptCount val="13"/>
                <c:pt idx="0">
                  <c:v>87.11</c:v>
                </c:pt>
                <c:pt idx="1">
                  <c:v>94.96</c:v>
                </c:pt>
                <c:pt idx="2">
                  <c:v>93.51</c:v>
                </c:pt>
                <c:pt idx="3">
                  <c:v>109.83</c:v>
                </c:pt>
                <c:pt idx="4">
                  <c:v>127.23</c:v>
                </c:pt>
                <c:pt idx="5">
                  <c:v>163.28</c:v>
                </c:pt>
                <c:pt idx="6">
                  <c:v>180.45</c:v>
                </c:pt>
                <c:pt idx="7">
                  <c:v>206.04</c:v>
                </c:pt>
                <c:pt idx="8">
                  <c:v>211.23</c:v>
                </c:pt>
                <c:pt idx="9">
                  <c:v>260.28</c:v>
                </c:pt>
                <c:pt idx="10">
                  <c:v>269.15</c:v>
                </c:pt>
                <c:pt idx="11">
                  <c:v>257.89</c:v>
                </c:pt>
                <c:pt idx="12">
                  <c:v>276.02</c:v>
                </c:pt>
              </c:numCache>
            </c:numRef>
          </c:val>
        </c:ser>
        <c:ser>
          <c:idx val="2"/>
          <c:order val="2"/>
          <c:tx>
            <c:strRef>
              <c:f>Sheet1!$D$1</c:f>
              <c:strCache>
                <c:ptCount val="1"/>
                <c:pt idx="0">
                  <c:v>Transfers</c:v>
                </c:pt>
              </c:strCache>
            </c:strRef>
          </c:tx>
          <c:spPr>
            <a:solidFill>
              <a:srgbClr val="BABABA"/>
            </a:solidFill>
            <a:ln>
              <a:solidFill>
                <a:srgbClr val="BABABA"/>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Sheet1!$A$2:$A$14</c:f>
              <c:strCache>
                <c:ptCount val="13"/>
                <c:pt idx="0">
                  <c:v>2008/09</c:v>
                </c:pt>
                <c:pt idx="1">
                  <c:v>2009/10</c:v>
                </c:pt>
                <c:pt idx="2">
                  <c:v>2010/11</c:v>
                </c:pt>
                <c:pt idx="3">
                  <c:v>2011/12</c:v>
                </c:pt>
                <c:pt idx="4">
                  <c:v>2012/13</c:v>
                </c:pt>
                <c:pt idx="5">
                  <c:v>2013/14</c:v>
                </c:pt>
                <c:pt idx="6">
                  <c:v>2014/15</c:v>
                </c:pt>
                <c:pt idx="7">
                  <c:v>2015/16</c:v>
                </c:pt>
                <c:pt idx="8">
                  <c:v>2016/17</c:v>
                </c:pt>
                <c:pt idx="9">
                  <c:v>2017/18</c:v>
                </c:pt>
                <c:pt idx="10">
                  <c:v>2018/19</c:v>
                </c:pt>
                <c:pt idx="11">
                  <c:v>2019/20</c:v>
                </c:pt>
                <c:pt idx="12">
                  <c:v>2020/21</c:v>
                </c:pt>
              </c:strCache>
            </c:strRef>
          </c:cat>
          <c:val>
            <c:numRef>
              <c:f>Sheet1!$D$2:$D$14</c:f>
              <c:numCache>
                <c:ptCount val="13"/>
                <c:pt idx="0">
                  <c:v>250.72</c:v>
                </c:pt>
                <c:pt idx="1">
                  <c:v>283.26</c:v>
                </c:pt>
                <c:pt idx="2">
                  <c:v>266.69</c:v>
                </c:pt>
                <c:pt idx="3">
                  <c:v>296.12</c:v>
                </c:pt>
                <c:pt idx="4">
                  <c:v>290.67</c:v>
                </c:pt>
                <c:pt idx="5">
                  <c:v>318.05</c:v>
                </c:pt>
                <c:pt idx="6">
                  <c:v>373.63</c:v>
                </c:pt>
                <c:pt idx="7">
                  <c:v>511.96</c:v>
                </c:pt>
                <c:pt idx="8">
                  <c:v>672.76</c:v>
                </c:pt>
                <c:pt idx="9">
                  <c:v>839.02</c:v>
                </c:pt>
                <c:pt idx="10">
                  <c:v>842.45</c:v>
                </c:pt>
                <c:pt idx="11">
                  <c:v>910.03</c:v>
                </c:pt>
                <c:pt idx="12">
                  <c:v>791.93</c:v>
                </c:pt>
              </c:numCache>
            </c:numRef>
          </c:val>
        </c:ser>
        <c:ser>
          <c:idx val="3"/>
          <c:order val="3"/>
          <c:tx>
            <c:strRef>
              <c:f>Sheet1!$E$1</c:f>
              <c:strCache>
                <c:ptCount val="1"/>
                <c:pt idx="0">
                  <c:v>Match operations</c:v>
                </c:pt>
              </c:strCache>
            </c:strRef>
          </c:tx>
          <c:spPr>
            <a:solidFill>
              <a:srgbClr val="A60B0B"/>
            </a:solidFill>
            <a:ln>
              <a:solidFill>
                <a:srgbClr val="A60B0B"/>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Sheet1!$A$2:$A$14</c:f>
              <c:strCache>
                <c:ptCount val="13"/>
                <c:pt idx="0">
                  <c:v>2008/09</c:v>
                </c:pt>
                <c:pt idx="1">
                  <c:v>2009/10</c:v>
                </c:pt>
                <c:pt idx="2">
                  <c:v>2010/11</c:v>
                </c:pt>
                <c:pt idx="3">
                  <c:v>2011/12</c:v>
                </c:pt>
                <c:pt idx="4">
                  <c:v>2012/13</c:v>
                </c:pt>
                <c:pt idx="5">
                  <c:v>2013/14</c:v>
                </c:pt>
                <c:pt idx="6">
                  <c:v>2014/15</c:v>
                </c:pt>
                <c:pt idx="7">
                  <c:v>2015/16</c:v>
                </c:pt>
                <c:pt idx="8">
                  <c:v>2016/17</c:v>
                </c:pt>
                <c:pt idx="9">
                  <c:v>2017/18</c:v>
                </c:pt>
                <c:pt idx="10">
                  <c:v>2018/19</c:v>
                </c:pt>
                <c:pt idx="11">
                  <c:v>2019/20</c:v>
                </c:pt>
                <c:pt idx="12">
                  <c:v>2020/21</c:v>
                </c:pt>
              </c:strCache>
            </c:strRef>
          </c:cat>
          <c:val>
            <c:numRef>
              <c:f>Sheet1!$E$2:$E$14</c:f>
              <c:numCache>
                <c:ptCount val="13"/>
                <c:pt idx="0">
                  <c:v>263.59</c:v>
                </c:pt>
                <c:pt idx="1">
                  <c:v>284.25</c:v>
                </c:pt>
                <c:pt idx="2">
                  <c:v>301.57</c:v>
                </c:pt>
                <c:pt idx="3">
                  <c:v>329.66</c:v>
                </c:pt>
                <c:pt idx="4">
                  <c:v>321.62</c:v>
                </c:pt>
                <c:pt idx="5">
                  <c:v>303.63</c:v>
                </c:pt>
                <c:pt idx="6">
                  <c:v>335.18</c:v>
                </c:pt>
                <c:pt idx="7">
                  <c:v>372.81</c:v>
                </c:pt>
                <c:pt idx="8">
                  <c:v>380.62</c:v>
                </c:pt>
                <c:pt idx="9">
                  <c:v>420.32</c:v>
                </c:pt>
                <c:pt idx="10">
                  <c:v>428.57</c:v>
                </c:pt>
                <c:pt idx="11">
                  <c:v>418.6</c:v>
                </c:pt>
                <c:pt idx="12">
                  <c:v>329.83</c:v>
                </c:pt>
              </c:numCache>
            </c:numRef>
          </c:val>
        </c:ser>
        <c:ser>
          <c:idx val="4"/>
          <c:order val="4"/>
          <c:tx>
            <c:strRef>
              <c:f>Sheet1!$F$1</c:f>
              <c:strCache>
                <c:ptCount val="1"/>
                <c:pt idx="0">
                  <c:v>Youth, amateurs. academies</c:v>
                </c:pt>
              </c:strCache>
            </c:strRef>
          </c:tx>
          <c:spPr>
            <a:solidFill>
              <a:srgbClr val="87BC24"/>
            </a:solidFill>
            <a:ln>
              <a:solidFill>
                <a:srgbClr val="87BC24"/>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Sheet1!$A$2:$A$14</c:f>
              <c:strCache>
                <c:ptCount val="13"/>
                <c:pt idx="0">
                  <c:v>2008/09</c:v>
                </c:pt>
                <c:pt idx="1">
                  <c:v>2009/10</c:v>
                </c:pt>
                <c:pt idx="2">
                  <c:v>2010/11</c:v>
                </c:pt>
                <c:pt idx="3">
                  <c:v>2011/12</c:v>
                </c:pt>
                <c:pt idx="4">
                  <c:v>2012/13</c:v>
                </c:pt>
                <c:pt idx="5">
                  <c:v>2013/14</c:v>
                </c:pt>
                <c:pt idx="6">
                  <c:v>2014/15</c:v>
                </c:pt>
                <c:pt idx="7">
                  <c:v>2015/16</c:v>
                </c:pt>
                <c:pt idx="8">
                  <c:v>2016/17</c:v>
                </c:pt>
                <c:pt idx="9">
                  <c:v>2017/18</c:v>
                </c:pt>
                <c:pt idx="10">
                  <c:v>2018/19</c:v>
                </c:pt>
                <c:pt idx="11">
                  <c:v>2019/20</c:v>
                </c:pt>
                <c:pt idx="12">
                  <c:v>2020/21</c:v>
                </c:pt>
              </c:strCache>
            </c:strRef>
          </c:cat>
          <c:val>
            <c:numRef>
              <c:f>Sheet1!$F$2:$F$14</c:f>
              <c:numCache>
                <c:ptCount val="13"/>
                <c:pt idx="0">
                  <c:v>55.01</c:v>
                </c:pt>
                <c:pt idx="1">
                  <c:v>66.18</c:v>
                </c:pt>
                <c:pt idx="2">
                  <c:v>70.86</c:v>
                </c:pt>
                <c:pt idx="3">
                  <c:v>76.79</c:v>
                </c:pt>
                <c:pt idx="4">
                  <c:v>79.3</c:v>
                </c:pt>
                <c:pt idx="5">
                  <c:v>90.18</c:v>
                </c:pt>
                <c:pt idx="6">
                  <c:v>93.92</c:v>
                </c:pt>
                <c:pt idx="7">
                  <c:v>109.91</c:v>
                </c:pt>
                <c:pt idx="8">
                  <c:v>121.73</c:v>
                </c:pt>
                <c:pt idx="9">
                  <c:v>140.84</c:v>
                </c:pt>
                <c:pt idx="10">
                  <c:v>144.15</c:v>
                </c:pt>
                <c:pt idx="11">
                  <c:v>154.03</c:v>
                </c:pt>
                <c:pt idx="12">
                  <c:v>160.89</c:v>
                </c:pt>
              </c:numCache>
            </c:numRef>
          </c:val>
        </c:ser>
        <c:ser>
          <c:idx val="5"/>
          <c:order val="5"/>
          <c:tx>
            <c:strRef>
              <c:f>Sheet1!$G$1</c:f>
              <c:strCache>
                <c:ptCount val="1"/>
                <c:pt idx="0">
                  <c:v>Other</c:v>
                </c:pt>
              </c:strCache>
            </c:strRef>
          </c:tx>
          <c:spPr>
            <a:solidFill>
              <a:srgbClr val="EBB523"/>
            </a:solidFill>
            <a:ln>
              <a:solidFill>
                <a:srgbClr val="EBB523"/>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Sheet1!$A$2:$A$14</c:f>
              <c:strCache>
                <c:ptCount val="13"/>
                <c:pt idx="0">
                  <c:v>2008/09</c:v>
                </c:pt>
                <c:pt idx="1">
                  <c:v>2009/10</c:v>
                </c:pt>
                <c:pt idx="2">
                  <c:v>2010/11</c:v>
                </c:pt>
                <c:pt idx="3">
                  <c:v>2011/12</c:v>
                </c:pt>
                <c:pt idx="4">
                  <c:v>2012/13</c:v>
                </c:pt>
                <c:pt idx="5">
                  <c:v>2013/14</c:v>
                </c:pt>
                <c:pt idx="6">
                  <c:v>2014/15</c:v>
                </c:pt>
                <c:pt idx="7">
                  <c:v>2015/16</c:v>
                </c:pt>
                <c:pt idx="8">
                  <c:v>2016/17</c:v>
                </c:pt>
                <c:pt idx="9">
                  <c:v>2017/18</c:v>
                </c:pt>
                <c:pt idx="10">
                  <c:v>2018/19</c:v>
                </c:pt>
                <c:pt idx="11">
                  <c:v>2019/20</c:v>
                </c:pt>
                <c:pt idx="12">
                  <c:v>2020/21</c:v>
                </c:pt>
              </c:strCache>
            </c:strRef>
          </c:cat>
          <c:val>
            <c:numRef>
              <c:f>Sheet1!$G$2:$G$14</c:f>
              <c:numCache>
                <c:ptCount val="13"/>
                <c:pt idx="0">
                  <c:v>349.56</c:v>
                </c:pt>
                <c:pt idx="1">
                  <c:v>369.31</c:v>
                </c:pt>
                <c:pt idx="2">
                  <c:v>375.98</c:v>
                </c:pt>
                <c:pt idx="3">
                  <c:v>426.39</c:v>
                </c:pt>
                <c:pt idx="4">
                  <c:v>443.66</c:v>
                </c:pt>
                <c:pt idx="5">
                  <c:v>632.32</c:v>
                </c:pt>
                <c:pt idx="6">
                  <c:v>590.89</c:v>
                </c:pt>
                <c:pt idx="7">
                  <c:v>778.6</c:v>
                </c:pt>
                <c:pt idx="8">
                  <c:v>654.21</c:v>
                </c:pt>
                <c:pt idx="9">
                  <c:v>733.54</c:v>
                </c:pt>
                <c:pt idx="10">
                  <c:v>775.81</c:v>
                </c:pt>
                <c:pt idx="11">
                  <c:v>770.33</c:v>
                </c:pt>
                <c:pt idx="12">
                  <c:v>635.54</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Expenditure in million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2020</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Sheet1!$A$2:$A$14</c:f>
              <c:strCache>
                <c:ptCount val="13"/>
                <c:pt idx="0">
                  <c:v>FC Schalke 04 (Veltins Arena)</c:v>
                </c:pt>
                <c:pt idx="1">
                  <c:v>FC Bayern Munich (Allianz-Arena)</c:v>
                </c:pt>
                <c:pt idx="2">
                  <c:v>Borussia Dortmund (Signal Iduna Park)</c:v>
                </c:pt>
                <c:pt idx="3">
                  <c:v>Eintracht Frankfurt (Commerzbank-Arena)</c:v>
                </c:pt>
                <c:pt idx="4">
                  <c:v>TSG 1899 Hoffenheim (Wirsol Rhein-Neckar-Arena)</c:v>
                </c:pt>
                <c:pt idx="5">
                  <c:v>Fortuna Dusseldorf (Nerkur Spielarena)</c:v>
                </c:pt>
                <c:pt idx="6">
                  <c:v>RB Leipzig (Red Bull Arena)</c:v>
                </c:pt>
                <c:pt idx="7">
                  <c:v>1. FC Köln (RheinEnergie Stadion)</c:v>
                </c:pt>
                <c:pt idx="8">
                  <c:v>SV Werder Bremen (Weserstadion)</c:v>
                </c:pt>
                <c:pt idx="9">
                  <c:v>Bayer 04 Leverkusen (BayArena)</c:v>
                </c:pt>
                <c:pt idx="10">
                  <c:v>1. FSV Mainz 05 (Opel Arena)</c:v>
                </c:pt>
                <c:pt idx="11">
                  <c:v>FC Augsburg (WWK Arena)</c:v>
                </c:pt>
                <c:pt idx="12">
                  <c:v>SC Paderborn 07 (Benteler-Arena)</c:v>
                </c:pt>
              </c:strCache>
            </c:strRef>
          </c:cat>
          <c:val>
            <c:numRef>
              <c:f>Sheet1!$B$2:$B$14</c:f>
              <c:numCache>
                <c:ptCount val="13"/>
                <c:pt idx="0">
                  <c:v>6</c:v>
                </c:pt>
                <c:pt idx="1">
                  <c:v>6</c:v>
                </c:pt>
                <c:pt idx="2">
                  <c:v>5.8</c:v>
                </c:pt>
                <c:pt idx="3">
                  <c:v>5.5</c:v>
                </c:pt>
                <c:pt idx="4">
                  <c:v>3.75</c:v>
                </c:pt>
                <c:pt idx="5">
                  <c:v>3.75</c:v>
                </c:pt>
                <c:pt idx="6">
                  <c:v>3</c:v>
                </c:pt>
                <c:pt idx="7">
                  <c:v>3</c:v>
                </c:pt>
                <c:pt idx="8">
                  <c:v>3</c:v>
                </c:pt>
                <c:pt idx="9">
                  <c:v>2.5</c:v>
                </c:pt>
                <c:pt idx="10">
                  <c:v>1.9</c:v>
                </c:pt>
                <c:pt idx="11">
                  <c:v>1.5</c:v>
                </c:pt>
                <c:pt idx="12">
                  <c:v>0.5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Sheet1!$A$2:$A$10</c:f>
              <c:strCache>
                <c:ptCount val="9"/>
                <c:pt idx="0">
                  <c:v>2012/13</c:v>
                </c:pt>
                <c:pt idx="1">
                  <c:v>2013/14</c:v>
                </c:pt>
                <c:pt idx="2">
                  <c:v>2014/15</c:v>
                </c:pt>
                <c:pt idx="3">
                  <c:v>2015/16</c:v>
                </c:pt>
                <c:pt idx="4">
                  <c:v>2016/17</c:v>
                </c:pt>
                <c:pt idx="5">
                  <c:v>2017/18</c:v>
                </c:pt>
                <c:pt idx="6">
                  <c:v>2018/19*</c:v>
                </c:pt>
                <c:pt idx="7">
                  <c:v>2019/20**</c:v>
                </c:pt>
                <c:pt idx="8">
                  <c:v>2020/21</c:v>
                </c:pt>
              </c:strCache>
            </c:strRef>
          </c:cat>
          <c:val>
            <c:numRef>
              <c:f>Sheet1!$B$2:$B$10</c:f>
              <c:numCache>
                <c:ptCount val="9"/>
                <c:pt idx="0">
                  <c:v>141.3</c:v>
                </c:pt>
                <c:pt idx="1">
                  <c:v>142.3</c:v>
                </c:pt>
                <c:pt idx="2">
                  <c:v>157.5</c:v>
                </c:pt>
                <c:pt idx="3">
                  <c:v>164.5</c:v>
                </c:pt>
                <c:pt idx="4">
                  <c:v>177.3</c:v>
                </c:pt>
                <c:pt idx="5">
                  <c:v>192.4</c:v>
                </c:pt>
                <c:pt idx="6">
                  <c:v>180</c:v>
                </c:pt>
                <c:pt idx="7">
                  <c:v>180</c:v>
                </c:pt>
                <c:pt idx="8">
                  <c:v>274.2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Kit sponsorship revenue in million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Sheet1!$A$2:$A$16</c:f>
              <c:strCache>
                <c:ptCount val="15"/>
                <c:pt idx="0">
                  <c:v>VfL Wolfsburg (Volkswagen)</c:v>
                </c:pt>
                <c:pt idx="1">
                  <c:v>FC Bayern Munich (Telekom)</c:v>
                </c:pt>
                <c:pt idx="2">
                  <c:v>Borussia Dortmund (Evonik)*</c:v>
                </c:pt>
                <c:pt idx="3">
                  <c:v>RB Leipzig (Red Bull)</c:v>
                </c:pt>
                <c:pt idx="4">
                  <c:v>FC Schalke 04 (Gazprom)</c:v>
                </c:pt>
                <c:pt idx="5">
                  <c:v>VfB Stuttgart (Mercedes-Benz-Bank)**</c:v>
                </c:pt>
                <c:pt idx="6">
                  <c:v>Borussia Mönchengladbach (Postbank)</c:v>
                </c:pt>
                <c:pt idx="7">
                  <c:v>SV Werder Bremen (Wiesenhof)</c:v>
                </c:pt>
                <c:pt idx="8">
                  <c:v>1. FC Köln (Rewe)</c:v>
                </c:pt>
                <c:pt idx="9">
                  <c:v>Eintracht Frankfurt (Indeed)</c:v>
                </c:pt>
                <c:pt idx="10">
                  <c:v>Bayer 04 Leverkusen (Barmenia)</c:v>
                </c:pt>
                <c:pt idx="11">
                  <c:v>TSG Hoffenheim (SAP)</c:v>
                </c:pt>
                <c:pt idx="12">
                  <c:v>FC Augsburg (WWK)***</c:v>
                </c:pt>
                <c:pt idx="13">
                  <c:v>FSV Mainz 05 (Kömmerling)</c:v>
                </c:pt>
                <c:pt idx="14">
                  <c:v>SC Freiburg (Schwarzwaldmilch)</c:v>
                </c:pt>
              </c:strCache>
            </c:strRef>
          </c:cat>
          <c:val>
            <c:numRef>
              <c:f>Sheet1!$B$2:$B$16</c:f>
              <c:numCache>
                <c:ptCount val="15"/>
                <c:pt idx="0">
                  <c:v>70</c:v>
                </c:pt>
                <c:pt idx="1">
                  <c:v>45</c:v>
                </c:pt>
                <c:pt idx="2">
                  <c:v>35</c:v>
                </c:pt>
                <c:pt idx="3">
                  <c:v>35</c:v>
                </c:pt>
                <c:pt idx="4">
                  <c:v>20</c:v>
                </c:pt>
                <c:pt idx="5">
                  <c:v>10</c:v>
                </c:pt>
                <c:pt idx="6">
                  <c:v>9</c:v>
                </c:pt>
                <c:pt idx="7">
                  <c:v>8</c:v>
                </c:pt>
                <c:pt idx="8">
                  <c:v>7.5</c:v>
                </c:pt>
                <c:pt idx="9">
                  <c:v>7</c:v>
                </c:pt>
                <c:pt idx="10">
                  <c:v>6</c:v>
                </c:pt>
                <c:pt idx="11">
                  <c:v>5.5</c:v>
                </c:pt>
                <c:pt idx="12">
                  <c:v>4.2</c:v>
                </c:pt>
                <c:pt idx="13">
                  <c:v>4</c:v>
                </c:pt>
                <c:pt idx="14">
                  <c:v>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2019/20</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Sheet1!$A$2:$A$16</c:f>
              <c:strCache>
                <c:ptCount val="15"/>
                <c:pt idx="0">
                  <c:v>Bayern Munich</c:v>
                </c:pt>
                <c:pt idx="1">
                  <c:v>Borussia Dortmund</c:v>
                </c:pt>
                <c:pt idx="2">
                  <c:v>Bayer Leverkusen</c:v>
                </c:pt>
                <c:pt idx="3">
                  <c:v>RB Leipzig</c:v>
                </c:pt>
                <c:pt idx="4">
                  <c:v>Wolfsburg</c:v>
                </c:pt>
                <c:pt idx="5">
                  <c:v>Schalke</c:v>
                </c:pt>
                <c:pt idx="6">
                  <c:v>Borussia Monchengladbach</c:v>
                </c:pt>
                <c:pt idx="7">
                  <c:v>Hoffenheim</c:v>
                </c:pt>
                <c:pt idx="8">
                  <c:v>Werder Bremen</c:v>
                </c:pt>
                <c:pt idx="9">
                  <c:v>Eintracht Frankfurt</c:v>
                </c:pt>
                <c:pt idx="10">
                  <c:v>Hertha Berlin</c:v>
                </c:pt>
                <c:pt idx="11">
                  <c:v>FC Koln</c:v>
                </c:pt>
                <c:pt idx="12">
                  <c:v>Augsburg</c:v>
                </c:pt>
                <c:pt idx="13">
                  <c:v>Mainz</c:v>
                </c:pt>
                <c:pt idx="14">
                  <c:v>Fortuna Dusseldorf</c:v>
                </c:pt>
              </c:strCache>
            </c:strRef>
          </c:cat>
          <c:val>
            <c:numRef>
              <c:f>Sheet1!$B$2:$B$16</c:f>
              <c:numCache>
                <c:ptCount val="15"/>
                <c:pt idx="0">
                  <c:v>8.12</c:v>
                </c:pt>
                <c:pt idx="1">
                  <c:v>4.97</c:v>
                </c:pt>
                <c:pt idx="2">
                  <c:v>3.19</c:v>
                </c:pt>
                <c:pt idx="3">
                  <c:v>2.42</c:v>
                </c:pt>
                <c:pt idx="4">
                  <c:v>2.41</c:v>
                </c:pt>
                <c:pt idx="5">
                  <c:v>2.19</c:v>
                </c:pt>
                <c:pt idx="6">
                  <c:v>1.92</c:v>
                </c:pt>
                <c:pt idx="7">
                  <c:v>1.7</c:v>
                </c:pt>
                <c:pt idx="8">
                  <c:v>1.57</c:v>
                </c:pt>
                <c:pt idx="9">
                  <c:v>1.54</c:v>
                </c:pt>
                <c:pt idx="10">
                  <c:v>1.3</c:v>
                </c:pt>
                <c:pt idx="11">
                  <c:v>1.22</c:v>
                </c:pt>
                <c:pt idx="12">
                  <c:v>1.02</c:v>
                </c:pt>
                <c:pt idx="13">
                  <c:v>0.85</c:v>
                </c:pt>
                <c:pt idx="14">
                  <c:v>0.76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Column1</c:v>
                </c:pt>
              </c:strCache>
            </c:strRef>
          </c:tx>
          <c:spPr>
            <a:ln>
              <a:solidFill>
                <a:srgbClr val="2875DD"/>
              </a:solidFill>
            </a:ln>
          </c:spPr>
          <c:marker>
            <c:symbol val="circle"/>
            <c:spPr>
              <a:solidFill>
                <a:srgbClr val="2875DD"/>
              </a:solidFill>
              <a:ln>
                <a:solidFill>
                  <a:srgbClr val="2875DD"/>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Sheet1!$A$2:$A$33</c:f>
              <c:strCache>
                <c:ptCount val="32"/>
                <c:pt idx="0">
                  <c:v>90/91</c:v>
                </c:pt>
                <c:pt idx="1">
                  <c:v>91/92</c:v>
                </c:pt>
                <c:pt idx="2">
                  <c:v>92/93</c:v>
                </c:pt>
                <c:pt idx="3">
                  <c:v>93/94</c:v>
                </c:pt>
                <c:pt idx="4">
                  <c:v>94/95</c:v>
                </c:pt>
                <c:pt idx="5">
                  <c:v>95/96</c:v>
                </c:pt>
                <c:pt idx="6">
                  <c:v>96/97</c:v>
                </c:pt>
                <c:pt idx="7">
                  <c:v>97/98</c:v>
                </c:pt>
                <c:pt idx="8">
                  <c:v>98/99</c:v>
                </c:pt>
                <c:pt idx="9">
                  <c:v>99/00</c:v>
                </c:pt>
                <c:pt idx="10">
                  <c:v>00/01</c:v>
                </c:pt>
                <c:pt idx="11">
                  <c:v>01/02</c:v>
                </c:pt>
                <c:pt idx="12">
                  <c:v>02/03</c:v>
                </c:pt>
                <c:pt idx="13">
                  <c:v>03/04</c:v>
                </c:pt>
                <c:pt idx="14">
                  <c:v>04/05</c:v>
                </c:pt>
                <c:pt idx="15">
                  <c:v>05/06</c:v>
                </c:pt>
                <c:pt idx="16">
                  <c:v>06/07</c:v>
                </c:pt>
                <c:pt idx="17">
                  <c:v>07/08</c:v>
                </c:pt>
                <c:pt idx="18">
                  <c:v>08/09</c:v>
                </c:pt>
                <c:pt idx="19">
                  <c:v>09/10</c:v>
                </c:pt>
                <c:pt idx="20">
                  <c:v>10/11</c:v>
                </c:pt>
                <c:pt idx="21">
                  <c:v>11/12</c:v>
                </c:pt>
                <c:pt idx="22">
                  <c:v>12/13</c:v>
                </c:pt>
                <c:pt idx="23">
                  <c:v>13/14</c:v>
                </c:pt>
                <c:pt idx="24">
                  <c:v>14/15</c:v>
                </c:pt>
                <c:pt idx="25">
                  <c:v>15/16</c:v>
                </c:pt>
                <c:pt idx="26">
                  <c:v>16/17</c:v>
                </c:pt>
                <c:pt idx="27">
                  <c:v>17/18</c:v>
                </c:pt>
                <c:pt idx="28">
                  <c:v>18/19</c:v>
                </c:pt>
                <c:pt idx="29">
                  <c:v>19/20</c:v>
                </c:pt>
                <c:pt idx="30">
                  <c:v>20/21</c:v>
                </c:pt>
                <c:pt idx="31">
                  <c:v>21/22</c:v>
                </c:pt>
              </c:strCache>
            </c:strRef>
          </c:cat>
          <c:val>
            <c:numRef>
              <c:f>Sheet1!$B$2:$B$33</c:f>
              <c:numCache>
                <c:ptCount val="32"/>
                <c:pt idx="0">
                  <c:v>20508</c:v>
                </c:pt>
                <c:pt idx="1">
                  <c:v>22634</c:v>
                </c:pt>
                <c:pt idx="2">
                  <c:v>24173</c:v>
                </c:pt>
                <c:pt idx="3">
                  <c:v>26100</c:v>
                </c:pt>
                <c:pt idx="4">
                  <c:v>27702</c:v>
                </c:pt>
                <c:pt idx="5">
                  <c:v>29107</c:v>
                </c:pt>
                <c:pt idx="6">
                  <c:v>28681</c:v>
                </c:pt>
                <c:pt idx="7">
                  <c:v>31112</c:v>
                </c:pt>
                <c:pt idx="8">
                  <c:v>30901</c:v>
                </c:pt>
                <c:pt idx="9">
                  <c:v>28920</c:v>
                </c:pt>
                <c:pt idx="10">
                  <c:v>28421</c:v>
                </c:pt>
                <c:pt idx="11">
                  <c:v>31047</c:v>
                </c:pt>
                <c:pt idx="12">
                  <c:v>31911</c:v>
                </c:pt>
                <c:pt idx="13">
                  <c:v>35048</c:v>
                </c:pt>
                <c:pt idx="14">
                  <c:v>35183</c:v>
                </c:pt>
                <c:pt idx="15">
                  <c:v>38191</c:v>
                </c:pt>
                <c:pt idx="16">
                  <c:v>37644</c:v>
                </c:pt>
                <c:pt idx="17">
                  <c:v>38612</c:v>
                </c:pt>
                <c:pt idx="18">
                  <c:v>41904</c:v>
                </c:pt>
                <c:pt idx="19">
                  <c:v>41802</c:v>
                </c:pt>
                <c:pt idx="20">
                  <c:v>42673</c:v>
                </c:pt>
                <c:pt idx="21">
                  <c:v>45116</c:v>
                </c:pt>
                <c:pt idx="22">
                  <c:v>42623</c:v>
                </c:pt>
                <c:pt idx="23">
                  <c:v>43501</c:v>
                </c:pt>
                <c:pt idx="24">
                  <c:v>42685</c:v>
                </c:pt>
                <c:pt idx="25">
                  <c:v>42421</c:v>
                </c:pt>
                <c:pt idx="26">
                  <c:v>41526</c:v>
                </c:pt>
                <c:pt idx="27">
                  <c:v>44657</c:v>
                </c:pt>
                <c:pt idx="28">
                  <c:v>43467</c:v>
                </c:pt>
                <c:pt idx="29">
                  <c:v>40867</c:v>
                </c:pt>
                <c:pt idx="30">
                  <c:v>4602</c:v>
                </c:pt>
                <c:pt idx="31">
                  <c:v>22341</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Average attendance</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Sheet1!$A$2:$A$16</c:f>
              <c:strCache>
                <c:ptCount val="15"/>
                <c:pt idx="0">
                  <c:v>Signal Iduna Park (Borussia Dortmund)</c:v>
                </c:pt>
                <c:pt idx="1">
                  <c:v>Allianz Arena (FC Bayern Munich)</c:v>
                </c:pt>
                <c:pt idx="2">
                  <c:v>Olympiastadion (Hertha BSC Berlin)</c:v>
                </c:pt>
                <c:pt idx="3">
                  <c:v>Mercedes-Benz Arena (VfB Stuttgart)</c:v>
                </c:pt>
                <c:pt idx="4">
                  <c:v>Borussia-Park (Borussia Mönchengladbach)</c:v>
                </c:pt>
                <c:pt idx="5">
                  <c:v>Deutsche Bank Park (Eintracht Frankfurt)</c:v>
                </c:pt>
                <c:pt idx="6">
                  <c:v>Rhein Energy Stadion (FC Cologne)</c:v>
                </c:pt>
                <c:pt idx="7">
                  <c:v>Red Bull Arena (Leipzig)</c:v>
                </c:pt>
                <c:pt idx="8">
                  <c:v>Europa-Park Stadion (SC Freiburg)</c:v>
                </c:pt>
                <c:pt idx="9">
                  <c:v>Mewa Arena (1. FSV Mainz 05)</c:v>
                </c:pt>
                <c:pt idx="10">
                  <c:v>WWK Arena (FC Augsburg)</c:v>
                </c:pt>
                <c:pt idx="11">
                  <c:v>BayArena (Bayer 04 Leverkusen)</c:v>
                </c:pt>
                <c:pt idx="12">
                  <c:v>PreZero Arena (TSG Hoffeneim)</c:v>
                </c:pt>
                <c:pt idx="13">
                  <c:v>Volkswagen Arena (VfL Wolfsburg)</c:v>
                </c:pt>
                <c:pt idx="14">
                  <c:v>Vonovia Ruhrstadion (VfL Bochum)</c:v>
                </c:pt>
              </c:strCache>
            </c:strRef>
          </c:cat>
          <c:val>
            <c:numRef>
              <c:f>Sheet1!$B$2:$B$16</c:f>
              <c:numCache>
                <c:ptCount val="15"/>
                <c:pt idx="0">
                  <c:v>81365</c:v>
                </c:pt>
                <c:pt idx="1">
                  <c:v>75024</c:v>
                </c:pt>
                <c:pt idx="2">
                  <c:v>74649</c:v>
                </c:pt>
                <c:pt idx="3">
                  <c:v>60449</c:v>
                </c:pt>
                <c:pt idx="4">
                  <c:v>54022</c:v>
                </c:pt>
                <c:pt idx="5">
                  <c:v>51500</c:v>
                </c:pt>
                <c:pt idx="6">
                  <c:v>50000</c:v>
                </c:pt>
                <c:pt idx="7">
                  <c:v>47069</c:v>
                </c:pt>
                <c:pt idx="8">
                  <c:v>34700</c:v>
                </c:pt>
                <c:pt idx="9">
                  <c:v>33305</c:v>
                </c:pt>
                <c:pt idx="10">
                  <c:v>30660</c:v>
                </c:pt>
                <c:pt idx="11">
                  <c:v>30210</c:v>
                </c:pt>
                <c:pt idx="12">
                  <c:v>30150</c:v>
                </c:pt>
                <c:pt idx="13">
                  <c:v>30000</c:v>
                </c:pt>
                <c:pt idx="14">
                  <c:v>27599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Sheet1!$A$2:$A$16</c:f>
              <c:strCache>
                <c:ptCount val="15"/>
                <c:pt idx="0">
                  <c:v>Borussia Dortmund</c:v>
                </c:pt>
                <c:pt idx="1">
                  <c:v>FC Bayern München</c:v>
                </c:pt>
                <c:pt idx="2">
                  <c:v>1. FC Köln</c:v>
                </c:pt>
                <c:pt idx="3">
                  <c:v>RB Leipzig</c:v>
                </c:pt>
                <c:pt idx="4">
                  <c:v>VfB Stuttgart</c:v>
                </c:pt>
                <c:pt idx="5">
                  <c:v>Borussia Mönchengladbach</c:v>
                </c:pt>
                <c:pt idx="6">
                  <c:v>Eintracht Frankfurt</c:v>
                </c:pt>
                <c:pt idx="7">
                  <c:v>Hertha BSC</c:v>
                </c:pt>
                <c:pt idx="8">
                  <c:v>SC Freiburg</c:v>
                </c:pt>
                <c:pt idx="9">
                  <c:v>FC Augsburg</c:v>
                </c:pt>
                <c:pt idx="10">
                  <c:v>Bayer 04 Leverkusen</c:v>
                </c:pt>
                <c:pt idx="11">
                  <c:v>1. FSV Mainz 05</c:v>
                </c:pt>
                <c:pt idx="12">
                  <c:v>Arminia Bielefeld</c:v>
                </c:pt>
                <c:pt idx="13">
                  <c:v>VfL Bochum</c:v>
                </c:pt>
                <c:pt idx="14">
                  <c:v>1. FC Union Berlin</c:v>
                </c:pt>
              </c:strCache>
            </c:strRef>
          </c:cat>
          <c:val>
            <c:numRef>
              <c:f>Sheet1!$B$2:$B$16</c:f>
              <c:numCache>
                <c:ptCount val="15"/>
                <c:pt idx="0">
                  <c:v>41800</c:v>
                </c:pt>
                <c:pt idx="1">
                  <c:v>40146</c:v>
                </c:pt>
                <c:pt idx="2">
                  <c:v>31965</c:v>
                </c:pt>
                <c:pt idx="3">
                  <c:v>28932</c:v>
                </c:pt>
                <c:pt idx="4">
                  <c:v>28908</c:v>
                </c:pt>
                <c:pt idx="5">
                  <c:v>26539</c:v>
                </c:pt>
                <c:pt idx="6">
                  <c:v>26338</c:v>
                </c:pt>
                <c:pt idx="7">
                  <c:v>23500</c:v>
                </c:pt>
                <c:pt idx="8">
                  <c:v>18535</c:v>
                </c:pt>
                <c:pt idx="9">
                  <c:v>18386</c:v>
                </c:pt>
                <c:pt idx="10">
                  <c:v>18154</c:v>
                </c:pt>
                <c:pt idx="11">
                  <c:v>17996</c:v>
                </c:pt>
                <c:pt idx="12">
                  <c:v>16773</c:v>
                </c:pt>
                <c:pt idx="13">
                  <c:v>16594</c:v>
                </c:pt>
                <c:pt idx="14">
                  <c:v>13965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2018</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Sheet1!$A$2:$A$6</c:f>
              <c:strCache>
                <c:ptCount val="5"/>
                <c:pt idx="0">
                  <c:v>Premier League</c:v>
                </c:pt>
                <c:pt idx="1">
                  <c:v>La Liga</c:v>
                </c:pt>
                <c:pt idx="2">
                  <c:v>Bundesliga</c:v>
                </c:pt>
                <c:pt idx="3">
                  <c:v>Serie A</c:v>
                </c:pt>
                <c:pt idx="4">
                  <c:v>Ligue 1</c:v>
                </c:pt>
              </c:strCache>
            </c:strRef>
          </c:cat>
          <c:val>
            <c:numRef>
              <c:f>Sheet1!$B$2:$B$6</c:f>
              <c:numCache>
                <c:ptCount val="5"/>
                <c:pt idx="0">
                  <c:v>8120</c:v>
                </c:pt>
                <c:pt idx="1">
                  <c:v>3242</c:v>
                </c:pt>
                <c:pt idx="2">
                  <c:v>3551</c:v>
                </c:pt>
                <c:pt idx="3">
                  <c:v>1647</c:v>
                </c:pt>
                <c:pt idx="4">
                  <c:v>899</c:v>
                </c:pt>
              </c:numCache>
            </c:numRef>
          </c:val>
        </c:ser>
        <c:ser>
          <c:idx val="1"/>
          <c:order val="1"/>
          <c:tx>
            <c:strRef>
              <c:f>Sheet1!$C$1</c:f>
              <c:strCache>
                <c:ptCount val="1"/>
                <c:pt idx="0">
                  <c:v>2019</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Sheet1!$A$2:$A$6</c:f>
              <c:strCache>
                <c:ptCount val="5"/>
                <c:pt idx="0">
                  <c:v>Premier League</c:v>
                </c:pt>
                <c:pt idx="1">
                  <c:v>La Liga</c:v>
                </c:pt>
                <c:pt idx="2">
                  <c:v>Bundesliga</c:v>
                </c:pt>
                <c:pt idx="3">
                  <c:v>Serie A</c:v>
                </c:pt>
                <c:pt idx="4">
                  <c:v>Ligue 1</c:v>
                </c:pt>
              </c:strCache>
            </c:strRef>
          </c:cat>
          <c:val>
            <c:numRef>
              <c:f>Sheet1!$C$2:$C$6</c:f>
              <c:numCache>
                <c:ptCount val="5"/>
                <c:pt idx="0">
                  <c:v>8683</c:v>
                </c:pt>
                <c:pt idx="1">
                  <c:v>3998</c:v>
                </c:pt>
                <c:pt idx="2">
                  <c:v>3815</c:v>
                </c:pt>
                <c:pt idx="3">
                  <c:v>2001</c:v>
                </c:pt>
                <c:pt idx="4">
                  <c:v>1242</c:v>
                </c:pt>
              </c:numCache>
            </c:numRef>
          </c:val>
        </c:ser>
        <c:ser>
          <c:idx val="2"/>
          <c:order val="2"/>
          <c:tx>
            <c:strRef>
              <c:f>Sheet1!$D$1</c:f>
              <c:strCache>
                <c:ptCount val="1"/>
                <c:pt idx="0">
                  <c:v>2020</c:v>
                </c:pt>
              </c:strCache>
            </c:strRef>
          </c:tx>
          <c:spPr>
            <a:solidFill>
              <a:srgbClr val="BABABA"/>
            </a:solidFill>
            <a:ln>
              <a:solidFill>
                <a:srgbClr val="BABABA"/>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Sheet1!$A$2:$A$6</c:f>
              <c:strCache>
                <c:ptCount val="5"/>
                <c:pt idx="0">
                  <c:v>Premier League</c:v>
                </c:pt>
                <c:pt idx="1">
                  <c:v>La Liga</c:v>
                </c:pt>
                <c:pt idx="2">
                  <c:v>Bundesliga</c:v>
                </c:pt>
                <c:pt idx="3">
                  <c:v>Serie A</c:v>
                </c:pt>
                <c:pt idx="4">
                  <c:v>Ligue 1</c:v>
                </c:pt>
              </c:strCache>
            </c:strRef>
          </c:cat>
          <c:val>
            <c:numRef>
              <c:f>Sheet1!$D$2:$D$6</c:f>
              <c:numCache>
                <c:ptCount val="5"/>
                <c:pt idx="0">
                  <c:v>8578</c:v>
                </c:pt>
                <c:pt idx="1">
                  <c:v>3938</c:v>
                </c:pt>
                <c:pt idx="2">
                  <c:v>3275</c:v>
                </c:pt>
                <c:pt idx="3">
                  <c:v>1877</c:v>
                </c:pt>
                <c:pt idx="4">
                  <c:v>1278</c:v>
                </c:pt>
              </c:numCache>
            </c:numRef>
          </c:val>
        </c:ser>
        <c:ser>
          <c:idx val="3"/>
          <c:order val="3"/>
          <c:tx>
            <c:strRef>
              <c:f>Sheet1!$E$1</c:f>
              <c:strCache>
                <c:ptCount val="1"/>
                <c:pt idx="0">
                  <c:v>2021</c:v>
                </c:pt>
              </c:strCache>
            </c:strRef>
          </c:tx>
          <c:spPr>
            <a:solidFill>
              <a:srgbClr val="A60B0B"/>
            </a:solidFill>
            <a:ln>
              <a:solidFill>
                <a:srgbClr val="A60B0B"/>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Sheet1!$A$2:$A$6</c:f>
              <c:strCache>
                <c:ptCount val="5"/>
                <c:pt idx="0">
                  <c:v>Premier League</c:v>
                </c:pt>
                <c:pt idx="1">
                  <c:v>La Liga</c:v>
                </c:pt>
                <c:pt idx="2">
                  <c:v>Bundesliga</c:v>
                </c:pt>
                <c:pt idx="3">
                  <c:v>Serie A</c:v>
                </c:pt>
                <c:pt idx="4">
                  <c:v>Ligue 1</c:v>
                </c:pt>
              </c:strCache>
            </c:strRef>
          </c:cat>
          <c:val>
            <c:numRef>
              <c:f>Sheet1!$E$2:$E$6</c:f>
              <c:numCache>
                <c:ptCount val="5"/>
                <c:pt idx="0">
                  <c:v>7390</c:v>
                </c:pt>
                <c:pt idx="1">
                  <c:v>3509</c:v>
                </c:pt>
                <c:pt idx="2">
                  <c:v>3270</c:v>
                </c:pt>
                <c:pt idx="3">
                  <c:v>1449</c:v>
                </c:pt>
                <c:pt idx="4">
                  <c:v>1153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Brand value (in million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3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Sheet1!$A$2:$A$16</c:f>
              <c:strCache>
                <c:ptCount val="15"/>
                <c:pt idx="0">
                  <c:v>Bayern München</c:v>
                </c:pt>
                <c:pt idx="1">
                  <c:v>Borussia Dortmund</c:v>
                </c:pt>
                <c:pt idx="2">
                  <c:v>Schalke 04</c:v>
                </c:pt>
                <c:pt idx="3">
                  <c:v>Borussia Mönchengladbach</c:v>
                </c:pt>
                <c:pt idx="4">
                  <c:v>Eintracht Frankfurt</c:v>
                </c:pt>
                <c:pt idx="5">
                  <c:v>Werder Bremen</c:v>
                </c:pt>
                <c:pt idx="6">
                  <c:v>1. FC Köln</c:v>
                </c:pt>
                <c:pt idx="7">
                  <c:v>RB Leipzig</c:v>
                </c:pt>
                <c:pt idx="8">
                  <c:v>Fortuna Düsseldorf</c:v>
                </c:pt>
                <c:pt idx="9">
                  <c:v>Hertha BSC</c:v>
                </c:pt>
                <c:pt idx="10">
                  <c:v>Bayer Leverkusen</c:v>
                </c:pt>
                <c:pt idx="11">
                  <c:v>1. FC Union Berlin</c:v>
                </c:pt>
                <c:pt idx="12">
                  <c:v>FC Augsburg</c:v>
                </c:pt>
                <c:pt idx="13">
                  <c:v>VfL Wolfsburg</c:v>
                </c:pt>
                <c:pt idx="14">
                  <c:v>Mainz 05</c:v>
                </c:pt>
              </c:strCache>
            </c:strRef>
          </c:cat>
          <c:val>
            <c:numRef>
              <c:f>Sheet1!$B$2:$B$16</c:f>
              <c:numCache>
                <c:ptCount val="15"/>
                <c:pt idx="0">
                  <c:v>1.17</c:v>
                </c:pt>
                <c:pt idx="1">
                  <c:v>0.91</c:v>
                </c:pt>
                <c:pt idx="2">
                  <c:v>0.63</c:v>
                </c:pt>
                <c:pt idx="3">
                  <c:v>0.56</c:v>
                </c:pt>
                <c:pt idx="4">
                  <c:v>0.53</c:v>
                </c:pt>
                <c:pt idx="5">
                  <c:v>0.51</c:v>
                </c:pt>
                <c:pt idx="6">
                  <c:v>0.48</c:v>
                </c:pt>
                <c:pt idx="7">
                  <c:v>0.48</c:v>
                </c:pt>
                <c:pt idx="8">
                  <c:v>0.44</c:v>
                </c:pt>
                <c:pt idx="9">
                  <c:v>0.43</c:v>
                </c:pt>
                <c:pt idx="10">
                  <c:v>0.36</c:v>
                </c:pt>
                <c:pt idx="11">
                  <c:v>0.36</c:v>
                </c:pt>
                <c:pt idx="12">
                  <c:v>0.34</c:v>
                </c:pt>
                <c:pt idx="13">
                  <c:v>0.32</c:v>
                </c:pt>
                <c:pt idx="14">
                  <c:v>0.32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2020/2021</c:v>
                </c:pt>
              </c:strCache>
            </c:strRef>
          </c:tx>
          <c:spPr>
            <a:solidFill>
              <a:srgbClr val="2875DD"/>
            </a:solidFill>
            <a:ln>
              <a:solidFill>
                <a:srgbClr val="2875DD"/>
              </a:solidFill>
            </a:ln>
          </c:spPr>
          <c:invertIfNegative val="0"/>
          <c:dLbls>
            <c:dLbl>
              <c:idx val="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Sheet1!$A$2:$A$16</c:f>
              <c:strCache>
                <c:ptCount val="15"/>
                <c:pt idx="0">
                  <c:v>FC Barcelona</c:v>
                </c:pt>
                <c:pt idx="1">
                  <c:v>Real Madrid CF</c:v>
                </c:pt>
                <c:pt idx="2">
                  <c:v>Club Atlético de Madrid</c:v>
                </c:pt>
                <c:pt idx="3">
                  <c:v>Sevilla FC</c:v>
                </c:pt>
                <c:pt idx="4">
                  <c:v>Valencia CF</c:v>
                </c:pt>
                <c:pt idx="5">
                  <c:v>Villarreal CF</c:v>
                </c:pt>
                <c:pt idx="6">
                  <c:v>Athletic Bilbao</c:v>
                </c:pt>
                <c:pt idx="7">
                  <c:v>Real Sociedad</c:v>
                </c:pt>
                <c:pt idx="8">
                  <c:v>Real Betis</c:v>
                </c:pt>
                <c:pt idx="9">
                  <c:v>Getafe FC</c:v>
                </c:pt>
                <c:pt idx="10">
                  <c:v>RC Celta de Vigo</c:v>
                </c:pt>
                <c:pt idx="11">
                  <c:v>Granada CF</c:v>
                </c:pt>
                <c:pt idx="12">
                  <c:v>SD Eibar</c:v>
                </c:pt>
                <c:pt idx="13">
                  <c:v>Deportivo Alavés</c:v>
                </c:pt>
                <c:pt idx="14">
                  <c:v>Levante UD</c:v>
                </c:pt>
              </c:strCache>
            </c:strRef>
          </c:cat>
          <c:val>
            <c:numRef>
              <c:f>Sheet1!$B$2:$B$16</c:f>
              <c:numCache>
                <c:ptCount val="15"/>
                <c:pt idx="0">
                  <c:v>165.6</c:v>
                </c:pt>
                <c:pt idx="1">
                  <c:v>163</c:v>
                </c:pt>
                <c:pt idx="2">
                  <c:v>130.1</c:v>
                </c:pt>
                <c:pt idx="3">
                  <c:v>84.2</c:v>
                </c:pt>
                <c:pt idx="4">
                  <c:v>73.3</c:v>
                </c:pt>
                <c:pt idx="5">
                  <c:v>73.3</c:v>
                </c:pt>
                <c:pt idx="6">
                  <c:v>72.2</c:v>
                </c:pt>
                <c:pt idx="7">
                  <c:v>66.4</c:v>
                </c:pt>
                <c:pt idx="8">
                  <c:v>59.5</c:v>
                </c:pt>
                <c:pt idx="9">
                  <c:v>58.5</c:v>
                </c:pt>
                <c:pt idx="10">
                  <c:v>53.3</c:v>
                </c:pt>
                <c:pt idx="11">
                  <c:v>52.5</c:v>
                </c:pt>
                <c:pt idx="12">
                  <c:v>51.8</c:v>
                </c:pt>
                <c:pt idx="13">
                  <c:v>51.1</c:v>
                </c:pt>
                <c:pt idx="14">
                  <c:v>50.3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2021/2022</c:v>
                </c:pt>
              </c:strCache>
            </c:strRef>
          </c:tx>
          <c:spPr>
            <a:solidFill>
              <a:srgbClr val="2875DD"/>
            </a:solidFill>
            <a:ln>
              <a:solidFill>
                <a:srgbClr val="2875DD"/>
              </a:solidFill>
            </a:ln>
          </c:spPr>
          <c:invertIfNegative val="0"/>
          <c:dLbls>
            <c:dLbl>
              <c:idx val="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Sheet1!$A$2:$A$16</c:f>
              <c:strCache>
                <c:ptCount val="15"/>
                <c:pt idx="0">
                  <c:v>Real Madrid</c:v>
                </c:pt>
                <c:pt idx="1">
                  <c:v>Sevilla FC</c:v>
                </c:pt>
                <c:pt idx="2">
                  <c:v>Atlético de Madrid</c:v>
                </c:pt>
                <c:pt idx="3">
                  <c:v>Villarreal CF</c:v>
                </c:pt>
                <c:pt idx="4">
                  <c:v>Real Sociedad</c:v>
                </c:pt>
                <c:pt idx="5">
                  <c:v>Athletic Club</c:v>
                </c:pt>
                <c:pt idx="6">
                  <c:v>FC Barcelona</c:v>
                </c:pt>
                <c:pt idx="7">
                  <c:v>RCD Espanyol</c:v>
                </c:pt>
                <c:pt idx="8">
                  <c:v>Real Betis</c:v>
                </c:pt>
                <c:pt idx="9">
                  <c:v>RC Celta de Vigo</c:v>
                </c:pt>
                <c:pt idx="10">
                  <c:v>Getafe CF</c:v>
                </c:pt>
                <c:pt idx="11">
                  <c:v>CA Osasuna</c:v>
                </c:pt>
                <c:pt idx="12">
                  <c:v>Granada CF</c:v>
                </c:pt>
                <c:pt idx="13">
                  <c:v>RCD Mallorca</c:v>
                </c:pt>
                <c:pt idx="14">
                  <c:v>Cádiz CF</c:v>
                </c:pt>
              </c:strCache>
            </c:strRef>
          </c:cat>
          <c:val>
            <c:numRef>
              <c:f>Sheet1!$B$2:$B$16</c:f>
              <c:numCache>
                <c:ptCount val="15"/>
                <c:pt idx="0">
                  <c:v>739.2</c:v>
                </c:pt>
                <c:pt idx="1">
                  <c:v>200.4</c:v>
                </c:pt>
                <c:pt idx="2">
                  <c:v>171.6</c:v>
                </c:pt>
                <c:pt idx="3">
                  <c:v>159.3</c:v>
                </c:pt>
                <c:pt idx="4">
                  <c:v>127.7</c:v>
                </c:pt>
                <c:pt idx="5">
                  <c:v>111.8</c:v>
                </c:pt>
                <c:pt idx="6">
                  <c:v>97.9</c:v>
                </c:pt>
                <c:pt idx="7">
                  <c:v>77.9</c:v>
                </c:pt>
                <c:pt idx="8">
                  <c:v>70.9</c:v>
                </c:pt>
                <c:pt idx="9">
                  <c:v>65.5</c:v>
                </c:pt>
                <c:pt idx="10">
                  <c:v>64.5</c:v>
                </c:pt>
                <c:pt idx="11">
                  <c:v>56.2</c:v>
                </c:pt>
                <c:pt idx="12">
                  <c:v>53.5</c:v>
                </c:pt>
                <c:pt idx="13">
                  <c:v>46.1</c:v>
                </c:pt>
                <c:pt idx="14">
                  <c:v>45.4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Sheet1!$A$2:$A$16</c:f>
              <c:strCache>
                <c:ptCount val="15"/>
                <c:pt idx="0">
                  <c:v>Camp Nou (FC Barcelona)</c:v>
                </c:pt>
                <c:pt idx="1">
                  <c:v>Santiago Bernabéu (Real Madrid CF)</c:v>
                </c:pt>
                <c:pt idx="2">
                  <c:v>Wanda Metropolitano (Atlético de Madrid)</c:v>
                </c:pt>
                <c:pt idx="3">
                  <c:v>Benito Villamarín (Real Betis)</c:v>
                </c:pt>
                <c:pt idx="4">
                  <c:v>Mestalla (Valencia CF)</c:v>
                </c:pt>
                <c:pt idx="5">
                  <c:v>San Marmés (Athletic Bilbao)</c:v>
                </c:pt>
                <c:pt idx="6">
                  <c:v>Ramón Sánchez Pizjuán (Sevilla FC)</c:v>
                </c:pt>
                <c:pt idx="7">
                  <c:v>RCDE Stadium (RCD Espanyol)</c:v>
                </c:pt>
                <c:pt idx="8">
                  <c:v>Martínez Valero (Elche)</c:v>
                </c:pt>
                <c:pt idx="9">
                  <c:v>Anoeta (Real Sociedad)</c:v>
                </c:pt>
                <c:pt idx="10">
                  <c:v>Abanca Balaídos (RC Celta de Vigo)</c:v>
                </c:pt>
                <c:pt idx="11">
                  <c:v>Ciutat de Valencia (Levante UD)</c:v>
                </c:pt>
                <c:pt idx="12">
                  <c:v>Nuevo Mirandilla (Cádiz CF)</c:v>
                </c:pt>
                <c:pt idx="13">
                  <c:v>Estadio de la Cerámica (Villarreal CF)</c:v>
                </c:pt>
                <c:pt idx="14">
                  <c:v>El Sadar (CA Osasuna)</c:v>
                </c:pt>
              </c:strCache>
            </c:strRef>
          </c:cat>
          <c:val>
            <c:numRef>
              <c:f>Sheet1!$B$2:$B$16</c:f>
              <c:numCache>
                <c:ptCount val="15"/>
                <c:pt idx="0">
                  <c:v>99787</c:v>
                </c:pt>
                <c:pt idx="1">
                  <c:v>85454</c:v>
                </c:pt>
                <c:pt idx="2">
                  <c:v>68000</c:v>
                </c:pt>
                <c:pt idx="3">
                  <c:v>60721</c:v>
                </c:pt>
                <c:pt idx="4">
                  <c:v>55000</c:v>
                </c:pt>
                <c:pt idx="5">
                  <c:v>53332</c:v>
                </c:pt>
                <c:pt idx="6">
                  <c:v>42714</c:v>
                </c:pt>
                <c:pt idx="7">
                  <c:v>40423</c:v>
                </c:pt>
                <c:pt idx="8">
                  <c:v>33732</c:v>
                </c:pt>
                <c:pt idx="9">
                  <c:v>32076</c:v>
                </c:pt>
                <c:pt idx="10">
                  <c:v>28700</c:v>
                </c:pt>
                <c:pt idx="11">
                  <c:v>25354</c:v>
                </c:pt>
                <c:pt idx="12">
                  <c:v>25033</c:v>
                </c:pt>
                <c:pt idx="13">
                  <c:v>24500</c:v>
                </c:pt>
                <c:pt idx="14">
                  <c:v>24400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2021/2022</c:v>
                </c:pt>
              </c:strCache>
            </c:strRef>
          </c:tx>
          <c:spPr>
            <a:solidFill>
              <a:srgbClr val="2875DD"/>
            </a:solidFill>
            <a:ln>
              <a:solidFill>
                <a:srgbClr val="2875DD"/>
              </a:solidFill>
            </a:ln>
          </c:spPr>
          <c:invertIfNegative val="0"/>
          <c:dPt>
            <c:idx val="8"/>
            <c:invertIfNegative val="0"/>
            <c:spPr>
              <a:solidFill>
                <a:srgbClr val="C0C0C0"/>
              </a:solidFill>
            </c:spPr>
          </c:dPt>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Sheet1!$A$2:$A$16</c:f>
              <c:strCache>
                <c:ptCount val="15"/>
                <c:pt idx="0">
                  <c:v>FC Barcelona</c:v>
                </c:pt>
                <c:pt idx="1">
                  <c:v>Club Atlético de Madrid</c:v>
                </c:pt>
                <c:pt idx="2">
                  <c:v>Real Madrid CF</c:v>
                </c:pt>
                <c:pt idx="3">
                  <c:v>Real Betis</c:v>
                </c:pt>
                <c:pt idx="4">
                  <c:v>Athletic Bilbao</c:v>
                </c:pt>
                <c:pt idx="5">
                  <c:v>Sevilla FC</c:v>
                </c:pt>
                <c:pt idx="6">
                  <c:v>Real Sociedad</c:v>
                </c:pt>
                <c:pt idx="7">
                  <c:v>Valencia CF</c:v>
                </c:pt>
                <c:pt idx="8">
                  <c:v>Average</c:v>
                </c:pt>
                <c:pt idx="9">
                  <c:v>RCD Espanyol</c:v>
                </c:pt>
                <c:pt idx="10">
                  <c:v>CA Osasuna</c:v>
                </c:pt>
                <c:pt idx="11">
                  <c:v>Cádiz CF</c:v>
                </c:pt>
                <c:pt idx="12">
                  <c:v>Levante UD</c:v>
                </c:pt>
                <c:pt idx="13">
                  <c:v>Elche CF</c:v>
                </c:pt>
                <c:pt idx="14">
                  <c:v>Villarreal CF</c:v>
                </c:pt>
              </c:strCache>
            </c:strRef>
          </c:cat>
          <c:val>
            <c:numRef>
              <c:f>Sheet1!$B$2:$B$16</c:f>
              <c:numCache>
                <c:ptCount val="15"/>
                <c:pt idx="0">
                  <c:v>39840</c:v>
                </c:pt>
                <c:pt idx="1">
                  <c:v>35851</c:v>
                </c:pt>
                <c:pt idx="2">
                  <c:v>34035</c:v>
                </c:pt>
                <c:pt idx="3">
                  <c:v>32914</c:v>
                </c:pt>
                <c:pt idx="4">
                  <c:v>27821</c:v>
                </c:pt>
                <c:pt idx="5">
                  <c:v>27632</c:v>
                </c:pt>
                <c:pt idx="6">
                  <c:v>24928</c:v>
                </c:pt>
                <c:pt idx="7">
                  <c:v>24718</c:v>
                </c:pt>
                <c:pt idx="8">
                  <c:v>22829</c:v>
                </c:pt>
                <c:pt idx="9">
                  <c:v>19968</c:v>
                </c:pt>
                <c:pt idx="10">
                  <c:v>19940</c:v>
                </c:pt>
                <c:pt idx="11">
                  <c:v>18538</c:v>
                </c:pt>
                <c:pt idx="12">
                  <c:v>17945</c:v>
                </c:pt>
                <c:pt idx="13">
                  <c:v>17919</c:v>
                </c:pt>
                <c:pt idx="14">
                  <c:v>17710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2020/2021</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Sheet1!$A$2:$A$16</c:f>
              <c:strCache>
                <c:ptCount val="15"/>
                <c:pt idx="0">
                  <c:v>FC Barcelona</c:v>
                </c:pt>
                <c:pt idx="1">
                  <c:v>Real Madrid CF</c:v>
                </c:pt>
                <c:pt idx="2">
                  <c:v>Club Atlético de Madrid</c:v>
                </c:pt>
                <c:pt idx="3">
                  <c:v>Sevilla FC</c:v>
                </c:pt>
                <c:pt idx="4">
                  <c:v>Villarreal CF</c:v>
                </c:pt>
                <c:pt idx="5">
                  <c:v>Athletic Bilbao</c:v>
                </c:pt>
                <c:pt idx="6">
                  <c:v>Getafe FC</c:v>
                </c:pt>
                <c:pt idx="7">
                  <c:v>Valencia CF</c:v>
                </c:pt>
                <c:pt idx="8">
                  <c:v>Real Sociedad</c:v>
                </c:pt>
                <c:pt idx="9">
                  <c:v>Real Betis</c:v>
                </c:pt>
                <c:pt idx="10">
                  <c:v>CA Osasuna</c:v>
                </c:pt>
                <c:pt idx="11">
                  <c:v>Deportivo Alavés</c:v>
                </c:pt>
                <c:pt idx="12">
                  <c:v>Granada CF</c:v>
                </c:pt>
                <c:pt idx="13">
                  <c:v>Cádiz CF</c:v>
                </c:pt>
                <c:pt idx="14">
                  <c:v>Levante UD</c:v>
                </c:pt>
              </c:strCache>
            </c:strRef>
          </c:cat>
          <c:val>
            <c:numRef>
              <c:f>Sheet1!$B$2:$B$16</c:f>
              <c:numCache>
                <c:ptCount val="15"/>
                <c:pt idx="0">
                  <c:v>10.96</c:v>
                </c:pt>
                <c:pt idx="1">
                  <c:v>9.74</c:v>
                </c:pt>
                <c:pt idx="2">
                  <c:v>4.78</c:v>
                </c:pt>
                <c:pt idx="3">
                  <c:v>1.82</c:v>
                </c:pt>
                <c:pt idx="4">
                  <c:v>1.77</c:v>
                </c:pt>
                <c:pt idx="5">
                  <c:v>1.56</c:v>
                </c:pt>
                <c:pt idx="6">
                  <c:v>1.46</c:v>
                </c:pt>
                <c:pt idx="7">
                  <c:v>1.44</c:v>
                </c:pt>
                <c:pt idx="8">
                  <c:v>1.36</c:v>
                </c:pt>
                <c:pt idx="9">
                  <c:v>1.24</c:v>
                </c:pt>
                <c:pt idx="10">
                  <c:v>1.23</c:v>
                </c:pt>
                <c:pt idx="11">
                  <c:v>1.18</c:v>
                </c:pt>
                <c:pt idx="12">
                  <c:v>1.14</c:v>
                </c:pt>
                <c:pt idx="13">
                  <c:v>1.04</c:v>
                </c:pt>
                <c:pt idx="14">
                  <c:v>1.04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Sheet1!$A$2:$A$11</c:f>
              <c:strCache>
                <c:ptCount val="10"/>
                <c:pt idx="0">
                  <c:v>Cristiano Ronaldo</c:v>
                </c:pt>
                <c:pt idx="1">
                  <c:v>Lionel Messi</c:v>
                </c:pt>
                <c:pt idx="2">
                  <c:v>Gareth Bale</c:v>
                </c:pt>
                <c:pt idx="3">
                  <c:v>Luis Suárez</c:v>
                </c:pt>
                <c:pt idx="4">
                  <c:v>Toni Kroos</c:v>
                </c:pt>
                <c:pt idx="5">
                  <c:v>Neymar</c:v>
                </c:pt>
                <c:pt idx="6">
                  <c:v>Karim Benzema</c:v>
                </c:pt>
                <c:pt idx="7">
                  <c:v>Andrés Iniesta</c:v>
                </c:pt>
                <c:pt idx="8">
                  <c:v>Sergio Ramos</c:v>
                </c:pt>
                <c:pt idx="9">
                  <c:v>Gerard Piqué</c:v>
                </c:pt>
              </c:strCache>
            </c:strRef>
          </c:cat>
          <c:val>
            <c:numRef>
              <c:f>Sheet1!$B$2:$B$11</c:f>
              <c:numCache>
                <c:ptCount val="10"/>
                <c:pt idx="0">
                  <c:v>15</c:v>
                </c:pt>
                <c:pt idx="1">
                  <c:v>13.5</c:v>
                </c:pt>
                <c:pt idx="2">
                  <c:v>13</c:v>
                </c:pt>
                <c:pt idx="3">
                  <c:v>10.5</c:v>
                </c:pt>
                <c:pt idx="4">
                  <c:v>8.15</c:v>
                </c:pt>
                <c:pt idx="5">
                  <c:v>7.8</c:v>
                </c:pt>
                <c:pt idx="6">
                  <c:v>7.8</c:v>
                </c:pt>
                <c:pt idx="7">
                  <c:v>7.8</c:v>
                </c:pt>
                <c:pt idx="8">
                  <c:v>7.3</c:v>
                </c:pt>
                <c:pt idx="9">
                  <c:v>6.8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numRef>
              <c:f>Sheet1!$A$2:$A$13</c:f>
              <c:numCache>
                <c:formatCode>General</c:formatCode>
                <c:ptCount val="12"/>
                <c:pt idx="0">
                  <c:v>2010</c:v>
                </c:pt>
                <c:pt idx="1">
                  <c:v>2011</c:v>
                </c:pt>
                <c:pt idx="2">
                  <c:v>2012</c:v>
                </c:pt>
                <c:pt idx="3">
                  <c:v>2013</c:v>
                </c:pt>
                <c:pt idx="4">
                  <c:v>2014</c:v>
                </c:pt>
                <c:pt idx="5">
                  <c:v>2015</c:v>
                </c:pt>
                <c:pt idx="6">
                  <c:v>2016</c:v>
                </c:pt>
                <c:pt idx="7">
                  <c:v>2017</c:v>
                </c:pt>
                <c:pt idx="8">
                  <c:v>2018</c:v>
                </c:pt>
                <c:pt idx="9">
                  <c:v>2019</c:v>
                </c:pt>
                <c:pt idx="10">
                  <c:v>2020</c:v>
                </c:pt>
                <c:pt idx="11">
                  <c:v>2021</c:v>
                </c:pt>
              </c:numCache>
            </c:numRef>
          </c:cat>
          <c:val>
            <c:numRef>
              <c:f>Sheet1!$B$2:$B$13</c:f>
              <c:numCache>
                <c:ptCount val="12"/>
                <c:pt idx="0">
                  <c:v>305</c:v>
                </c:pt>
                <c:pt idx="1">
                  <c:v>431</c:v>
                </c:pt>
                <c:pt idx="2">
                  <c:v>178</c:v>
                </c:pt>
                <c:pt idx="3">
                  <c:v>456</c:v>
                </c:pt>
                <c:pt idx="4">
                  <c:v>586</c:v>
                </c:pt>
                <c:pt idx="5">
                  <c:v>628</c:v>
                </c:pt>
                <c:pt idx="6">
                  <c:v>607</c:v>
                </c:pt>
                <c:pt idx="7">
                  <c:v>795</c:v>
                </c:pt>
                <c:pt idx="8">
                  <c:v>1290</c:v>
                </c:pt>
                <c:pt idx="9">
                  <c:v>1529</c:v>
                </c:pt>
                <c:pt idx="10">
                  <c:v>567</c:v>
                </c:pt>
                <c:pt idx="11">
                  <c:v>358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Transfer fees in million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2021/2022</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Sheet1!$A$2:$A$11</c:f>
              <c:strCache>
                <c:ptCount val="10"/>
                <c:pt idx="0">
                  <c:v>1-0</c:v>
                </c:pt>
                <c:pt idx="1">
                  <c:v>1-1</c:v>
                </c:pt>
                <c:pt idx="2">
                  <c:v>0-0</c:v>
                </c:pt>
                <c:pt idx="3">
                  <c:v>2-0</c:v>
                </c:pt>
                <c:pt idx="4">
                  <c:v>2-1</c:v>
                </c:pt>
                <c:pt idx="5">
                  <c:v>0-1</c:v>
                </c:pt>
                <c:pt idx="6">
                  <c:v>1-2</c:v>
                </c:pt>
                <c:pt idx="7">
                  <c:v>0-2</c:v>
                </c:pt>
                <c:pt idx="8">
                  <c:v>2-2</c:v>
                </c:pt>
                <c:pt idx="9">
                  <c:v>3-1</c:v>
                </c:pt>
              </c:strCache>
            </c:strRef>
          </c:cat>
          <c:val>
            <c:numRef>
              <c:f>Sheet1!$B$2:$B$11</c:f>
              <c:numCache>
                <c:ptCount val="10"/>
                <c:pt idx="0">
                  <c:v>48</c:v>
                </c:pt>
                <c:pt idx="1">
                  <c:v>47</c:v>
                </c:pt>
                <c:pt idx="2">
                  <c:v>43</c:v>
                </c:pt>
                <c:pt idx="3">
                  <c:v>29</c:v>
                </c:pt>
                <c:pt idx="4">
                  <c:v>27</c:v>
                </c:pt>
                <c:pt idx="5">
                  <c:v>26</c:v>
                </c:pt>
                <c:pt idx="6">
                  <c:v>25</c:v>
                </c:pt>
                <c:pt idx="7">
                  <c:v>18</c:v>
                </c:pt>
                <c:pt idx="8">
                  <c:v>17</c:v>
                </c:pt>
                <c:pt idx="9">
                  <c:v>14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2021/2022</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Sheet1!$A$2:$A$9</c:f>
              <c:strCache>
                <c:ptCount val="8"/>
                <c:pt idx="0">
                  <c:v>Karim Benzema (Real Madrid CF)</c:v>
                </c:pt>
                <c:pt idx="1">
                  <c:v>Iago Aspas (RC Celta de Vigo)</c:v>
                </c:pt>
                <c:pt idx="2">
                  <c:v>Raúl de Tomás Gómez (RCD Espanyol)</c:v>
                </c:pt>
                <c:pt idx="3">
                  <c:v>Vinicius Junior (Real Madrid CF)</c:v>
                </c:pt>
                <c:pt idx="4">
                  <c:v>Enes Ünal (Getafe CF)</c:v>
                </c:pt>
                <c:pt idx="5">
                  <c:v>Juan Miguel Jiménez (Real Betis)</c:v>
                </c:pt>
                <c:pt idx="6">
                  <c:v>José Luís Sanmartín (CD Alavés)</c:v>
                </c:pt>
                <c:pt idx="7">
                  <c:v>José Luis Morales (UD Levante)</c:v>
                </c:pt>
              </c:strCache>
            </c:strRef>
          </c:cat>
          <c:val>
            <c:numRef>
              <c:f>Sheet1!$B$2:$B$9</c:f>
              <c:numCache>
                <c:ptCount val="8"/>
                <c:pt idx="0">
                  <c:v>27</c:v>
                </c:pt>
                <c:pt idx="1">
                  <c:v>18</c:v>
                </c:pt>
                <c:pt idx="2">
                  <c:v>17</c:v>
                </c:pt>
                <c:pt idx="3">
                  <c:v>17</c:v>
                </c:pt>
                <c:pt idx="4">
                  <c:v>16</c:v>
                </c:pt>
                <c:pt idx="5">
                  <c:v>16</c:v>
                </c:pt>
                <c:pt idx="6">
                  <c:v>14</c:v>
                </c:pt>
                <c:pt idx="7">
                  <c:v>13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2016/17</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Sheet1!$A$2:$A$6</c:f>
              <c:strCache>
                <c:ptCount val="5"/>
                <c:pt idx="0">
                  <c:v>´Big five` European leagues</c:v>
                </c:pt>
                <c:pt idx="1">
                  <c:v>Non ´big five` top leagues</c:v>
                </c:pt>
                <c:pt idx="2">
                  <c:v>´Big five` countries` other leagues</c:v>
                </c:pt>
                <c:pt idx="3">
                  <c:v>FIFA, UEFA and National Associations</c:v>
                </c:pt>
                <c:pt idx="4">
                  <c:v>Non ´big five` other leagues</c:v>
                </c:pt>
              </c:strCache>
            </c:strRef>
          </c:cat>
          <c:val>
            <c:numRef>
              <c:f>Sheet1!$B$2:$B$6</c:f>
              <c:numCache>
                <c:ptCount val="5"/>
                <c:pt idx="0">
                  <c:v>14.7</c:v>
                </c:pt>
                <c:pt idx="1">
                  <c:v>4.9</c:v>
                </c:pt>
                <c:pt idx="2">
                  <c:v>2.8</c:v>
                </c:pt>
                <c:pt idx="3">
                  <c:v>2.4</c:v>
                </c:pt>
                <c:pt idx="4">
                  <c:v>0.7</c:v>
                </c:pt>
              </c:numCache>
            </c:numRef>
          </c:val>
        </c:ser>
        <c:ser>
          <c:idx val="1"/>
          <c:order val="1"/>
          <c:tx>
            <c:strRef>
              <c:f>Sheet1!$C$1</c:f>
              <c:strCache>
                <c:ptCount val="1"/>
                <c:pt idx="0">
                  <c:v>2017/18</c:v>
                </c:pt>
              </c:strCache>
            </c:strRef>
          </c:tx>
          <c:spPr>
            <a:solidFill>
              <a:srgbClr val="0F283E"/>
            </a:solidFill>
            <a:ln>
              <a:solidFill>
                <a:srgbClr val="0F283E"/>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Sheet1!$A$2:$A$6</c:f>
              <c:strCache>
                <c:ptCount val="5"/>
                <c:pt idx="0">
                  <c:v>´Big five` European leagues</c:v>
                </c:pt>
                <c:pt idx="1">
                  <c:v>Non ´big five` top leagues</c:v>
                </c:pt>
                <c:pt idx="2">
                  <c:v>´Big five` countries` other leagues</c:v>
                </c:pt>
                <c:pt idx="3">
                  <c:v>FIFA, UEFA and National Associations</c:v>
                </c:pt>
                <c:pt idx="4">
                  <c:v>Non ´big five` other leagues</c:v>
                </c:pt>
              </c:strCache>
            </c:strRef>
          </c:cat>
          <c:val>
            <c:numRef>
              <c:f>Sheet1!$C$2:$C$6</c:f>
              <c:numCache>
                <c:ptCount val="5"/>
                <c:pt idx="0">
                  <c:v>15.6</c:v>
                </c:pt>
                <c:pt idx="1">
                  <c:v>5.3</c:v>
                </c:pt>
                <c:pt idx="2">
                  <c:v>2.6</c:v>
                </c:pt>
                <c:pt idx="3">
                  <c:v>4.2</c:v>
                </c:pt>
                <c:pt idx="4">
                  <c:v>0.7</c:v>
                </c:pt>
              </c:numCache>
            </c:numRef>
          </c:val>
        </c:ser>
        <c:ser>
          <c:idx val="2"/>
          <c:order val="2"/>
          <c:tx>
            <c:strRef>
              <c:f>Sheet1!$D$1</c:f>
              <c:strCache>
                <c:ptCount val="1"/>
                <c:pt idx="0">
                  <c:v>2018/19</c:v>
                </c:pt>
              </c:strCache>
            </c:strRef>
          </c:tx>
          <c:spPr>
            <a:solidFill>
              <a:srgbClr val="BABABA"/>
            </a:solidFill>
            <a:ln>
              <a:solidFill>
                <a:srgbClr val="BABABA"/>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Sheet1!$A$2:$A$6</c:f>
              <c:strCache>
                <c:ptCount val="5"/>
                <c:pt idx="0">
                  <c:v>´Big five` European leagues</c:v>
                </c:pt>
                <c:pt idx="1">
                  <c:v>Non ´big five` top leagues</c:v>
                </c:pt>
                <c:pt idx="2">
                  <c:v>´Big five` countries` other leagues</c:v>
                </c:pt>
                <c:pt idx="3">
                  <c:v>FIFA, UEFA and National Associations</c:v>
                </c:pt>
                <c:pt idx="4">
                  <c:v>Non ´big five` other leagues</c:v>
                </c:pt>
              </c:strCache>
            </c:strRef>
          </c:cat>
          <c:val>
            <c:numRef>
              <c:f>Sheet1!$D$2:$D$6</c:f>
              <c:numCache>
                <c:ptCount val="5"/>
                <c:pt idx="0">
                  <c:v>17</c:v>
                </c:pt>
                <c:pt idx="1">
                  <c:v>5.6</c:v>
                </c:pt>
                <c:pt idx="2">
                  <c:v>2.9</c:v>
                </c:pt>
                <c:pt idx="3">
                  <c:v>2.7</c:v>
                </c:pt>
                <c:pt idx="4">
                  <c:v>0.7</c:v>
                </c:pt>
              </c:numCache>
            </c:numRef>
          </c:val>
        </c:ser>
        <c:ser>
          <c:idx val="3"/>
          <c:order val="3"/>
          <c:tx>
            <c:strRef>
              <c:f>Sheet1!$E$1</c:f>
              <c:strCache>
                <c:ptCount val="1"/>
                <c:pt idx="0">
                  <c:v>2019/20</c:v>
                </c:pt>
              </c:strCache>
            </c:strRef>
          </c:tx>
          <c:spPr>
            <a:solidFill>
              <a:srgbClr val="A60B0B"/>
            </a:solidFill>
            <a:ln>
              <a:solidFill>
                <a:srgbClr val="A60B0B"/>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Sheet1!$A$2:$A$6</c:f>
              <c:strCache>
                <c:ptCount val="5"/>
                <c:pt idx="0">
                  <c:v>´Big five` European leagues</c:v>
                </c:pt>
                <c:pt idx="1">
                  <c:v>Non ´big five` top leagues</c:v>
                </c:pt>
                <c:pt idx="2">
                  <c:v>´Big five` countries` other leagues</c:v>
                </c:pt>
                <c:pt idx="3">
                  <c:v>FIFA, UEFA and National Associations</c:v>
                </c:pt>
                <c:pt idx="4">
                  <c:v>Non ´big five` other leagues</c:v>
                </c:pt>
              </c:strCache>
            </c:strRef>
          </c:cat>
          <c:val>
            <c:numRef>
              <c:f>Sheet1!$E$2:$E$6</c:f>
              <c:numCache>
                <c:ptCount val="5"/>
                <c:pt idx="0">
                  <c:v>15.1</c:v>
                </c:pt>
                <c:pt idx="1">
                  <c:v>5</c:v>
                </c:pt>
                <c:pt idx="2">
                  <c:v>2.6</c:v>
                </c:pt>
                <c:pt idx="3">
                  <c:v>1.9</c:v>
                </c:pt>
                <c:pt idx="4">
                  <c:v>0.6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billion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4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Sheet1!$A$2:$A$13</c:f>
              <c:strCache>
                <c:ptCount val="12"/>
                <c:pt idx="0">
                  <c:v>Santander</c:v>
                </c:pt>
                <c:pt idx="1">
                  <c:v>BBVA</c:v>
                </c:pt>
                <c:pt idx="2">
                  <c:v>Nike</c:v>
                </c:pt>
                <c:pt idx="3">
                  <c:v>Adidas</c:v>
                </c:pt>
                <c:pt idx="4">
                  <c:v>Movistar</c:v>
                </c:pt>
                <c:pt idx="5">
                  <c:v>Mahou</c:v>
                </c:pt>
                <c:pt idx="6">
                  <c:v>CaixaBank</c:v>
                </c:pt>
                <c:pt idx="7">
                  <c:v>Coca-Cola</c:v>
                </c:pt>
                <c:pt idx="8">
                  <c:v>Cruzcampo</c:v>
                </c:pt>
                <c:pt idx="9">
                  <c:v>El Corte Inglés</c:v>
                </c:pt>
                <c:pt idx="10">
                  <c:v>Endesa</c:v>
                </c:pt>
                <c:pt idx="11">
                  <c:v>Reebok</c:v>
                </c:pt>
              </c:strCache>
            </c:strRef>
          </c:cat>
          <c:val>
            <c:numRef>
              <c:f>Sheet1!$B$2:$B$13</c:f>
              <c:numCache>
                <c:ptCount val="12"/>
                <c:pt idx="0">
                  <c:v>0.624</c:v>
                </c:pt>
                <c:pt idx="1">
                  <c:v>0.5395</c:v>
                </c:pt>
                <c:pt idx="2">
                  <c:v>0.1501</c:v>
                </c:pt>
                <c:pt idx="3">
                  <c:v>0.1478</c:v>
                </c:pt>
                <c:pt idx="4">
                  <c:v>0.1126</c:v>
                </c:pt>
                <c:pt idx="5">
                  <c:v>0.0774</c:v>
                </c:pt>
                <c:pt idx="6">
                  <c:v>0.0586</c:v>
                </c:pt>
                <c:pt idx="7">
                  <c:v>0.0469</c:v>
                </c:pt>
                <c:pt idx="8">
                  <c:v>0.0375</c:v>
                </c:pt>
                <c:pt idx="9">
                  <c:v>0.0235</c:v>
                </c:pt>
                <c:pt idx="10">
                  <c:v>0.0235</c:v>
                </c:pt>
                <c:pt idx="11">
                  <c:v>0.0235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Sheet1!$A$2:$A$16</c:f>
              <c:strCache>
                <c:ptCount val="15"/>
                <c:pt idx="0">
                  <c:v>FC Barcelona (Nike)</c:v>
                </c:pt>
                <c:pt idx="1">
                  <c:v>Real Madrid C.F. (Adidas)</c:v>
                </c:pt>
                <c:pt idx="2">
                  <c:v>Club Atlético de Madrid (Nike)</c:v>
                </c:pt>
                <c:pt idx="3">
                  <c:v>Villarreal C.F. (Joma)</c:v>
                </c:pt>
                <c:pt idx="4">
                  <c:v>Athletic Bilbao (New Balance)</c:v>
                </c:pt>
                <c:pt idx="5">
                  <c:v>Sevilla FC (New Balance)</c:v>
                </c:pt>
                <c:pt idx="6">
                  <c:v>RCD Espanyol (Joma)</c:v>
                </c:pt>
                <c:pt idx="7">
                  <c:v>Valencia C.F. (Adidas)</c:v>
                </c:pt>
                <c:pt idx="8">
                  <c:v>Málaga C.F. (Nike)</c:v>
                </c:pt>
                <c:pt idx="9">
                  <c:v>Deportivo Alavés (Kelme)</c:v>
                </c:pt>
                <c:pt idx="10">
                  <c:v>Real Sociedad (Adidas)</c:v>
                </c:pt>
                <c:pt idx="11">
                  <c:v>RC Celta de Vigo (Adidas)</c:v>
                </c:pt>
                <c:pt idx="12">
                  <c:v>Real Betis (Adidas)</c:v>
                </c:pt>
                <c:pt idx="13">
                  <c:v>Deportivo de La Coruña (Macron)</c:v>
                </c:pt>
                <c:pt idx="14">
                  <c:v>Girona FC (Umbro)</c:v>
                </c:pt>
              </c:strCache>
            </c:strRef>
          </c:cat>
          <c:val>
            <c:numRef>
              <c:f>Sheet1!$B$2:$B$16</c:f>
              <c:numCache>
                <c:ptCount val="15"/>
                <c:pt idx="0">
                  <c:v>85</c:v>
                </c:pt>
                <c:pt idx="1">
                  <c:v>45</c:v>
                </c:pt>
                <c:pt idx="2">
                  <c:v>10</c:v>
                </c:pt>
                <c:pt idx="3">
                  <c:v>4</c:v>
                </c:pt>
                <c:pt idx="4">
                  <c:v>3.5</c:v>
                </c:pt>
                <c:pt idx="5">
                  <c:v>3.5</c:v>
                </c:pt>
                <c:pt idx="6">
                  <c:v>2</c:v>
                </c:pt>
                <c:pt idx="7">
                  <c:v>1.7</c:v>
                </c:pt>
                <c:pt idx="8">
                  <c:v>1.5</c:v>
                </c:pt>
                <c:pt idx="9">
                  <c:v>1.3</c:v>
                </c:pt>
                <c:pt idx="10">
                  <c:v>1</c:v>
                </c:pt>
                <c:pt idx="11">
                  <c:v>1</c:v>
                </c:pt>
                <c:pt idx="12">
                  <c:v>1</c:v>
                </c:pt>
                <c:pt idx="13">
                  <c:v>0.7</c:v>
                </c:pt>
                <c:pt idx="14">
                  <c:v>0.5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Lease costs</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Sheet1!$A$2:$A$10</c:f>
              <c:strCache>
                <c:ptCount val="9"/>
                <c:pt idx="0">
                  <c:v>2010/2011</c:v>
                </c:pt>
                <c:pt idx="1">
                  <c:v>2011/2012</c:v>
                </c:pt>
                <c:pt idx="2">
                  <c:v>2012/2013</c:v>
                </c:pt>
                <c:pt idx="3">
                  <c:v>2013/2014</c:v>
                </c:pt>
                <c:pt idx="4">
                  <c:v>2014/2015</c:v>
                </c:pt>
                <c:pt idx="5">
                  <c:v>2015/2016</c:v>
                </c:pt>
                <c:pt idx="6">
                  <c:v>2016/2017</c:v>
                </c:pt>
                <c:pt idx="7">
                  <c:v>2017/2018</c:v>
                </c:pt>
                <c:pt idx="8">
                  <c:v>2018/2019</c:v>
                </c:pt>
              </c:strCache>
            </c:strRef>
          </c:cat>
          <c:val>
            <c:numRef>
              <c:f>Sheet1!$B$2:$B$10</c:f>
              <c:numCache>
                <c:ptCount val="9"/>
                <c:pt idx="0">
                  <c:v>0.04</c:v>
                </c:pt>
                <c:pt idx="1">
                  <c:v>0.04</c:v>
                </c:pt>
                <c:pt idx="2">
                  <c:v>0.04</c:v>
                </c:pt>
                <c:pt idx="3">
                  <c:v>0.03</c:v>
                </c:pt>
                <c:pt idx="4">
                  <c:v>0.03</c:v>
                </c:pt>
                <c:pt idx="5">
                  <c:v>0.04</c:v>
                </c:pt>
                <c:pt idx="6">
                  <c:v>0.04</c:v>
                </c:pt>
                <c:pt idx="7">
                  <c:v>0.04</c:v>
                </c:pt>
                <c:pt idx="8">
                  <c:v>0.02</c:v>
                </c:pt>
              </c:numCache>
            </c:numRef>
          </c:val>
        </c:ser>
        <c:ser>
          <c:idx val="1"/>
          <c:order val="1"/>
          <c:tx>
            <c:strRef>
              <c:f>Sheet1!$C$1</c:f>
              <c:strCache>
                <c:ptCount val="1"/>
                <c:pt idx="0">
                  <c:v>Service costs</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Sheet1!$A$2:$A$10</c:f>
              <c:strCache>
                <c:ptCount val="9"/>
                <c:pt idx="0">
                  <c:v>2010/2011</c:v>
                </c:pt>
                <c:pt idx="1">
                  <c:v>2011/2012</c:v>
                </c:pt>
                <c:pt idx="2">
                  <c:v>2012/2013</c:v>
                </c:pt>
                <c:pt idx="3">
                  <c:v>2013/2014</c:v>
                </c:pt>
                <c:pt idx="4">
                  <c:v>2014/2015</c:v>
                </c:pt>
                <c:pt idx="5">
                  <c:v>2015/2016</c:v>
                </c:pt>
                <c:pt idx="6">
                  <c:v>2016/2017</c:v>
                </c:pt>
                <c:pt idx="7">
                  <c:v>2017/2018</c:v>
                </c:pt>
                <c:pt idx="8">
                  <c:v>2018/2019</c:v>
                </c:pt>
              </c:strCache>
            </c:strRef>
          </c:cat>
          <c:val>
            <c:numRef>
              <c:f>Sheet1!$C$2:$C$10</c:f>
              <c:numCache>
                <c:ptCount val="9"/>
                <c:pt idx="0">
                  <c:v>0.14</c:v>
                </c:pt>
                <c:pt idx="1">
                  <c:v>0.14</c:v>
                </c:pt>
                <c:pt idx="2">
                  <c:v>0.14</c:v>
                </c:pt>
                <c:pt idx="3">
                  <c:v>0.15</c:v>
                </c:pt>
                <c:pt idx="4">
                  <c:v>0.14</c:v>
                </c:pt>
                <c:pt idx="5">
                  <c:v>0.14</c:v>
                </c:pt>
                <c:pt idx="6">
                  <c:v>0.16</c:v>
                </c:pt>
                <c:pt idx="7">
                  <c:v>0.14</c:v>
                </c:pt>
                <c:pt idx="8">
                  <c:v>0.13</c:v>
                </c:pt>
              </c:numCache>
            </c:numRef>
          </c:val>
        </c:ser>
        <c:ser>
          <c:idx val="2"/>
          <c:order val="2"/>
          <c:tx>
            <c:strRef>
              <c:f>Sheet1!$D$1</c:f>
              <c:strCache>
                <c:ptCount val="1"/>
                <c:pt idx="0">
                  <c:v>Other costs</c:v>
                </c:pt>
              </c:strCache>
            </c:strRef>
          </c:tx>
          <c:spPr>
            <a:solidFill>
              <a:srgbClr val="BABABA"/>
            </a:solidFill>
            <a:ln>
              <a:solidFill>
                <a:srgbClr val="BABABA"/>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Sheet1!$A$2:$A$10</c:f>
              <c:strCache>
                <c:ptCount val="9"/>
                <c:pt idx="0">
                  <c:v>2010/2011</c:v>
                </c:pt>
                <c:pt idx="1">
                  <c:v>2011/2012</c:v>
                </c:pt>
                <c:pt idx="2">
                  <c:v>2012/2013</c:v>
                </c:pt>
                <c:pt idx="3">
                  <c:v>2013/2014</c:v>
                </c:pt>
                <c:pt idx="4">
                  <c:v>2014/2015</c:v>
                </c:pt>
                <c:pt idx="5">
                  <c:v>2015/2016</c:v>
                </c:pt>
                <c:pt idx="6">
                  <c:v>2016/2017</c:v>
                </c:pt>
                <c:pt idx="7">
                  <c:v>2017/2018</c:v>
                </c:pt>
                <c:pt idx="8">
                  <c:v>2018/2019</c:v>
                </c:pt>
              </c:strCache>
            </c:strRef>
          </c:cat>
          <c:val>
            <c:numRef>
              <c:f>Sheet1!$D$2:$D$10</c:f>
              <c:numCache>
                <c:ptCount val="9"/>
                <c:pt idx="0">
                  <c:v>0.11</c:v>
                </c:pt>
                <c:pt idx="1">
                  <c:v>0.1</c:v>
                </c:pt>
                <c:pt idx="2">
                  <c:v>0.12</c:v>
                </c:pt>
                <c:pt idx="3">
                  <c:v>0.11</c:v>
                </c:pt>
                <c:pt idx="4">
                  <c:v>0.11</c:v>
                </c:pt>
                <c:pt idx="5">
                  <c:v>0.09</c:v>
                </c:pt>
                <c:pt idx="6">
                  <c:v>0.07</c:v>
                </c:pt>
                <c:pt idx="7">
                  <c:v>0.09</c:v>
                </c:pt>
                <c:pt idx="8">
                  <c:v>0.1</c:v>
                </c:pt>
              </c:numCache>
            </c:numRef>
          </c:val>
        </c:ser>
        <c:ser>
          <c:idx val="3"/>
          <c:order val="3"/>
          <c:tx>
            <c:strRef>
              <c:f>Sheet1!$E$1</c:f>
              <c:strCache>
                <c:ptCount val="1"/>
                <c:pt idx="0">
                  <c:v>Depreciations and amortizations</c:v>
                </c:pt>
              </c:strCache>
            </c:strRef>
          </c:tx>
          <c:spPr>
            <a:solidFill>
              <a:srgbClr val="A60B0B"/>
            </a:solidFill>
            <a:ln>
              <a:solidFill>
                <a:srgbClr val="A60B0B"/>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Sheet1!$A$2:$A$10</c:f>
              <c:strCache>
                <c:ptCount val="9"/>
                <c:pt idx="0">
                  <c:v>2010/2011</c:v>
                </c:pt>
                <c:pt idx="1">
                  <c:v>2011/2012</c:v>
                </c:pt>
                <c:pt idx="2">
                  <c:v>2012/2013</c:v>
                </c:pt>
                <c:pt idx="3">
                  <c:v>2013/2014</c:v>
                </c:pt>
                <c:pt idx="4">
                  <c:v>2014/2015</c:v>
                </c:pt>
                <c:pt idx="5">
                  <c:v>2015/2016</c:v>
                </c:pt>
                <c:pt idx="6">
                  <c:v>2016/2017</c:v>
                </c:pt>
                <c:pt idx="7">
                  <c:v>2017/2018</c:v>
                </c:pt>
                <c:pt idx="8">
                  <c:v>2018/2019</c:v>
                </c:pt>
              </c:strCache>
            </c:strRef>
          </c:cat>
          <c:val>
            <c:numRef>
              <c:f>Sheet1!$E$2:$E$10</c:f>
              <c:numCache>
                <c:ptCount val="9"/>
                <c:pt idx="0">
                  <c:v>0.21</c:v>
                </c:pt>
                <c:pt idx="1">
                  <c:v>0.22</c:v>
                </c:pt>
                <c:pt idx="2">
                  <c:v>0.22</c:v>
                </c:pt>
                <c:pt idx="3">
                  <c:v>0.22</c:v>
                </c:pt>
                <c:pt idx="4">
                  <c:v>0.22</c:v>
                </c:pt>
                <c:pt idx="5">
                  <c:v>0.2</c:v>
                </c:pt>
                <c:pt idx="6">
                  <c:v>0.23</c:v>
                </c:pt>
                <c:pt idx="7">
                  <c:v>0.24</c:v>
                </c:pt>
                <c:pt idx="8">
                  <c:v>0.25</c:v>
                </c:pt>
              </c:numCache>
            </c:numRef>
          </c:val>
        </c:ser>
        <c:ser>
          <c:idx val="4"/>
          <c:order val="4"/>
          <c:tx>
            <c:strRef>
              <c:f>Sheet1!$F$1</c:f>
              <c:strCache>
                <c:ptCount val="1"/>
                <c:pt idx="0">
                  <c:v>Employee costs</c:v>
                </c:pt>
              </c:strCache>
            </c:strRef>
          </c:tx>
          <c:spPr>
            <a:solidFill>
              <a:srgbClr val="87BC24"/>
            </a:solidFill>
            <a:ln>
              <a:solidFill>
                <a:srgbClr val="87BC24"/>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Sheet1!$A$2:$A$10</c:f>
              <c:strCache>
                <c:ptCount val="9"/>
                <c:pt idx="0">
                  <c:v>2010/2011</c:v>
                </c:pt>
                <c:pt idx="1">
                  <c:v>2011/2012</c:v>
                </c:pt>
                <c:pt idx="2">
                  <c:v>2012/2013</c:v>
                </c:pt>
                <c:pt idx="3">
                  <c:v>2013/2014</c:v>
                </c:pt>
                <c:pt idx="4">
                  <c:v>2014/2015</c:v>
                </c:pt>
                <c:pt idx="5">
                  <c:v>2015/2016</c:v>
                </c:pt>
                <c:pt idx="6">
                  <c:v>2016/2017</c:v>
                </c:pt>
                <c:pt idx="7">
                  <c:v>2017/2018</c:v>
                </c:pt>
                <c:pt idx="8">
                  <c:v>2018/2019</c:v>
                </c:pt>
              </c:strCache>
            </c:strRef>
          </c:cat>
          <c:val>
            <c:numRef>
              <c:f>Sheet1!$F$2:$F$10</c:f>
              <c:numCache>
                <c:ptCount val="9"/>
                <c:pt idx="0">
                  <c:v>0.5</c:v>
                </c:pt>
                <c:pt idx="1">
                  <c:v>0.5</c:v>
                </c:pt>
                <c:pt idx="2">
                  <c:v>0.48</c:v>
                </c:pt>
                <c:pt idx="3">
                  <c:v>0.49</c:v>
                </c:pt>
                <c:pt idx="4">
                  <c:v>0.49</c:v>
                </c:pt>
                <c:pt idx="5">
                  <c:v>0.53</c:v>
                </c:pt>
                <c:pt idx="6">
                  <c:v>0.51</c:v>
                </c:pt>
                <c:pt idx="7">
                  <c:v>0.5</c:v>
                </c:pt>
                <c:pt idx="8">
                  <c:v>0.5</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expenditure</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4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Sheet1!$A$2:$A$16</c:f>
              <c:strCache>
                <c:ptCount val="15"/>
                <c:pt idx="0">
                  <c:v>Juventus FC</c:v>
                </c:pt>
                <c:pt idx="1">
                  <c:v>Inter</c:v>
                </c:pt>
                <c:pt idx="2">
                  <c:v>SSC Napoli</c:v>
                </c:pt>
                <c:pt idx="3">
                  <c:v>AC Milan</c:v>
                </c:pt>
                <c:pt idx="4">
                  <c:v>Atalanta</c:v>
                </c:pt>
                <c:pt idx="5">
                  <c:v>as Roma</c:v>
                </c:pt>
                <c:pt idx="6">
                  <c:v>SS Lazio</c:v>
                </c:pt>
                <c:pt idx="7">
                  <c:v>ACF Fiorentina</c:v>
                </c:pt>
                <c:pt idx="8">
                  <c:v>US Sassuolo</c:v>
                </c:pt>
                <c:pt idx="9">
                  <c:v>Torino FC</c:v>
                </c:pt>
                <c:pt idx="10">
                  <c:v>Bologna FC</c:v>
                </c:pt>
                <c:pt idx="11">
                  <c:v>Cagliari Football</c:v>
                </c:pt>
                <c:pt idx="12">
                  <c:v>Hellas Verona</c:v>
                </c:pt>
                <c:pt idx="13">
                  <c:v>Genoa CFC</c:v>
                </c:pt>
                <c:pt idx="14">
                  <c:v>Udinese Calcio</c:v>
                </c:pt>
              </c:strCache>
            </c:strRef>
          </c:cat>
          <c:val>
            <c:numRef>
              <c:f>Sheet1!$B$2:$B$16</c:f>
              <c:numCache>
                <c:ptCount val="15"/>
                <c:pt idx="0">
                  <c:v>553.4</c:v>
                </c:pt>
                <c:pt idx="1">
                  <c:v>528.9</c:v>
                </c:pt>
                <c:pt idx="2">
                  <c:v>493.85</c:v>
                </c:pt>
                <c:pt idx="3">
                  <c:v>480.1</c:v>
                </c:pt>
                <c:pt idx="4">
                  <c:v>384.9</c:v>
                </c:pt>
                <c:pt idx="5">
                  <c:v>369.35</c:v>
                </c:pt>
                <c:pt idx="6">
                  <c:v>267.95</c:v>
                </c:pt>
                <c:pt idx="7">
                  <c:v>237</c:v>
                </c:pt>
                <c:pt idx="8">
                  <c:v>233.1</c:v>
                </c:pt>
                <c:pt idx="9">
                  <c:v>221.08</c:v>
                </c:pt>
                <c:pt idx="10">
                  <c:v>146</c:v>
                </c:pt>
                <c:pt idx="11">
                  <c:v>128.55</c:v>
                </c:pt>
                <c:pt idx="12">
                  <c:v>125.83</c:v>
                </c:pt>
                <c:pt idx="13">
                  <c:v>112.8</c:v>
                </c:pt>
                <c:pt idx="14">
                  <c:v>104.25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Sheet1!$A$2:$A$11</c:f>
              <c:strCache>
                <c:ptCount val="10"/>
                <c:pt idx="0">
                  <c:v>Dusan Vlahovic</c:v>
                </c:pt>
                <c:pt idx="1">
                  <c:v>Sergej Milinkovi-Savi</c:v>
                </c:pt>
                <c:pt idx="2">
                  <c:v>Federico Chiesa</c:v>
                </c:pt>
                <c:pt idx="3">
                  <c:v>Lautaro Martínez</c:v>
                </c:pt>
                <c:pt idx="4">
                  <c:v>Nicolò Barella</c:v>
                </c:pt>
                <c:pt idx="5">
                  <c:v>Matthijs de Ligt</c:v>
                </c:pt>
                <c:pt idx="6">
                  <c:v>Milan Skriniar</c:v>
                </c:pt>
                <c:pt idx="7">
                  <c:v>Alessandro Bastoni</c:v>
                </c:pt>
                <c:pt idx="8">
                  <c:v>Victor Osimhen</c:v>
                </c:pt>
                <c:pt idx="9">
                  <c:v>Fabián Ruiz</c:v>
                </c:pt>
              </c:strCache>
            </c:strRef>
          </c:cat>
          <c:val>
            <c:numRef>
              <c:f>Sheet1!$B$2:$B$11</c:f>
              <c:numCache>
                <c:ptCount val="10"/>
                <c:pt idx="0">
                  <c:v>85</c:v>
                </c:pt>
                <c:pt idx="1">
                  <c:v>70</c:v>
                </c:pt>
                <c:pt idx="2">
                  <c:v>70</c:v>
                </c:pt>
                <c:pt idx="3">
                  <c:v>70</c:v>
                </c:pt>
                <c:pt idx="4">
                  <c:v>70</c:v>
                </c:pt>
                <c:pt idx="5">
                  <c:v>70</c:v>
                </c:pt>
                <c:pt idx="6">
                  <c:v>65</c:v>
                </c:pt>
                <c:pt idx="7">
                  <c:v>60</c:v>
                </c:pt>
                <c:pt idx="8">
                  <c:v>60</c:v>
                </c:pt>
                <c:pt idx="9">
                  <c:v>55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Sheet1!$A$2:$A$16</c:f>
              <c:strCache>
                <c:ptCount val="15"/>
                <c:pt idx="0">
                  <c:v>Alberto Picco - La Spezia</c:v>
                </c:pt>
                <c:pt idx="1">
                  <c:v>Allianz Stadium - Torino</c:v>
                </c:pt>
                <c:pt idx="2">
                  <c:v>Arechi - Salerno</c:v>
                </c:pt>
                <c:pt idx="3">
                  <c:v>Artemio Franchi - Firenze</c:v>
                </c:pt>
                <c:pt idx="4">
                  <c:v>Carlo Castellani - Empoli</c:v>
                </c:pt>
                <c:pt idx="5">
                  <c:v>Dacia Arena - Udine</c:v>
                </c:pt>
                <c:pt idx="6">
                  <c:v>Diego Maradona - Napoli</c:v>
                </c:pt>
                <c:pt idx="7">
                  <c:v>Gewiss Stadium - Bergamo</c:v>
                </c:pt>
                <c:pt idx="8">
                  <c:v>Giuseppe Meazza - Milano</c:v>
                </c:pt>
                <c:pt idx="9">
                  <c:v>Luigi Ferraris - Genova</c:v>
                </c:pt>
                <c:pt idx="10">
                  <c:v>Mapei Stadium - Reggio Emilia</c:v>
                </c:pt>
                <c:pt idx="11">
                  <c:v>Marc Antonio Bentegodi - Verona</c:v>
                </c:pt>
                <c:pt idx="12">
                  <c:v>Olimpico - Torino</c:v>
                </c:pt>
                <c:pt idx="13">
                  <c:v>Olimpico - Roma</c:v>
                </c:pt>
                <c:pt idx="14">
                  <c:v>Pierluigi Penzo - Venezia</c:v>
                </c:pt>
              </c:strCache>
            </c:strRef>
          </c:cat>
          <c:val>
            <c:numRef>
              <c:f>Sheet1!$B$2:$B$16</c:f>
              <c:numCache>
                <c:ptCount val="15"/>
                <c:pt idx="0">
                  <c:v>10336</c:v>
                </c:pt>
                <c:pt idx="1">
                  <c:v>41254</c:v>
                </c:pt>
                <c:pt idx="2">
                  <c:v>37245</c:v>
                </c:pt>
                <c:pt idx="3">
                  <c:v>47284</c:v>
                </c:pt>
                <c:pt idx="4">
                  <c:v>19847</c:v>
                </c:pt>
                <c:pt idx="5">
                  <c:v>25144</c:v>
                </c:pt>
                <c:pt idx="6">
                  <c:v>60240</c:v>
                </c:pt>
                <c:pt idx="7">
                  <c:v>26562</c:v>
                </c:pt>
                <c:pt idx="8">
                  <c:v>75923</c:v>
                </c:pt>
                <c:pt idx="9">
                  <c:v>36603</c:v>
                </c:pt>
                <c:pt idx="10">
                  <c:v>20084</c:v>
                </c:pt>
                <c:pt idx="11">
                  <c:v>39211</c:v>
                </c:pt>
                <c:pt idx="12">
                  <c:v>27958</c:v>
                </c:pt>
                <c:pt idx="13">
                  <c:v>70634</c:v>
                </c:pt>
                <c:pt idx="14">
                  <c:v>11150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Sheet1!$A$2:$A$16</c:f>
              <c:strCache>
                <c:ptCount val="15"/>
                <c:pt idx="0">
                  <c:v>Inter</c:v>
                </c:pt>
                <c:pt idx="1">
                  <c:v>AC Milan</c:v>
                </c:pt>
                <c:pt idx="2">
                  <c:v>AS Roma</c:v>
                </c:pt>
                <c:pt idx="3">
                  <c:v>SSC Napoli</c:v>
                </c:pt>
                <c:pt idx="4">
                  <c:v>Juventus</c:v>
                </c:pt>
                <c:pt idx="5">
                  <c:v>Lazio Roma</c:v>
                </c:pt>
                <c:pt idx="6">
                  <c:v>ACF Fiorentina</c:v>
                </c:pt>
                <c:pt idx="7">
                  <c:v>Bologna FC</c:v>
                </c:pt>
                <c:pt idx="8">
                  <c:v>US Salernitana 1919</c:v>
                </c:pt>
                <c:pt idx="9">
                  <c:v>Hellas Verona</c:v>
                </c:pt>
                <c:pt idx="10">
                  <c:v>Genoa CFC</c:v>
                </c:pt>
                <c:pt idx="11">
                  <c:v>Udinese Calcio</c:v>
                </c:pt>
                <c:pt idx="12">
                  <c:v>Atalanta</c:v>
                </c:pt>
                <c:pt idx="13">
                  <c:v>Sampdoria</c:v>
                </c:pt>
                <c:pt idx="14">
                  <c:v>Torino FC</c:v>
                </c:pt>
              </c:strCache>
            </c:strRef>
          </c:cat>
          <c:val>
            <c:numRef>
              <c:f>Sheet1!$B$2:$B$16</c:f>
              <c:numCache>
                <c:ptCount val="15"/>
                <c:pt idx="0">
                  <c:v>33183</c:v>
                </c:pt>
                <c:pt idx="1">
                  <c:v>32582</c:v>
                </c:pt>
                <c:pt idx="2">
                  <c:v>31226</c:v>
                </c:pt>
                <c:pt idx="3">
                  <c:v>23246</c:v>
                </c:pt>
                <c:pt idx="4">
                  <c:v>21882</c:v>
                </c:pt>
                <c:pt idx="5">
                  <c:v>20894</c:v>
                </c:pt>
                <c:pt idx="6">
                  <c:v>20604</c:v>
                </c:pt>
                <c:pt idx="7">
                  <c:v>16884</c:v>
                </c:pt>
                <c:pt idx="8">
                  <c:v>16617</c:v>
                </c:pt>
                <c:pt idx="9">
                  <c:v>16568</c:v>
                </c:pt>
                <c:pt idx="10">
                  <c:v>15134</c:v>
                </c:pt>
                <c:pt idx="11">
                  <c:v>14323</c:v>
                </c:pt>
                <c:pt idx="12">
                  <c:v>14252</c:v>
                </c:pt>
                <c:pt idx="13">
                  <c:v>14181</c:v>
                </c:pt>
                <c:pt idx="14">
                  <c:v>13610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Sheet1!$A$2:$A$16</c:f>
              <c:strCache>
                <c:ptCount val="15"/>
                <c:pt idx="0">
                  <c:v>Inter</c:v>
                </c:pt>
                <c:pt idx="1">
                  <c:v>AC Milan</c:v>
                </c:pt>
                <c:pt idx="2">
                  <c:v>AS Roma</c:v>
                </c:pt>
                <c:pt idx="3">
                  <c:v>SSC Napoli</c:v>
                </c:pt>
                <c:pt idx="4">
                  <c:v>Juventus</c:v>
                </c:pt>
                <c:pt idx="5">
                  <c:v>Lazio Roma</c:v>
                </c:pt>
                <c:pt idx="6">
                  <c:v>ACF Fiorentina</c:v>
                </c:pt>
                <c:pt idx="7">
                  <c:v>Bologna FC</c:v>
                </c:pt>
                <c:pt idx="8">
                  <c:v>US Salernitana 1919</c:v>
                </c:pt>
                <c:pt idx="9">
                  <c:v>Hellas Verona</c:v>
                </c:pt>
                <c:pt idx="10">
                  <c:v>Genoa CFC</c:v>
                </c:pt>
                <c:pt idx="11">
                  <c:v>Udinese Calcio</c:v>
                </c:pt>
                <c:pt idx="12">
                  <c:v>Atalanta</c:v>
                </c:pt>
                <c:pt idx="13">
                  <c:v>Sampdoria</c:v>
                </c:pt>
                <c:pt idx="14">
                  <c:v>Torino FC</c:v>
                </c:pt>
              </c:strCache>
            </c:strRef>
          </c:cat>
          <c:val>
            <c:numRef>
              <c:f>Sheet1!$B$2:$B$16</c:f>
              <c:numCache>
                <c:ptCount val="15"/>
                <c:pt idx="0">
                  <c:v>1260935</c:v>
                </c:pt>
                <c:pt idx="1">
                  <c:v>1238100</c:v>
                </c:pt>
                <c:pt idx="2">
                  <c:v>1186599</c:v>
                </c:pt>
                <c:pt idx="3">
                  <c:v>883352</c:v>
                </c:pt>
                <c:pt idx="4">
                  <c:v>831512</c:v>
                </c:pt>
                <c:pt idx="5">
                  <c:v>793974</c:v>
                </c:pt>
                <c:pt idx="6">
                  <c:v>782944</c:v>
                </c:pt>
                <c:pt idx="7">
                  <c:v>641591</c:v>
                </c:pt>
                <c:pt idx="8">
                  <c:v>631444</c:v>
                </c:pt>
                <c:pt idx="9">
                  <c:v>629578</c:v>
                </c:pt>
                <c:pt idx="10">
                  <c:v>575105</c:v>
                </c:pt>
                <c:pt idx="11">
                  <c:v>544286</c:v>
                </c:pt>
                <c:pt idx="12">
                  <c:v>541580</c:v>
                </c:pt>
                <c:pt idx="13">
                  <c:v>538887</c:v>
                </c:pt>
                <c:pt idx="14">
                  <c:v>517174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Sheet1!$A$2:$A$16</c:f>
              <c:strCache>
                <c:ptCount val="15"/>
                <c:pt idx="0">
                  <c:v>Juventus FC</c:v>
                </c:pt>
                <c:pt idx="1">
                  <c:v>AS Roma</c:v>
                </c:pt>
                <c:pt idx="2">
                  <c:v>SS Lazio</c:v>
                </c:pt>
                <c:pt idx="3">
                  <c:v>FC Internazionale Milano</c:v>
                </c:pt>
                <c:pt idx="4">
                  <c:v>ACF Fiorentina</c:v>
                </c:pt>
                <c:pt idx="5">
                  <c:v>SSC Napoli</c:v>
                </c:pt>
                <c:pt idx="6">
                  <c:v>Torino FC</c:v>
                </c:pt>
                <c:pt idx="7">
                  <c:v>AC Milan</c:v>
                </c:pt>
                <c:pt idx="8">
                  <c:v>UC Sampdoria</c:v>
                </c:pt>
                <c:pt idx="9">
                  <c:v>Parma Calcio</c:v>
                </c:pt>
                <c:pt idx="10">
                  <c:v>Bologna FC</c:v>
                </c:pt>
                <c:pt idx="11">
                  <c:v>Genoa CFC</c:v>
                </c:pt>
                <c:pt idx="12">
                  <c:v>LR Vicenza Virtus</c:v>
                </c:pt>
                <c:pt idx="13">
                  <c:v>Atalanta Bergamasca Calcio</c:v>
                </c:pt>
                <c:pt idx="14">
                  <c:v>Venezia FC</c:v>
                </c:pt>
              </c:strCache>
            </c:strRef>
          </c:cat>
          <c:val>
            <c:numRef>
              <c:f>Sheet1!$B$2:$B$16</c:f>
              <c:numCache>
                <c:ptCount val="15"/>
                <c:pt idx="0">
                  <c:v>14</c:v>
                </c:pt>
                <c:pt idx="1">
                  <c:v>9</c:v>
                </c:pt>
                <c:pt idx="2">
                  <c:v>7</c:v>
                </c:pt>
                <c:pt idx="3">
                  <c:v>7</c:v>
                </c:pt>
                <c:pt idx="4">
                  <c:v>6</c:v>
                </c:pt>
                <c:pt idx="5">
                  <c:v>6</c:v>
                </c:pt>
                <c:pt idx="6">
                  <c:v>5</c:v>
                </c:pt>
                <c:pt idx="7">
                  <c:v>5</c:v>
                </c:pt>
                <c:pt idx="8">
                  <c:v>4</c:v>
                </c:pt>
                <c:pt idx="9">
                  <c:v>3</c:v>
                </c:pt>
                <c:pt idx="10">
                  <c:v>2</c:v>
                </c:pt>
                <c:pt idx="11">
                  <c:v>1</c:v>
                </c:pt>
                <c:pt idx="12">
                  <c:v>1</c:v>
                </c:pt>
                <c:pt idx="13">
                  <c:v>1</c:v>
                </c:pt>
                <c:pt idx="14">
                  <c:v>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numRef>
              <c:f>Sheet1!$A$2:$A$13</c:f>
              <c:numCache>
                <c:formatCode>General</c:formatCode>
                <c:ptCount val="12"/>
                <c:pt idx="0">
                  <c:v>2010</c:v>
                </c:pt>
                <c:pt idx="1">
                  <c:v>2011</c:v>
                </c:pt>
                <c:pt idx="2">
                  <c:v>2012</c:v>
                </c:pt>
                <c:pt idx="3">
                  <c:v>2013</c:v>
                </c:pt>
                <c:pt idx="4">
                  <c:v>2014</c:v>
                </c:pt>
                <c:pt idx="5">
                  <c:v>2015</c:v>
                </c:pt>
                <c:pt idx="6">
                  <c:v>2016</c:v>
                </c:pt>
                <c:pt idx="7">
                  <c:v>2017</c:v>
                </c:pt>
                <c:pt idx="8">
                  <c:v>2018</c:v>
                </c:pt>
                <c:pt idx="9">
                  <c:v>2019</c:v>
                </c:pt>
                <c:pt idx="10">
                  <c:v>2020</c:v>
                </c:pt>
                <c:pt idx="11">
                  <c:v>2021</c:v>
                </c:pt>
              </c:numCache>
            </c:numRef>
          </c:cat>
          <c:val>
            <c:numRef>
              <c:f>Sheet1!$B$2:$B$13</c:f>
              <c:numCache>
                <c:ptCount val="12"/>
                <c:pt idx="0">
                  <c:v>415</c:v>
                </c:pt>
                <c:pt idx="1">
                  <c:v>643</c:v>
                </c:pt>
                <c:pt idx="2">
                  <c:v>482</c:v>
                </c:pt>
                <c:pt idx="3">
                  <c:v>582</c:v>
                </c:pt>
                <c:pt idx="4">
                  <c:v>477</c:v>
                </c:pt>
                <c:pt idx="5">
                  <c:v>849</c:v>
                </c:pt>
                <c:pt idx="6">
                  <c:v>854</c:v>
                </c:pt>
                <c:pt idx="7">
                  <c:v>1266</c:v>
                </c:pt>
                <c:pt idx="8">
                  <c:v>1197</c:v>
                </c:pt>
                <c:pt idx="9">
                  <c:v>1483</c:v>
                </c:pt>
                <c:pt idx="10">
                  <c:v>1027</c:v>
                </c:pt>
                <c:pt idx="11">
                  <c:v>774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Transfer fee spending in million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England</c:v>
                </c:pt>
              </c:strCache>
            </c:strRef>
          </c:tx>
          <c:spPr>
            <a:ln>
              <a:solidFill>
                <a:srgbClr val="2875DD"/>
              </a:solidFill>
            </a:ln>
          </c:spPr>
          <c:marker>
            <c:symbol val="circle"/>
            <c:spPr>
              <a:solidFill>
                <a:srgbClr val="2875DD"/>
              </a:solidFill>
              <a:ln>
                <a:solidFill>
                  <a:srgbClr val="2875DD"/>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Sheet1!$A$2:$A$11</c:f>
              <c:strCache>
                <c:ptCount val="10"/>
                <c:pt idx="0">
                  <c:v>2003/04</c:v>
                </c:pt>
                <c:pt idx="1">
                  <c:v>2005/06</c:v>
                </c:pt>
                <c:pt idx="2">
                  <c:v>2007/08</c:v>
                </c:pt>
                <c:pt idx="3">
                  <c:v>2009/10</c:v>
                </c:pt>
                <c:pt idx="4">
                  <c:v>2011/12</c:v>
                </c:pt>
                <c:pt idx="5">
                  <c:v>2013/14</c:v>
                </c:pt>
                <c:pt idx="6">
                  <c:v>2015/16</c:v>
                </c:pt>
                <c:pt idx="7">
                  <c:v>2017/18</c:v>
                </c:pt>
                <c:pt idx="8">
                  <c:v>2018/19</c:v>
                </c:pt>
                <c:pt idx="9">
                  <c:v>2019/20</c:v>
                </c:pt>
              </c:strCache>
            </c:strRef>
          </c:cat>
          <c:val>
            <c:numRef>
              <c:f>Sheet1!$B$2:$B$11</c:f>
              <c:numCache>
                <c:ptCount val="10"/>
                <c:pt idx="0">
                  <c:v>504</c:v>
                </c:pt>
                <c:pt idx="1">
                  <c:v>500</c:v>
                </c:pt>
                <c:pt idx="2">
                  <c:v>572</c:v>
                </c:pt>
                <c:pt idx="3">
                  <c:v>558</c:v>
                </c:pt>
                <c:pt idx="4">
                  <c:v>766</c:v>
                </c:pt>
                <c:pt idx="5">
                  <c:v>1073</c:v>
                </c:pt>
                <c:pt idx="6">
                  <c:v>1457</c:v>
                </c:pt>
                <c:pt idx="7">
                  <c:v>1473</c:v>
                </c:pt>
                <c:pt idx="8">
                  <c:v>1616</c:v>
                </c:pt>
                <c:pt idx="9">
                  <c:v>1782</c:v>
                </c:pt>
              </c:numCache>
            </c:numRef>
          </c:val>
          <c:smooth val="0"/>
        </c:ser>
        <c:ser>
          <c:idx val="1"/>
          <c:order val="1"/>
          <c:tx>
            <c:strRef>
              <c:f>Sheet1!$C$1</c:f>
              <c:strCache>
                <c:ptCount val="1"/>
                <c:pt idx="0">
                  <c:v>Spain</c:v>
                </c:pt>
              </c:strCache>
            </c:strRef>
          </c:tx>
          <c:spPr>
            <a:ln>
              <a:solidFill>
                <a:srgbClr val="0F283E"/>
              </a:solidFill>
            </a:ln>
          </c:spPr>
          <c:marker>
            <c:symbol val="circle"/>
            <c:spPr>
              <a:solidFill>
                <a:srgbClr val="0F283E"/>
              </a:solidFill>
              <a:ln>
                <a:solidFill>
                  <a:srgbClr val="0F283E"/>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Sheet1!$A$2:$A$11</c:f>
              <c:strCache>
                <c:ptCount val="10"/>
                <c:pt idx="0">
                  <c:v>2003/04</c:v>
                </c:pt>
                <c:pt idx="1">
                  <c:v>2005/06</c:v>
                </c:pt>
                <c:pt idx="2">
                  <c:v>2007/08</c:v>
                </c:pt>
                <c:pt idx="3">
                  <c:v>2009/10</c:v>
                </c:pt>
                <c:pt idx="4">
                  <c:v>2011/12</c:v>
                </c:pt>
                <c:pt idx="5">
                  <c:v>2013/14</c:v>
                </c:pt>
                <c:pt idx="6">
                  <c:v>2015/16</c:v>
                </c:pt>
                <c:pt idx="7">
                  <c:v>2017/18</c:v>
                </c:pt>
                <c:pt idx="8">
                  <c:v>2018/19</c:v>
                </c:pt>
                <c:pt idx="9">
                  <c:v>2019/20</c:v>
                </c:pt>
              </c:strCache>
            </c:strRef>
          </c:cat>
          <c:val>
            <c:numRef>
              <c:f>Sheet1!$C$2:$C$11</c:f>
              <c:numCache>
                <c:ptCount val="10"/>
                <c:pt idx="0">
                  <c:v>286</c:v>
                </c:pt>
                <c:pt idx="1">
                  <c:v>432</c:v>
                </c:pt>
                <c:pt idx="2">
                  <c:v>463</c:v>
                </c:pt>
                <c:pt idx="3">
                  <c:v>471</c:v>
                </c:pt>
                <c:pt idx="4">
                  <c:v>562</c:v>
                </c:pt>
                <c:pt idx="5">
                  <c:v>598</c:v>
                </c:pt>
                <c:pt idx="6">
                  <c:v>705</c:v>
                </c:pt>
                <c:pt idx="7">
                  <c:v>954</c:v>
                </c:pt>
                <c:pt idx="8">
                  <c:v>1023</c:v>
                </c:pt>
                <c:pt idx="9">
                  <c:v>997</c:v>
                </c:pt>
              </c:numCache>
            </c:numRef>
          </c:val>
          <c:smooth val="0"/>
        </c:ser>
        <c:ser>
          <c:idx val="2"/>
          <c:order val="2"/>
          <c:tx>
            <c:strRef>
              <c:f>Sheet1!$D$1</c:f>
              <c:strCache>
                <c:ptCount val="1"/>
                <c:pt idx="0">
                  <c:v>France</c:v>
                </c:pt>
              </c:strCache>
            </c:strRef>
          </c:tx>
          <c:spPr>
            <a:ln>
              <a:solidFill>
                <a:srgbClr val="BABABA"/>
              </a:solidFill>
            </a:ln>
          </c:spPr>
          <c:marker>
            <c:symbol val="circle"/>
            <c:spPr>
              <a:solidFill>
                <a:srgbClr val="BABABA"/>
              </a:solidFill>
              <a:ln>
                <a:solidFill>
                  <a:srgbClr val="BABABA"/>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Sheet1!$A$2:$A$11</c:f>
              <c:strCache>
                <c:ptCount val="10"/>
                <c:pt idx="0">
                  <c:v>2003/04</c:v>
                </c:pt>
                <c:pt idx="1">
                  <c:v>2005/06</c:v>
                </c:pt>
                <c:pt idx="2">
                  <c:v>2007/08</c:v>
                </c:pt>
                <c:pt idx="3">
                  <c:v>2009/10</c:v>
                </c:pt>
                <c:pt idx="4">
                  <c:v>2011/12</c:v>
                </c:pt>
                <c:pt idx="5">
                  <c:v>2013/14</c:v>
                </c:pt>
                <c:pt idx="6">
                  <c:v>2015/16</c:v>
                </c:pt>
                <c:pt idx="7">
                  <c:v>2017/18</c:v>
                </c:pt>
                <c:pt idx="8">
                  <c:v>2018/19</c:v>
                </c:pt>
                <c:pt idx="9">
                  <c:v>2019/20</c:v>
                </c:pt>
              </c:strCache>
            </c:strRef>
          </c:cat>
          <c:val>
            <c:numRef>
              <c:f>Sheet1!$D$2:$D$11</c:f>
              <c:numCache>
                <c:ptCount val="10"/>
                <c:pt idx="0">
                  <c:v>229</c:v>
                </c:pt>
                <c:pt idx="1">
                  <c:v>252</c:v>
                </c:pt>
                <c:pt idx="2">
                  <c:v>295</c:v>
                </c:pt>
                <c:pt idx="3">
                  <c:v>327</c:v>
                </c:pt>
                <c:pt idx="4">
                  <c:v>399</c:v>
                </c:pt>
                <c:pt idx="5">
                  <c:v>749</c:v>
                </c:pt>
                <c:pt idx="6">
                  <c:v>665</c:v>
                </c:pt>
                <c:pt idx="7">
                  <c:v>710</c:v>
                </c:pt>
                <c:pt idx="8">
                  <c:v>800</c:v>
                </c:pt>
                <c:pt idx="9">
                  <c:v>473</c:v>
                </c:pt>
              </c:numCache>
            </c:numRef>
          </c:val>
          <c:smooth val="0"/>
        </c:ser>
        <c:ser>
          <c:idx val="3"/>
          <c:order val="3"/>
          <c:tx>
            <c:strRef>
              <c:f>Sheet1!$E$1</c:f>
              <c:strCache>
                <c:ptCount val="1"/>
                <c:pt idx="0">
                  <c:v>Germany</c:v>
                </c:pt>
              </c:strCache>
            </c:strRef>
          </c:tx>
          <c:spPr>
            <a:ln>
              <a:solidFill>
                <a:srgbClr val="A60B0B"/>
              </a:solidFill>
            </a:ln>
          </c:spPr>
          <c:marker>
            <c:symbol val="circle"/>
            <c:spPr>
              <a:solidFill>
                <a:srgbClr val="A60B0B"/>
              </a:solidFill>
              <a:ln>
                <a:solidFill>
                  <a:srgbClr val="A60B0B"/>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Sheet1!$A$2:$A$11</c:f>
              <c:strCache>
                <c:ptCount val="10"/>
                <c:pt idx="0">
                  <c:v>2003/04</c:v>
                </c:pt>
                <c:pt idx="1">
                  <c:v>2005/06</c:v>
                </c:pt>
                <c:pt idx="2">
                  <c:v>2007/08</c:v>
                </c:pt>
                <c:pt idx="3">
                  <c:v>2009/10</c:v>
                </c:pt>
                <c:pt idx="4">
                  <c:v>2011/12</c:v>
                </c:pt>
                <c:pt idx="5">
                  <c:v>2013/14</c:v>
                </c:pt>
                <c:pt idx="6">
                  <c:v>2015/16</c:v>
                </c:pt>
                <c:pt idx="7">
                  <c:v>2017/18</c:v>
                </c:pt>
                <c:pt idx="8">
                  <c:v>2018/19</c:v>
                </c:pt>
                <c:pt idx="9">
                  <c:v>2019/20</c:v>
                </c:pt>
              </c:strCache>
            </c:strRef>
          </c:cat>
          <c:val>
            <c:numRef>
              <c:f>Sheet1!$E$2:$E$11</c:f>
              <c:numCache>
                <c:ptCount val="10"/>
                <c:pt idx="0">
                  <c:v>560</c:v>
                </c:pt>
                <c:pt idx="1">
                  <c:v>568</c:v>
                </c:pt>
                <c:pt idx="2">
                  <c:v>624</c:v>
                </c:pt>
                <c:pt idx="3">
                  <c:v>779</c:v>
                </c:pt>
                <c:pt idx="4">
                  <c:v>885</c:v>
                </c:pt>
                <c:pt idx="5">
                  <c:v>1076</c:v>
                </c:pt>
                <c:pt idx="6">
                  <c:v>1251</c:v>
                </c:pt>
                <c:pt idx="7">
                  <c:v>1382</c:v>
                </c:pt>
                <c:pt idx="8">
                  <c:v>1342</c:v>
                </c:pt>
                <c:pt idx="9">
                  <c:v>889</c:v>
                </c:pt>
              </c:numCache>
            </c:numRef>
          </c:val>
          <c:smooth val="0"/>
        </c:ser>
        <c:ser>
          <c:idx val="4"/>
          <c:order val="4"/>
          <c:tx>
            <c:strRef>
              <c:f>Sheet1!$F$1</c:f>
              <c:strCache>
                <c:ptCount val="1"/>
                <c:pt idx="0">
                  <c:v>Italy</c:v>
                </c:pt>
              </c:strCache>
            </c:strRef>
          </c:tx>
          <c:spPr>
            <a:ln>
              <a:solidFill>
                <a:srgbClr val="87BC24"/>
              </a:solidFill>
            </a:ln>
          </c:spPr>
          <c:marker>
            <c:symbol val="circle"/>
            <c:spPr>
              <a:solidFill>
                <a:srgbClr val="87BC24"/>
              </a:solidFill>
              <a:ln>
                <a:solidFill>
                  <a:srgbClr val="87BC24"/>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Sheet1!$A$2:$A$11</c:f>
              <c:strCache>
                <c:ptCount val="10"/>
                <c:pt idx="0">
                  <c:v>2003/04</c:v>
                </c:pt>
                <c:pt idx="1">
                  <c:v>2005/06</c:v>
                </c:pt>
                <c:pt idx="2">
                  <c:v>2007/08</c:v>
                </c:pt>
                <c:pt idx="3">
                  <c:v>2009/10</c:v>
                </c:pt>
                <c:pt idx="4">
                  <c:v>2011/12</c:v>
                </c:pt>
                <c:pt idx="5">
                  <c:v>2013/14</c:v>
                </c:pt>
                <c:pt idx="6">
                  <c:v>2015/16</c:v>
                </c:pt>
                <c:pt idx="7">
                  <c:v>2017/18</c:v>
                </c:pt>
                <c:pt idx="8">
                  <c:v>2018/19</c:v>
                </c:pt>
                <c:pt idx="9">
                  <c:v>2019/20</c:v>
                </c:pt>
              </c:strCache>
            </c:strRef>
          </c:cat>
          <c:val>
            <c:numRef>
              <c:f>Sheet1!$F$2:$F$11</c:f>
              <c:numCache>
                <c:ptCount val="10"/>
                <c:pt idx="0">
                  <c:v>335</c:v>
                </c:pt>
                <c:pt idx="1">
                  <c:v>347</c:v>
                </c:pt>
                <c:pt idx="2">
                  <c:v>373</c:v>
                </c:pt>
                <c:pt idx="3">
                  <c:v>405</c:v>
                </c:pt>
                <c:pt idx="4">
                  <c:v>457</c:v>
                </c:pt>
                <c:pt idx="5">
                  <c:v>501</c:v>
                </c:pt>
                <c:pt idx="6">
                  <c:v>523</c:v>
                </c:pt>
                <c:pt idx="7">
                  <c:v>666</c:v>
                </c:pt>
                <c:pt idx="8">
                  <c:v>751</c:v>
                </c:pt>
                <c:pt idx="9">
                  <c:v>628</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Commercial revenue in million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800" smtId="4294967295"/>
      </a:pPr>
      <a:endParaRPr sz="800" smtId="4294967295"/>
    </a:p>
  </c:txPr>
  <c:externalData r:id="rId1"/>
</c:chartSpace>
</file>

<file path=ppt/charts/chart5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2019/20</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Sheet1!$A$2:$A$16</c:f>
              <c:strCache>
                <c:ptCount val="15"/>
                <c:pt idx="0">
                  <c:v>Juventus</c:v>
                </c:pt>
                <c:pt idx="1">
                  <c:v>Roma</c:v>
                </c:pt>
                <c:pt idx="2">
                  <c:v>Internazionale</c:v>
                </c:pt>
                <c:pt idx="3">
                  <c:v>Napoli</c:v>
                </c:pt>
                <c:pt idx="4">
                  <c:v>Milan</c:v>
                </c:pt>
                <c:pt idx="5">
                  <c:v>Lazio</c:v>
                </c:pt>
                <c:pt idx="6">
                  <c:v>Torino</c:v>
                </c:pt>
                <c:pt idx="7">
                  <c:v>Bologna</c:v>
                </c:pt>
                <c:pt idx="8">
                  <c:v>Fiorentina</c:v>
                </c:pt>
                <c:pt idx="9">
                  <c:v>Cagliari</c:v>
                </c:pt>
                <c:pt idx="10">
                  <c:v>Atalanta</c:v>
                </c:pt>
                <c:pt idx="11">
                  <c:v>Genoa</c:v>
                </c:pt>
                <c:pt idx="12">
                  <c:v>Sampdoria</c:v>
                </c:pt>
                <c:pt idx="13">
                  <c:v>Sassuolo</c:v>
                </c:pt>
                <c:pt idx="14">
                  <c:v>Lecce</c:v>
                </c:pt>
              </c:strCache>
            </c:strRef>
          </c:cat>
          <c:val>
            <c:numRef>
              <c:f>Sheet1!$B$2:$B$16</c:f>
              <c:numCache>
                <c:ptCount val="15"/>
                <c:pt idx="0">
                  <c:v>10.11</c:v>
                </c:pt>
                <c:pt idx="1">
                  <c:v>4.49</c:v>
                </c:pt>
                <c:pt idx="2">
                  <c:v>4.08</c:v>
                </c:pt>
                <c:pt idx="3">
                  <c:v>3.82</c:v>
                </c:pt>
                <c:pt idx="4">
                  <c:v>3.44</c:v>
                </c:pt>
                <c:pt idx="5">
                  <c:v>2.41</c:v>
                </c:pt>
                <c:pt idx="6">
                  <c:v>1.82</c:v>
                </c:pt>
                <c:pt idx="7">
                  <c:v>1.57</c:v>
                </c:pt>
                <c:pt idx="8">
                  <c:v>1.51</c:v>
                </c:pt>
                <c:pt idx="9">
                  <c:v>1.44</c:v>
                </c:pt>
                <c:pt idx="10">
                  <c:v>1.28</c:v>
                </c:pt>
                <c:pt idx="11">
                  <c:v>1.25</c:v>
                </c:pt>
                <c:pt idx="12">
                  <c:v>1.2</c:v>
                </c:pt>
                <c:pt idx="13">
                  <c:v>1.14</c:v>
                </c:pt>
                <c:pt idx="14">
                  <c:v>1.07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5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Transfers*</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Sheet1!$A$2:$A$4</c:f>
              <c:strCache>
                <c:ptCount val="3"/>
                <c:pt idx="0">
                  <c:v>2016/2017</c:v>
                </c:pt>
                <c:pt idx="1">
                  <c:v>2017/2018</c:v>
                </c:pt>
                <c:pt idx="2">
                  <c:v>2018/2019</c:v>
                </c:pt>
              </c:strCache>
            </c:strRef>
          </c:cat>
          <c:val>
            <c:numRef>
              <c:f>Sheet1!$B$2:$B$4</c:f>
              <c:numCache>
                <c:ptCount val="3"/>
                <c:pt idx="0">
                  <c:v>251</c:v>
                </c:pt>
                <c:pt idx="1">
                  <c:v>841</c:v>
                </c:pt>
                <c:pt idx="2">
                  <c:v>635</c:v>
                </c:pt>
              </c:numCache>
            </c:numRef>
          </c:val>
        </c:ser>
        <c:ser>
          <c:idx val="1"/>
          <c:order val="1"/>
          <c:tx>
            <c:strRef>
              <c:f>Sheet1!$C$1</c:f>
              <c:strCache>
                <c:ptCount val="1"/>
                <c:pt idx="0">
                  <c:v>Broadcasting rights</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Sheet1!$A$2:$A$4</c:f>
              <c:strCache>
                <c:ptCount val="3"/>
                <c:pt idx="0">
                  <c:v>2016/2017</c:v>
                </c:pt>
                <c:pt idx="1">
                  <c:v>2017/2018</c:v>
                </c:pt>
                <c:pt idx="2">
                  <c:v>2018/2019</c:v>
                </c:pt>
              </c:strCache>
            </c:strRef>
          </c:cat>
          <c:val>
            <c:numRef>
              <c:f>Sheet1!$C$2:$C$4</c:f>
              <c:numCache>
                <c:ptCount val="3"/>
                <c:pt idx="0">
                  <c:v>819</c:v>
                </c:pt>
                <c:pt idx="1">
                  <c:v>791</c:v>
                </c:pt>
                <c:pt idx="2">
                  <c:v>901</c:v>
                </c:pt>
              </c:numCache>
            </c:numRef>
          </c:val>
        </c:ser>
        <c:ser>
          <c:idx val="2"/>
          <c:order val="2"/>
          <c:tx>
            <c:strRef>
              <c:f>Sheet1!$D$1</c:f>
              <c:strCache>
                <c:ptCount val="1"/>
                <c:pt idx="0">
                  <c:v>Other products (including merchandising)</c:v>
                </c:pt>
              </c:strCache>
            </c:strRef>
          </c:tx>
          <c:spPr>
            <a:solidFill>
              <a:srgbClr val="BABABA"/>
            </a:solidFill>
            <a:ln>
              <a:solidFill>
                <a:srgbClr val="BABABA"/>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Sheet1!$A$2:$A$4</c:f>
              <c:strCache>
                <c:ptCount val="3"/>
                <c:pt idx="0">
                  <c:v>2016/2017</c:v>
                </c:pt>
                <c:pt idx="1">
                  <c:v>2017/2018</c:v>
                </c:pt>
                <c:pt idx="2">
                  <c:v>2018/2019</c:v>
                </c:pt>
              </c:strCache>
            </c:strRef>
          </c:cat>
          <c:val>
            <c:numRef>
              <c:f>Sheet1!$D$2:$D$4</c:f>
              <c:numCache>
                <c:ptCount val="3"/>
                <c:pt idx="0">
                  <c:v>298</c:v>
                </c:pt>
                <c:pt idx="1">
                  <c:v>368</c:v>
                </c:pt>
                <c:pt idx="2">
                  <c:v>386</c:v>
                </c:pt>
              </c:numCache>
            </c:numRef>
          </c:val>
        </c:ser>
        <c:ser>
          <c:idx val="3"/>
          <c:order val="3"/>
          <c:tx>
            <c:strRef>
              <c:f>Sheet1!$E$1</c:f>
              <c:strCache>
                <c:ptCount val="1"/>
                <c:pt idx="0">
                  <c:v>Sponsorships/advertising</c:v>
                </c:pt>
              </c:strCache>
            </c:strRef>
          </c:tx>
          <c:spPr>
            <a:solidFill>
              <a:srgbClr val="A60B0B"/>
            </a:solidFill>
            <a:ln>
              <a:solidFill>
                <a:srgbClr val="A60B0B"/>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Sheet1!$A$2:$A$4</c:f>
              <c:strCache>
                <c:ptCount val="3"/>
                <c:pt idx="0">
                  <c:v>2016/2017</c:v>
                </c:pt>
                <c:pt idx="1">
                  <c:v>2017/2018</c:v>
                </c:pt>
                <c:pt idx="2">
                  <c:v>2018/2019</c:v>
                </c:pt>
              </c:strCache>
            </c:strRef>
          </c:cat>
          <c:val>
            <c:numRef>
              <c:f>Sheet1!$E$2:$E$4</c:f>
              <c:numCache>
                <c:ptCount val="3"/>
                <c:pt idx="0">
                  <c:v>345</c:v>
                </c:pt>
                <c:pt idx="1">
                  <c:v>342</c:v>
                </c:pt>
                <c:pt idx="2">
                  <c:v>415</c:v>
                </c:pt>
              </c:numCache>
            </c:numRef>
          </c:val>
        </c:ser>
        <c:ser>
          <c:idx val="4"/>
          <c:order val="4"/>
          <c:tx>
            <c:strRef>
              <c:f>Sheet1!$F$1</c:f>
              <c:strCache>
                <c:ptCount val="1"/>
                <c:pt idx="0">
                  <c:v>Ticketing</c:v>
                </c:pt>
              </c:strCache>
            </c:strRef>
          </c:tx>
          <c:spPr>
            <a:solidFill>
              <a:srgbClr val="87BC24"/>
            </a:solidFill>
            <a:ln>
              <a:solidFill>
                <a:srgbClr val="87BC24"/>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strRef>
              <c:f>Sheet1!$A$2:$A$4</c:f>
              <c:strCache>
                <c:ptCount val="3"/>
                <c:pt idx="0">
                  <c:v>2016/2017</c:v>
                </c:pt>
                <c:pt idx="1">
                  <c:v>2017/2018</c:v>
                </c:pt>
                <c:pt idx="2">
                  <c:v>2018/2019</c:v>
                </c:pt>
              </c:strCache>
            </c:strRef>
          </c:cat>
          <c:val>
            <c:numRef>
              <c:f>Sheet1!$F$2:$F$4</c:f>
              <c:numCache>
                <c:ptCount val="3"/>
                <c:pt idx="0">
                  <c:v>182</c:v>
                </c:pt>
                <c:pt idx="1">
                  <c:v>191</c:v>
                </c:pt>
                <c:pt idx="2">
                  <c:v>201</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million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5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Sheet1!$A$2:$A$11</c:f>
              <c:strCache>
                <c:ptCount val="10"/>
                <c:pt idx="0">
                  <c:v>FC Paris Saint-Germain</c:v>
                </c:pt>
                <c:pt idx="1">
                  <c:v>AS Monaco</c:v>
                </c:pt>
                <c:pt idx="2">
                  <c:v>Olympique Lyonnais</c:v>
                </c:pt>
                <c:pt idx="3">
                  <c:v>Olympique de Marseille</c:v>
                </c:pt>
                <c:pt idx="4">
                  <c:v>OGC Nice</c:v>
                </c:pt>
                <c:pt idx="5">
                  <c:v>LOSC Lille</c:v>
                </c:pt>
                <c:pt idx="6">
                  <c:v>Stade Rennais FC</c:v>
                </c:pt>
                <c:pt idx="7">
                  <c:v>RC Lens</c:v>
                </c:pt>
                <c:pt idx="8">
                  <c:v>Stade Reims</c:v>
                </c:pt>
                <c:pt idx="9">
                  <c:v>Montpellier HSC</c:v>
                </c:pt>
              </c:strCache>
            </c:strRef>
          </c:cat>
          <c:val>
            <c:numRef>
              <c:f>Sheet1!$B$2:$B$11</c:f>
              <c:numCache>
                <c:ptCount val="10"/>
                <c:pt idx="0">
                  <c:v>903.5</c:v>
                </c:pt>
                <c:pt idx="1">
                  <c:v>350.9</c:v>
                </c:pt>
                <c:pt idx="2">
                  <c:v>344.1</c:v>
                </c:pt>
                <c:pt idx="3">
                  <c:v>252.6</c:v>
                </c:pt>
                <c:pt idx="4">
                  <c:v>249.5</c:v>
                </c:pt>
                <c:pt idx="5">
                  <c:v>243.3</c:v>
                </c:pt>
                <c:pt idx="6">
                  <c:v>224.4</c:v>
                </c:pt>
                <c:pt idx="7">
                  <c:v>118.9</c:v>
                </c:pt>
                <c:pt idx="8">
                  <c:v>117.7</c:v>
                </c:pt>
                <c:pt idx="9">
                  <c:v>112.8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5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numRef>
              <c:f>Sheet1!$A$2:$A$13</c:f>
              <c:numCache>
                <c:formatCode>General</c:formatCode>
                <c:ptCount val="12"/>
                <c:pt idx="0">
                  <c:v>2010</c:v>
                </c:pt>
                <c:pt idx="1">
                  <c:v>2011</c:v>
                </c:pt>
                <c:pt idx="2">
                  <c:v>2012</c:v>
                </c:pt>
                <c:pt idx="3">
                  <c:v>2013</c:v>
                </c:pt>
                <c:pt idx="4">
                  <c:v>2014</c:v>
                </c:pt>
                <c:pt idx="5">
                  <c:v>2015</c:v>
                </c:pt>
                <c:pt idx="6">
                  <c:v>2016</c:v>
                </c:pt>
                <c:pt idx="7">
                  <c:v>2017</c:v>
                </c:pt>
                <c:pt idx="8">
                  <c:v>2018</c:v>
                </c:pt>
                <c:pt idx="9">
                  <c:v>2019</c:v>
                </c:pt>
                <c:pt idx="10">
                  <c:v>2020</c:v>
                </c:pt>
                <c:pt idx="11">
                  <c:v>2021</c:v>
                </c:pt>
              </c:numCache>
            </c:numRef>
          </c:cat>
          <c:val>
            <c:numRef>
              <c:f>Sheet1!$B$2:$B$13</c:f>
              <c:numCache>
                <c:ptCount val="12"/>
                <c:pt idx="0">
                  <c:v>169</c:v>
                </c:pt>
                <c:pt idx="1">
                  <c:v>207</c:v>
                </c:pt>
                <c:pt idx="2">
                  <c:v>264</c:v>
                </c:pt>
                <c:pt idx="3">
                  <c:v>447</c:v>
                </c:pt>
                <c:pt idx="4">
                  <c:v>235</c:v>
                </c:pt>
                <c:pt idx="5">
                  <c:v>370</c:v>
                </c:pt>
                <c:pt idx="6">
                  <c:v>283</c:v>
                </c:pt>
                <c:pt idx="7">
                  <c:v>1117</c:v>
                </c:pt>
                <c:pt idx="8">
                  <c:v>580</c:v>
                </c:pt>
                <c:pt idx="9">
                  <c:v>851</c:v>
                </c:pt>
                <c:pt idx="10">
                  <c:v>645</c:v>
                </c:pt>
                <c:pt idx="11">
                  <c:v>509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Transfer fee spending in million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5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2019/20</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Sheet1!$A$2:$A$16</c:f>
              <c:strCache>
                <c:ptCount val="15"/>
                <c:pt idx="0">
                  <c:v>PSG</c:v>
                </c:pt>
                <c:pt idx="1">
                  <c:v>Monaco</c:v>
                </c:pt>
                <c:pt idx="2">
                  <c:v>Lyon</c:v>
                </c:pt>
                <c:pt idx="3">
                  <c:v>Marseille</c:v>
                </c:pt>
                <c:pt idx="4">
                  <c:v>Lille</c:v>
                </c:pt>
                <c:pt idx="5">
                  <c:v>Saint-Etienne</c:v>
                </c:pt>
                <c:pt idx="6">
                  <c:v>Rennes</c:v>
                </c:pt>
                <c:pt idx="7">
                  <c:v>Bordeaux</c:v>
                </c:pt>
                <c:pt idx="8">
                  <c:v>Nice</c:v>
                </c:pt>
                <c:pt idx="9">
                  <c:v>Montpellier</c:v>
                </c:pt>
                <c:pt idx="10">
                  <c:v>Nantes</c:v>
                </c:pt>
                <c:pt idx="11">
                  <c:v>Toulouse</c:v>
                </c:pt>
                <c:pt idx="12">
                  <c:v>Angers</c:v>
                </c:pt>
                <c:pt idx="13">
                  <c:v>Strasbourg</c:v>
                </c:pt>
                <c:pt idx="14">
                  <c:v>Amiens</c:v>
                </c:pt>
              </c:strCache>
            </c:strRef>
          </c:cat>
          <c:val>
            <c:numRef>
              <c:f>Sheet1!$B$2:$B$16</c:f>
              <c:numCache>
                <c:ptCount val="15"/>
                <c:pt idx="0">
                  <c:v>8.93</c:v>
                </c:pt>
                <c:pt idx="1">
                  <c:v>2.84</c:v>
                </c:pt>
                <c:pt idx="2">
                  <c:v>2.33</c:v>
                </c:pt>
                <c:pt idx="3">
                  <c:v>2.01</c:v>
                </c:pt>
                <c:pt idx="4">
                  <c:v>1.33</c:v>
                </c:pt>
                <c:pt idx="5">
                  <c:v>1.01</c:v>
                </c:pt>
                <c:pt idx="6">
                  <c:v>0.98</c:v>
                </c:pt>
                <c:pt idx="7">
                  <c:v>0.82</c:v>
                </c:pt>
                <c:pt idx="8">
                  <c:v>0.74</c:v>
                </c:pt>
                <c:pt idx="9">
                  <c:v>0.68</c:v>
                </c:pt>
                <c:pt idx="10">
                  <c:v>0.68</c:v>
                </c:pt>
                <c:pt idx="11">
                  <c:v>0.61</c:v>
                </c:pt>
                <c:pt idx="12">
                  <c:v>0.49</c:v>
                </c:pt>
                <c:pt idx="13">
                  <c:v>0.47</c:v>
                </c:pt>
                <c:pt idx="14">
                  <c:v>0.41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5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Sheet1!$A$2:$A$8</c:f>
              <c:strCache>
                <c:ptCount val="7"/>
                <c:pt idx="0">
                  <c:v>2010/11</c:v>
                </c:pt>
                <c:pt idx="1">
                  <c:v>2011/12</c:v>
                </c:pt>
                <c:pt idx="2">
                  <c:v>2012/13</c:v>
                </c:pt>
                <c:pt idx="3">
                  <c:v>2013/14</c:v>
                </c:pt>
                <c:pt idx="4">
                  <c:v>2014/15</c:v>
                </c:pt>
                <c:pt idx="5">
                  <c:v>2015/16</c:v>
                </c:pt>
                <c:pt idx="6">
                  <c:v>2016/17</c:v>
                </c:pt>
              </c:strCache>
            </c:strRef>
          </c:cat>
          <c:val>
            <c:numRef>
              <c:f>Sheet1!$B$2:$B$8</c:f>
              <c:numCache>
                <c:ptCount val="7"/>
                <c:pt idx="0">
                  <c:v>19742</c:v>
                </c:pt>
                <c:pt idx="1">
                  <c:v>18869</c:v>
                </c:pt>
                <c:pt idx="2">
                  <c:v>19261</c:v>
                </c:pt>
                <c:pt idx="3">
                  <c:v>21155</c:v>
                </c:pt>
                <c:pt idx="4">
                  <c:v>22362</c:v>
                </c:pt>
                <c:pt idx="5">
                  <c:v>20894</c:v>
                </c:pt>
                <c:pt idx="6">
                  <c:v>21208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5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Sheet1!$A$2:$A$16</c:f>
              <c:strCache>
                <c:ptCount val="15"/>
                <c:pt idx="0">
                  <c:v>Stade Raymond Kopa (SCO Angers)</c:v>
                </c:pt>
                <c:pt idx="1">
                  <c:v>Stade Bollaert-Delelis (RC Lens)</c:v>
                </c:pt>
                <c:pt idx="2">
                  <c:v>Stade Saint-Symphorien (FC Metz)</c:v>
                </c:pt>
                <c:pt idx="3">
                  <c:v>Stade du Moustoir (FC Lorient)</c:v>
                </c:pt>
                <c:pt idx="4">
                  <c:v>Stade Francis-Le-Blé (Stade Brestois 29)</c:v>
                </c:pt>
                <c:pt idx="5">
                  <c:v>Stade la Meinau (RC Strasbourg Alsace)</c:v>
                </c:pt>
                <c:pt idx="6">
                  <c:v>Matmut Atlantique (FC Girondins Bordeaux)</c:v>
                </c:pt>
                <c:pt idx="7">
                  <c:v>Stade Auguste-Delaune (Stade Reims)</c:v>
                </c:pt>
                <c:pt idx="8">
                  <c:v>Stade Pierre-Mauroy (LOSC Lille)</c:v>
                </c:pt>
                <c:pt idx="9">
                  <c:v>Stade de la Mosson (Montpellier HSC)</c:v>
                </c:pt>
                <c:pt idx="10">
                  <c:v>Roazhon Park (Stade Rennais FC)</c:v>
                </c:pt>
                <c:pt idx="11">
                  <c:v>Stade Gaston-Gérard (Dijon FCO)</c:v>
                </c:pt>
                <c:pt idx="12">
                  <c:v>Stade de la Beaujoire (FC Nantes)</c:v>
                </c:pt>
                <c:pt idx="13">
                  <c:v>Stade des Costières (Nîmes Olympique)</c:v>
                </c:pt>
                <c:pt idx="14">
                  <c:v>Groupama Stadium (Olympique Lyon)</c:v>
                </c:pt>
              </c:strCache>
            </c:strRef>
          </c:cat>
          <c:val>
            <c:numRef>
              <c:f>Sheet1!$B$2:$B$16</c:f>
              <c:numCache>
                <c:ptCount val="15"/>
                <c:pt idx="0">
                  <c:v>5237</c:v>
                </c:pt>
                <c:pt idx="1">
                  <c:v>4961</c:v>
                </c:pt>
                <c:pt idx="2">
                  <c:v>4866</c:v>
                </c:pt>
                <c:pt idx="3">
                  <c:v>4819</c:v>
                </c:pt>
                <c:pt idx="4">
                  <c:v>4692</c:v>
                </c:pt>
                <c:pt idx="5">
                  <c:v>4689</c:v>
                </c:pt>
                <c:pt idx="6">
                  <c:v>4658</c:v>
                </c:pt>
                <c:pt idx="7">
                  <c:v>4175</c:v>
                </c:pt>
                <c:pt idx="8">
                  <c:v>4050</c:v>
                </c:pt>
                <c:pt idx="9">
                  <c:v>3635</c:v>
                </c:pt>
                <c:pt idx="10">
                  <c:v>3531</c:v>
                </c:pt>
                <c:pt idx="11">
                  <c:v>3460</c:v>
                </c:pt>
                <c:pt idx="12">
                  <c:v>3356</c:v>
                </c:pt>
                <c:pt idx="13">
                  <c:v>3082</c:v>
                </c:pt>
                <c:pt idx="14">
                  <c:v>3030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5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Sheet1!$A$2:$A$8</c:f>
              <c:strCache>
                <c:ptCount val="7"/>
                <c:pt idx="0">
                  <c:v>Dayot Upamecano</c:v>
                </c:pt>
                <c:pt idx="1">
                  <c:v>Moussa Diaby</c:v>
                </c:pt>
                <c:pt idx="2">
                  <c:v>Jules Koundé</c:v>
                </c:pt>
                <c:pt idx="3">
                  <c:v>Kylian Mbappé</c:v>
                </c:pt>
                <c:pt idx="4">
                  <c:v>Théo Hernandez</c:v>
                </c:pt>
                <c:pt idx="5">
                  <c:v>Eduardo Camavinga</c:v>
                </c:pt>
                <c:pt idx="6">
                  <c:v>Clément Lenglet</c:v>
                </c:pt>
              </c:strCache>
            </c:strRef>
          </c:cat>
          <c:val>
            <c:numRef>
              <c:f>Sheet1!$B$2:$B$8</c:f>
              <c:numCache>
                <c:ptCount val="7"/>
                <c:pt idx="0">
                  <c:v>94.2</c:v>
                </c:pt>
                <c:pt idx="1">
                  <c:v>75.6</c:v>
                </c:pt>
                <c:pt idx="2">
                  <c:v>73.2</c:v>
                </c:pt>
                <c:pt idx="3">
                  <c:v>71.5</c:v>
                </c:pt>
                <c:pt idx="4">
                  <c:v>62.5</c:v>
                </c:pt>
                <c:pt idx="5">
                  <c:v>61.1</c:v>
                </c:pt>
                <c:pt idx="6">
                  <c:v>60.1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Market value in million euros </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5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Sheet1!$A$2:$A$4</c:f>
              <c:strCache>
                <c:ptCount val="3"/>
                <c:pt idx="0">
                  <c:v>Yes, some live games</c:v>
                </c:pt>
                <c:pt idx="1">
                  <c:v>Yes, at least the results</c:v>
                </c:pt>
                <c:pt idx="2">
                  <c:v>No, not at all</c:v>
                </c:pt>
              </c:strCache>
            </c:strRef>
          </c:cat>
          <c:val>
            <c:numRef>
              <c:f>Sheet1!$B$2:$B$4</c:f>
              <c:numCache>
                <c:ptCount val="3"/>
                <c:pt idx="0">
                  <c:v>0.21</c:v>
                </c:pt>
                <c:pt idx="1">
                  <c:v>0.24</c:v>
                </c:pt>
                <c:pt idx="2">
                  <c:v>0.55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respondents </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Winter</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Sheet1!$B$2:$B$11</c:f>
              <c:numCache>
                <c:ptCount val="10"/>
                <c:pt idx="0">
                  <c:v>148</c:v>
                </c:pt>
                <c:pt idx="1">
                  <c:v>522</c:v>
                </c:pt>
                <c:pt idx="2">
                  <c:v>287</c:v>
                </c:pt>
                <c:pt idx="3">
                  <c:v>386</c:v>
                </c:pt>
                <c:pt idx="4">
                  <c:v>390</c:v>
                </c:pt>
                <c:pt idx="5">
                  <c:v>484</c:v>
                </c:pt>
                <c:pt idx="6">
                  <c:v>499</c:v>
                </c:pt>
                <c:pt idx="7">
                  <c:v>782</c:v>
                </c:pt>
                <c:pt idx="8">
                  <c:v>1107</c:v>
                </c:pt>
                <c:pt idx="9">
                  <c:v>835</c:v>
                </c:pt>
              </c:numCache>
            </c:numRef>
          </c:val>
        </c:ser>
        <c:ser>
          <c:idx val="1"/>
          <c:order val="1"/>
          <c:tx>
            <c:strRef>
              <c:f>Sheet1!$C$1</c:f>
              <c:strCache>
                <c:ptCount val="1"/>
                <c:pt idx="0">
                  <c:v>Summer</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extLst/>
          </c:dLbls>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Sheet1!$C$2:$C$11</c:f>
              <c:numCache>
                <c:ptCount val="10"/>
                <c:pt idx="0">
                  <c:v>1393</c:v>
                </c:pt>
                <c:pt idx="1">
                  <c:v>1817</c:v>
                </c:pt>
                <c:pt idx="2">
                  <c:v>1667</c:v>
                </c:pt>
                <c:pt idx="3">
                  <c:v>2334</c:v>
                </c:pt>
                <c:pt idx="4">
                  <c:v>2511</c:v>
                </c:pt>
                <c:pt idx="5">
                  <c:v>3359</c:v>
                </c:pt>
                <c:pt idx="6">
                  <c:v>3731</c:v>
                </c:pt>
                <c:pt idx="7">
                  <c:v>5178</c:v>
                </c:pt>
                <c:pt idx="8">
                  <c:v>4713</c:v>
                </c:pt>
                <c:pt idx="9">
                  <c:v>5785</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Transfer fee spending in million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2016/17</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Sheet1!$A$2:$A$6</c:f>
              <c:strCache>
                <c:ptCount val="5"/>
                <c:pt idx="0">
                  <c:v>England</c:v>
                </c:pt>
                <c:pt idx="1">
                  <c:v>Germany</c:v>
                </c:pt>
                <c:pt idx="2">
                  <c:v>Spain</c:v>
                </c:pt>
                <c:pt idx="3">
                  <c:v>Italy</c:v>
                </c:pt>
                <c:pt idx="4">
                  <c:v>France</c:v>
                </c:pt>
              </c:strCache>
            </c:strRef>
          </c:cat>
          <c:val>
            <c:numRef>
              <c:f>Sheet1!$B$2:$B$6</c:f>
              <c:numCache>
                <c:ptCount val="5"/>
                <c:pt idx="0">
                  <c:v>2894</c:v>
                </c:pt>
                <c:pt idx="1">
                  <c:v>1478</c:v>
                </c:pt>
                <c:pt idx="2">
                  <c:v>1691</c:v>
                </c:pt>
                <c:pt idx="3">
                  <c:v>1401</c:v>
                </c:pt>
                <c:pt idx="4">
                  <c:v>1078</c:v>
                </c:pt>
              </c:numCache>
            </c:numRef>
          </c:val>
        </c:ser>
        <c:ser>
          <c:idx val="1"/>
          <c:order val="1"/>
          <c:tx>
            <c:strRef>
              <c:f>Sheet1!$C$1</c:f>
              <c:strCache>
                <c:ptCount val="1"/>
                <c:pt idx="0">
                  <c:v>2017/18</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Sheet1!$A$2:$A$6</c:f>
              <c:strCache>
                <c:ptCount val="5"/>
                <c:pt idx="0">
                  <c:v>England</c:v>
                </c:pt>
                <c:pt idx="1">
                  <c:v>Germany</c:v>
                </c:pt>
                <c:pt idx="2">
                  <c:v>Spain</c:v>
                </c:pt>
                <c:pt idx="3">
                  <c:v>Italy</c:v>
                </c:pt>
                <c:pt idx="4">
                  <c:v>France</c:v>
                </c:pt>
              </c:strCache>
            </c:strRef>
          </c:cat>
          <c:val>
            <c:numRef>
              <c:f>Sheet1!$C$2:$C$6</c:f>
              <c:numCache>
                <c:ptCount val="5"/>
                <c:pt idx="0">
                  <c:v>3217</c:v>
                </c:pt>
                <c:pt idx="1">
                  <c:v>1674</c:v>
                </c:pt>
                <c:pt idx="2">
                  <c:v>2033</c:v>
                </c:pt>
                <c:pt idx="3">
                  <c:v>1472</c:v>
                </c:pt>
                <c:pt idx="4">
                  <c:v>1262</c:v>
                </c:pt>
              </c:numCache>
            </c:numRef>
          </c:val>
        </c:ser>
        <c:ser>
          <c:idx val="2"/>
          <c:order val="2"/>
          <c:tx>
            <c:strRef>
              <c:f>Sheet1!$D$1</c:f>
              <c:strCache>
                <c:ptCount val="1"/>
                <c:pt idx="0">
                  <c:v>2018/19</c:v>
                </c:pt>
              </c:strCache>
            </c:strRef>
          </c:tx>
          <c:spPr>
            <a:solidFill>
              <a:srgbClr val="BABABA"/>
            </a:solidFill>
            <a:ln>
              <a:solidFill>
                <a:srgbClr val="BABABA"/>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Sheet1!$A$2:$A$6</c:f>
              <c:strCache>
                <c:ptCount val="5"/>
                <c:pt idx="0">
                  <c:v>England</c:v>
                </c:pt>
                <c:pt idx="1">
                  <c:v>Germany</c:v>
                </c:pt>
                <c:pt idx="2">
                  <c:v>Spain</c:v>
                </c:pt>
                <c:pt idx="3">
                  <c:v>Italy</c:v>
                </c:pt>
                <c:pt idx="4">
                  <c:v>France</c:v>
                </c:pt>
              </c:strCache>
            </c:strRef>
          </c:cat>
          <c:val>
            <c:numRef>
              <c:f>Sheet1!$D$2:$D$6</c:f>
              <c:numCache>
                <c:ptCount val="5"/>
                <c:pt idx="0">
                  <c:v>3579</c:v>
                </c:pt>
                <c:pt idx="1">
                  <c:v>1798</c:v>
                </c:pt>
                <c:pt idx="2">
                  <c:v>2094</c:v>
                </c:pt>
                <c:pt idx="3">
                  <c:v>1757</c:v>
                </c:pt>
                <c:pt idx="4">
                  <c:v>1389</c:v>
                </c:pt>
              </c:numCache>
            </c:numRef>
          </c:val>
        </c:ser>
        <c:ser>
          <c:idx val="3"/>
          <c:order val="3"/>
          <c:tx>
            <c:strRef>
              <c:f>Sheet1!$E$1</c:f>
              <c:strCache>
                <c:ptCount val="1"/>
                <c:pt idx="0">
                  <c:v>2019/20</c:v>
                </c:pt>
              </c:strCache>
            </c:strRef>
          </c:tx>
          <c:spPr>
            <a:solidFill>
              <a:srgbClr val="A60B0B"/>
            </a:solidFill>
            <a:ln>
              <a:solidFill>
                <a:srgbClr val="A60B0B"/>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Sheet1!$A$2:$A$6</c:f>
              <c:strCache>
                <c:ptCount val="5"/>
                <c:pt idx="0">
                  <c:v>England</c:v>
                </c:pt>
                <c:pt idx="1">
                  <c:v>Germany</c:v>
                </c:pt>
                <c:pt idx="2">
                  <c:v>Spain</c:v>
                </c:pt>
                <c:pt idx="3">
                  <c:v>Italy</c:v>
                </c:pt>
                <c:pt idx="4">
                  <c:v>France</c:v>
                </c:pt>
              </c:strCache>
            </c:strRef>
          </c:cat>
          <c:val>
            <c:numRef>
              <c:f>Sheet1!$E$2:$E$6</c:f>
              <c:numCache>
                <c:ptCount val="5"/>
                <c:pt idx="0">
                  <c:v>3741</c:v>
                </c:pt>
                <c:pt idx="1">
                  <c:v>1807</c:v>
                </c:pt>
                <c:pt idx="2">
                  <c:v>2102</c:v>
                </c:pt>
                <c:pt idx="3">
                  <c:v>1610</c:v>
                </c:pt>
                <c:pt idx="4">
                  <c:v>1416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Wage costs in million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England</c:v>
                </c:pt>
              </c:strCache>
            </c:strRef>
          </c:tx>
          <c:spPr>
            <a:ln>
              <a:solidFill>
                <a:srgbClr val="2875DD"/>
              </a:solidFill>
            </a:ln>
          </c:spPr>
          <c:marker>
            <c:symbol val="circle"/>
            <c:spPr>
              <a:solidFill>
                <a:srgbClr val="2875DD"/>
              </a:solidFill>
              <a:ln>
                <a:solidFill>
                  <a:srgbClr val="2875DD"/>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Sheet1!$A$2:$A$13</c:f>
              <c:strCache>
                <c:ptCount val="12"/>
                <c:pt idx="0">
                  <c:v>2008/09</c:v>
                </c:pt>
                <c:pt idx="1">
                  <c:v>2009/10</c:v>
                </c:pt>
                <c:pt idx="2">
                  <c:v>2010/11</c:v>
                </c:pt>
                <c:pt idx="3">
                  <c:v>2011/12</c:v>
                </c:pt>
                <c:pt idx="4">
                  <c:v>2012/13</c:v>
                </c:pt>
                <c:pt idx="5">
                  <c:v>2013/14</c:v>
                </c:pt>
                <c:pt idx="6">
                  <c:v>2014/15</c:v>
                </c:pt>
                <c:pt idx="7">
                  <c:v>2015/16</c:v>
                </c:pt>
                <c:pt idx="8">
                  <c:v>2016/17</c:v>
                </c:pt>
                <c:pt idx="9">
                  <c:v>2017/18</c:v>
                </c:pt>
                <c:pt idx="10">
                  <c:v>2018/19</c:v>
                </c:pt>
                <c:pt idx="11">
                  <c:v>2019/20</c:v>
                </c:pt>
              </c:strCache>
            </c:strRef>
          </c:cat>
          <c:val>
            <c:numRef>
              <c:f>Sheet1!$B$2:$B$13</c:f>
              <c:numCache>
                <c:ptCount val="12"/>
                <c:pt idx="0">
                  <c:v>93</c:v>
                </c:pt>
                <c:pt idx="1">
                  <c:v>103</c:v>
                </c:pt>
                <c:pt idx="2">
                  <c:v>81</c:v>
                </c:pt>
                <c:pt idx="3">
                  <c:v>104</c:v>
                </c:pt>
                <c:pt idx="4">
                  <c:v>96</c:v>
                </c:pt>
                <c:pt idx="5">
                  <c:v>739</c:v>
                </c:pt>
                <c:pt idx="6">
                  <c:v>721</c:v>
                </c:pt>
                <c:pt idx="7">
                  <c:v>681</c:v>
                </c:pt>
                <c:pt idx="8">
                  <c:v>1208</c:v>
                </c:pt>
                <c:pt idx="9">
                  <c:v>979</c:v>
                </c:pt>
                <c:pt idx="10">
                  <c:v>950</c:v>
                </c:pt>
                <c:pt idx="11">
                  <c:v>63</c:v>
                </c:pt>
              </c:numCache>
            </c:numRef>
          </c:val>
          <c:smooth val="0"/>
        </c:ser>
        <c:ser>
          <c:idx val="1"/>
          <c:order val="1"/>
          <c:tx>
            <c:strRef>
              <c:f>Sheet1!$C$1</c:f>
              <c:strCache>
                <c:ptCount val="1"/>
                <c:pt idx="0">
                  <c:v>Germany</c:v>
                </c:pt>
              </c:strCache>
            </c:strRef>
          </c:tx>
          <c:spPr>
            <a:ln>
              <a:solidFill>
                <a:srgbClr val="0F283E"/>
              </a:solidFill>
            </a:ln>
          </c:spPr>
          <c:marker>
            <c:symbol val="circle"/>
            <c:spPr>
              <a:solidFill>
                <a:srgbClr val="0F283E"/>
              </a:solidFill>
              <a:ln>
                <a:solidFill>
                  <a:srgbClr val="0F283E"/>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Sheet1!$A$2:$A$13</c:f>
              <c:strCache>
                <c:ptCount val="12"/>
                <c:pt idx="0">
                  <c:v>2008/09</c:v>
                </c:pt>
                <c:pt idx="1">
                  <c:v>2009/10</c:v>
                </c:pt>
                <c:pt idx="2">
                  <c:v>2010/11</c:v>
                </c:pt>
                <c:pt idx="3">
                  <c:v>2011/12</c:v>
                </c:pt>
                <c:pt idx="4">
                  <c:v>2012/13</c:v>
                </c:pt>
                <c:pt idx="5">
                  <c:v>2013/14</c:v>
                </c:pt>
                <c:pt idx="6">
                  <c:v>2014/15</c:v>
                </c:pt>
                <c:pt idx="7">
                  <c:v>2015/16</c:v>
                </c:pt>
                <c:pt idx="8">
                  <c:v>2016/17</c:v>
                </c:pt>
                <c:pt idx="9">
                  <c:v>2017/18</c:v>
                </c:pt>
                <c:pt idx="10">
                  <c:v>2018/19</c:v>
                </c:pt>
                <c:pt idx="11">
                  <c:v>2019/20</c:v>
                </c:pt>
              </c:strCache>
            </c:strRef>
          </c:cat>
          <c:val>
            <c:numRef>
              <c:f>Sheet1!$C$2:$C$13</c:f>
              <c:numCache>
                <c:ptCount val="12"/>
                <c:pt idx="0">
                  <c:v>172</c:v>
                </c:pt>
                <c:pt idx="1">
                  <c:v>138</c:v>
                </c:pt>
                <c:pt idx="2">
                  <c:v>171</c:v>
                </c:pt>
                <c:pt idx="3">
                  <c:v>190</c:v>
                </c:pt>
                <c:pt idx="4">
                  <c:v>264</c:v>
                </c:pt>
                <c:pt idx="5">
                  <c:v>250</c:v>
                </c:pt>
                <c:pt idx="6">
                  <c:v>316</c:v>
                </c:pt>
                <c:pt idx="7">
                  <c:v>284</c:v>
                </c:pt>
                <c:pt idx="8">
                  <c:v>343</c:v>
                </c:pt>
                <c:pt idx="9">
                  <c:v>373</c:v>
                </c:pt>
                <c:pt idx="10">
                  <c:v>394</c:v>
                </c:pt>
                <c:pt idx="11">
                  <c:v>215</c:v>
                </c:pt>
              </c:numCache>
            </c:numRef>
          </c:val>
          <c:smooth val="0"/>
        </c:ser>
        <c:ser>
          <c:idx val="2"/>
          <c:order val="2"/>
          <c:tx>
            <c:strRef>
              <c:f>Sheet1!$D$1</c:f>
              <c:strCache>
                <c:ptCount val="1"/>
                <c:pt idx="0">
                  <c:v>Spain</c:v>
                </c:pt>
              </c:strCache>
            </c:strRef>
          </c:tx>
          <c:spPr>
            <a:ln>
              <a:solidFill>
                <a:srgbClr val="BABABA"/>
              </a:solidFill>
            </a:ln>
          </c:spPr>
          <c:marker>
            <c:symbol val="circle"/>
            <c:spPr>
              <a:solidFill>
                <a:srgbClr val="BABABA"/>
              </a:solidFill>
              <a:ln>
                <a:solidFill>
                  <a:srgbClr val="BABABA"/>
                </a:solidFill>
              </a:ln>
            </c:spPr>
          </c:marker>
          <c:dPt>
            <c:idx val="0"/>
            <c:invertIfNegative val="1"/>
            <c:marker>
              <c:spPr>
                <a:noFill/>
                <a:ln>
                  <a:noFill/>
                </a:ln>
              </c:spPr>
            </c:marker>
            <c:spPr>
              <a:noFill/>
              <a:ln>
                <a:noFill/>
              </a:ln>
            </c:spPr>
          </c:dPt>
          <c:dPt>
            <c:idx val="1"/>
            <c:invertIfNegative val="1"/>
            <c:marker>
              <c:spPr>
                <a:noFill/>
                <a:ln>
                  <a:noFill/>
                </a:ln>
              </c:spPr>
            </c:marker>
            <c:spPr>
              <a:noFill/>
              <a:ln>
                <a:noFill/>
              </a:ln>
            </c:spPr>
          </c:dPt>
          <c:dPt>
            <c:idx val="2"/>
            <c:invertIfNegative val="1"/>
            <c:marker>
              <c:spPr>
                <a:noFill/>
                <a:ln>
                  <a:noFill/>
                </a:ln>
              </c:spPr>
            </c:marker>
            <c:spPr>
              <a:noFill/>
              <a:ln>
                <a:noFill/>
              </a:ln>
            </c:spPr>
          </c:dPt>
          <c:dPt>
            <c:idx val="3"/>
            <c:invertIfNegative val="1"/>
            <c:marker>
              <c:spPr>
                <a:noFill/>
                <a:ln>
                  <a:noFill/>
                </a:ln>
              </c:spPr>
            </c:marker>
            <c:spPr>
              <a:noFill/>
              <a:ln>
                <a:noFill/>
              </a:ln>
            </c:spPr>
          </c:dPt>
          <c:dPt>
            <c:idx val="4"/>
            <c:invertIfNegative val="1"/>
            <c:marker>
              <c:spPr>
                <a:noFill/>
                <a:ln>
                  <a:noFill/>
                </a:ln>
              </c:spPr>
            </c:marker>
            <c:spPr>
              <a:noFill/>
              <a:ln>
                <a:noFill/>
              </a:ln>
            </c:spPr>
          </c:dPt>
          <c:dLbls>
            <c:dLbl>
              <c:idx val="0"/>
              <c:numFmt formatCode="" sourceLinked="0"/>
              <c:txPr>
                <a:bodyPr/>
                <a:p>
                  <a:pPr>
                    <a:defRPr smtId="4294967295">
                      <a:noFill/>
                    </a:defRPr>
                  </a:pPr>
                  <a:endParaRPr smtId="4294967295">
                    <a:noFill/>
                  </a:endParaRPr>
                </a:p>
              </c:txPr>
              <c:showLegendKey val="0"/>
              <c:showVal val="1"/>
              <c:showCatName val="0"/>
              <c:showSerName val="0"/>
              <c:showPercent val="0"/>
              <c:showBubbleSize val="0"/>
              <c:extLst/>
            </c:dLbl>
            <c:dLbl>
              <c:idx val="1"/>
              <c:numFmt formatCode="" sourceLinked="0"/>
              <c:txPr>
                <a:bodyPr/>
                <a:p>
                  <a:pPr>
                    <a:defRPr smtId="4294967295">
                      <a:noFill/>
                    </a:defRPr>
                  </a:pPr>
                  <a:endParaRPr smtId="4294967295">
                    <a:noFill/>
                  </a:endParaRPr>
                </a:p>
              </c:txPr>
              <c:showLegendKey val="0"/>
              <c:showVal val="1"/>
              <c:showCatName val="0"/>
              <c:showSerName val="0"/>
              <c:showPercent val="0"/>
              <c:showBubbleSize val="0"/>
              <c:extLst/>
            </c:dLbl>
            <c:dLbl>
              <c:idx val="2"/>
              <c:numFmt formatCode="" sourceLinked="0"/>
              <c:txPr>
                <a:bodyPr/>
                <a:p>
                  <a:pPr>
                    <a:defRPr smtId="4294967295">
                      <a:noFill/>
                    </a:defRPr>
                  </a:pPr>
                  <a:endParaRPr smtId="4294967295">
                    <a:noFill/>
                  </a:endParaRPr>
                </a:p>
              </c:txPr>
              <c:showLegendKey val="0"/>
              <c:showVal val="1"/>
              <c:showCatName val="0"/>
              <c:showSerName val="0"/>
              <c:showPercent val="0"/>
              <c:showBubbleSize val="0"/>
              <c:extLst/>
            </c:dLbl>
            <c:dLbl>
              <c:idx val="3"/>
              <c:numFmt formatCode="" sourceLinked="0"/>
              <c:txPr>
                <a:bodyPr/>
                <a:p>
                  <a:pPr>
                    <a:defRPr smtId="4294967295">
                      <a:noFill/>
                    </a:defRPr>
                  </a:pPr>
                  <a:endParaRPr smtId="4294967295">
                    <a:noFill/>
                  </a:endParaRPr>
                </a:p>
              </c:txPr>
              <c:showLegendKey val="0"/>
              <c:showVal val="1"/>
              <c:showCatName val="0"/>
              <c:showSerName val="0"/>
              <c:showPercent val="0"/>
              <c:showBubbleSize val="0"/>
              <c:extLst/>
            </c:dLbl>
            <c:dLbl>
              <c:idx val="4"/>
              <c:numFmt formatCode="" sourceLinked="0"/>
              <c:txPr>
                <a:bodyPr/>
                <a:p>
                  <a:pPr>
                    <a:defRPr smtId="4294967295">
                      <a:noFill/>
                    </a:defRPr>
                  </a:pPr>
                  <a:endParaRPr smtId="4294967295">
                    <a:noFill/>
                  </a:endParaRPr>
                </a:p>
              </c:txPr>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Sheet1!$A$2:$A$13</c:f>
              <c:strCache>
                <c:ptCount val="12"/>
                <c:pt idx="0">
                  <c:v>2008/09</c:v>
                </c:pt>
                <c:pt idx="1">
                  <c:v>2009/10</c:v>
                </c:pt>
                <c:pt idx="2">
                  <c:v>2010/11</c:v>
                </c:pt>
                <c:pt idx="3">
                  <c:v>2011/12</c:v>
                </c:pt>
                <c:pt idx="4">
                  <c:v>2012/13</c:v>
                </c:pt>
                <c:pt idx="5">
                  <c:v>2013/14</c:v>
                </c:pt>
                <c:pt idx="6">
                  <c:v>2014/15</c:v>
                </c:pt>
                <c:pt idx="7">
                  <c:v>2015/16</c:v>
                </c:pt>
                <c:pt idx="8">
                  <c:v>2016/17</c:v>
                </c:pt>
                <c:pt idx="9">
                  <c:v>2017/18</c:v>
                </c:pt>
                <c:pt idx="10">
                  <c:v>2018/19</c:v>
                </c:pt>
                <c:pt idx="11">
                  <c:v>2019/20</c:v>
                </c:pt>
              </c:strCache>
            </c:strRef>
          </c:cat>
          <c:val>
            <c:numRef>
              <c:f>Sheet1!$D$2:$D$13</c:f>
              <c:numCache>
                <c:ptCount val="12"/>
                <c:pt idx="5">
                  <c:v>347</c:v>
                </c:pt>
                <c:pt idx="6">
                  <c:v>260</c:v>
                </c:pt>
                <c:pt idx="7">
                  <c:v>397</c:v>
                </c:pt>
                <c:pt idx="8">
                  <c:v>455</c:v>
                </c:pt>
                <c:pt idx="9">
                  <c:v>226</c:v>
                </c:pt>
                <c:pt idx="10">
                  <c:v>445</c:v>
                </c:pt>
                <c:pt idx="11">
                  <c:v>183</c:v>
                </c:pt>
              </c:numCache>
            </c:numRef>
          </c:val>
          <c:smooth val="0"/>
        </c:ser>
        <c:ser>
          <c:idx val="3"/>
          <c:order val="3"/>
          <c:tx>
            <c:strRef>
              <c:f>Sheet1!$E$1</c:f>
              <c:strCache>
                <c:ptCount val="1"/>
                <c:pt idx="0">
                  <c:v>Italy</c:v>
                </c:pt>
              </c:strCache>
            </c:strRef>
          </c:tx>
          <c:spPr>
            <a:ln>
              <a:solidFill>
                <a:srgbClr val="A60B0B"/>
              </a:solidFill>
            </a:ln>
          </c:spPr>
          <c:marker>
            <c:symbol val="circle"/>
            <c:spPr>
              <a:solidFill>
                <a:srgbClr val="A60B0B"/>
              </a:solidFill>
              <a:ln>
                <a:solidFill>
                  <a:srgbClr val="A60B0B"/>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Sheet1!$A$2:$A$13</c:f>
              <c:strCache>
                <c:ptCount val="12"/>
                <c:pt idx="0">
                  <c:v>2008/09</c:v>
                </c:pt>
                <c:pt idx="1">
                  <c:v>2009/10</c:v>
                </c:pt>
                <c:pt idx="2">
                  <c:v>2010/11</c:v>
                </c:pt>
                <c:pt idx="3">
                  <c:v>2011/12</c:v>
                </c:pt>
                <c:pt idx="4">
                  <c:v>2012/13</c:v>
                </c:pt>
                <c:pt idx="5">
                  <c:v>2013/14</c:v>
                </c:pt>
                <c:pt idx="6">
                  <c:v>2014/15</c:v>
                </c:pt>
                <c:pt idx="7">
                  <c:v>2015/16</c:v>
                </c:pt>
                <c:pt idx="8">
                  <c:v>2016/17</c:v>
                </c:pt>
                <c:pt idx="9">
                  <c:v>2017/18</c:v>
                </c:pt>
                <c:pt idx="10">
                  <c:v>2018/19</c:v>
                </c:pt>
                <c:pt idx="11">
                  <c:v>2019/20</c:v>
                </c:pt>
              </c:strCache>
            </c:strRef>
          </c:cat>
          <c:val>
            <c:numRef>
              <c:f>Sheet1!$E$2:$E$13</c:f>
              <c:numCache>
                <c:ptCount val="12"/>
                <c:pt idx="0">
                  <c:v>-116</c:v>
                </c:pt>
                <c:pt idx="1">
                  <c:v>-110</c:v>
                </c:pt>
                <c:pt idx="2">
                  <c:v>-149</c:v>
                </c:pt>
                <c:pt idx="3">
                  <c:v>-160</c:v>
                </c:pt>
                <c:pt idx="4">
                  <c:v>-53</c:v>
                </c:pt>
                <c:pt idx="5">
                  <c:v>-143</c:v>
                </c:pt>
                <c:pt idx="6">
                  <c:v>-133</c:v>
                </c:pt>
                <c:pt idx="7">
                  <c:v>-40</c:v>
                </c:pt>
                <c:pt idx="8">
                  <c:v>30</c:v>
                </c:pt>
                <c:pt idx="9">
                  <c:v>59</c:v>
                </c:pt>
                <c:pt idx="10">
                  <c:v>-17</c:v>
                </c:pt>
                <c:pt idx="11">
                  <c:v>-274</c:v>
                </c:pt>
              </c:numCache>
            </c:numRef>
          </c:val>
          <c:smooth val="0"/>
        </c:ser>
        <c:ser>
          <c:idx val="4"/>
          <c:order val="4"/>
          <c:tx>
            <c:strRef>
              <c:f>Sheet1!$F$1</c:f>
              <c:strCache>
                <c:ptCount val="1"/>
                <c:pt idx="0">
                  <c:v>France</c:v>
                </c:pt>
              </c:strCache>
            </c:strRef>
          </c:tx>
          <c:spPr>
            <a:ln>
              <a:solidFill>
                <a:srgbClr val="87BC24"/>
              </a:solidFill>
            </a:ln>
          </c:spPr>
          <c:marker>
            <c:symbol val="circle"/>
            <c:spPr>
              <a:solidFill>
                <a:srgbClr val="87BC24"/>
              </a:solidFill>
              <a:ln>
                <a:solidFill>
                  <a:srgbClr val="87BC24"/>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extLst/>
          </c:dLbls>
          <c:cat>
            <c:strRef>
              <c:f>Sheet1!$A$2:$A$13</c:f>
              <c:strCache>
                <c:ptCount val="12"/>
                <c:pt idx="0">
                  <c:v>2008/09</c:v>
                </c:pt>
                <c:pt idx="1">
                  <c:v>2009/10</c:v>
                </c:pt>
                <c:pt idx="2">
                  <c:v>2010/11</c:v>
                </c:pt>
                <c:pt idx="3">
                  <c:v>2011/12</c:v>
                </c:pt>
                <c:pt idx="4">
                  <c:v>2012/13</c:v>
                </c:pt>
                <c:pt idx="5">
                  <c:v>2013/14</c:v>
                </c:pt>
                <c:pt idx="6">
                  <c:v>2014/15</c:v>
                </c:pt>
                <c:pt idx="7">
                  <c:v>2015/16</c:v>
                </c:pt>
                <c:pt idx="8">
                  <c:v>2016/17</c:v>
                </c:pt>
                <c:pt idx="9">
                  <c:v>2017/18</c:v>
                </c:pt>
                <c:pt idx="10">
                  <c:v>2018/19</c:v>
                </c:pt>
                <c:pt idx="11">
                  <c:v>2019/20</c:v>
                </c:pt>
              </c:strCache>
            </c:strRef>
          </c:cat>
          <c:val>
            <c:numRef>
              <c:f>Sheet1!$F$2:$F$13</c:f>
              <c:numCache>
                <c:ptCount val="12"/>
                <c:pt idx="0">
                  <c:v>-64</c:v>
                </c:pt>
                <c:pt idx="1">
                  <c:v>-102</c:v>
                </c:pt>
                <c:pt idx="2">
                  <c:v>-97</c:v>
                </c:pt>
                <c:pt idx="3">
                  <c:v>-67</c:v>
                </c:pt>
                <c:pt idx="4">
                  <c:v>-3</c:v>
                </c:pt>
                <c:pt idx="5">
                  <c:v>-140</c:v>
                </c:pt>
                <c:pt idx="6">
                  <c:v>-35</c:v>
                </c:pt>
                <c:pt idx="7">
                  <c:v>-98</c:v>
                </c:pt>
                <c:pt idx="8">
                  <c:v>-43</c:v>
                </c:pt>
                <c:pt idx="9">
                  <c:v>-298</c:v>
                </c:pt>
                <c:pt idx="10">
                  <c:v>-306</c:v>
                </c:pt>
                <c:pt idx="11">
                  <c:v>-575</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Operating profit in million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800" smtId="4294967295"/>
      </a:pPr>
      <a:endParaRPr sz="800" smtId="4294967295"/>
    </a:p>
  </c:txPr>
  <c:externalData r:id="rId1"/>
</c:chartSpace>
</file>

<file path=ppt/charts/chart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extLst/>
          </c:dLbls>
          <c:cat>
            <c:strRef>
              <c:f>Sheet1!$A$2:$A$6</c:f>
              <c:strCache>
                <c:ptCount val="5"/>
                <c:pt idx="0">
                  <c:v>Ligue 1 (France)</c:v>
                </c:pt>
                <c:pt idx="1">
                  <c:v>Bundesliga (Germany)</c:v>
                </c:pt>
                <c:pt idx="2">
                  <c:v>Premier League (England)</c:v>
                </c:pt>
                <c:pt idx="3">
                  <c:v>Serie A (Italy)</c:v>
                </c:pt>
                <c:pt idx="4">
                  <c:v>La Liga (Spain)</c:v>
                </c:pt>
              </c:strCache>
            </c:strRef>
          </c:cat>
          <c:val>
            <c:numRef>
              <c:f>Sheet1!$B$2:$B$6</c:f>
              <c:numCache>
                <c:ptCount val="5"/>
                <c:pt idx="0">
                  <c:v>649</c:v>
                </c:pt>
                <c:pt idx="1">
                  <c:v>535</c:v>
                </c:pt>
                <c:pt idx="2">
                  <c:v>461</c:v>
                </c:pt>
                <c:pt idx="3">
                  <c:v>115</c:v>
                </c:pt>
                <c:pt idx="4">
                  <c:v>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Average number of people</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drawings/_rels/vmlDrawing1.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13.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14.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15.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16.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17.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18.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19.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20.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21.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22.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23.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24.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25.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26.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38835B14-9E90-46B7-B6A1-FED2DF871532}"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565ECCA9-1A89-4562-94A5-BC09FEBA9DE8}"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2E66241D-7886-4F5F-944B-0400CA0D07EE}"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AC5D4292-6EEB-4A9C-9B4D-B9959187606E}"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B6D25D3C-023C-4B3F-8D33-4188A20F4140}"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C49FFF78-9D32-43E9-8160-D756602A2DDB}"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4CF1A0C3-110A-408E-9157-89E49E43C18E}" type="datetimeFigureOut">
              <a:rPr lang="en-US" smtClean="0"/>
              <a:t>11/7/2009</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71093410-A7BD-4930-9332-60C4F3EE641C}" type="datetimeFigureOut">
              <a:rPr lang="en-US" smtClean="0"/>
              <a:t>11/7/2009</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DB0C0B6A-0E07-4DE4-B292-8A54A328F898}" type="datetimeFigureOut">
              <a:rPr lang="en-US" smtClean="0"/>
              <a:t>11/7/2009</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955BC6DC-5A5E-4C58-8F05-F85783A74D89}"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45E2517A-619B-4BB1-87B8-F07E23B4B065}"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emf" /><Relationship Id="rId3" Type="http://schemas.openxmlformats.org/officeDocument/2006/relationships/image" Target="../media/image2.emf"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42926/big-5-soccer-league-transfer-fee-spending" TargetMode="External" /><Relationship Id="rId6" Type="http://schemas.openxmlformats.org/officeDocument/2006/relationships/chart" Target="../charts/chart6.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22140/european-soccer-wage-costs-by-league" TargetMode="External" /><Relationship Id="rId6" Type="http://schemas.openxmlformats.org/officeDocument/2006/relationships/chart" Target="../charts/chart7.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22194/european-football-operating-profitr-profitability-by-league" TargetMode="External" /><Relationship Id="rId6" Type="http://schemas.openxmlformats.org/officeDocument/2006/relationships/chart" Target="../charts/chart8.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76797/attendance-main-european-football-leagues-europe" TargetMode="External" /><Relationship Id="rId6" Type="http://schemas.openxmlformats.org/officeDocument/2006/relationships/chart" Target="../charts/chart9.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556893/premier-league-clubs-revenue-by-stream" TargetMode="External" /><Relationship Id="rId6" Type="http://schemas.openxmlformats.org/officeDocument/2006/relationships/chart" Target="../charts/chart10.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36255/teams-of-the-english-premier-league-by-brand-value" TargetMode="Externa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22329/premier-league-and-chapmionship-clubs-average-revenues" TargetMode="External" /><Relationship Id="rId6" Type="http://schemas.openxmlformats.org/officeDocument/2006/relationships/chart" Target="../charts/chart11.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566535/premier-league-international-rights-fees-share-by-region" TargetMode="External" /><Relationship Id="rId6" Type="http://schemas.openxmlformats.org/officeDocument/2006/relationships/chart" Target="../charts/chart12.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22407/european-soccer-revenues-wage-costs-premier-league" TargetMode="External" /><Relationship Id="rId6" Type="http://schemas.openxmlformats.org/officeDocument/2006/relationships/chart" Target="../charts/chart13.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10.xml" TargetMode="Internal" /><Relationship Id="rId11" Type="http://schemas.openxmlformats.org/officeDocument/2006/relationships/slide" Target="slide11.xml" TargetMode="Internal" /><Relationship Id="rId12" Type="http://schemas.openxmlformats.org/officeDocument/2006/relationships/slide" Target="slide12.xml" TargetMode="Internal" /><Relationship Id="rId13" Type="http://schemas.openxmlformats.org/officeDocument/2006/relationships/slide" Target="slide13.xml" TargetMode="Internal" /><Relationship Id="rId14" Type="http://schemas.openxmlformats.org/officeDocument/2006/relationships/slide" Target="slide15.xml" TargetMode="Internal" /><Relationship Id="rId15" Type="http://schemas.openxmlformats.org/officeDocument/2006/relationships/slide" Target="slide16.xml" TargetMode="Internal" /><Relationship Id="rId16" Type="http://schemas.openxmlformats.org/officeDocument/2006/relationships/slide" Target="slide17.xml" TargetMode="Internal" /><Relationship Id="rId17" Type="http://schemas.openxmlformats.org/officeDocument/2006/relationships/slide" Target="slide18.xml" TargetMode="Internal" /><Relationship Id="rId18" Type="http://schemas.openxmlformats.org/officeDocument/2006/relationships/slide" Target="slide19.xml" TargetMode="Internal" /><Relationship Id="rId19" Type="http://schemas.openxmlformats.org/officeDocument/2006/relationships/slide" Target="slide20.xml" TargetMode="Internal" /><Relationship Id="rId2" Type="http://schemas.openxmlformats.org/officeDocument/2006/relationships/image" Target="../media/image3.emf" /><Relationship Id="rId20" Type="http://schemas.openxmlformats.org/officeDocument/2006/relationships/slide" Target="slide21.xml" TargetMode="Internal" /><Relationship Id="rId21" Type="http://schemas.openxmlformats.org/officeDocument/2006/relationships/slide" Target="slide22.xml" TargetMode="Internal" /><Relationship Id="rId22" Type="http://schemas.openxmlformats.org/officeDocument/2006/relationships/slide" Target="slide23.xml" TargetMode="Internal" /><Relationship Id="rId23" Type="http://schemas.openxmlformats.org/officeDocument/2006/relationships/slide" Target="slide24.xml" TargetMode="Internal" /><Relationship Id="rId24" Type="http://schemas.openxmlformats.org/officeDocument/2006/relationships/slide" Target="slide25.xml" TargetMode="Internal" /><Relationship Id="rId25" Type="http://schemas.openxmlformats.org/officeDocument/2006/relationships/slide" Target="slide26.xml" TargetMode="Internal" /><Relationship Id="rId26" Type="http://schemas.openxmlformats.org/officeDocument/2006/relationships/slide" Target="slide28.xml" TargetMode="Internal" /><Relationship Id="rId27" Type="http://schemas.openxmlformats.org/officeDocument/2006/relationships/slide" Target="slide29.xml" TargetMode="Internal" /><Relationship Id="rId28" Type="http://schemas.openxmlformats.org/officeDocument/2006/relationships/slide" Target="slide30.xml" TargetMode="Internal" /><Relationship Id="rId29" Type="http://schemas.openxmlformats.org/officeDocument/2006/relationships/slide" Target="slide31.xml" TargetMode="Internal" /><Relationship Id="rId3" Type="http://schemas.openxmlformats.org/officeDocument/2006/relationships/image" Target="../media/image4.emf" /><Relationship Id="rId30" Type="http://schemas.openxmlformats.org/officeDocument/2006/relationships/slide" Target="slide32.xml" TargetMode="Internal" /><Relationship Id="rId31" Type="http://schemas.openxmlformats.org/officeDocument/2006/relationships/slide" Target="slide33.xml" TargetMode="Internal" /><Relationship Id="rId32" Type="http://schemas.openxmlformats.org/officeDocument/2006/relationships/slide" Target="slide34.xml" TargetMode="Internal" /><Relationship Id="rId33" Type="http://schemas.openxmlformats.org/officeDocument/2006/relationships/slide" Target="slide35.xml" TargetMode="Internal" /><Relationship Id="rId34" Type="http://schemas.openxmlformats.org/officeDocument/2006/relationships/slide" Target="slide36.xml" TargetMode="Internal" /><Relationship Id="rId35" Type="http://schemas.openxmlformats.org/officeDocument/2006/relationships/slide" Target="slide37.xml" TargetMode="Internal" /><Relationship Id="rId36" Type="http://schemas.openxmlformats.org/officeDocument/2006/relationships/slide" Target="slide38.xml" TargetMode="Internal" /><Relationship Id="rId37" Type="http://schemas.openxmlformats.org/officeDocument/2006/relationships/slide" Target="slide39.xml" TargetMode="Internal" /><Relationship Id="rId38" Type="http://schemas.openxmlformats.org/officeDocument/2006/relationships/slide" Target="slide41.xml" TargetMode="Internal" /><Relationship Id="rId39" Type="http://schemas.openxmlformats.org/officeDocument/2006/relationships/slide" Target="slide42.xml" TargetMode="Internal" /><Relationship Id="rId4" Type="http://schemas.openxmlformats.org/officeDocument/2006/relationships/image" Target="../media/image5.emf" /><Relationship Id="rId5" Type="http://schemas.openxmlformats.org/officeDocument/2006/relationships/slide" Target="slide5.xml" TargetMode="Internal" /><Relationship Id="rId6" Type="http://schemas.openxmlformats.org/officeDocument/2006/relationships/slide" Target="slide6.xml" TargetMode="Internal" /><Relationship Id="rId7" Type="http://schemas.openxmlformats.org/officeDocument/2006/relationships/slide" Target="slide7.xml" TargetMode="Internal" /><Relationship Id="rId8" Type="http://schemas.openxmlformats.org/officeDocument/2006/relationships/slide" Target="slide8.xml" TargetMode="Internal" /><Relationship Id="rId9" Type="http://schemas.openxmlformats.org/officeDocument/2006/relationships/slide" Target="slide9.xml" TargetMode="Interna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22433/european-soccer-revenues-wage-costs-premier-league-by-club" TargetMode="External" /><Relationship Id="rId6" Type="http://schemas.openxmlformats.org/officeDocument/2006/relationships/chart" Target="../charts/chart14.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22473/relegation-impact-on-attendance-uk-premier-league-and-football-league" TargetMode="External" /><Relationship Id="rId6" Type="http://schemas.openxmlformats.org/officeDocument/2006/relationships/chart" Target="../charts/chart15.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1.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54513/value-of-jersey-kit-sponsorships-in-the-barclays-premier-league-by-club" TargetMode="External" /><Relationship Id="rId6" Type="http://schemas.openxmlformats.org/officeDocument/2006/relationships/chart" Target="../charts/chart16.xml" /><Relationship Id="rId7" Type="http://schemas.openxmlformats.org/officeDocument/2006/relationships/image" Target="../media/image7.png" /><Relationship Id="rId8" Type="http://schemas.openxmlformats.org/officeDocument/2006/relationships/oleObject" Target="../embeddings/oleObject17.bin" TargetMode="Internal" /><Relationship Id="rId9" Type="http://schemas.openxmlformats.org/officeDocument/2006/relationships/image" Target="../media/image8.pn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68582/premier-league-leaguewide-average-per-game-attendance" TargetMode="External" /><Relationship Id="rId6" Type="http://schemas.openxmlformats.org/officeDocument/2006/relationships/chart" Target="../charts/chart17.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2.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384458/premier-league-stadium-capacity" TargetMode="External" /><Relationship Id="rId6" Type="http://schemas.openxmlformats.org/officeDocument/2006/relationships/chart" Target="../charts/chart18.xml" /><Relationship Id="rId7" Type="http://schemas.openxmlformats.org/officeDocument/2006/relationships/image" Target="../media/image7.png" /><Relationship Id="rId8" Type="http://schemas.openxmlformats.org/officeDocument/2006/relationships/oleObject" Target="../embeddings/oleObject20.bin" TargetMode="Internal" /><Relationship Id="rId9" Type="http://schemas.openxmlformats.org/officeDocument/2006/relationships/image" Target="../media/image8.pn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3.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68576/clubs-of-the-english-premier-league-by-average-attendance" TargetMode="External" /><Relationship Id="rId6" Type="http://schemas.openxmlformats.org/officeDocument/2006/relationships/chart" Target="../charts/chart19.xml" /><Relationship Id="rId7" Type="http://schemas.openxmlformats.org/officeDocument/2006/relationships/image" Target="../media/image7.png" /><Relationship Id="rId8" Type="http://schemas.openxmlformats.org/officeDocument/2006/relationships/oleObject" Target="../embeddings/oleObject22.bin" TargetMode="Internal" /><Relationship Id="rId9" Type="http://schemas.openxmlformats.org/officeDocument/2006/relationships/image" Target="../media/image8.pn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4.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547090/average-annual-first-team-player-salary-in-football-clubs-english-premier-league-uk" TargetMode="External" /><Relationship Id="rId6" Type="http://schemas.openxmlformats.org/officeDocument/2006/relationships/chart" Target="../charts/chart20.xml" /><Relationship Id="rId7" Type="http://schemas.openxmlformats.org/officeDocument/2006/relationships/image" Target="../media/image7.png" /><Relationship Id="rId8" Type="http://schemas.openxmlformats.org/officeDocument/2006/relationships/oleObject" Target="../embeddings/oleObject24.bin" TargetMode="Internal" /><Relationship Id="rId9" Type="http://schemas.openxmlformats.org/officeDocument/2006/relationships/image" Target="../media/image8.pn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82813/revenue-segmentation-german-bundesliga-soccer" TargetMode="External" /><Relationship Id="rId6" Type="http://schemas.openxmlformats.org/officeDocument/2006/relationships/chart" Target="../charts/chart21.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82897/expenditure-german-bundesliga-soccer-by-segment" TargetMode="External" /><Relationship Id="rId6" Type="http://schemas.openxmlformats.org/officeDocument/2006/relationships/chart" Target="../charts/chart2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48.xml" TargetMode="Internal" /><Relationship Id="rId11" Type="http://schemas.openxmlformats.org/officeDocument/2006/relationships/slide" Target="slide49.xml" TargetMode="Internal" /><Relationship Id="rId12" Type="http://schemas.openxmlformats.org/officeDocument/2006/relationships/slide" Target="slide50.xml" TargetMode="Internal" /><Relationship Id="rId13" Type="http://schemas.openxmlformats.org/officeDocument/2006/relationships/slide" Target="slide51.xml" TargetMode="Internal" /><Relationship Id="rId14" Type="http://schemas.openxmlformats.org/officeDocument/2006/relationships/slide" Target="slide52.xml" TargetMode="Internal" /><Relationship Id="rId15" Type="http://schemas.openxmlformats.org/officeDocument/2006/relationships/slide" Target="slide54.xml" TargetMode="Internal" /><Relationship Id="rId16" Type="http://schemas.openxmlformats.org/officeDocument/2006/relationships/slide" Target="slide55.xml" TargetMode="Internal" /><Relationship Id="rId17" Type="http://schemas.openxmlformats.org/officeDocument/2006/relationships/slide" Target="slide56.xml" TargetMode="Internal" /><Relationship Id="rId18" Type="http://schemas.openxmlformats.org/officeDocument/2006/relationships/slide" Target="slide57.xml" TargetMode="Internal" /><Relationship Id="rId19" Type="http://schemas.openxmlformats.org/officeDocument/2006/relationships/slide" Target="slide58.xml" TargetMode="Internal" /><Relationship Id="rId2" Type="http://schemas.openxmlformats.org/officeDocument/2006/relationships/image" Target="../media/image3.emf" /><Relationship Id="rId20" Type="http://schemas.openxmlformats.org/officeDocument/2006/relationships/slide" Target="slide59.xml" TargetMode="Internal" /><Relationship Id="rId21" Type="http://schemas.openxmlformats.org/officeDocument/2006/relationships/slide" Target="slide60.xml" TargetMode="Internal" /><Relationship Id="rId22" Type="http://schemas.openxmlformats.org/officeDocument/2006/relationships/slide" Target="slide61.xml" TargetMode="Internal" /><Relationship Id="rId23" Type="http://schemas.openxmlformats.org/officeDocument/2006/relationships/slide" Target="slide62.xml" TargetMode="Internal" /><Relationship Id="rId24" Type="http://schemas.openxmlformats.org/officeDocument/2006/relationships/slide" Target="slide64.xml" TargetMode="Internal" /><Relationship Id="rId25" Type="http://schemas.openxmlformats.org/officeDocument/2006/relationships/slide" Target="slide65.xml" TargetMode="Internal" /><Relationship Id="rId26" Type="http://schemas.openxmlformats.org/officeDocument/2006/relationships/slide" Target="slide66.xml" TargetMode="Internal" /><Relationship Id="rId27" Type="http://schemas.openxmlformats.org/officeDocument/2006/relationships/slide" Target="slide67.xml" TargetMode="Internal" /><Relationship Id="rId28" Type="http://schemas.openxmlformats.org/officeDocument/2006/relationships/slide" Target="slide68.xml" TargetMode="Internal" /><Relationship Id="rId29" Type="http://schemas.openxmlformats.org/officeDocument/2006/relationships/slide" Target="slide69.xml" TargetMode="Internal" /><Relationship Id="rId3" Type="http://schemas.openxmlformats.org/officeDocument/2006/relationships/image" Target="../media/image4.emf" /><Relationship Id="rId30" Type="http://schemas.openxmlformats.org/officeDocument/2006/relationships/slide" Target="slide70.xml" TargetMode="Internal" /><Relationship Id="rId31" Type="http://schemas.openxmlformats.org/officeDocument/2006/relationships/slide" Target="slide71.xml" TargetMode="Internal" /><Relationship Id="rId4" Type="http://schemas.openxmlformats.org/officeDocument/2006/relationships/image" Target="../media/image5.emf" /><Relationship Id="rId5" Type="http://schemas.openxmlformats.org/officeDocument/2006/relationships/slide" Target="slide43.xml" TargetMode="Internal" /><Relationship Id="rId6" Type="http://schemas.openxmlformats.org/officeDocument/2006/relationships/slide" Target="slide44.xml" TargetMode="Internal" /><Relationship Id="rId7" Type="http://schemas.openxmlformats.org/officeDocument/2006/relationships/slide" Target="slide45.xml" TargetMode="Internal" /><Relationship Id="rId8" Type="http://schemas.openxmlformats.org/officeDocument/2006/relationships/slide" Target="slide46.xml" TargetMode="Internal" /><Relationship Id="rId9" Type="http://schemas.openxmlformats.org/officeDocument/2006/relationships/slide" Target="slide47.xml" TargetMode="Interna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5.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36258/teams-of-the-german-bundesliga-by-brand-value" TargetMode="External" /><Relationship Id="rId6" Type="http://schemas.openxmlformats.org/officeDocument/2006/relationships/image" Target="../media/image7.png" /><Relationship Id="rId7" Type="http://schemas.openxmlformats.org/officeDocument/2006/relationships/oleObject" Target="../embeddings/oleObject27.bin" TargetMode="Internal" /><Relationship Id="rId8" Type="http://schemas.openxmlformats.org/officeDocument/2006/relationships/image" Target="../media/image8.png" /><Relationship Id="rId9" Type="http://schemas.openxmlformats.org/officeDocument/2006/relationships/image" Target="../media/image9.png"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82934/german-bundesliga-stadium-naming-rights-revenue" TargetMode="External" /><Relationship Id="rId6" Type="http://schemas.openxmlformats.org/officeDocument/2006/relationships/chart" Target="../charts/chart23.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54497/kit-sponsorship-revenue-of-the-german-bundesliga" TargetMode="External" /><Relationship Id="rId6" Type="http://schemas.openxmlformats.org/officeDocument/2006/relationships/chart" Target="../charts/chart24.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6.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54503/kit-sponsorship-revenue-of-german-bundesliga-clubs-2012-13" TargetMode="External" /><Relationship Id="rId6" Type="http://schemas.openxmlformats.org/officeDocument/2006/relationships/chart" Target="../charts/chart25.xml" /><Relationship Id="rId7" Type="http://schemas.openxmlformats.org/officeDocument/2006/relationships/image" Target="../media/image7.png" /><Relationship Id="rId8" Type="http://schemas.openxmlformats.org/officeDocument/2006/relationships/oleObject" Target="../embeddings/oleObject31.bin" TargetMode="Internal" /><Relationship Id="rId9" Type="http://schemas.openxmlformats.org/officeDocument/2006/relationships/image" Target="../media/image8.png"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7.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82839/employees-of-german-bundesliga-clubs" TargetMode="External" /><Relationship Id="rId6" Type="http://schemas.openxmlformats.org/officeDocument/2006/relationships/image" Target="../media/image7.png" /><Relationship Id="rId7" Type="http://schemas.openxmlformats.org/officeDocument/2006/relationships/oleObject" Target="../embeddings/oleObject32.bin" TargetMode="Internal" /><Relationship Id="rId8" Type="http://schemas.openxmlformats.org/officeDocument/2006/relationships/image" Target="../media/image8.png" /><Relationship Id="rId9" Type="http://schemas.openxmlformats.org/officeDocument/2006/relationships/image" Target="../media/image9.png"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8.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675490/average-bundesliga-salary-by-team" TargetMode="External" /><Relationship Id="rId6" Type="http://schemas.openxmlformats.org/officeDocument/2006/relationships/chart" Target="../charts/chart26.xml" /><Relationship Id="rId7" Type="http://schemas.openxmlformats.org/officeDocument/2006/relationships/image" Target="../media/image7.png" /><Relationship Id="rId8" Type="http://schemas.openxmlformats.org/officeDocument/2006/relationships/oleObject" Target="../embeddings/oleObject34.bin" TargetMode="Internal" /><Relationship Id="rId9" Type="http://schemas.openxmlformats.org/officeDocument/2006/relationships/image" Target="../media/image8.png"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82974/average-per-game-attendance-german-football-bundesliga" TargetMode="External" /><Relationship Id="rId6" Type="http://schemas.openxmlformats.org/officeDocument/2006/relationships/chart" Target="../charts/chart27.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9.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82997/stadiums-of-german-bundesliga-clubs-by-capacity" TargetMode="External" /><Relationship Id="rId6" Type="http://schemas.openxmlformats.org/officeDocument/2006/relationships/chart" Target="../charts/chart28.xml" /><Relationship Id="rId7" Type="http://schemas.openxmlformats.org/officeDocument/2006/relationships/image" Target="../media/image7.png" /><Relationship Id="rId8" Type="http://schemas.openxmlformats.org/officeDocument/2006/relationships/oleObject" Target="../embeddings/oleObject37.bin" TargetMode="Internal" /><Relationship Id="rId9" Type="http://schemas.openxmlformats.org/officeDocument/2006/relationships/image" Target="../media/image8.png"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10.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82985/clubs-of-german-football-bundesliga-by-average-attendance" TargetMode="External" /><Relationship Id="rId6" Type="http://schemas.openxmlformats.org/officeDocument/2006/relationships/chart" Target="../charts/chart29.xml" /><Relationship Id="rId7" Type="http://schemas.openxmlformats.org/officeDocument/2006/relationships/image" Target="../media/image7.png" /><Relationship Id="rId8" Type="http://schemas.openxmlformats.org/officeDocument/2006/relationships/oleObject" Target="../embeddings/oleObject39.bin" TargetMode="Internal" /><Relationship Id="rId9" Type="http://schemas.openxmlformats.org/officeDocument/2006/relationships/image" Target="../media/image8.png"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11.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382489/bundesliga-clubs-audience-reach-on-sky-germany" TargetMode="External" /><Relationship Id="rId6" Type="http://schemas.openxmlformats.org/officeDocument/2006/relationships/chart" Target="../charts/chart30.xml" /><Relationship Id="rId7" Type="http://schemas.openxmlformats.org/officeDocument/2006/relationships/image" Target="../media/image7.png" /><Relationship Id="rId8" Type="http://schemas.openxmlformats.org/officeDocument/2006/relationships/oleObject" Target="../embeddings/oleObject41.bin" TargetMode="Internal" /><Relationship Id="rId9" Type="http://schemas.openxmlformats.org/officeDocument/2006/relationships/image" Target="../media/image8.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12.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82317/la-liga-tv-rights-revenue-received-by-football-teams-in-spain" TargetMode="External" /><Relationship Id="rId6" Type="http://schemas.openxmlformats.org/officeDocument/2006/relationships/chart" Target="../charts/chart31.xml" /><Relationship Id="rId7" Type="http://schemas.openxmlformats.org/officeDocument/2006/relationships/image" Target="../media/image7.png" /><Relationship Id="rId8" Type="http://schemas.openxmlformats.org/officeDocument/2006/relationships/oleObject" Target="../embeddings/oleObject43.bin" TargetMode="Internal" /><Relationship Id="rId9" Type="http://schemas.openxmlformats.org/officeDocument/2006/relationships/image" Target="../media/image8.png"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13.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36257/teams-of-the-spanish-primera-division-by-brand-value" TargetMode="External" /><Relationship Id="rId6" Type="http://schemas.openxmlformats.org/officeDocument/2006/relationships/image" Target="../media/image10.png" /><Relationship Id="rId7" Type="http://schemas.openxmlformats.org/officeDocument/2006/relationships/oleObject" Target="../embeddings/oleObject44.bin" TargetMode="Internal" /><Relationship Id="rId8" Type="http://schemas.openxmlformats.org/officeDocument/2006/relationships/image" Target="../media/image8.png" /><Relationship Id="rId9" Type="http://schemas.openxmlformats.org/officeDocument/2006/relationships/image" Target="../media/image9.png"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14.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64962/budget-equipment-from-football-from-the-league-in-spain-2015-2016" TargetMode="External" /><Relationship Id="rId6" Type="http://schemas.openxmlformats.org/officeDocument/2006/relationships/chart" Target="../charts/chart32.xml" /><Relationship Id="rId7" Type="http://schemas.openxmlformats.org/officeDocument/2006/relationships/image" Target="../media/image7.png" /><Relationship Id="rId8" Type="http://schemas.openxmlformats.org/officeDocument/2006/relationships/oleObject" Target="../embeddings/oleObject46.bin" TargetMode="Internal" /><Relationship Id="rId9" Type="http://schemas.openxmlformats.org/officeDocument/2006/relationships/image" Target="../media/image8.png"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15.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81889/football-stadiums-in-spain-s-first-division-based-on-seating-capacity" TargetMode="External" /><Relationship Id="rId6" Type="http://schemas.openxmlformats.org/officeDocument/2006/relationships/chart" Target="../charts/chart33.xml" /><Relationship Id="rId7" Type="http://schemas.openxmlformats.org/officeDocument/2006/relationships/image" Target="../media/image7.png" /><Relationship Id="rId8" Type="http://schemas.openxmlformats.org/officeDocument/2006/relationships/oleObject" Target="../embeddings/oleObject48.bin" TargetMode="Internal" /><Relationship Id="rId9" Type="http://schemas.openxmlformats.org/officeDocument/2006/relationships/image" Target="../media/image8.png"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16.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382833/clubs-of-la-liga-by-average-attendance" TargetMode="External" /><Relationship Id="rId6" Type="http://schemas.openxmlformats.org/officeDocument/2006/relationships/chart" Target="../charts/chart34.xml" /><Relationship Id="rId7" Type="http://schemas.openxmlformats.org/officeDocument/2006/relationships/image" Target="../media/image7.png" /><Relationship Id="rId8" Type="http://schemas.openxmlformats.org/officeDocument/2006/relationships/oleObject" Target="../embeddings/oleObject50.bin" TargetMode="Internal" /><Relationship Id="rId9" Type="http://schemas.openxmlformats.org/officeDocument/2006/relationships/image" Target="../media/image8.png"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17.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675461/average-la-liga-salary-by-team" TargetMode="External" /><Relationship Id="rId6" Type="http://schemas.openxmlformats.org/officeDocument/2006/relationships/chart" Target="../charts/chart35.xml" /><Relationship Id="rId7" Type="http://schemas.openxmlformats.org/officeDocument/2006/relationships/image" Target="../media/image7.png" /><Relationship Id="rId8" Type="http://schemas.openxmlformats.org/officeDocument/2006/relationships/oleObject" Target="../embeddings/oleObject52.bin" TargetMode="Internal" /><Relationship Id="rId9" Type="http://schemas.openxmlformats.org/officeDocument/2006/relationships/image" Target="../media/image8.png"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72182/highest-annual-wages-of-football-players-in-spain" TargetMode="External" /><Relationship Id="rId6" Type="http://schemas.openxmlformats.org/officeDocument/2006/relationships/chart" Target="../charts/chart36.xm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46621/la-liga-transfer-fee-spending" TargetMode="External" /><Relationship Id="rId6" Type="http://schemas.openxmlformats.org/officeDocument/2006/relationships/chart" Target="../charts/chart37.xm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81913/most-common-results-in-spain-s-soccer-first-division-la-liga" TargetMode="External" /><Relationship Id="rId6" Type="http://schemas.openxmlformats.org/officeDocument/2006/relationships/chart" Target="../charts/chart38.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61225/top-european-soccer-leagues-big-five-revenue" TargetMode="External" /><Relationship Id="rId6" Type="http://schemas.openxmlformats.org/officeDocument/2006/relationships/chart" Target="../charts/chart1.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83317/la-liga-top-10-scorers-in-spain" TargetMode="External" /><Relationship Id="rId6" Type="http://schemas.openxmlformats.org/officeDocument/2006/relationships/chart" Target="../charts/chart39.xm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898422/brands-on-the-psai-for-the-spanish-men-s-football-division-la-liga-santander" TargetMode="External" /><Relationship Id="rId6" Type="http://schemas.openxmlformats.org/officeDocument/2006/relationships/chart" Target="../charts/chart40.xm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18.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873934/value-of-kit-sponsorships-in-spain-s-la-liga" TargetMode="External" /><Relationship Id="rId6" Type="http://schemas.openxmlformats.org/officeDocument/2006/relationships/chart" Target="../charts/chart41.xml" /><Relationship Id="rId7" Type="http://schemas.openxmlformats.org/officeDocument/2006/relationships/image" Target="../media/image7.png" /><Relationship Id="rId8" Type="http://schemas.openxmlformats.org/officeDocument/2006/relationships/oleObject" Target="../embeddings/oleObject59.bin" TargetMode="Internal" /><Relationship Id="rId9" Type="http://schemas.openxmlformats.org/officeDocument/2006/relationships/image" Target="../media/image8.png"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619109/italy-professional-football-serie-a-expenditure-breakdown-by-type" TargetMode="External" /><Relationship Id="rId6" Type="http://schemas.openxmlformats.org/officeDocument/2006/relationships/chart" Target="../charts/chart42.xm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19.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585798/serie-a-football-teams-market-values-italy" TargetMode="External" /><Relationship Id="rId6" Type="http://schemas.openxmlformats.org/officeDocument/2006/relationships/chart" Target="../charts/chart43.xml" /><Relationship Id="rId7" Type="http://schemas.openxmlformats.org/officeDocument/2006/relationships/image" Target="../media/image7.png" /><Relationship Id="rId8" Type="http://schemas.openxmlformats.org/officeDocument/2006/relationships/oleObject" Target="../embeddings/oleObject62.bin" TargetMode="Internal" /><Relationship Id="rId9" Type="http://schemas.openxmlformats.org/officeDocument/2006/relationships/image" Target="../media/image8.png"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585593/serie-a-soccer-players-market-values-italy" TargetMode="External" /><Relationship Id="rId6" Type="http://schemas.openxmlformats.org/officeDocument/2006/relationships/chart" Target="../charts/chart44.xm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20.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611073/soccer-serie-a-stadium-by-capacity-in-italy" TargetMode="External" /><Relationship Id="rId6" Type="http://schemas.openxmlformats.org/officeDocument/2006/relationships/chart" Target="../charts/chart45.xml" /><Relationship Id="rId7" Type="http://schemas.openxmlformats.org/officeDocument/2006/relationships/image" Target="../media/image7.png" /><Relationship Id="rId8" Type="http://schemas.openxmlformats.org/officeDocument/2006/relationships/oleObject" Target="../embeddings/oleObject65.bin" TargetMode="Internal" /><Relationship Id="rId9" Type="http://schemas.openxmlformats.org/officeDocument/2006/relationships/image" Target="../media/image8.png"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21.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603298/soccer-average-attendances-at-serie-a-games-by-team-in-italy" TargetMode="External" /><Relationship Id="rId6" Type="http://schemas.openxmlformats.org/officeDocument/2006/relationships/chart" Target="../charts/chart46.xml" /><Relationship Id="rId7" Type="http://schemas.openxmlformats.org/officeDocument/2006/relationships/image" Target="../media/image7.png" /><Relationship Id="rId8" Type="http://schemas.openxmlformats.org/officeDocument/2006/relationships/oleObject" Target="../embeddings/oleObject67.bin" TargetMode="Internal" /><Relationship Id="rId9" Type="http://schemas.openxmlformats.org/officeDocument/2006/relationships/image" Target="../media/image8.png"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22.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603182/soccer-attendances-at-serie-a-games-in-italy-by-team" TargetMode="External" /><Relationship Id="rId6" Type="http://schemas.openxmlformats.org/officeDocument/2006/relationships/chart" Target="../charts/chart47.xml" /><Relationship Id="rId7" Type="http://schemas.openxmlformats.org/officeDocument/2006/relationships/image" Target="../media/image7.png" /><Relationship Id="rId8" Type="http://schemas.openxmlformats.org/officeDocument/2006/relationships/oleObject" Target="../embeddings/oleObject69.bin" TargetMode="Internal" /><Relationship Id="rId9" Type="http://schemas.openxmlformats.org/officeDocument/2006/relationships/image" Target="../media/image8.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61218/big-five-european-soccer-leagues-revenue" TargetMode="External" /><Relationship Id="rId6" Type="http://schemas.openxmlformats.org/officeDocument/2006/relationships/chart" Target="../charts/chart2.xml"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23.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611274/seria-a-coppa-italia-winners-in-italy" TargetMode="External" /><Relationship Id="rId6" Type="http://schemas.openxmlformats.org/officeDocument/2006/relationships/chart" Target="../charts/chart48.xml" /><Relationship Id="rId7" Type="http://schemas.openxmlformats.org/officeDocument/2006/relationships/image" Target="../media/image7.png" /><Relationship Id="rId8" Type="http://schemas.openxmlformats.org/officeDocument/2006/relationships/oleObject" Target="../embeddings/oleObject71.bin" TargetMode="Internal" /><Relationship Id="rId9" Type="http://schemas.openxmlformats.org/officeDocument/2006/relationships/image" Target="../media/image8.png"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46607/serie-a-transfer-fee-spending" TargetMode="External" /><Relationship Id="rId6" Type="http://schemas.openxmlformats.org/officeDocument/2006/relationships/chart" Target="../charts/chart49.xm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24.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675470/average-serie-a-salary-by-team" TargetMode="External" /><Relationship Id="rId6" Type="http://schemas.openxmlformats.org/officeDocument/2006/relationships/chart" Target="../charts/chart50.xml" /><Relationship Id="rId7" Type="http://schemas.openxmlformats.org/officeDocument/2006/relationships/image" Target="../media/image7.png" /><Relationship Id="rId8" Type="http://schemas.openxmlformats.org/officeDocument/2006/relationships/oleObject" Target="../embeddings/oleObject74.bin" TargetMode="Internal" /><Relationship Id="rId9" Type="http://schemas.openxmlformats.org/officeDocument/2006/relationships/image" Target="../media/image8.png"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22911/earnings-revenue-french-ligue-1-football-income-type-france" TargetMode="External" /><Relationship Id="rId6" Type="http://schemas.openxmlformats.org/officeDocument/2006/relationships/chart" Target="../charts/chart51.xml"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75825/football-clubs-ligue-1-market-value-france" TargetMode="External" /><Relationship Id="rId6" Type="http://schemas.openxmlformats.org/officeDocument/2006/relationships/chart" Target="../charts/chart52.xml"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46649/ligue-1-transfer-fee-spending" TargetMode="External" /><Relationship Id="rId6" Type="http://schemas.openxmlformats.org/officeDocument/2006/relationships/chart" Target="../charts/chart53.xm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25.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675528/average-ligue-1-salary-by-team" TargetMode="External" /><Relationship Id="rId6" Type="http://schemas.openxmlformats.org/officeDocument/2006/relationships/chart" Target="../charts/chart54.xml" /><Relationship Id="rId7" Type="http://schemas.openxmlformats.org/officeDocument/2006/relationships/image" Target="../media/image7.png" /><Relationship Id="rId8" Type="http://schemas.openxmlformats.org/officeDocument/2006/relationships/oleObject" Target="../embeddings/oleObject79.bin" TargetMode="Internal" /><Relationship Id="rId9" Type="http://schemas.openxmlformats.org/officeDocument/2006/relationships/image" Target="../media/image8.png"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99943/ligue-1-conforama-average-stadium-attendance-france" TargetMode="External" /><Relationship Id="rId6" Type="http://schemas.openxmlformats.org/officeDocument/2006/relationships/chart" Target="../charts/chart55.xml"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26.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37543/ligue-1-average-stadium-attendance-by-club-france" TargetMode="External" /><Relationship Id="rId6" Type="http://schemas.openxmlformats.org/officeDocument/2006/relationships/chart" Target="../charts/chart56.xml" /><Relationship Id="rId7" Type="http://schemas.openxmlformats.org/officeDocument/2006/relationships/image" Target="../media/image7.png" /><Relationship Id="rId8" Type="http://schemas.openxmlformats.org/officeDocument/2006/relationships/oleObject" Target="../embeddings/oleObject82.bin" TargetMode="Internal" /><Relationship Id="rId9" Type="http://schemas.openxmlformats.org/officeDocument/2006/relationships/image" Target="../media/image8.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21424/big-five-leading-football-leagues-brand-value-europe" TargetMode="External" /><Relationship Id="rId6" Type="http://schemas.openxmlformats.org/officeDocument/2006/relationships/chart" Target="../charts/chart3.xml"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21535/french-football-players-highest-market-value-european-football-league" TargetMode="External" /><Relationship Id="rId6" Type="http://schemas.openxmlformats.org/officeDocument/2006/relationships/chart" Target="../charts/chart57.xml"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95042/ligue-1-football-france" TargetMode="External" /><Relationship Id="rId6" Type="http://schemas.openxmlformats.org/officeDocument/2006/relationships/chart" Target="../charts/chart58.xml"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22121/european-football-market-size-by-league" TargetMode="External" /><Relationship Id="rId6" Type="http://schemas.openxmlformats.org/officeDocument/2006/relationships/chart" Target="../charts/chart4.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23150/commercial-revenue-big-five-football-leagues" TargetMode="External" /><Relationship Id="rId6" Type="http://schemas.openxmlformats.org/officeDocument/2006/relationships/chart" Target="../charts/chart5.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New shape"/>
          <p:cNvSpPr/>
          <p:nvPr/>
        </p:nvSpPr>
        <p:spPr>
          <a:xfrm>
            <a:off x="74196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583200" y="6231600"/>
            <a:ext cx="1461600" cy="28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INDUSTRIES &amp; MARKETS</a:t>
            </a:r>
          </a:p>
        </p:txBody>
      </p:sp>
      <p:sp>
        <p:nvSpPr>
          <p:cNvPr id="3" name="New shap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The 'Big Five' European Football Leagues</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Big-5 league football clubs transfer fee spending is mostly concentrated during the summer months. In the summer months of 2019, the big-5 spent 5.8 billion euros whereas in the winter, the clubs spent 835 million euros. Highest share of the transfer fees of big-five league football clubs , approximately 37.7 percent in 2019, were made to clubs in other big-5 leagues.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France, Germany, Italy, Spain, United Kingdom (England); 2010 to 2019</a:t>
            </a:r>
          </a:p>
          <a:p>
            <a:r>
              <a:rPr sz="600" b="1">
                <a:solidFill>
                  <a:srgbClr val="0F2741"/>
                </a:solidFill>
                <a:latin typeface="Open Sans"/>
              </a:rPr>
              <a:t>Source(s): </a:t>
            </a:r>
            <a:r>
              <a:rPr sz="600" b="0">
                <a:solidFill>
                  <a:srgbClr val="0F2741"/>
                </a:solidFill>
                <a:latin typeface="Open Sans"/>
              </a:rPr>
              <a:t>CIES Football Observatory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9</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Total transfer fee spending of big-5 league football clubs from 2010 to 2019 (in million euros)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Big-5 league soccer clubs' spending on transfer fees 2010-2019</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statistic shows the wage costs of the ´Big Five` European professional football market from 2016/17 to 2019/20. In the most recent season, wage costs in the Premier League amounted to over 3.74 billion euros.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2017 to 2020</a:t>
            </a:r>
          </a:p>
          <a:p>
            <a:r>
              <a:rPr sz="600" b="1">
                <a:solidFill>
                  <a:srgbClr val="0F2741"/>
                </a:solidFill>
                <a:latin typeface="Open Sans"/>
              </a:rPr>
              <a:t>Source(s): </a:t>
            </a:r>
            <a:r>
              <a:rPr sz="600" b="0">
                <a:solidFill>
                  <a:srgbClr val="0F2741"/>
                </a:solidFill>
                <a:latin typeface="Open Sans"/>
              </a:rPr>
              <a:t>Deloitte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10</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Wage costs of "Big five" European football league clubs from 2017 to 2020, by league (in million euros)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Wage costs of "Big five" professional football leagues in Europe 2017-2020, by league</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statistic shows the operating profit of the "Big five" European football league clubs from 2009 to 2020, by league. The operating profit is the net of revenues less wage costs and other operating costs, excluding player trading and certain exceptional items. Following the significant impact of the coronavirus (COVID-19) pandemic on professional sports, the operating profit of the Premier League fell from 1.2 billion euros in the 2016/17 season to 63 million euros in the 2019/20 season.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2009 to 2020</a:t>
            </a:r>
          </a:p>
          <a:p>
            <a:r>
              <a:rPr sz="600" b="1">
                <a:solidFill>
                  <a:srgbClr val="0F2741"/>
                </a:solidFill>
                <a:latin typeface="Open Sans"/>
              </a:rPr>
              <a:t>Source(s): </a:t>
            </a:r>
            <a:r>
              <a:rPr sz="600" b="0">
                <a:solidFill>
                  <a:srgbClr val="0F2741"/>
                </a:solidFill>
                <a:latin typeface="Open Sans"/>
              </a:rPr>
              <a:t>Deloitte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11</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Operating profit of "Big five" European football league clubs from 2009 to 2020, by league (in million euros)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Profitability of "Big five" professional football leagues Europe 2009-20, by league</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graph shows the major football leagues in Europe ranked by average attendance per match in 2020/2021. It appears that the French league (Ligue 1) had attracted 649 spectators in average per game during the 2020/2021 season.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France, Germany, Italy, Spain, United Kingdom (England); 2020/2021</a:t>
            </a:r>
          </a:p>
          <a:p>
            <a:r>
              <a:rPr sz="600" b="1">
                <a:solidFill>
                  <a:srgbClr val="0F2741"/>
                </a:solidFill>
                <a:latin typeface="Open Sans"/>
              </a:rPr>
              <a:t>Source(s): </a:t>
            </a:r>
            <a:r>
              <a:rPr sz="600" b="0">
                <a:solidFill>
                  <a:srgbClr val="0F2741"/>
                </a:solidFill>
                <a:latin typeface="Open Sans"/>
              </a:rPr>
              <a:t>weltfussball.de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12</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Main football leagues in Europe in 2020/2021, by average attendance of games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Average attendance of the main football leagues in Europe 2020/2021</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New shap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Premier League</a:t>
            </a:r>
          </a:p>
        </p:txBody>
      </p:sp>
      <p:sp>
        <p:nvSpPr>
          <p:cNvPr id="3" name="New shap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02</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total revenue of the Premier League for the 2021/22 season was estimated to reach 5.45 billion euros. This projection marks a slight increase on the revenue of 5.12 billion British pounds in 2020/21.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2014 to 2020; * Forecast.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Deloitte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14</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Premier League clubs' revenue by stream from 2014/15 to 2021/22 (in million GBP)</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Revenue of the Premier League by stream 2014-2022</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statistic depicts the brand value of the most valuable Premier League football teams from 2011 to 2021. Manchester United had a brand value of 1.46 billion U.S. dollars in 2020 and dripped slightly to 1.3 billion in 2021.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Kingdom (England); 2011 to 2021; * Source does not provide information for all years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Brand Finance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New Table"/>
          <p:cNvGraphicFramePr>
            <a:graphicFrameLocks noGrp="1"/>
          </p:cNvGraphicFramePr>
          <p:nvPr/>
        </p:nvGraphicFramePr>
        <p:xfrm>
          <a:off x="586800" y="1882800"/>
          <a:ext cx="11016000" cy="3108960"/>
        </p:xfrm>
        <a:graphic>
          <a:graphicData uri="http://schemas.openxmlformats.org/drawingml/2006/table">
            <a:tbl>
              <a:tblPr firstRow="1" bandRow="1">
                <a:tableStyleId>{5C22544A-7EE6-4342-B048-85BDC9FD1C3A}</a:tableStyleId>
              </a:tblPr>
              <a:tblGrid>
                <a:gridCol w="2856600"/>
                <a:gridCol w="1855200"/>
                <a:gridCol w="940800"/>
                <a:gridCol w="1626600"/>
                <a:gridCol w="877300"/>
                <a:gridCol w="1017000"/>
                <a:gridCol w="1842500"/>
              </a:tblGrid>
              <a:tr h="0">
                <a:tc>
                  <a:txBody>
                    <a:bodyPr/>
                    <a:lstStyle/>
                    <a:p>
                      <a:pPr algn="l"/>
                      <a:endParaRPr sz="1100" b="1">
                        <a:solidFill>
                          <a:srgbClr val="0F2741"/>
                        </a:solidFill>
                        <a:latin typeface="Open Sans"/>
                      </a:endParaRP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Manchester United</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Chelsea</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Manchester City</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Arsenal</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Liverpool</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Tottenham Hotspur</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2011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661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314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170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301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250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127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2012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853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398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302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388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367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255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2013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837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418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332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410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361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219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2014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739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502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510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505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469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248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2015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1206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795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800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703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577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360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2016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1170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776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905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858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748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441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2017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1733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1248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1021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941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908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696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2018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1895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1195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1331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1083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1204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764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2019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1651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1085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1407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993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1336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850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2020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1456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1051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1245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796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1398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868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2021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1327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904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1313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792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1143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endParaRPr sz="1100">
                        <a:solidFill>
                          <a:srgbClr val="0F2741"/>
                        </a:solidFill>
                        <a:latin typeface="Open Sans"/>
                      </a:endParaRP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bl>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15</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Barclays Premier League team brand values 2011 to 2021 (in million U.S. dollars)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Brand value of Premier League (England) football teams 2021</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statistic shows the Premier League and Championship clubs' average revenues in 20270, by stream. During the 2019/20 season, the UCL clubs recorded 178 million euros in revenues from broadcasting.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2019/20</a:t>
            </a:r>
          </a:p>
          <a:p>
            <a:r>
              <a:rPr sz="600" b="1">
                <a:solidFill>
                  <a:srgbClr val="0F2741"/>
                </a:solidFill>
                <a:latin typeface="Open Sans"/>
              </a:rPr>
              <a:t>Source(s): </a:t>
            </a:r>
            <a:r>
              <a:rPr sz="600" b="0">
                <a:solidFill>
                  <a:srgbClr val="0F2741"/>
                </a:solidFill>
                <a:latin typeface="Open Sans"/>
              </a:rPr>
              <a:t>Deloitte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16</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Premier League and Championship clubs' average revenues in 2020, by stream (in million euros)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Average revenues of Premier League and Championship clubs 2020 by stream</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statistic shows the annual share of the Premier League's international rights fees in the time period from the 2016/17 season to the 2018/19 season. The Premier League generates 1.1 billion pounds Sterling from international rights fees of which 31 percent are attributable to Asia.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2016</a:t>
            </a:r>
          </a:p>
          <a:p>
            <a:r>
              <a:rPr sz="600" b="1">
                <a:solidFill>
                  <a:srgbClr val="0F2741"/>
                </a:solidFill>
                <a:latin typeface="Open Sans"/>
              </a:rPr>
              <a:t>Source(s): </a:t>
            </a:r>
            <a:r>
              <a:rPr sz="600" b="0">
                <a:solidFill>
                  <a:srgbClr val="0F2741"/>
                </a:solidFill>
                <a:latin typeface="Open Sans"/>
              </a:rPr>
              <a:t>Deloitte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5110550" y="1882800"/>
            <a:ext cx="1968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rights fees</a:t>
            </a:r>
          </a:p>
        </p:txBody>
      </p:sp>
      <p:sp>
        <p:nvSpPr>
          <p:cNvPr id="6"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17</a:t>
            </a:r>
          </a:p>
        </p:txBody>
      </p:sp>
      <p:sp>
        <p:nvSpPr>
          <p:cNvPr id="7"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Geographical distribution of the Premier League's international rights fees from 2016/17 to 2018/19</a:t>
            </a:r>
          </a:p>
        </p:txBody>
      </p:sp>
      <p:sp>
        <p:nvSpPr>
          <p:cNvPr id="8"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International rights fees share of the Premier League by region 2016-2019</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statistic shows the Revenues and wage costs of Premier League clubs in England from 2017 to 2020. In the 2019/20 season, the revenues of the Premier League amounted to 5.13 billion euros whereas the wage costs amounted to 3.74 billion euros.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Kingdom; 2017 to 2020</a:t>
            </a:r>
          </a:p>
          <a:p>
            <a:r>
              <a:rPr sz="600" b="1">
                <a:solidFill>
                  <a:srgbClr val="0F2741"/>
                </a:solidFill>
                <a:latin typeface="Open Sans"/>
              </a:rPr>
              <a:t>Source(s): </a:t>
            </a:r>
            <a:r>
              <a:rPr sz="600" b="0">
                <a:solidFill>
                  <a:srgbClr val="0F2741"/>
                </a:solidFill>
                <a:latin typeface="Open Sans"/>
              </a:rPr>
              <a:t>Deloitte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18</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Revenues and wage costs of Premier League clubs in England from 2017 to 2020 (in million euros)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Revenues and wage costs of Premier League clubs in England 2017-20</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Table of Contents</a:t>
            </a:r>
          </a:p>
        </p:txBody>
      </p:sp>
      <p:sp>
        <p:nvSpPr>
          <p:cNvPr id="3"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a:t>
            </a:r>
          </a:p>
        </p:txBody>
      </p:sp>
      <p:sp>
        <p:nvSpPr>
          <p:cNvPr id="7" name="New shape"/>
          <p:cNvSpPr/>
          <p:nvPr/>
        </p:nvSpPr>
        <p:spPr>
          <a:xfrm>
            <a:off x="586800" y="188280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01 Overview</a:t>
            </a:r>
          </a:p>
        </p:txBody>
      </p:sp>
      <p:sp>
        <p:nvSpPr>
          <p:cNvPr id="8" name="New shape"/>
          <p:cNvSpPr/>
          <p:nvPr/>
        </p:nvSpPr>
        <p:spPr>
          <a:xfrm>
            <a:off x="5544000" y="21162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5" action="ppaction://hlinksldjump">
                  <a:extLst>
                    <a:ext uri="{A12FA001-AC4F-418D-AE19-62706E023703}">
                      <ahyp:hlinkClr xmlns:ahyp="http://schemas.microsoft.com/office/drawing/2018/hyperlinkcolor" val="tx"/>
                    </a:ext>
                  </a:extLst>
                </a:hlinkClick>
              </a:rPr>
              <a:t>04</a:t>
            </a:r>
          </a:p>
        </p:txBody>
      </p:sp>
      <p:sp>
        <p:nvSpPr>
          <p:cNvPr id="9" name="New shape"/>
          <p:cNvSpPr/>
          <p:nvPr/>
        </p:nvSpPr>
        <p:spPr>
          <a:xfrm>
            <a:off x="586800" y="21162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Revenue of the top European soccer leagues (Big Five) 2006-2022</a:t>
            </a:r>
          </a:p>
        </p:txBody>
      </p:sp>
      <p:sp>
        <p:nvSpPr>
          <p:cNvPr id="10" name="New shape"/>
          <p:cNvSpPr/>
          <p:nvPr/>
        </p:nvSpPr>
        <p:spPr>
          <a:xfrm>
            <a:off x="5544000" y="22865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6" action="ppaction://hlinksldjump">
                  <a:extLst>
                    <a:ext uri="{A12FA001-AC4F-418D-AE19-62706E023703}">
                      <ahyp:hlinkClr xmlns:ahyp="http://schemas.microsoft.com/office/drawing/2018/hyperlinkcolor" val="tx"/>
                    </a:ext>
                  </a:extLst>
                </a:hlinkClick>
              </a:rPr>
              <a:t>05</a:t>
            </a:r>
          </a:p>
        </p:txBody>
      </p:sp>
      <p:sp>
        <p:nvSpPr>
          <p:cNvPr id="11" name="New shape"/>
          <p:cNvSpPr/>
          <p:nvPr/>
        </p:nvSpPr>
        <p:spPr>
          <a:xfrm>
            <a:off x="586800" y="22865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Revenue of the 'Big Five' European soccer leagues 1996-2022</a:t>
            </a:r>
          </a:p>
        </p:txBody>
      </p:sp>
      <p:sp>
        <p:nvSpPr>
          <p:cNvPr id="12" name="New shape"/>
          <p:cNvSpPr/>
          <p:nvPr/>
        </p:nvSpPr>
        <p:spPr>
          <a:xfrm>
            <a:off x="5544000" y="24567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7" action="ppaction://hlinksldjump">
                  <a:extLst>
                    <a:ext uri="{A12FA001-AC4F-418D-AE19-62706E023703}">
                      <ahyp:hlinkClr xmlns:ahyp="http://schemas.microsoft.com/office/drawing/2018/hyperlinkcolor" val="tx"/>
                    </a:ext>
                  </a:extLst>
                </a:hlinkClick>
              </a:rPr>
              <a:t>06</a:t>
            </a:r>
          </a:p>
        </p:txBody>
      </p:sp>
      <p:sp>
        <p:nvSpPr>
          <p:cNvPr id="13" name="New shape"/>
          <p:cNvSpPr/>
          <p:nvPr/>
        </p:nvSpPr>
        <p:spPr>
          <a:xfrm>
            <a:off x="586800" y="24567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Big-Five football leagues in Europe 2018-2021, by brand value</a:t>
            </a:r>
          </a:p>
        </p:txBody>
      </p:sp>
      <p:sp>
        <p:nvSpPr>
          <p:cNvPr id="14" name="New shape"/>
          <p:cNvSpPr/>
          <p:nvPr/>
        </p:nvSpPr>
        <p:spPr>
          <a:xfrm>
            <a:off x="5544000" y="2627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8" action="ppaction://hlinksldjump">
                  <a:extLst>
                    <a:ext uri="{A12FA001-AC4F-418D-AE19-62706E023703}">
                      <ahyp:hlinkClr xmlns:ahyp="http://schemas.microsoft.com/office/drawing/2018/hyperlinkcolor" val="tx"/>
                    </a:ext>
                  </a:extLst>
                </a:hlinkClick>
              </a:rPr>
              <a:t>07</a:t>
            </a:r>
          </a:p>
        </p:txBody>
      </p:sp>
      <p:sp>
        <p:nvSpPr>
          <p:cNvPr id="15" name="New shape"/>
          <p:cNvSpPr/>
          <p:nvPr/>
        </p:nvSpPr>
        <p:spPr>
          <a:xfrm>
            <a:off x="586800" y="2627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Market size of professional football in Europe 2017-2020, by league type</a:t>
            </a:r>
          </a:p>
        </p:txBody>
      </p:sp>
      <p:sp>
        <p:nvSpPr>
          <p:cNvPr id="16" name="New shape"/>
          <p:cNvSpPr/>
          <p:nvPr/>
        </p:nvSpPr>
        <p:spPr>
          <a:xfrm>
            <a:off x="5544000" y="279735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9" action="ppaction://hlinksldjump">
                  <a:extLst>
                    <a:ext uri="{A12FA001-AC4F-418D-AE19-62706E023703}">
                      <ahyp:hlinkClr xmlns:ahyp="http://schemas.microsoft.com/office/drawing/2018/hyperlinkcolor" val="tx"/>
                    </a:ext>
                  </a:extLst>
                </a:hlinkClick>
              </a:rPr>
              <a:t>08</a:t>
            </a:r>
          </a:p>
        </p:txBody>
      </p:sp>
      <p:sp>
        <p:nvSpPr>
          <p:cNvPr id="17" name="New shape"/>
          <p:cNvSpPr/>
          <p:nvPr/>
        </p:nvSpPr>
        <p:spPr>
          <a:xfrm>
            <a:off x="586800" y="279735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Europe: commercial revenue of "Big five" football leagues 2004-2020, by league</a:t>
            </a:r>
          </a:p>
        </p:txBody>
      </p:sp>
      <p:sp>
        <p:nvSpPr>
          <p:cNvPr id="18" name="New shape"/>
          <p:cNvSpPr/>
          <p:nvPr/>
        </p:nvSpPr>
        <p:spPr>
          <a:xfrm>
            <a:off x="5544000" y="296763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0" action="ppaction://hlinksldjump">
                  <a:extLst>
                    <a:ext uri="{A12FA001-AC4F-418D-AE19-62706E023703}">
                      <ahyp:hlinkClr xmlns:ahyp="http://schemas.microsoft.com/office/drawing/2018/hyperlinkcolor" val="tx"/>
                    </a:ext>
                  </a:extLst>
                </a:hlinkClick>
              </a:rPr>
              <a:t>09</a:t>
            </a:r>
          </a:p>
        </p:txBody>
      </p:sp>
      <p:sp>
        <p:nvSpPr>
          <p:cNvPr id="19" name="New shape"/>
          <p:cNvSpPr/>
          <p:nvPr/>
        </p:nvSpPr>
        <p:spPr>
          <a:xfrm>
            <a:off x="586800" y="296763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Big-5 league soccer clubs' spending on transfer fees 2010-2019</a:t>
            </a:r>
          </a:p>
        </p:txBody>
      </p:sp>
      <p:sp>
        <p:nvSpPr>
          <p:cNvPr id="20" name="New shape"/>
          <p:cNvSpPr/>
          <p:nvPr/>
        </p:nvSpPr>
        <p:spPr>
          <a:xfrm>
            <a:off x="5544000" y="313791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1" action="ppaction://hlinksldjump">
                  <a:extLst>
                    <a:ext uri="{A12FA001-AC4F-418D-AE19-62706E023703}">
                      <ahyp:hlinkClr xmlns:ahyp="http://schemas.microsoft.com/office/drawing/2018/hyperlinkcolor" val="tx"/>
                    </a:ext>
                  </a:extLst>
                </a:hlinkClick>
              </a:rPr>
              <a:t>10</a:t>
            </a:r>
          </a:p>
        </p:txBody>
      </p:sp>
      <p:sp>
        <p:nvSpPr>
          <p:cNvPr id="21" name="New shape"/>
          <p:cNvSpPr/>
          <p:nvPr/>
        </p:nvSpPr>
        <p:spPr>
          <a:xfrm>
            <a:off x="586800" y="313791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Wage costs of "Big five" professional football leagues in Europe 2017-2020, by league</a:t>
            </a:r>
          </a:p>
        </p:txBody>
      </p:sp>
      <p:sp>
        <p:nvSpPr>
          <p:cNvPr id="22" name="New shape"/>
          <p:cNvSpPr/>
          <p:nvPr/>
        </p:nvSpPr>
        <p:spPr>
          <a:xfrm>
            <a:off x="5544000" y="330818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2" action="ppaction://hlinksldjump">
                  <a:extLst>
                    <a:ext uri="{A12FA001-AC4F-418D-AE19-62706E023703}">
                      <ahyp:hlinkClr xmlns:ahyp="http://schemas.microsoft.com/office/drawing/2018/hyperlinkcolor" val="tx"/>
                    </a:ext>
                  </a:extLst>
                </a:hlinkClick>
              </a:rPr>
              <a:t>11</a:t>
            </a:r>
          </a:p>
        </p:txBody>
      </p:sp>
      <p:sp>
        <p:nvSpPr>
          <p:cNvPr id="23" name="New shape"/>
          <p:cNvSpPr/>
          <p:nvPr/>
        </p:nvSpPr>
        <p:spPr>
          <a:xfrm>
            <a:off x="586800" y="330818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Profitability of "Big five" professional football leagues Europe 2009-20, by league</a:t>
            </a:r>
          </a:p>
        </p:txBody>
      </p:sp>
      <p:sp>
        <p:nvSpPr>
          <p:cNvPr id="24" name="New shape"/>
          <p:cNvSpPr/>
          <p:nvPr/>
        </p:nvSpPr>
        <p:spPr>
          <a:xfrm>
            <a:off x="5544000" y="347846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3" action="ppaction://hlinksldjump">
                  <a:extLst>
                    <a:ext uri="{A12FA001-AC4F-418D-AE19-62706E023703}">
                      <ahyp:hlinkClr xmlns:ahyp="http://schemas.microsoft.com/office/drawing/2018/hyperlinkcolor" val="tx"/>
                    </a:ext>
                  </a:extLst>
                </a:hlinkClick>
              </a:rPr>
              <a:t>12</a:t>
            </a:r>
          </a:p>
        </p:txBody>
      </p:sp>
      <p:sp>
        <p:nvSpPr>
          <p:cNvPr id="25" name="New shape"/>
          <p:cNvSpPr/>
          <p:nvPr/>
        </p:nvSpPr>
        <p:spPr>
          <a:xfrm>
            <a:off x="586800" y="347846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Average attendance of the main football leagues in Europe 2020/2021</a:t>
            </a:r>
          </a:p>
        </p:txBody>
      </p:sp>
      <p:sp>
        <p:nvSpPr>
          <p:cNvPr id="26" name="New shape"/>
          <p:cNvSpPr/>
          <p:nvPr/>
        </p:nvSpPr>
        <p:spPr>
          <a:xfrm>
            <a:off x="586800" y="3775745"/>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02 Premier League</a:t>
            </a:r>
          </a:p>
        </p:txBody>
      </p:sp>
      <p:sp>
        <p:nvSpPr>
          <p:cNvPr id="27" name="New shape"/>
          <p:cNvSpPr/>
          <p:nvPr/>
        </p:nvSpPr>
        <p:spPr>
          <a:xfrm>
            <a:off x="5544000" y="400918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4" action="ppaction://hlinksldjump">
                  <a:extLst>
                    <a:ext uri="{A12FA001-AC4F-418D-AE19-62706E023703}">
                      <ahyp:hlinkClr xmlns:ahyp="http://schemas.microsoft.com/office/drawing/2018/hyperlinkcolor" val="tx"/>
                    </a:ext>
                  </a:extLst>
                </a:hlinkClick>
              </a:rPr>
              <a:t>14</a:t>
            </a:r>
          </a:p>
        </p:txBody>
      </p:sp>
      <p:sp>
        <p:nvSpPr>
          <p:cNvPr id="28" name="New shape"/>
          <p:cNvSpPr/>
          <p:nvPr/>
        </p:nvSpPr>
        <p:spPr>
          <a:xfrm>
            <a:off x="586800" y="400918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Revenue of the Premier League by stream 2014-2022</a:t>
            </a:r>
          </a:p>
        </p:txBody>
      </p:sp>
      <p:sp>
        <p:nvSpPr>
          <p:cNvPr id="29" name="New shape"/>
          <p:cNvSpPr/>
          <p:nvPr/>
        </p:nvSpPr>
        <p:spPr>
          <a:xfrm>
            <a:off x="5544000" y="417946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5" action="ppaction://hlinksldjump">
                  <a:extLst>
                    <a:ext uri="{A12FA001-AC4F-418D-AE19-62706E023703}">
                      <ahyp:hlinkClr xmlns:ahyp="http://schemas.microsoft.com/office/drawing/2018/hyperlinkcolor" val="tx"/>
                    </a:ext>
                  </a:extLst>
                </a:hlinkClick>
              </a:rPr>
              <a:t>15</a:t>
            </a:r>
          </a:p>
        </p:txBody>
      </p:sp>
      <p:sp>
        <p:nvSpPr>
          <p:cNvPr id="30" name="New shape"/>
          <p:cNvSpPr/>
          <p:nvPr/>
        </p:nvSpPr>
        <p:spPr>
          <a:xfrm>
            <a:off x="586800" y="417946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Brand value of Premier League (England) football teams 2021</a:t>
            </a:r>
          </a:p>
        </p:txBody>
      </p:sp>
      <p:sp>
        <p:nvSpPr>
          <p:cNvPr id="31" name="New shape"/>
          <p:cNvSpPr/>
          <p:nvPr/>
        </p:nvSpPr>
        <p:spPr>
          <a:xfrm>
            <a:off x="5544000" y="434974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6" action="ppaction://hlinksldjump">
                  <a:extLst>
                    <a:ext uri="{A12FA001-AC4F-418D-AE19-62706E023703}">
                      <ahyp:hlinkClr xmlns:ahyp="http://schemas.microsoft.com/office/drawing/2018/hyperlinkcolor" val="tx"/>
                    </a:ext>
                  </a:extLst>
                </a:hlinkClick>
              </a:rPr>
              <a:t>16</a:t>
            </a:r>
          </a:p>
        </p:txBody>
      </p:sp>
      <p:sp>
        <p:nvSpPr>
          <p:cNvPr id="32" name="New shape"/>
          <p:cNvSpPr/>
          <p:nvPr/>
        </p:nvSpPr>
        <p:spPr>
          <a:xfrm>
            <a:off x="586800" y="434974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Average revenues of Premier League and Championship clubs 2020 by stream</a:t>
            </a:r>
          </a:p>
        </p:txBody>
      </p:sp>
      <p:sp>
        <p:nvSpPr>
          <p:cNvPr id="33" name="New shape"/>
          <p:cNvSpPr/>
          <p:nvPr/>
        </p:nvSpPr>
        <p:spPr>
          <a:xfrm>
            <a:off x="5544000" y="452002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7" action="ppaction://hlinksldjump">
                  <a:extLst>
                    <a:ext uri="{A12FA001-AC4F-418D-AE19-62706E023703}">
                      <ahyp:hlinkClr xmlns:ahyp="http://schemas.microsoft.com/office/drawing/2018/hyperlinkcolor" val="tx"/>
                    </a:ext>
                  </a:extLst>
                </a:hlinkClick>
              </a:rPr>
              <a:t>17</a:t>
            </a:r>
          </a:p>
        </p:txBody>
      </p:sp>
      <p:sp>
        <p:nvSpPr>
          <p:cNvPr id="34" name="New shape"/>
          <p:cNvSpPr/>
          <p:nvPr/>
        </p:nvSpPr>
        <p:spPr>
          <a:xfrm>
            <a:off x="586800" y="452002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International rights fees share of the Premier League by region 2016-2019</a:t>
            </a:r>
          </a:p>
        </p:txBody>
      </p:sp>
      <p:sp>
        <p:nvSpPr>
          <p:cNvPr id="35" name="New shape"/>
          <p:cNvSpPr/>
          <p:nvPr/>
        </p:nvSpPr>
        <p:spPr>
          <a:xfrm>
            <a:off x="5544000" y="46903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8" action="ppaction://hlinksldjump">
                  <a:extLst>
                    <a:ext uri="{A12FA001-AC4F-418D-AE19-62706E023703}">
                      <ahyp:hlinkClr xmlns:ahyp="http://schemas.microsoft.com/office/drawing/2018/hyperlinkcolor" val="tx"/>
                    </a:ext>
                  </a:extLst>
                </a:hlinkClick>
              </a:rPr>
              <a:t>18</a:t>
            </a:r>
          </a:p>
        </p:txBody>
      </p:sp>
      <p:sp>
        <p:nvSpPr>
          <p:cNvPr id="36" name="New shape"/>
          <p:cNvSpPr/>
          <p:nvPr/>
        </p:nvSpPr>
        <p:spPr>
          <a:xfrm>
            <a:off x="586800" y="46903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Revenues and wage costs of Premier League clubs in England 2017-20</a:t>
            </a:r>
          </a:p>
        </p:txBody>
      </p:sp>
      <p:sp>
        <p:nvSpPr>
          <p:cNvPr id="37" name="New shape"/>
          <p:cNvSpPr/>
          <p:nvPr/>
        </p:nvSpPr>
        <p:spPr>
          <a:xfrm>
            <a:off x="5544000" y="48605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9" action="ppaction://hlinksldjump">
                  <a:extLst>
                    <a:ext uri="{A12FA001-AC4F-418D-AE19-62706E023703}">
                      <ahyp:hlinkClr xmlns:ahyp="http://schemas.microsoft.com/office/drawing/2018/hyperlinkcolor" val="tx"/>
                    </a:ext>
                  </a:extLst>
                </a:hlinkClick>
              </a:rPr>
              <a:t>19</a:t>
            </a:r>
          </a:p>
        </p:txBody>
      </p:sp>
      <p:sp>
        <p:nvSpPr>
          <p:cNvPr id="38" name="New shape"/>
          <p:cNvSpPr/>
          <p:nvPr/>
        </p:nvSpPr>
        <p:spPr>
          <a:xfrm>
            <a:off x="586800" y="48605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Revenues and wage costs of Premier League clubs in England 2020, by club</a:t>
            </a:r>
          </a:p>
        </p:txBody>
      </p:sp>
      <p:sp>
        <p:nvSpPr>
          <p:cNvPr id="39" name="New shape"/>
          <p:cNvSpPr/>
          <p:nvPr/>
        </p:nvSpPr>
        <p:spPr>
          <a:xfrm>
            <a:off x="5544000" y="503085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0" action="ppaction://hlinksldjump">
                  <a:extLst>
                    <a:ext uri="{A12FA001-AC4F-418D-AE19-62706E023703}">
                      <ahyp:hlinkClr xmlns:ahyp="http://schemas.microsoft.com/office/drawing/2018/hyperlinkcolor" val="tx"/>
                    </a:ext>
                  </a:extLst>
                </a:hlinkClick>
              </a:rPr>
              <a:t>20</a:t>
            </a:r>
          </a:p>
        </p:txBody>
      </p:sp>
      <p:sp>
        <p:nvSpPr>
          <p:cNvPr id="40" name="New shape"/>
          <p:cNvSpPr/>
          <p:nvPr/>
        </p:nvSpPr>
        <p:spPr>
          <a:xfrm>
            <a:off x="586800" y="503085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UK: Premier League and Football League clubs relegation impact on attendance 2018-19</a:t>
            </a:r>
          </a:p>
        </p:txBody>
      </p:sp>
      <p:sp>
        <p:nvSpPr>
          <p:cNvPr id="41" name="New shape"/>
          <p:cNvSpPr/>
          <p:nvPr/>
        </p:nvSpPr>
        <p:spPr>
          <a:xfrm>
            <a:off x="5544000" y="520113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1" action="ppaction://hlinksldjump">
                  <a:extLst>
                    <a:ext uri="{A12FA001-AC4F-418D-AE19-62706E023703}">
                      <ahyp:hlinkClr xmlns:ahyp="http://schemas.microsoft.com/office/drawing/2018/hyperlinkcolor" val="tx"/>
                    </a:ext>
                  </a:extLst>
                </a:hlinkClick>
              </a:rPr>
              <a:t>21</a:t>
            </a:r>
          </a:p>
        </p:txBody>
      </p:sp>
      <p:sp>
        <p:nvSpPr>
          <p:cNvPr id="42" name="New shape"/>
          <p:cNvSpPr/>
          <p:nvPr/>
        </p:nvSpPr>
        <p:spPr>
          <a:xfrm>
            <a:off x="586800" y="520113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Jersey kit sponsorships in the Premier League by club 2021/22</a:t>
            </a:r>
          </a:p>
        </p:txBody>
      </p:sp>
      <p:sp>
        <p:nvSpPr>
          <p:cNvPr id="43" name="New shape"/>
          <p:cNvSpPr/>
          <p:nvPr/>
        </p:nvSpPr>
        <p:spPr>
          <a:xfrm>
            <a:off x="5544000" y="537141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2" action="ppaction://hlinksldjump">
                  <a:extLst>
                    <a:ext uri="{A12FA001-AC4F-418D-AE19-62706E023703}">
                      <ahyp:hlinkClr xmlns:ahyp="http://schemas.microsoft.com/office/drawing/2018/hyperlinkcolor" val="tx"/>
                    </a:ext>
                  </a:extLst>
                </a:hlinkClick>
              </a:rPr>
              <a:t>22</a:t>
            </a:r>
          </a:p>
        </p:txBody>
      </p:sp>
      <p:sp>
        <p:nvSpPr>
          <p:cNvPr id="44" name="New shape"/>
          <p:cNvSpPr/>
          <p:nvPr/>
        </p:nvSpPr>
        <p:spPr>
          <a:xfrm>
            <a:off x="586800" y="537141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Average per game attendance English Premier League 2010-2022</a:t>
            </a:r>
          </a:p>
        </p:txBody>
      </p:sp>
      <p:sp>
        <p:nvSpPr>
          <p:cNvPr id="45" name="New shape"/>
          <p:cNvSpPr/>
          <p:nvPr/>
        </p:nvSpPr>
        <p:spPr>
          <a:xfrm>
            <a:off x="10915200" y="18828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3" action="ppaction://hlinksldjump">
                  <a:extLst>
                    <a:ext uri="{A12FA001-AC4F-418D-AE19-62706E023703}">
                      <ahyp:hlinkClr xmlns:ahyp="http://schemas.microsoft.com/office/drawing/2018/hyperlinkcolor" val="tx"/>
                    </a:ext>
                  </a:extLst>
                </a:hlinkClick>
              </a:rPr>
              <a:t>23</a:t>
            </a:r>
          </a:p>
        </p:txBody>
      </p:sp>
      <p:sp>
        <p:nvSpPr>
          <p:cNvPr id="46" name="New shape"/>
          <p:cNvSpPr/>
          <p:nvPr/>
        </p:nvSpPr>
        <p:spPr>
          <a:xfrm>
            <a:off x="5958000" y="18828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Capacity of Premier League stadiums 2021/22</a:t>
            </a:r>
          </a:p>
        </p:txBody>
      </p:sp>
      <p:sp>
        <p:nvSpPr>
          <p:cNvPr id="47" name="New shape"/>
          <p:cNvSpPr/>
          <p:nvPr/>
        </p:nvSpPr>
        <p:spPr>
          <a:xfrm>
            <a:off x="10915200" y="20530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4" action="ppaction://hlinksldjump">
                  <a:extLst>
                    <a:ext uri="{A12FA001-AC4F-418D-AE19-62706E023703}">
                      <ahyp:hlinkClr xmlns:ahyp="http://schemas.microsoft.com/office/drawing/2018/hyperlinkcolor" val="tx"/>
                    </a:ext>
                  </a:extLst>
                </a:hlinkClick>
              </a:rPr>
              <a:t>24</a:t>
            </a:r>
          </a:p>
        </p:txBody>
      </p:sp>
      <p:sp>
        <p:nvSpPr>
          <p:cNvPr id="48" name="New shape"/>
          <p:cNvSpPr/>
          <p:nvPr/>
        </p:nvSpPr>
        <p:spPr>
          <a:xfrm>
            <a:off x="5958000" y="20530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Barclays Premier League clubs ranked by average attendance 2021/22</a:t>
            </a:r>
          </a:p>
        </p:txBody>
      </p:sp>
      <p:sp>
        <p:nvSpPr>
          <p:cNvPr id="49" name="New shape"/>
          <p:cNvSpPr/>
          <p:nvPr/>
        </p:nvSpPr>
        <p:spPr>
          <a:xfrm>
            <a:off x="10915200" y="222335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5" action="ppaction://hlinksldjump">
                  <a:extLst>
                    <a:ext uri="{A12FA001-AC4F-418D-AE19-62706E023703}">
                      <ahyp:hlinkClr xmlns:ahyp="http://schemas.microsoft.com/office/drawing/2018/hyperlinkcolor" val="tx"/>
                    </a:ext>
                  </a:extLst>
                </a:hlinkClick>
              </a:rPr>
              <a:t>25</a:t>
            </a:r>
          </a:p>
        </p:txBody>
      </p:sp>
      <p:sp>
        <p:nvSpPr>
          <p:cNvPr id="50" name="New shape"/>
          <p:cNvSpPr/>
          <p:nvPr/>
        </p:nvSpPr>
        <p:spPr>
          <a:xfrm>
            <a:off x="5958000" y="222335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English Premier League: average first-team player pay per year in the UK in 2021/22</a:t>
            </a:r>
          </a:p>
        </p:txBody>
      </p:sp>
      <p:sp>
        <p:nvSpPr>
          <p:cNvPr id="51" name="New shape"/>
          <p:cNvSpPr/>
          <p:nvPr/>
        </p:nvSpPr>
        <p:spPr>
          <a:xfrm>
            <a:off x="5958000" y="2520634"/>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03 Bundesliga</a:t>
            </a:r>
          </a:p>
        </p:txBody>
      </p:sp>
      <p:sp>
        <p:nvSpPr>
          <p:cNvPr id="52" name="New shape"/>
          <p:cNvSpPr/>
          <p:nvPr/>
        </p:nvSpPr>
        <p:spPr>
          <a:xfrm>
            <a:off x="10915200" y="2754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6" action="ppaction://hlinksldjump">
                  <a:extLst>
                    <a:ext uri="{A12FA001-AC4F-418D-AE19-62706E023703}">
                      <ahyp:hlinkClr xmlns:ahyp="http://schemas.microsoft.com/office/drawing/2018/hyperlinkcolor" val="tx"/>
                    </a:ext>
                  </a:extLst>
                </a:hlinkClick>
              </a:rPr>
              <a:t>27</a:t>
            </a:r>
          </a:p>
        </p:txBody>
      </p:sp>
      <p:sp>
        <p:nvSpPr>
          <p:cNvPr id="53" name="New shape"/>
          <p:cNvSpPr/>
          <p:nvPr/>
        </p:nvSpPr>
        <p:spPr>
          <a:xfrm>
            <a:off x="5958000" y="2754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German Bundesliga (top-tier soccer league) revenue 2008-2021, by segment</a:t>
            </a:r>
          </a:p>
        </p:txBody>
      </p:sp>
      <p:sp>
        <p:nvSpPr>
          <p:cNvPr id="54" name="New shape"/>
          <p:cNvSpPr/>
          <p:nvPr/>
        </p:nvSpPr>
        <p:spPr>
          <a:xfrm>
            <a:off x="10915200" y="292435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7" action="ppaction://hlinksldjump">
                  <a:extLst>
                    <a:ext uri="{A12FA001-AC4F-418D-AE19-62706E023703}">
                      <ahyp:hlinkClr xmlns:ahyp="http://schemas.microsoft.com/office/drawing/2018/hyperlinkcolor" val="tx"/>
                    </a:ext>
                  </a:extLst>
                </a:hlinkClick>
              </a:rPr>
              <a:t>28</a:t>
            </a:r>
          </a:p>
        </p:txBody>
      </p:sp>
      <p:sp>
        <p:nvSpPr>
          <p:cNvPr id="55" name="New shape"/>
          <p:cNvSpPr/>
          <p:nvPr/>
        </p:nvSpPr>
        <p:spPr>
          <a:xfrm>
            <a:off x="5958000" y="292435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German Bundesliga (top-tier soccer league) expenditure 2008-2021, by segment</a:t>
            </a:r>
          </a:p>
        </p:txBody>
      </p:sp>
      <p:sp>
        <p:nvSpPr>
          <p:cNvPr id="56" name="New shape"/>
          <p:cNvSpPr/>
          <p:nvPr/>
        </p:nvSpPr>
        <p:spPr>
          <a:xfrm>
            <a:off x="10915200" y="309463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8" action="ppaction://hlinksldjump">
                  <a:extLst>
                    <a:ext uri="{A12FA001-AC4F-418D-AE19-62706E023703}">
                      <ahyp:hlinkClr xmlns:ahyp="http://schemas.microsoft.com/office/drawing/2018/hyperlinkcolor" val="tx"/>
                    </a:ext>
                  </a:extLst>
                </a:hlinkClick>
              </a:rPr>
              <a:t>29</a:t>
            </a:r>
          </a:p>
        </p:txBody>
      </p:sp>
      <p:sp>
        <p:nvSpPr>
          <p:cNvPr id="57" name="New shape"/>
          <p:cNvSpPr/>
          <p:nvPr/>
        </p:nvSpPr>
        <p:spPr>
          <a:xfrm>
            <a:off x="5958000" y="309463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Brand value of Bundesliga (Germany) football teams 2011-2018</a:t>
            </a:r>
          </a:p>
        </p:txBody>
      </p:sp>
      <p:sp>
        <p:nvSpPr>
          <p:cNvPr id="58" name="New shape"/>
          <p:cNvSpPr/>
          <p:nvPr/>
        </p:nvSpPr>
        <p:spPr>
          <a:xfrm>
            <a:off x="10915200" y="326491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9" action="ppaction://hlinksldjump">
                  <a:extLst>
                    <a:ext uri="{A12FA001-AC4F-418D-AE19-62706E023703}">
                      <ahyp:hlinkClr xmlns:ahyp="http://schemas.microsoft.com/office/drawing/2018/hyperlinkcolor" val="tx"/>
                    </a:ext>
                  </a:extLst>
                </a:hlinkClick>
              </a:rPr>
              <a:t>30</a:t>
            </a:r>
          </a:p>
        </p:txBody>
      </p:sp>
      <p:sp>
        <p:nvSpPr>
          <p:cNvPr id="59" name="New shape"/>
          <p:cNvSpPr/>
          <p:nvPr/>
        </p:nvSpPr>
        <p:spPr>
          <a:xfrm>
            <a:off x="5958000" y="326491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German Bundesliga stadium naming rights revenue 2019/20</a:t>
            </a:r>
          </a:p>
        </p:txBody>
      </p:sp>
      <p:sp>
        <p:nvSpPr>
          <p:cNvPr id="60" name="New shape"/>
          <p:cNvSpPr/>
          <p:nvPr/>
        </p:nvSpPr>
        <p:spPr>
          <a:xfrm>
            <a:off x="10915200" y="343518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0" action="ppaction://hlinksldjump">
                  <a:extLst>
                    <a:ext uri="{A12FA001-AC4F-418D-AE19-62706E023703}">
                      <ahyp:hlinkClr xmlns:ahyp="http://schemas.microsoft.com/office/drawing/2018/hyperlinkcolor" val="tx"/>
                    </a:ext>
                  </a:extLst>
                </a:hlinkClick>
              </a:rPr>
              <a:t>31</a:t>
            </a:r>
          </a:p>
        </p:txBody>
      </p:sp>
      <p:sp>
        <p:nvSpPr>
          <p:cNvPr id="61" name="New shape"/>
          <p:cNvSpPr/>
          <p:nvPr/>
        </p:nvSpPr>
        <p:spPr>
          <a:xfrm>
            <a:off x="5958000" y="343518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Kit sponsorship revenue of the German Bundesliga 2012-2020</a:t>
            </a:r>
          </a:p>
        </p:txBody>
      </p:sp>
      <p:sp>
        <p:nvSpPr>
          <p:cNvPr id="62" name="New shape"/>
          <p:cNvSpPr/>
          <p:nvPr/>
        </p:nvSpPr>
        <p:spPr>
          <a:xfrm>
            <a:off x="10915200" y="360546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1" action="ppaction://hlinksldjump">
                  <a:extLst>
                    <a:ext uri="{A12FA001-AC4F-418D-AE19-62706E023703}">
                      <ahyp:hlinkClr xmlns:ahyp="http://schemas.microsoft.com/office/drawing/2018/hyperlinkcolor" val="tx"/>
                    </a:ext>
                  </a:extLst>
                </a:hlinkClick>
              </a:rPr>
              <a:t>32</a:t>
            </a:r>
          </a:p>
        </p:txBody>
      </p:sp>
      <p:sp>
        <p:nvSpPr>
          <p:cNvPr id="63" name="New shape"/>
          <p:cNvSpPr/>
          <p:nvPr/>
        </p:nvSpPr>
        <p:spPr>
          <a:xfrm>
            <a:off x="5958000" y="360546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Kit sponsorship revenue of German Bundesliga clubs 2020/21</a:t>
            </a:r>
          </a:p>
        </p:txBody>
      </p:sp>
      <p:sp>
        <p:nvSpPr>
          <p:cNvPr id="64" name="New shape"/>
          <p:cNvSpPr/>
          <p:nvPr/>
        </p:nvSpPr>
        <p:spPr>
          <a:xfrm>
            <a:off x="10915200" y="377574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2" action="ppaction://hlinksldjump">
                  <a:extLst>
                    <a:ext uri="{A12FA001-AC4F-418D-AE19-62706E023703}">
                      <ahyp:hlinkClr xmlns:ahyp="http://schemas.microsoft.com/office/drawing/2018/hyperlinkcolor" val="tx"/>
                    </a:ext>
                  </a:extLst>
                </a:hlinkClick>
              </a:rPr>
              <a:t>33</a:t>
            </a:r>
          </a:p>
        </p:txBody>
      </p:sp>
      <p:sp>
        <p:nvSpPr>
          <p:cNvPr id="65" name="New shape"/>
          <p:cNvSpPr/>
          <p:nvPr/>
        </p:nvSpPr>
        <p:spPr>
          <a:xfrm>
            <a:off x="5958000" y="377574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German 1. Bundesliga number of staff / employees 2020/21</a:t>
            </a:r>
          </a:p>
        </p:txBody>
      </p:sp>
      <p:sp>
        <p:nvSpPr>
          <p:cNvPr id="66" name="New shape"/>
          <p:cNvSpPr/>
          <p:nvPr/>
        </p:nvSpPr>
        <p:spPr>
          <a:xfrm>
            <a:off x="10915200" y="394602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3" action="ppaction://hlinksldjump">
                  <a:extLst>
                    <a:ext uri="{A12FA001-AC4F-418D-AE19-62706E023703}">
                      <ahyp:hlinkClr xmlns:ahyp="http://schemas.microsoft.com/office/drawing/2018/hyperlinkcolor" val="tx"/>
                    </a:ext>
                  </a:extLst>
                </a:hlinkClick>
              </a:rPr>
              <a:t>34</a:t>
            </a:r>
          </a:p>
        </p:txBody>
      </p:sp>
      <p:sp>
        <p:nvSpPr>
          <p:cNvPr id="67" name="New shape"/>
          <p:cNvSpPr/>
          <p:nvPr/>
        </p:nvSpPr>
        <p:spPr>
          <a:xfrm>
            <a:off x="5958000" y="394602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Average player salary in the Bundesliga 2019/20, by team</a:t>
            </a:r>
          </a:p>
        </p:txBody>
      </p:sp>
      <p:sp>
        <p:nvSpPr>
          <p:cNvPr id="68" name="New shape"/>
          <p:cNvSpPr/>
          <p:nvPr/>
        </p:nvSpPr>
        <p:spPr>
          <a:xfrm>
            <a:off x="10915200" y="411630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4" action="ppaction://hlinksldjump">
                  <a:extLst>
                    <a:ext uri="{A12FA001-AC4F-418D-AE19-62706E023703}">
                      <ahyp:hlinkClr xmlns:ahyp="http://schemas.microsoft.com/office/drawing/2018/hyperlinkcolor" val="tx"/>
                    </a:ext>
                  </a:extLst>
                </a:hlinkClick>
              </a:rPr>
              <a:t>35</a:t>
            </a:r>
          </a:p>
        </p:txBody>
      </p:sp>
      <p:sp>
        <p:nvSpPr>
          <p:cNvPr id="69" name="New shape"/>
          <p:cNvSpPr/>
          <p:nvPr/>
        </p:nvSpPr>
        <p:spPr>
          <a:xfrm>
            <a:off x="5958000" y="411630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1. German football Bundesliga average per game attendance 2021/22</a:t>
            </a:r>
          </a:p>
        </p:txBody>
      </p:sp>
      <p:sp>
        <p:nvSpPr>
          <p:cNvPr id="70" name="New shape"/>
          <p:cNvSpPr/>
          <p:nvPr/>
        </p:nvSpPr>
        <p:spPr>
          <a:xfrm>
            <a:off x="10915200" y="428657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5" action="ppaction://hlinksldjump">
                  <a:extLst>
                    <a:ext uri="{A12FA001-AC4F-418D-AE19-62706E023703}">
                      <ahyp:hlinkClr xmlns:ahyp="http://schemas.microsoft.com/office/drawing/2018/hyperlinkcolor" val="tx"/>
                    </a:ext>
                  </a:extLst>
                </a:hlinkClick>
              </a:rPr>
              <a:t>36</a:t>
            </a:r>
          </a:p>
        </p:txBody>
      </p:sp>
      <p:sp>
        <p:nvSpPr>
          <p:cNvPr id="71" name="New shape"/>
          <p:cNvSpPr/>
          <p:nvPr/>
        </p:nvSpPr>
        <p:spPr>
          <a:xfrm>
            <a:off x="5958000" y="428657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German soccer Bundesliga stadiums ranked by capacity 2021/22</a:t>
            </a:r>
          </a:p>
        </p:txBody>
      </p:sp>
      <p:sp>
        <p:nvSpPr>
          <p:cNvPr id="72" name="New shape"/>
          <p:cNvSpPr/>
          <p:nvPr/>
        </p:nvSpPr>
        <p:spPr>
          <a:xfrm>
            <a:off x="10915200" y="445685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6" action="ppaction://hlinksldjump">
                  <a:extLst>
                    <a:ext uri="{A12FA001-AC4F-418D-AE19-62706E023703}">
                      <ahyp:hlinkClr xmlns:ahyp="http://schemas.microsoft.com/office/drawing/2018/hyperlinkcolor" val="tx"/>
                    </a:ext>
                  </a:extLst>
                </a:hlinkClick>
              </a:rPr>
              <a:t>37</a:t>
            </a:r>
          </a:p>
        </p:txBody>
      </p:sp>
      <p:sp>
        <p:nvSpPr>
          <p:cNvPr id="73" name="New shape"/>
          <p:cNvSpPr/>
          <p:nvPr/>
        </p:nvSpPr>
        <p:spPr>
          <a:xfrm>
            <a:off x="5958000" y="445685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German soccer Bundesliga clubs average attendance 2021/22</a:t>
            </a:r>
          </a:p>
        </p:txBody>
      </p:sp>
      <p:sp>
        <p:nvSpPr>
          <p:cNvPr id="74" name="New shape"/>
          <p:cNvSpPr/>
          <p:nvPr/>
        </p:nvSpPr>
        <p:spPr>
          <a:xfrm>
            <a:off x="10915200" y="462713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7" action="ppaction://hlinksldjump">
                  <a:extLst>
                    <a:ext uri="{A12FA001-AC4F-418D-AE19-62706E023703}">
                      <ahyp:hlinkClr xmlns:ahyp="http://schemas.microsoft.com/office/drawing/2018/hyperlinkcolor" val="tx"/>
                    </a:ext>
                  </a:extLst>
                </a:hlinkClick>
              </a:rPr>
              <a:t>38</a:t>
            </a:r>
          </a:p>
        </p:txBody>
      </p:sp>
      <p:sp>
        <p:nvSpPr>
          <p:cNvPr id="75" name="New shape"/>
          <p:cNvSpPr/>
          <p:nvPr/>
        </p:nvSpPr>
        <p:spPr>
          <a:xfrm>
            <a:off x="5958000" y="462713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Bundesliga clubs ranked by viewing audience on Sky Deutschland in Germany 2019/2020</a:t>
            </a:r>
          </a:p>
        </p:txBody>
      </p:sp>
      <p:sp>
        <p:nvSpPr>
          <p:cNvPr id="76" name="New shape"/>
          <p:cNvSpPr/>
          <p:nvPr/>
        </p:nvSpPr>
        <p:spPr>
          <a:xfrm>
            <a:off x="5958000" y="4924413"/>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04 La Liga</a:t>
            </a:r>
          </a:p>
        </p:txBody>
      </p:sp>
      <p:sp>
        <p:nvSpPr>
          <p:cNvPr id="77" name="New shape"/>
          <p:cNvSpPr/>
          <p:nvPr/>
        </p:nvSpPr>
        <p:spPr>
          <a:xfrm>
            <a:off x="10915200" y="515785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8" action="ppaction://hlinksldjump">
                  <a:extLst>
                    <a:ext uri="{A12FA001-AC4F-418D-AE19-62706E023703}">
                      <ahyp:hlinkClr xmlns:ahyp="http://schemas.microsoft.com/office/drawing/2018/hyperlinkcolor" val="tx"/>
                    </a:ext>
                  </a:extLst>
                </a:hlinkClick>
              </a:rPr>
              <a:t>40</a:t>
            </a:r>
          </a:p>
        </p:txBody>
      </p:sp>
      <p:sp>
        <p:nvSpPr>
          <p:cNvPr id="78" name="New shape"/>
          <p:cNvSpPr/>
          <p:nvPr/>
        </p:nvSpPr>
        <p:spPr>
          <a:xfrm>
            <a:off x="5958000" y="515785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La Liga: TV rights revenue of football teams 2020/2021</a:t>
            </a:r>
          </a:p>
        </p:txBody>
      </p:sp>
      <p:sp>
        <p:nvSpPr>
          <p:cNvPr id="79" name="New shape"/>
          <p:cNvSpPr/>
          <p:nvPr/>
        </p:nvSpPr>
        <p:spPr>
          <a:xfrm>
            <a:off x="10915200" y="532813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9" action="ppaction://hlinksldjump">
                  <a:extLst>
                    <a:ext uri="{A12FA001-AC4F-418D-AE19-62706E023703}">
                      <ahyp:hlinkClr xmlns:ahyp="http://schemas.microsoft.com/office/drawing/2018/hyperlinkcolor" val="tx"/>
                    </a:ext>
                  </a:extLst>
                </a:hlinkClick>
              </a:rPr>
              <a:t>41</a:t>
            </a:r>
          </a:p>
        </p:txBody>
      </p:sp>
      <p:sp>
        <p:nvSpPr>
          <p:cNvPr id="80" name="New shape"/>
          <p:cNvSpPr/>
          <p:nvPr/>
        </p:nvSpPr>
        <p:spPr>
          <a:xfrm>
            <a:off x="5958000" y="532813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Brand value of first division (Spain) football teams 2011-2018</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statistic shows the Revenues and wage costs of Premier League clubs in England from 2017 to 2020, by club. In the 2019/20 season, the revenues of Manchester United amounted to 509 million euros, whereas the wage costs amounted to 284 million euros.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Kingdom; 2019/20; * Data not provided by the source.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Deloitte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19</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Revenues and wage costs of Premier League clubs in England in 2019/20, by club (in million euros)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Revenues and wage costs of Premier League clubs in England 2020, by club</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statistic shows the average attendance of relegated Premier League and Football League clubs in United Kingdom (UK) from 2018 to 2019. Between 2018 and 2019 the average attendance of Swansea City fell from 20,623 to 18,758.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Kingdom; 2015 to 2019 </a:t>
            </a:r>
          </a:p>
          <a:p>
            <a:r>
              <a:rPr sz="600" b="1">
                <a:solidFill>
                  <a:srgbClr val="0F2741"/>
                </a:solidFill>
                <a:latin typeface="Open Sans"/>
              </a:rPr>
              <a:t>Source(s): </a:t>
            </a:r>
            <a:r>
              <a:rPr sz="600" b="0">
                <a:solidFill>
                  <a:srgbClr val="0F2741"/>
                </a:solidFill>
                <a:latin typeface="Open Sans"/>
              </a:rPr>
              <a:t>Deloitte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20</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Average attendance of relegated Premier League and Football League clubs in United Kingdom (UK) in 2018 and 2019</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UK: Premier League and Football League clubs relegation impact on attendance 2018-19</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Having signed a lucrative seven-year deal with Chevrolet before the 2014-15 season, Manchester United`s revenue from kit sponsorships reached 64 million British Pounds in the 2019/20 season but after the switch to TeamViewer in 2021, it returned to an annual 47 million British pounds.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Kingdom (England); 2021/22; * Value not reported.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PlanetFootball; Sporting Intelligence; SportsPro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38" r:id="rId8" imgW="2203200" imgH="629486" progId=".xls">
                  <p:embed/>
                </p:oleObj>
              </mc:Choice>
              <mc:Fallback>
                <p:oleObj r:id="rId8" imgW="2203200" imgH="629486" progId=".xls">
                  <p:embed/>
                  <p:pic>
                    <p:nvPicPr>
                      <p:cNvPr id="0" name="OLE substitute image"/>
                      <p:cNvPicPr/>
                      <p:nvPr/>
                    </p:nvPicPr>
                    <p:blipFill>
                      <a:blip r:embed="rId10"/>
                      <a:srcRect t="100000" b="-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p:cNvSpPr/>
          <p:nvPr/>
        </p:nvSpPr>
        <p:spPr>
          <a:xfrm>
            <a:off x="4316800" y="1882800"/>
            <a:ext cx="3556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Kit sponsorship revenue in million GBP</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21</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Value of jersey kit main sponsorships in the Barclays Premier League in 2021/22, by club (in million GBP)</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Jersey kit sponsorships in the Premier League by club 2021/22</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average attendance at games football games within the English Premier League, commonly referred to as the Premier League, has exhibited a gradual increase from 34,215 attendees per game in 2009/2010 to 38,484 attendees per game in 2018/19. In 2020/21, the average attendance at the games fell to its lowest value throughout this period with only 461 attendees per game. This significant reduction in attendance can be explained by the fact that many of the fixtures within this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Kingdom (England); 2009/10 to 2020/21.; * Many of the games within the 2019/20 and 2020/21 season were played behind closed doors because of the COVID-19 pandemic.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worldfootball.net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22</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Average attendance at games of the English Premier League from 2009/10 to 2021/22</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Average per game attendance English Premier League 2010-2022</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Old Trafford, home to Manchester United, is the biggest stadium in the English Premier League, with a capacity of 74,140. It is the second-largest football stadium in the United Kingdom (UK), behind only the national stadium, Wembley, which has a capacity of 90,000.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Kingdom; 2021</a:t>
            </a:r>
          </a:p>
          <a:p>
            <a:r>
              <a:rPr sz="600" b="1">
                <a:solidFill>
                  <a:srgbClr val="0F2741"/>
                </a:solidFill>
                <a:latin typeface="Open Sans"/>
              </a:rPr>
              <a:t>Source(s): </a:t>
            </a:r>
            <a:r>
              <a:rPr sz="600" b="0">
                <a:solidFill>
                  <a:srgbClr val="0F2741"/>
                </a:solidFill>
                <a:latin typeface="Open Sans"/>
              </a:rPr>
              <a:t>Premier League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39" r:id="rId8" imgW="2203200" imgH="629486" progId=".xls">
                  <p:embed/>
                </p:oleObj>
              </mc:Choice>
              <mc:Fallback>
                <p:oleObj r:id="rId8" imgW="2203200" imgH="629486" progId=".xls">
                  <p:embed/>
                  <p:pic>
                    <p:nvPicPr>
                      <p:cNvPr id="0" name="OLE substitute image"/>
                      <p:cNvPicPr/>
                      <p:nvPr/>
                    </p:nvPicPr>
                    <p:blipFill>
                      <a:blip r:embed="rId10"/>
                      <a:srcRect t="100000" b="-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p:cNvSpPr/>
          <p:nvPr/>
        </p:nvSpPr>
        <p:spPr>
          <a:xfrm>
            <a:off x="5205800" y="1882800"/>
            <a:ext cx="1778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Stadium capacity</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23</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Premier League teams ranked by stadium capacity in the 2021/22 season</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Capacity of Premier League stadiums 2021/22</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With an average home match attendance of roughly 73 thousand, Manchester United recorded the highest average attendance in the 2021/22 Premier League season. This comes after soccer leagues of all levels had to restrict themeselves for COVID-19. In the first season to go fully back at it in the stadiums, the Premier League bounces back strong showing higher overall attendance numbers than Germany's Bundesliga, which lead in attendance prior to the pandemic.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Kingdom (England); 2021/22</a:t>
            </a:r>
          </a:p>
          <a:p>
            <a:r>
              <a:rPr sz="600" b="1">
                <a:solidFill>
                  <a:srgbClr val="0F2741"/>
                </a:solidFill>
                <a:latin typeface="Open Sans"/>
              </a:rPr>
              <a:t>Source(s): </a:t>
            </a:r>
            <a:r>
              <a:rPr sz="600" b="0">
                <a:solidFill>
                  <a:srgbClr val="0F2741"/>
                </a:solidFill>
                <a:latin typeface="Open Sans"/>
              </a:rPr>
              <a:t>worldfootball.net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0" r:id="rId8" imgW="2203200" imgH="629486" progId=".xls">
                  <p:embed/>
                </p:oleObj>
              </mc:Choice>
              <mc:Fallback>
                <p:oleObj r:id="rId8" imgW="2203200" imgH="629486" progId=".xls">
                  <p:embed/>
                  <p:pic>
                    <p:nvPicPr>
                      <p:cNvPr id="0" name="OLE substitute image"/>
                      <p:cNvPicPr/>
                      <p:nvPr/>
                    </p:nvPicPr>
                    <p:blipFill>
                      <a:blip r:embed="rId10"/>
                      <a:srcRect t="100000" b="-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p:cNvSpPr/>
          <p:nvPr/>
        </p:nvSpPr>
        <p:spPr>
          <a:xfrm>
            <a:off x="5097850" y="1882800"/>
            <a:ext cx="19939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Average attendance</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24</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Clubs of the English Premier League ranked by average attendance in the 2021/22 season</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Barclays Premier League clubs ranked by average attendance 2021/22</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During the 2021/22 Premier League football season, Manchester United paid the highest average salary to players throughout the year, at 6.52 million British pounds. The second highest average annual first-team player salary in the Premier League for the season was paid by Manchester City with 5.66 million British pounds on average.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Kingdom; 2021 to 2022.</a:t>
            </a:r>
          </a:p>
          <a:p>
            <a:r>
              <a:rPr sz="600" b="1">
                <a:solidFill>
                  <a:srgbClr val="0F2741"/>
                </a:solidFill>
                <a:latin typeface="Open Sans"/>
              </a:rPr>
              <a:t>Source(s): </a:t>
            </a:r>
            <a:r>
              <a:rPr sz="600" b="0">
                <a:solidFill>
                  <a:srgbClr val="0F2741"/>
                </a:solidFill>
                <a:latin typeface="Open Sans"/>
              </a:rPr>
              <a:t>Premier League; Soccerprime; Sporting Intelligence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1" r:id="rId8" imgW="2203200" imgH="629486" progId=".xls">
                  <p:embed/>
                </p:oleObj>
              </mc:Choice>
              <mc:Fallback>
                <p:oleObj r:id="rId8" imgW="2203200" imgH="629486" progId=".xls">
                  <p:embed/>
                  <p:pic>
                    <p:nvPicPr>
                      <p:cNvPr id="0" name="OLE substitute image"/>
                      <p:cNvPicPr/>
                      <p:nvPr/>
                    </p:nvPicPr>
                    <p:blipFill>
                      <a:blip r:embed="rId10"/>
                      <a:srcRect t="100000" b="-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p:cNvSpPr/>
          <p:nvPr/>
        </p:nvSpPr>
        <p:spPr>
          <a:xfrm>
            <a:off x="4805750" y="1882800"/>
            <a:ext cx="2578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Average pay in million GBP</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25</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Average annual first-team player salary in the English Premier League in the United Kingdom (UK) in 2021/22, by football club (in million GBP)</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English Premier League: average first-team player pay per year in the UK in 2021/22</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New shap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Bundesliga</a:t>
            </a:r>
          </a:p>
        </p:txBody>
      </p:sp>
      <p:sp>
        <p:nvSpPr>
          <p:cNvPr id="3" name="New shap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03</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statistic depicts the revenue of the 18 clubs of the German Bundesliga from 2008/09 to 2020/21, broken down by segment. In the 2020/21 season, the revenue from merchandising was at about 182 million euros.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Germany; 2008/09 to 2020/21</a:t>
            </a:r>
          </a:p>
          <a:p>
            <a:r>
              <a:rPr sz="600" b="1">
                <a:solidFill>
                  <a:srgbClr val="0F2741"/>
                </a:solidFill>
                <a:latin typeface="Open Sans"/>
              </a:rPr>
              <a:t>Source(s): </a:t>
            </a:r>
            <a:r>
              <a:rPr sz="600" b="0">
                <a:solidFill>
                  <a:srgbClr val="0F2741"/>
                </a:solidFill>
                <a:latin typeface="Open Sans"/>
              </a:rPr>
              <a:t>DFL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27</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Revenue of the German Bundesliga from 2008/09 to 2020/21, by segment (in million euros)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German Bundesliga (top-tier soccer league) revenue 2008-2021, by segment</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statistic depicts the expenditure of the German Bundesliga from 2008/09 to 2020/21, broken down by segment. In the 2020/21 season, the expenditure for transfers amounted to approximately 792 million euros.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Germany; 2008/09 to 2020/21</a:t>
            </a:r>
          </a:p>
          <a:p>
            <a:r>
              <a:rPr sz="600" b="1">
                <a:solidFill>
                  <a:srgbClr val="0F2741"/>
                </a:solidFill>
                <a:latin typeface="Open Sans"/>
              </a:rPr>
              <a:t>Source(s): </a:t>
            </a:r>
            <a:r>
              <a:rPr sz="600" b="0">
                <a:solidFill>
                  <a:srgbClr val="0F2741"/>
                </a:solidFill>
                <a:latin typeface="Open Sans"/>
              </a:rPr>
              <a:t>DFL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28</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Expenditure of the German Bundesliga from 2008/09 to 2020/21, by segment (in million euros)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German Bundesliga (top-tier soccer league) expenditure 2008-2021, by segment</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Table of Contents</a:t>
            </a:r>
          </a:p>
        </p:txBody>
      </p:sp>
      <p:sp>
        <p:nvSpPr>
          <p:cNvPr id="3"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a:t>
            </a:r>
          </a:p>
        </p:txBody>
      </p:sp>
      <p:sp>
        <p:nvSpPr>
          <p:cNvPr id="7" name="New shape"/>
          <p:cNvSpPr/>
          <p:nvPr/>
        </p:nvSpPr>
        <p:spPr>
          <a:xfrm>
            <a:off x="5544000" y="18828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5" action="ppaction://hlinksldjump">
                  <a:extLst>
                    <a:ext uri="{A12FA001-AC4F-418D-AE19-62706E023703}">
                      <ahyp:hlinkClr xmlns:ahyp="http://schemas.microsoft.com/office/drawing/2018/hyperlinkcolor" val="tx"/>
                    </a:ext>
                  </a:extLst>
                </a:hlinkClick>
              </a:rPr>
              <a:t>42</a:t>
            </a:r>
          </a:p>
        </p:txBody>
      </p:sp>
      <p:sp>
        <p:nvSpPr>
          <p:cNvPr id="8" name="New shape"/>
          <p:cNvSpPr/>
          <p:nvPr/>
        </p:nvSpPr>
        <p:spPr>
          <a:xfrm>
            <a:off x="586800" y="18828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La Liga: teams' salary cap 2021/2022</a:t>
            </a:r>
          </a:p>
        </p:txBody>
      </p:sp>
      <p:sp>
        <p:nvSpPr>
          <p:cNvPr id="9" name="New shape"/>
          <p:cNvSpPr/>
          <p:nvPr/>
        </p:nvSpPr>
        <p:spPr>
          <a:xfrm>
            <a:off x="5544000" y="20530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6" action="ppaction://hlinksldjump">
                  <a:extLst>
                    <a:ext uri="{A12FA001-AC4F-418D-AE19-62706E023703}">
                      <ahyp:hlinkClr xmlns:ahyp="http://schemas.microsoft.com/office/drawing/2018/hyperlinkcolor" val="tx"/>
                    </a:ext>
                  </a:extLst>
                </a:hlinkClick>
              </a:rPr>
              <a:t>43</a:t>
            </a:r>
          </a:p>
        </p:txBody>
      </p:sp>
      <p:sp>
        <p:nvSpPr>
          <p:cNvPr id="10" name="New shape"/>
          <p:cNvSpPr/>
          <p:nvPr/>
        </p:nvSpPr>
        <p:spPr>
          <a:xfrm>
            <a:off x="586800" y="20530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La Liga: stadiums' capacity 2021/2022</a:t>
            </a:r>
          </a:p>
        </p:txBody>
      </p:sp>
      <p:sp>
        <p:nvSpPr>
          <p:cNvPr id="11" name="New shape"/>
          <p:cNvSpPr/>
          <p:nvPr/>
        </p:nvSpPr>
        <p:spPr>
          <a:xfrm>
            <a:off x="5544000" y="222335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7" action="ppaction://hlinksldjump">
                  <a:extLst>
                    <a:ext uri="{A12FA001-AC4F-418D-AE19-62706E023703}">
                      <ahyp:hlinkClr xmlns:ahyp="http://schemas.microsoft.com/office/drawing/2018/hyperlinkcolor" val="tx"/>
                    </a:ext>
                  </a:extLst>
                </a:hlinkClick>
              </a:rPr>
              <a:t>44</a:t>
            </a:r>
          </a:p>
        </p:txBody>
      </p:sp>
      <p:sp>
        <p:nvSpPr>
          <p:cNvPr id="12" name="New shape"/>
          <p:cNvSpPr/>
          <p:nvPr/>
        </p:nvSpPr>
        <p:spPr>
          <a:xfrm>
            <a:off x="586800" y="222335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La Liga: average football match attendance 2021/2022, by team</a:t>
            </a:r>
          </a:p>
        </p:txBody>
      </p:sp>
      <p:sp>
        <p:nvSpPr>
          <p:cNvPr id="13" name="New shape"/>
          <p:cNvSpPr/>
          <p:nvPr/>
        </p:nvSpPr>
        <p:spPr>
          <a:xfrm>
            <a:off x="5544000" y="239363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8" action="ppaction://hlinksldjump">
                  <a:extLst>
                    <a:ext uri="{A12FA001-AC4F-418D-AE19-62706E023703}">
                      <ahyp:hlinkClr xmlns:ahyp="http://schemas.microsoft.com/office/drawing/2018/hyperlinkcolor" val="tx"/>
                    </a:ext>
                  </a:extLst>
                </a:hlinkClick>
              </a:rPr>
              <a:t>45</a:t>
            </a:r>
          </a:p>
        </p:txBody>
      </p:sp>
      <p:sp>
        <p:nvSpPr>
          <p:cNvPr id="14" name="New shape"/>
          <p:cNvSpPr/>
          <p:nvPr/>
        </p:nvSpPr>
        <p:spPr>
          <a:xfrm>
            <a:off x="586800" y="239363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La Liga: average player salary 2020/2021, by club</a:t>
            </a:r>
          </a:p>
        </p:txBody>
      </p:sp>
      <p:sp>
        <p:nvSpPr>
          <p:cNvPr id="15" name="New shape"/>
          <p:cNvSpPr/>
          <p:nvPr/>
        </p:nvSpPr>
        <p:spPr>
          <a:xfrm>
            <a:off x="5544000" y="256391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9" action="ppaction://hlinksldjump">
                  <a:extLst>
                    <a:ext uri="{A12FA001-AC4F-418D-AE19-62706E023703}">
                      <ahyp:hlinkClr xmlns:ahyp="http://schemas.microsoft.com/office/drawing/2018/hyperlinkcolor" val="tx"/>
                    </a:ext>
                  </a:extLst>
                </a:hlinkClick>
              </a:rPr>
              <a:t>46</a:t>
            </a:r>
          </a:p>
        </p:txBody>
      </p:sp>
      <p:sp>
        <p:nvSpPr>
          <p:cNvPr id="16" name="New shape"/>
          <p:cNvSpPr/>
          <p:nvPr/>
        </p:nvSpPr>
        <p:spPr>
          <a:xfrm>
            <a:off x="586800" y="256391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Highest annual wages of football players in Spain 2015</a:t>
            </a:r>
          </a:p>
        </p:txBody>
      </p:sp>
      <p:sp>
        <p:nvSpPr>
          <p:cNvPr id="17" name="New shape"/>
          <p:cNvSpPr/>
          <p:nvPr/>
        </p:nvSpPr>
        <p:spPr>
          <a:xfrm>
            <a:off x="5544000" y="273419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0" action="ppaction://hlinksldjump">
                  <a:extLst>
                    <a:ext uri="{A12FA001-AC4F-418D-AE19-62706E023703}">
                      <ahyp:hlinkClr xmlns:ahyp="http://schemas.microsoft.com/office/drawing/2018/hyperlinkcolor" val="tx"/>
                    </a:ext>
                  </a:extLst>
                </a:hlinkClick>
              </a:rPr>
              <a:t>47</a:t>
            </a:r>
          </a:p>
        </p:txBody>
      </p:sp>
      <p:sp>
        <p:nvSpPr>
          <p:cNvPr id="18" name="New shape"/>
          <p:cNvSpPr/>
          <p:nvPr/>
        </p:nvSpPr>
        <p:spPr>
          <a:xfrm>
            <a:off x="586800" y="273419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La Liga: transfer fees 2010-2021</a:t>
            </a:r>
          </a:p>
        </p:txBody>
      </p:sp>
      <p:sp>
        <p:nvSpPr>
          <p:cNvPr id="19" name="New shape"/>
          <p:cNvSpPr/>
          <p:nvPr/>
        </p:nvSpPr>
        <p:spPr>
          <a:xfrm>
            <a:off x="5544000" y="290446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1" action="ppaction://hlinksldjump">
                  <a:extLst>
                    <a:ext uri="{A12FA001-AC4F-418D-AE19-62706E023703}">
                      <ahyp:hlinkClr xmlns:ahyp="http://schemas.microsoft.com/office/drawing/2018/hyperlinkcolor" val="tx"/>
                    </a:ext>
                  </a:extLst>
                </a:hlinkClick>
              </a:rPr>
              <a:t>48</a:t>
            </a:r>
          </a:p>
        </p:txBody>
      </p:sp>
      <p:sp>
        <p:nvSpPr>
          <p:cNvPr id="20" name="New shape"/>
          <p:cNvSpPr/>
          <p:nvPr/>
        </p:nvSpPr>
        <p:spPr>
          <a:xfrm>
            <a:off x="586800" y="290446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La Liga: most common match scores 2021/2022</a:t>
            </a:r>
          </a:p>
        </p:txBody>
      </p:sp>
      <p:sp>
        <p:nvSpPr>
          <p:cNvPr id="21" name="New shape"/>
          <p:cNvSpPr/>
          <p:nvPr/>
        </p:nvSpPr>
        <p:spPr>
          <a:xfrm>
            <a:off x="5544000" y="307474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2" action="ppaction://hlinksldjump">
                  <a:extLst>
                    <a:ext uri="{A12FA001-AC4F-418D-AE19-62706E023703}">
                      <ahyp:hlinkClr xmlns:ahyp="http://schemas.microsoft.com/office/drawing/2018/hyperlinkcolor" val="tx"/>
                    </a:ext>
                  </a:extLst>
                </a:hlinkClick>
              </a:rPr>
              <a:t>49</a:t>
            </a:r>
          </a:p>
        </p:txBody>
      </p:sp>
      <p:sp>
        <p:nvSpPr>
          <p:cNvPr id="22" name="New shape"/>
          <p:cNvSpPr/>
          <p:nvPr/>
        </p:nvSpPr>
        <p:spPr>
          <a:xfrm>
            <a:off x="586800" y="307474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La Liga: top goal scorer players 2021/2022</a:t>
            </a:r>
          </a:p>
        </p:txBody>
      </p:sp>
      <p:sp>
        <p:nvSpPr>
          <p:cNvPr id="23" name="New shape"/>
          <p:cNvSpPr/>
          <p:nvPr/>
        </p:nvSpPr>
        <p:spPr>
          <a:xfrm>
            <a:off x="5544000" y="324502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3" action="ppaction://hlinksldjump">
                  <a:extLst>
                    <a:ext uri="{A12FA001-AC4F-418D-AE19-62706E023703}">
                      <ahyp:hlinkClr xmlns:ahyp="http://schemas.microsoft.com/office/drawing/2018/hyperlinkcolor" val="tx"/>
                    </a:ext>
                  </a:extLst>
                </a:hlinkClick>
              </a:rPr>
              <a:t>50</a:t>
            </a:r>
          </a:p>
        </p:txBody>
      </p:sp>
      <p:sp>
        <p:nvSpPr>
          <p:cNvPr id="24" name="New shape"/>
          <p:cNvSpPr/>
          <p:nvPr/>
        </p:nvSpPr>
        <p:spPr>
          <a:xfrm>
            <a:off x="586800" y="324502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Brands on the PSAI for the Spanish men's football division La Liga Santander in 2017</a:t>
            </a:r>
          </a:p>
        </p:txBody>
      </p:sp>
      <p:sp>
        <p:nvSpPr>
          <p:cNvPr id="25" name="New shape"/>
          <p:cNvSpPr/>
          <p:nvPr/>
        </p:nvSpPr>
        <p:spPr>
          <a:xfrm>
            <a:off x="5544000" y="341530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4" action="ppaction://hlinksldjump">
                  <a:extLst>
                    <a:ext uri="{A12FA001-AC4F-418D-AE19-62706E023703}">
                      <ahyp:hlinkClr xmlns:ahyp="http://schemas.microsoft.com/office/drawing/2018/hyperlinkcolor" val="tx"/>
                    </a:ext>
                  </a:extLst>
                </a:hlinkClick>
              </a:rPr>
              <a:t>51</a:t>
            </a:r>
          </a:p>
        </p:txBody>
      </p:sp>
      <p:sp>
        <p:nvSpPr>
          <p:cNvPr id="26" name="New shape"/>
          <p:cNvSpPr/>
          <p:nvPr/>
        </p:nvSpPr>
        <p:spPr>
          <a:xfrm>
            <a:off x="586800" y="341530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Kit sponsorship deals in Spain's La Liga 2017/18</a:t>
            </a:r>
          </a:p>
        </p:txBody>
      </p:sp>
      <p:sp>
        <p:nvSpPr>
          <p:cNvPr id="27" name="New shape"/>
          <p:cNvSpPr/>
          <p:nvPr/>
        </p:nvSpPr>
        <p:spPr>
          <a:xfrm>
            <a:off x="586800" y="371258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05 Serie A</a:t>
            </a:r>
          </a:p>
        </p:txBody>
      </p:sp>
      <p:sp>
        <p:nvSpPr>
          <p:cNvPr id="28" name="New shape"/>
          <p:cNvSpPr/>
          <p:nvPr/>
        </p:nvSpPr>
        <p:spPr>
          <a:xfrm>
            <a:off x="5544000" y="394602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5" action="ppaction://hlinksldjump">
                  <a:extLst>
                    <a:ext uri="{A12FA001-AC4F-418D-AE19-62706E023703}">
                      <ahyp:hlinkClr xmlns:ahyp="http://schemas.microsoft.com/office/drawing/2018/hyperlinkcolor" val="tx"/>
                    </a:ext>
                  </a:extLst>
                </a:hlinkClick>
              </a:rPr>
              <a:t>53</a:t>
            </a:r>
          </a:p>
        </p:txBody>
      </p:sp>
      <p:sp>
        <p:nvSpPr>
          <p:cNvPr id="29" name="New shape"/>
          <p:cNvSpPr/>
          <p:nvPr/>
        </p:nvSpPr>
        <p:spPr>
          <a:xfrm>
            <a:off x="586800" y="394602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Expenditure distribution of the Serie A soccer league in Italy 2010-2019, by type</a:t>
            </a:r>
          </a:p>
        </p:txBody>
      </p:sp>
      <p:sp>
        <p:nvSpPr>
          <p:cNvPr id="30" name="New shape"/>
          <p:cNvSpPr/>
          <p:nvPr/>
        </p:nvSpPr>
        <p:spPr>
          <a:xfrm>
            <a:off x="5544000" y="411630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6" action="ppaction://hlinksldjump">
                  <a:extLst>
                    <a:ext uri="{A12FA001-AC4F-418D-AE19-62706E023703}">
                      <ahyp:hlinkClr xmlns:ahyp="http://schemas.microsoft.com/office/drawing/2018/hyperlinkcolor" val="tx"/>
                    </a:ext>
                  </a:extLst>
                </a:hlinkClick>
              </a:rPr>
              <a:t>54</a:t>
            </a:r>
          </a:p>
        </p:txBody>
      </p:sp>
      <p:sp>
        <p:nvSpPr>
          <p:cNvPr id="31" name="New shape"/>
          <p:cNvSpPr/>
          <p:nvPr/>
        </p:nvSpPr>
        <p:spPr>
          <a:xfrm>
            <a:off x="586800" y="411630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Market value of Serie A soccer clubs in Italy March 2022, by club</a:t>
            </a:r>
          </a:p>
        </p:txBody>
      </p:sp>
      <p:sp>
        <p:nvSpPr>
          <p:cNvPr id="32" name="New shape"/>
          <p:cNvSpPr/>
          <p:nvPr/>
        </p:nvSpPr>
        <p:spPr>
          <a:xfrm>
            <a:off x="5544000" y="428657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7" action="ppaction://hlinksldjump">
                  <a:extLst>
                    <a:ext uri="{A12FA001-AC4F-418D-AE19-62706E023703}">
                      <ahyp:hlinkClr xmlns:ahyp="http://schemas.microsoft.com/office/drawing/2018/hyperlinkcolor" val="tx"/>
                    </a:ext>
                  </a:extLst>
                </a:hlinkClick>
              </a:rPr>
              <a:t>55</a:t>
            </a:r>
          </a:p>
        </p:txBody>
      </p:sp>
      <p:sp>
        <p:nvSpPr>
          <p:cNvPr id="33" name="New shape"/>
          <p:cNvSpPr/>
          <p:nvPr/>
        </p:nvSpPr>
        <p:spPr>
          <a:xfrm>
            <a:off x="586800" y="428657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Leading ten Serie A soccer players in Italy March 2022, by market value</a:t>
            </a:r>
          </a:p>
        </p:txBody>
      </p:sp>
      <p:sp>
        <p:nvSpPr>
          <p:cNvPr id="34" name="New shape"/>
          <p:cNvSpPr/>
          <p:nvPr/>
        </p:nvSpPr>
        <p:spPr>
          <a:xfrm>
            <a:off x="5544000" y="445685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8" action="ppaction://hlinksldjump">
                  <a:extLst>
                    <a:ext uri="{A12FA001-AC4F-418D-AE19-62706E023703}">
                      <ahyp:hlinkClr xmlns:ahyp="http://schemas.microsoft.com/office/drawing/2018/hyperlinkcolor" val="tx"/>
                    </a:ext>
                  </a:extLst>
                </a:hlinkClick>
              </a:rPr>
              <a:t>56</a:t>
            </a:r>
          </a:p>
        </p:txBody>
      </p:sp>
      <p:sp>
        <p:nvSpPr>
          <p:cNvPr id="35" name="New shape"/>
          <p:cNvSpPr/>
          <p:nvPr/>
        </p:nvSpPr>
        <p:spPr>
          <a:xfrm>
            <a:off x="586800" y="445685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Stadiums for Serie A soccer games in Italy 2021-2022, by capacity</a:t>
            </a:r>
          </a:p>
        </p:txBody>
      </p:sp>
      <p:sp>
        <p:nvSpPr>
          <p:cNvPr id="36" name="New shape"/>
          <p:cNvSpPr/>
          <p:nvPr/>
        </p:nvSpPr>
        <p:spPr>
          <a:xfrm>
            <a:off x="5544000" y="462713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9" action="ppaction://hlinksldjump">
                  <a:extLst>
                    <a:ext uri="{A12FA001-AC4F-418D-AE19-62706E023703}">
                      <ahyp:hlinkClr xmlns:ahyp="http://schemas.microsoft.com/office/drawing/2018/hyperlinkcolor" val="tx"/>
                    </a:ext>
                  </a:extLst>
                </a:hlinkClick>
              </a:rPr>
              <a:t>57</a:t>
            </a:r>
          </a:p>
        </p:txBody>
      </p:sp>
      <p:sp>
        <p:nvSpPr>
          <p:cNvPr id="37" name="New shape"/>
          <p:cNvSpPr/>
          <p:nvPr/>
        </p:nvSpPr>
        <p:spPr>
          <a:xfrm>
            <a:off x="586800" y="462713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Average number of attendances at Serie A soccer games in Italy 2021-2022, by team</a:t>
            </a:r>
          </a:p>
        </p:txBody>
      </p:sp>
      <p:sp>
        <p:nvSpPr>
          <p:cNvPr id="38" name="New shape"/>
          <p:cNvSpPr/>
          <p:nvPr/>
        </p:nvSpPr>
        <p:spPr>
          <a:xfrm>
            <a:off x="5544000" y="479741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0" action="ppaction://hlinksldjump">
                  <a:extLst>
                    <a:ext uri="{A12FA001-AC4F-418D-AE19-62706E023703}">
                      <ahyp:hlinkClr xmlns:ahyp="http://schemas.microsoft.com/office/drawing/2018/hyperlinkcolor" val="tx"/>
                    </a:ext>
                  </a:extLst>
                </a:hlinkClick>
              </a:rPr>
              <a:t>58</a:t>
            </a:r>
          </a:p>
        </p:txBody>
      </p:sp>
      <p:sp>
        <p:nvSpPr>
          <p:cNvPr id="39" name="New shape"/>
          <p:cNvSpPr/>
          <p:nvPr/>
        </p:nvSpPr>
        <p:spPr>
          <a:xfrm>
            <a:off x="586800" y="479741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Attendances at Serie A soccer games in Italy 2021-2022, by team</a:t>
            </a:r>
          </a:p>
        </p:txBody>
      </p:sp>
      <p:sp>
        <p:nvSpPr>
          <p:cNvPr id="40" name="New shape"/>
          <p:cNvSpPr/>
          <p:nvPr/>
        </p:nvSpPr>
        <p:spPr>
          <a:xfrm>
            <a:off x="5544000" y="496769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1" action="ppaction://hlinksldjump">
                  <a:extLst>
                    <a:ext uri="{A12FA001-AC4F-418D-AE19-62706E023703}">
                      <ahyp:hlinkClr xmlns:ahyp="http://schemas.microsoft.com/office/drawing/2018/hyperlinkcolor" val="tx"/>
                    </a:ext>
                  </a:extLst>
                </a:hlinkClick>
              </a:rPr>
              <a:t>59</a:t>
            </a:r>
          </a:p>
        </p:txBody>
      </p:sp>
      <p:sp>
        <p:nvSpPr>
          <p:cNvPr id="41" name="New shape"/>
          <p:cNvSpPr/>
          <p:nvPr/>
        </p:nvSpPr>
        <p:spPr>
          <a:xfrm>
            <a:off x="586800" y="496769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Coppa Italia winners in Italy 1935-2021, by number of victories</a:t>
            </a:r>
          </a:p>
        </p:txBody>
      </p:sp>
      <p:sp>
        <p:nvSpPr>
          <p:cNvPr id="42" name="New shape"/>
          <p:cNvSpPr/>
          <p:nvPr/>
        </p:nvSpPr>
        <p:spPr>
          <a:xfrm>
            <a:off x="5544000" y="513796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2" action="ppaction://hlinksldjump">
                  <a:extLst>
                    <a:ext uri="{A12FA001-AC4F-418D-AE19-62706E023703}">
                      <ahyp:hlinkClr xmlns:ahyp="http://schemas.microsoft.com/office/drawing/2018/hyperlinkcolor" val="tx"/>
                    </a:ext>
                  </a:extLst>
                </a:hlinkClick>
              </a:rPr>
              <a:t>60</a:t>
            </a:r>
          </a:p>
        </p:txBody>
      </p:sp>
      <p:sp>
        <p:nvSpPr>
          <p:cNvPr id="43" name="New shape"/>
          <p:cNvSpPr/>
          <p:nvPr/>
        </p:nvSpPr>
        <p:spPr>
          <a:xfrm>
            <a:off x="586800" y="513796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Serie A soccer clubs' spending on transfer fees 2010-2021</a:t>
            </a:r>
          </a:p>
        </p:txBody>
      </p:sp>
      <p:sp>
        <p:nvSpPr>
          <p:cNvPr id="44" name="New shape"/>
          <p:cNvSpPr/>
          <p:nvPr/>
        </p:nvSpPr>
        <p:spPr>
          <a:xfrm>
            <a:off x="5544000" y="530824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3" action="ppaction://hlinksldjump">
                  <a:extLst>
                    <a:ext uri="{A12FA001-AC4F-418D-AE19-62706E023703}">
                      <ahyp:hlinkClr xmlns:ahyp="http://schemas.microsoft.com/office/drawing/2018/hyperlinkcolor" val="tx"/>
                    </a:ext>
                  </a:extLst>
                </a:hlinkClick>
              </a:rPr>
              <a:t>61</a:t>
            </a:r>
          </a:p>
        </p:txBody>
      </p:sp>
      <p:sp>
        <p:nvSpPr>
          <p:cNvPr id="45" name="New shape"/>
          <p:cNvSpPr/>
          <p:nvPr/>
        </p:nvSpPr>
        <p:spPr>
          <a:xfrm>
            <a:off x="586800" y="530824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Average player salary in Serie A 2019/20, by team</a:t>
            </a:r>
          </a:p>
        </p:txBody>
      </p:sp>
      <p:sp>
        <p:nvSpPr>
          <p:cNvPr id="46" name="New shape"/>
          <p:cNvSpPr/>
          <p:nvPr/>
        </p:nvSpPr>
        <p:spPr>
          <a:xfrm>
            <a:off x="5958000" y="188280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06 Ligue 1</a:t>
            </a:r>
          </a:p>
        </p:txBody>
      </p:sp>
      <p:sp>
        <p:nvSpPr>
          <p:cNvPr id="47" name="New shape"/>
          <p:cNvSpPr/>
          <p:nvPr/>
        </p:nvSpPr>
        <p:spPr>
          <a:xfrm>
            <a:off x="10915200" y="21162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4" action="ppaction://hlinksldjump">
                  <a:extLst>
                    <a:ext uri="{A12FA001-AC4F-418D-AE19-62706E023703}">
                      <ahyp:hlinkClr xmlns:ahyp="http://schemas.microsoft.com/office/drawing/2018/hyperlinkcolor" val="tx"/>
                    </a:ext>
                  </a:extLst>
                </a:hlinkClick>
              </a:rPr>
              <a:t>63</a:t>
            </a:r>
          </a:p>
        </p:txBody>
      </p:sp>
      <p:sp>
        <p:nvSpPr>
          <p:cNvPr id="48" name="New shape"/>
          <p:cNvSpPr/>
          <p:nvPr/>
        </p:nvSpPr>
        <p:spPr>
          <a:xfrm>
            <a:off x="5958000" y="21162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French Ligue 1 total revenue 2016-2019, by type</a:t>
            </a:r>
          </a:p>
        </p:txBody>
      </p:sp>
      <p:sp>
        <p:nvSpPr>
          <p:cNvPr id="49" name="New shape"/>
          <p:cNvSpPr/>
          <p:nvPr/>
        </p:nvSpPr>
        <p:spPr>
          <a:xfrm>
            <a:off x="10915200" y="22865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5" action="ppaction://hlinksldjump">
                  <a:extLst>
                    <a:ext uri="{A12FA001-AC4F-418D-AE19-62706E023703}">
                      <ahyp:hlinkClr xmlns:ahyp="http://schemas.microsoft.com/office/drawing/2018/hyperlinkcolor" val="tx"/>
                    </a:ext>
                  </a:extLst>
                </a:hlinkClick>
              </a:rPr>
              <a:t>64</a:t>
            </a:r>
          </a:p>
        </p:txBody>
      </p:sp>
      <p:sp>
        <p:nvSpPr>
          <p:cNvPr id="50" name="New shape"/>
          <p:cNvSpPr/>
          <p:nvPr/>
        </p:nvSpPr>
        <p:spPr>
          <a:xfrm>
            <a:off x="5958000" y="22865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Ligue 1: most valuable football clubs 2021/2022</a:t>
            </a:r>
          </a:p>
        </p:txBody>
      </p:sp>
      <p:sp>
        <p:nvSpPr>
          <p:cNvPr id="51" name="New shape"/>
          <p:cNvSpPr/>
          <p:nvPr/>
        </p:nvSpPr>
        <p:spPr>
          <a:xfrm>
            <a:off x="10915200" y="24567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6" action="ppaction://hlinksldjump">
                  <a:extLst>
                    <a:ext uri="{A12FA001-AC4F-418D-AE19-62706E023703}">
                      <ahyp:hlinkClr xmlns:ahyp="http://schemas.microsoft.com/office/drawing/2018/hyperlinkcolor" val="tx"/>
                    </a:ext>
                  </a:extLst>
                </a:hlinkClick>
              </a:rPr>
              <a:t>65</a:t>
            </a:r>
          </a:p>
        </p:txBody>
      </p:sp>
      <p:sp>
        <p:nvSpPr>
          <p:cNvPr id="52" name="New shape"/>
          <p:cNvSpPr/>
          <p:nvPr/>
        </p:nvSpPr>
        <p:spPr>
          <a:xfrm>
            <a:off x="5958000" y="24567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Ligue 1 soccer clubs' spending on transfer fees 2010-2021</a:t>
            </a:r>
          </a:p>
        </p:txBody>
      </p:sp>
      <p:sp>
        <p:nvSpPr>
          <p:cNvPr id="53" name="New shape"/>
          <p:cNvSpPr/>
          <p:nvPr/>
        </p:nvSpPr>
        <p:spPr>
          <a:xfrm>
            <a:off x="10915200" y="2627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7" action="ppaction://hlinksldjump">
                  <a:extLst>
                    <a:ext uri="{A12FA001-AC4F-418D-AE19-62706E023703}">
                      <ahyp:hlinkClr xmlns:ahyp="http://schemas.microsoft.com/office/drawing/2018/hyperlinkcolor" val="tx"/>
                    </a:ext>
                  </a:extLst>
                </a:hlinkClick>
              </a:rPr>
              <a:t>66</a:t>
            </a:r>
          </a:p>
        </p:txBody>
      </p:sp>
      <p:sp>
        <p:nvSpPr>
          <p:cNvPr id="54" name="New shape"/>
          <p:cNvSpPr/>
          <p:nvPr/>
        </p:nvSpPr>
        <p:spPr>
          <a:xfrm>
            <a:off x="5958000" y="2627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Average player salary in Ligue 1 2019/20, by team</a:t>
            </a:r>
          </a:p>
        </p:txBody>
      </p:sp>
      <p:sp>
        <p:nvSpPr>
          <p:cNvPr id="55" name="New shape"/>
          <p:cNvSpPr/>
          <p:nvPr/>
        </p:nvSpPr>
        <p:spPr>
          <a:xfrm>
            <a:off x="10915200" y="279735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8" action="ppaction://hlinksldjump">
                  <a:extLst>
                    <a:ext uri="{A12FA001-AC4F-418D-AE19-62706E023703}">
                      <ahyp:hlinkClr xmlns:ahyp="http://schemas.microsoft.com/office/drawing/2018/hyperlinkcolor" val="tx"/>
                    </a:ext>
                  </a:extLst>
                </a:hlinkClick>
              </a:rPr>
              <a:t>67</a:t>
            </a:r>
          </a:p>
        </p:txBody>
      </p:sp>
      <p:sp>
        <p:nvSpPr>
          <p:cNvPr id="56" name="New shape"/>
          <p:cNvSpPr/>
          <p:nvPr/>
        </p:nvSpPr>
        <p:spPr>
          <a:xfrm>
            <a:off x="5958000" y="279735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France: Ligue 1 Conforama average stadium attendance 2010-2017</a:t>
            </a:r>
          </a:p>
        </p:txBody>
      </p:sp>
      <p:sp>
        <p:nvSpPr>
          <p:cNvPr id="57" name="New shape"/>
          <p:cNvSpPr/>
          <p:nvPr/>
        </p:nvSpPr>
        <p:spPr>
          <a:xfrm>
            <a:off x="10915200" y="296763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9" action="ppaction://hlinksldjump">
                  <a:extLst>
                    <a:ext uri="{A12FA001-AC4F-418D-AE19-62706E023703}">
                      <ahyp:hlinkClr xmlns:ahyp="http://schemas.microsoft.com/office/drawing/2018/hyperlinkcolor" val="tx"/>
                    </a:ext>
                  </a:extLst>
                </a:hlinkClick>
              </a:rPr>
              <a:t>68</a:t>
            </a:r>
          </a:p>
        </p:txBody>
      </p:sp>
      <p:sp>
        <p:nvSpPr>
          <p:cNvPr id="58" name="New shape"/>
          <p:cNvSpPr/>
          <p:nvPr/>
        </p:nvSpPr>
        <p:spPr>
          <a:xfrm>
            <a:off x="5958000" y="296763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Average stadium attendance of Ligue 1 soccer matches in France 2020/2021</a:t>
            </a:r>
          </a:p>
        </p:txBody>
      </p:sp>
      <p:sp>
        <p:nvSpPr>
          <p:cNvPr id="59" name="New shape"/>
          <p:cNvSpPr/>
          <p:nvPr/>
        </p:nvSpPr>
        <p:spPr>
          <a:xfrm>
            <a:off x="10915200" y="313791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0" action="ppaction://hlinksldjump">
                  <a:extLst>
                    <a:ext uri="{A12FA001-AC4F-418D-AE19-62706E023703}">
                      <ahyp:hlinkClr xmlns:ahyp="http://schemas.microsoft.com/office/drawing/2018/hyperlinkcolor" val="tx"/>
                    </a:ext>
                  </a:extLst>
                </a:hlinkClick>
              </a:rPr>
              <a:t>69</a:t>
            </a:r>
          </a:p>
        </p:txBody>
      </p:sp>
      <p:sp>
        <p:nvSpPr>
          <p:cNvPr id="60" name="New shape"/>
          <p:cNvSpPr/>
          <p:nvPr/>
        </p:nvSpPr>
        <p:spPr>
          <a:xfrm>
            <a:off x="5958000" y="313791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French players of the Big Five soccer leagues with the highest market value 2022</a:t>
            </a:r>
          </a:p>
        </p:txBody>
      </p:sp>
      <p:sp>
        <p:nvSpPr>
          <p:cNvPr id="61" name="New shape"/>
          <p:cNvSpPr/>
          <p:nvPr/>
        </p:nvSpPr>
        <p:spPr>
          <a:xfrm>
            <a:off x="10915200" y="330818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1" action="ppaction://hlinksldjump">
                  <a:extLst>
                    <a:ext uri="{A12FA001-AC4F-418D-AE19-62706E023703}">
                      <ahyp:hlinkClr xmlns:ahyp="http://schemas.microsoft.com/office/drawing/2018/hyperlinkcolor" val="tx"/>
                    </a:ext>
                  </a:extLst>
                </a:hlinkClick>
              </a:rPr>
              <a:t>70</a:t>
            </a:r>
          </a:p>
        </p:txBody>
      </p:sp>
      <p:sp>
        <p:nvSpPr>
          <p:cNvPr id="62" name="New shape"/>
          <p:cNvSpPr/>
          <p:nvPr/>
        </p:nvSpPr>
        <p:spPr>
          <a:xfrm>
            <a:off x="5958000" y="330818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Share of French people following the Ligue 1 2019</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statistic depicts the brand value of the most valuable German football teams from 2011 to 2018. FC Bayern München had a brand value of 1.41 billion U.S. dollars in 2018.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Germany; 2011 to 2018; * Source does not give provide figures for every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Brand Finance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New Table"/>
          <p:cNvGraphicFramePr>
            <a:graphicFrameLocks noGrp="1"/>
          </p:cNvGraphicFramePr>
          <p:nvPr/>
        </p:nvGraphicFramePr>
        <p:xfrm>
          <a:off x="586800" y="1882800"/>
          <a:ext cx="11016000" cy="3886200"/>
        </p:xfrm>
        <a:graphic>
          <a:graphicData uri="http://schemas.openxmlformats.org/drawingml/2006/table">
            <a:tbl>
              <a:tblPr firstRow="1" bandRow="1">
                <a:tableStyleId>{5C22544A-7EE6-4342-B048-85BDC9FD1C3A}</a:tableStyleId>
              </a:tblPr>
              <a:tblGrid>
                <a:gridCol w="3107555"/>
                <a:gridCol w="988556"/>
                <a:gridCol w="988556"/>
                <a:gridCol w="988556"/>
                <a:gridCol w="988556"/>
                <a:gridCol w="988556"/>
                <a:gridCol w="988556"/>
                <a:gridCol w="988556"/>
                <a:gridCol w="988556"/>
              </a:tblGrid>
              <a:tr h="0">
                <a:tc>
                  <a:txBody>
                    <a:bodyPr/>
                    <a:lstStyle/>
                    <a:p>
                      <a:pPr algn="l"/>
                      <a:endParaRPr sz="1100" b="1">
                        <a:solidFill>
                          <a:srgbClr val="0F2741"/>
                        </a:solidFill>
                        <a:latin typeface="Open Sans"/>
                      </a:endParaRP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2011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2012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2013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2014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2015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2016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2017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2018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FC Bayern München</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493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786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860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896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933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867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1222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1406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Borussia Dortmund</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125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227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260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327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326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280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519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587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FC Schalke 04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135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266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259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313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302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223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338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384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RasenBallsport Leipzig*</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145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347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Bayer 04 Leverkusen*</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64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90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116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135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175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332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273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VfL Wolfsburg*</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66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82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91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116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119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256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266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Borussia Mönchengladbach*</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86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173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208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262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Eintracht Frankfurt*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140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172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1899 Hoffenheim*</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194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166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Hertha BSC Berlin*</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123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159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165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SV Werder Bremen</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68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68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79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94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88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110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155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156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FC Augsburg</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133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FSV Mainz 05*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92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123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Hamburger SV</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134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153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144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138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152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163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bl>
          </a:graphicData>
        </a:graphic>
      </p:graphicFrame>
      <p:sp>
        <p:nvSpPr>
          <p:cNvPr id="5" name="New shape"/>
          <p:cNvSpPr/>
          <p:nvPr/>
        </p:nvSpPr>
        <p:spPr>
          <a:xfrm>
            <a:off x="523300" y="5339925"/>
            <a:ext cx="11143000" cy="691425"/>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2" r:id="rId7" imgW="2203200" imgH="629486" progId=".xls">
                  <p:embed/>
                </p:oleObj>
              </mc:Choice>
              <mc:Fallback>
                <p:oleObj r:id="rId7" imgW="2203200" imgH="629486" progId=".xls">
                  <p:embed/>
                  <p:pic>
                    <p:nvPicPr>
                      <p:cNvPr id="0" name="OLE substitute image"/>
                      <p:cNvPicPr/>
                      <p:nvPr/>
                    </p:nvPicPr>
                    <p:blipFill>
                      <a:blip r:embed="rId9"/>
                      <a:srcRect t="100000" b="-100000"/>
                      <a:tile tx="0" ty="0" sx="100000" sy="100000" flip="none" algn="tl"/>
                    </p:blipFill>
                    <p:spPr>
                      <a:xfrm>
                        <a:off x="9399600" y="5401865"/>
                        <a:ext cx="2203200" cy="629486"/>
                      </a:xfrm>
                      <a:prstGeom prst="rect">
                        <a:avLst/>
                      </a:prstGeom>
                      <a:blipFill>
                        <a:blip r:embed="rId8"/>
                        <a:stretch>
                          <a:fillRect/>
                        </a:stretch>
                      </a:blipFill>
                      <a:ln>
                        <a:noFill/>
                      </a:ln>
                    </p:spPr>
                  </p:pic>
                </p:oleObj>
              </mc:Fallback>
            </mc:AlternateContent>
          </a:graphicData>
        </a:graphic>
      </p:graphicFrame>
      <p:sp>
        <p:nvSpPr>
          <p:cNvPr id="7"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29</a:t>
            </a:r>
          </a:p>
        </p:txBody>
      </p:sp>
      <p:sp>
        <p:nvSpPr>
          <p:cNvPr id="8"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German Bundesliga team brand values 2011 to 2018 (in million U.S. dollars)</a:t>
            </a:r>
          </a:p>
        </p:txBody>
      </p:sp>
      <p:sp>
        <p:nvSpPr>
          <p:cNvPr id="9"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Brand value of Bundesliga (Germany) football teams 2011-2018</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2020, FC Bayern Munich received six million euros in revenue as a part of a stadium naming rights deal with the financial services provider Allianz. Bayern Munich was the highest paying club in the German Bundesliga . The average annual player salary in that season was 8.36 million U.S. dollars, while in FC Nurnberg, the lowest paying club in the Bundesliga, it was 0.41 million U.S. dollars.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Germany; 2019/20; * Hertha BSC - Olympiastadion (no naming rights contract); SV Werder Bremen - Weserstadion (no naming rights contract); Borussia Mönchengladbach (no naming rights contract); VfL Wolfsburg - Volkswagen Arena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Sponsors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4907350" y="1882800"/>
            <a:ext cx="23749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Revenue in million euros</a:t>
            </a:r>
          </a:p>
        </p:txBody>
      </p:sp>
      <p:sp>
        <p:nvSpPr>
          <p:cNvPr id="6"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30</a:t>
            </a:r>
          </a:p>
        </p:txBody>
      </p:sp>
      <p:sp>
        <p:nvSpPr>
          <p:cNvPr id="7"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Revenue from stadium naming rights in the German football Bundesliga in 2019/20 (in million euros)*</a:t>
            </a:r>
          </a:p>
        </p:txBody>
      </p:sp>
      <p:sp>
        <p:nvSpPr>
          <p:cNvPr id="8"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German Bundesliga stadium naming rights revenue 2019/20</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statistic depicts the total revenue of the clubs of the German Bundesliga from kit sponsorships from the 2012/13 season to the 2020/21 season. In the 2019/20 season total revenue from kit sponsorships amounted to up to 274.2 million euros.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Germany; 2012/13 to 2020/21; * Source stated: "up to 180 million." ** Source stated: "close to 180 million." Figures are in part based on estimates.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Fussball Geld; Ispo.com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31</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Kit sponsorship revenue of the German Bundesliga from 2012/13 to 2019/20 (in million euros)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Kit sponsorship revenue of the German Bundesliga 2012-2020</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depicts the kit sponsorship revenue of each German Bundesliga club in the 2020/21 season. VfL Wolfsburg will receive 70 million euros from its kit sponsor Volkswagen in the 2020/21 season.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Germany; 2020/21; * 1 &amp; 1 for Bundesliga games, Evonik for games in the DFB Cup and the Champions League ** including sleeve sponsoring *** including naming rights to the stadium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Ispo.com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3" r:id="rId8" imgW="2203200" imgH="629486" progId=".xls">
                  <p:embed/>
                </p:oleObj>
              </mc:Choice>
              <mc:Fallback>
                <p:oleObj r:id="rId8" imgW="2203200" imgH="629486" progId=".xls">
                  <p:embed/>
                  <p:pic>
                    <p:nvPicPr>
                      <p:cNvPr id="0" name="OLE substitute image"/>
                      <p:cNvPicPr/>
                      <p:nvPr/>
                    </p:nvPicPr>
                    <p:blipFill>
                      <a:blip r:embed="rId10"/>
                      <a:srcRect t="100000" b="-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p:cNvSpPr/>
          <p:nvPr/>
        </p:nvSpPr>
        <p:spPr>
          <a:xfrm>
            <a:off x="4278700" y="1882800"/>
            <a:ext cx="3632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Kit sponsorship revenue in million euros</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32</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Kit sponsorship revenue of German Bundesliga clubs in 2020/21 (in million euros)</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Kit sponsorship revenue of German Bundesliga clubs 2020/21</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statistic shows the number of staff / employees in the top division of German professional football in the 2020/21 season. The number of contractors hired by the Bundesliga decreased from 20,262 in the 2019/20 season to 2,717 in the 2020/21 season.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Germany; 2020 to 2021</a:t>
            </a:r>
          </a:p>
          <a:p>
            <a:r>
              <a:rPr sz="600" b="1">
                <a:solidFill>
                  <a:srgbClr val="0F2741"/>
                </a:solidFill>
                <a:latin typeface="Open Sans"/>
              </a:rPr>
              <a:t>Source(s): </a:t>
            </a:r>
            <a:r>
              <a:rPr sz="600" b="0">
                <a:solidFill>
                  <a:srgbClr val="0F2741"/>
                </a:solidFill>
                <a:latin typeface="Open Sans"/>
              </a:rPr>
              <a:t>DFL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New Table"/>
          <p:cNvGraphicFramePr>
            <a:graphicFrameLocks noGrp="1"/>
          </p:cNvGraphicFramePr>
          <p:nvPr/>
        </p:nvGraphicFramePr>
        <p:xfrm>
          <a:off x="586800" y="1882800"/>
          <a:ext cx="11016000" cy="3886200"/>
        </p:xfrm>
        <a:graphic>
          <a:graphicData uri="http://schemas.openxmlformats.org/drawingml/2006/table">
            <a:tbl>
              <a:tblPr firstRow="1" bandRow="1">
                <a:tableStyleId>{5C22544A-7EE6-4342-B048-85BDC9FD1C3A}</a:tableStyleId>
              </a:tblPr>
              <a:tblGrid>
                <a:gridCol w="6167450"/>
                <a:gridCol w="4848550"/>
              </a:tblGrid>
              <a:tr h="0">
                <a:tc>
                  <a:txBody>
                    <a:bodyPr/>
                    <a:lstStyle/>
                    <a:p>
                      <a:pPr algn="l"/>
                      <a:endParaRPr sz="1100" b="1">
                        <a:solidFill>
                          <a:srgbClr val="0F2741"/>
                        </a:solidFill>
                        <a:latin typeface="Open Sans"/>
                      </a:endParaRP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Number of staff</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Licensees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endParaRPr sz="1100">
                        <a:solidFill>
                          <a:srgbClr val="0F2741"/>
                        </a:solidFill>
                        <a:latin typeface="Open Sans"/>
                      </a:endParaRP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Full-time staff (Licensees)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4381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Trainees (Licensees)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Part-time staff (Licensees)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1238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Temporary workers (Licensees)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4609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Subsidiaries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endParaRPr sz="1100">
                        <a:solidFill>
                          <a:srgbClr val="0F2741"/>
                        </a:solidFill>
                        <a:latin typeface="Open Sans"/>
                      </a:endParaRP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Full-time staff (Subsidiaries)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1079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Trainees (Subsidiaries)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Part-time staff (Subsidiaries)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537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Temporary workers (Subsidiaries)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2479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Contractors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endParaRPr sz="1100">
                        <a:solidFill>
                          <a:srgbClr val="0F2741"/>
                        </a:solidFill>
                        <a:latin typeface="Open Sans"/>
                      </a:endParaRP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Security companies (Contractors)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1224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Caterers (Contractors)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608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Medical services (Contractors)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271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bl>
          </a:graphicData>
        </a:graphic>
      </p:graphicFrame>
      <p:sp>
        <p:nvSpPr>
          <p:cNvPr id="5" name="New shape"/>
          <p:cNvSpPr/>
          <p:nvPr/>
        </p:nvSpPr>
        <p:spPr>
          <a:xfrm>
            <a:off x="523300" y="5339925"/>
            <a:ext cx="11143000" cy="691425"/>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4" r:id="rId7" imgW="2203200" imgH="629486" progId=".xls">
                  <p:embed/>
                </p:oleObj>
              </mc:Choice>
              <mc:Fallback>
                <p:oleObj r:id="rId7" imgW="2203200" imgH="629486" progId=".xls">
                  <p:embed/>
                  <p:pic>
                    <p:nvPicPr>
                      <p:cNvPr id="0" name="OLE substitute image"/>
                      <p:cNvPicPr/>
                      <p:nvPr/>
                    </p:nvPicPr>
                    <p:blipFill>
                      <a:blip r:embed="rId9"/>
                      <a:srcRect t="100000" b="-100000"/>
                      <a:tile tx="0" ty="0" sx="100000" sy="100000" flip="none" algn="tl"/>
                    </p:blipFill>
                    <p:spPr>
                      <a:xfrm>
                        <a:off x="9399600" y="5401865"/>
                        <a:ext cx="2203200" cy="629486"/>
                      </a:xfrm>
                      <a:prstGeom prst="rect">
                        <a:avLst/>
                      </a:prstGeom>
                      <a:blipFill>
                        <a:blip r:embed="rId8"/>
                        <a:stretch>
                          <a:fillRect/>
                        </a:stretch>
                      </a:blipFill>
                      <a:ln>
                        <a:noFill/>
                      </a:ln>
                    </p:spPr>
                  </p:pic>
                </p:oleObj>
              </mc:Fallback>
            </mc:AlternateContent>
          </a:graphicData>
        </a:graphic>
      </p:graphicFrame>
      <p:sp>
        <p:nvSpPr>
          <p:cNvPr id="7"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33</a:t>
            </a:r>
          </a:p>
        </p:txBody>
      </p:sp>
      <p:sp>
        <p:nvSpPr>
          <p:cNvPr id="8"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German 1. Bundesliga staff / employees in 2020/21, by employee status</a:t>
            </a:r>
          </a:p>
        </p:txBody>
      </p:sp>
      <p:sp>
        <p:nvSpPr>
          <p:cNvPr id="9"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German 1. Bundesliga number of staff / employees 2020/21</a:t>
            </a: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the 2019/2020 season, Bayern Munich was the highest paying club in the German Bundesliga . The average annual player salary in that season was 8.12 million U.S. dollars, while in Paderborn, the lowest paying club in the Bundesliga, it was 0.42 million U.S. dollars.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Germany; 2019 to 2020</a:t>
            </a:r>
          </a:p>
          <a:p>
            <a:r>
              <a:rPr sz="600" b="1">
                <a:solidFill>
                  <a:srgbClr val="0F2741"/>
                </a:solidFill>
                <a:latin typeface="Open Sans"/>
              </a:rPr>
              <a:t>Source(s): </a:t>
            </a:r>
            <a:r>
              <a:rPr sz="600" b="0">
                <a:solidFill>
                  <a:srgbClr val="0F2741"/>
                </a:solidFill>
                <a:latin typeface="Open Sans"/>
              </a:rPr>
              <a:t>Sporting Intelligence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5" r:id="rId8" imgW="2203200" imgH="629486" progId=".xls">
                  <p:embed/>
                </p:oleObj>
              </mc:Choice>
              <mc:Fallback>
                <p:oleObj r:id="rId8" imgW="2203200" imgH="629486" progId=".xls">
                  <p:embed/>
                  <p:pic>
                    <p:nvPicPr>
                      <p:cNvPr id="0" name="OLE substitute image"/>
                      <p:cNvPicPr/>
                      <p:nvPr/>
                    </p:nvPicPr>
                    <p:blipFill>
                      <a:blip r:embed="rId10"/>
                      <a:srcRect t="100000" b="-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p:cNvSpPr/>
          <p:nvPr/>
        </p:nvSpPr>
        <p:spPr>
          <a:xfrm>
            <a:off x="4151700" y="1882800"/>
            <a:ext cx="3886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Average player salary in million U.S. dollars</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34</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Average annual player salary in the Bundesliga in 2019/2020, by team (in million U.S. dollars)</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Average player salary in the Bundesliga 2019/20, by team</a:t>
            </a: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statistic shows the average attendance at games of the German football Bundesliga from the 1990/91 season to the 2021/22 season. In 2021/22, the games of the Bundesliga were attended by an average of 22,341 fans.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Germany; 1990/91 to 2021/22</a:t>
            </a:r>
          </a:p>
          <a:p>
            <a:r>
              <a:rPr sz="600" b="1">
                <a:solidFill>
                  <a:srgbClr val="0F2741"/>
                </a:solidFill>
                <a:latin typeface="Open Sans"/>
              </a:rPr>
              <a:t>Source(s): </a:t>
            </a:r>
            <a:r>
              <a:rPr sz="600" b="0">
                <a:solidFill>
                  <a:srgbClr val="0F2741"/>
                </a:solidFill>
                <a:latin typeface="Open Sans"/>
              </a:rPr>
              <a:t>Transfermarkt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35</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Average attendance games of the German football Bundesliga from 1990/91 to 2021/22</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1. German football Bundesliga average per game attendance 2021/22</a:t>
            </a: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statistic shows the capacity of the stadiums of the German soccer Bundesliga in the 2021/22 season. The Signal Iduna Park of Borussia Dortmund has a capacity of 81,365.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Germany; 2021 to 2022</a:t>
            </a:r>
          </a:p>
          <a:p>
            <a:r>
              <a:rPr sz="600" b="1">
                <a:solidFill>
                  <a:srgbClr val="0F2741"/>
                </a:solidFill>
                <a:latin typeface="Open Sans"/>
              </a:rPr>
              <a:t>Source(s): </a:t>
            </a:r>
            <a:r>
              <a:rPr sz="600" b="0">
                <a:solidFill>
                  <a:srgbClr val="0F2741"/>
                </a:solidFill>
                <a:latin typeface="Open Sans"/>
              </a:rPr>
              <a:t>Transfermarkt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6" r:id="rId8" imgW="2203200" imgH="629486" progId=".xls">
                  <p:embed/>
                </p:oleObj>
              </mc:Choice>
              <mc:Fallback>
                <p:oleObj r:id="rId8" imgW="2203200" imgH="629486" progId=".xls">
                  <p:embed/>
                  <p:pic>
                    <p:nvPicPr>
                      <p:cNvPr id="0" name="OLE substitute image"/>
                      <p:cNvPicPr/>
                      <p:nvPr/>
                    </p:nvPicPr>
                    <p:blipFill>
                      <a:blip r:embed="rId10"/>
                      <a:srcRect t="100000" b="-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p:cNvSpPr/>
          <p:nvPr/>
        </p:nvSpPr>
        <p:spPr>
          <a:xfrm>
            <a:off x="5555050" y="1882800"/>
            <a:ext cx="1079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Capacity</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36</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Stadiums of the clubs of German soccer Bundesliga by capacity 2021/22 season</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German soccer Bundesliga stadiums ranked by capacity 2021/22</a:t>
            </a: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Borussia Dortmund had an average of 41,800 spectators attend their home league games during the 2021/22 season as of April 2022, the largest average attendance in the Bundesliga. At the other end of the rankings, Greuther Fuerth averaged the lowest attendance, with 9,932 fans attending their home matches. Figures were significantly lower than in previous seasons as fans are returning to the stands after restrictions due to the COVID-19 pandemic.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Germany; 2021 to 2022</a:t>
            </a:r>
          </a:p>
          <a:p>
            <a:r>
              <a:rPr sz="600" b="1">
                <a:solidFill>
                  <a:srgbClr val="0F2741"/>
                </a:solidFill>
                <a:latin typeface="Open Sans"/>
              </a:rPr>
              <a:t>Source(s): </a:t>
            </a:r>
            <a:r>
              <a:rPr sz="600" b="0">
                <a:solidFill>
                  <a:srgbClr val="0F2741"/>
                </a:solidFill>
                <a:latin typeface="Open Sans"/>
              </a:rPr>
              <a:t>Transfermarkt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7" r:id="rId8" imgW="2203200" imgH="629486" progId=".xls">
                  <p:embed/>
                </p:oleObj>
              </mc:Choice>
              <mc:Fallback>
                <p:oleObj r:id="rId8" imgW="2203200" imgH="629486" progId=".xls">
                  <p:embed/>
                  <p:pic>
                    <p:nvPicPr>
                      <p:cNvPr id="0" name="OLE substitute image"/>
                      <p:cNvPicPr/>
                      <p:nvPr/>
                    </p:nvPicPr>
                    <p:blipFill>
                      <a:blip r:embed="rId10"/>
                      <a:srcRect t="100000" b="-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p:cNvSpPr/>
          <p:nvPr/>
        </p:nvSpPr>
        <p:spPr>
          <a:xfrm>
            <a:off x="5097850" y="1882800"/>
            <a:ext cx="19939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Average attendance</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37</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Clubs of the German soccer Bundesliga in 2021/22, by average attendance</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German soccer Bundesliga clubs average attendance 2021/22</a:t>
            </a: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data depicts the average viewing audience of Bundesliga clubs on Sky Deutschland as of the thirty-second match day during the 2019/2020 season. In the period of consideration, an average of roughly 1.17 million television viewers watched the live broadcasts of matches of the Bundesliga club FC Bayern Munich on the pay-TV channel.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Germany; Bundesliga season 2019/2020; Average number incl. conference; as of the 32nd match day; in brackets: games which were broadcasted via Sky live</a:t>
            </a:r>
          </a:p>
          <a:p>
            <a:r>
              <a:rPr sz="600" b="1">
                <a:solidFill>
                  <a:srgbClr val="0F2741"/>
                </a:solidFill>
                <a:latin typeface="Open Sans"/>
              </a:rPr>
              <a:t>Source(s): </a:t>
            </a:r>
            <a:r>
              <a:rPr sz="600" b="0">
                <a:solidFill>
                  <a:srgbClr val="0F2741"/>
                </a:solidFill>
                <a:latin typeface="Open Sans"/>
              </a:rPr>
              <a:t>MEEDIA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8" r:id="rId8" imgW="2203200" imgH="629486" progId=".xls">
                  <p:embed/>
                </p:oleObj>
              </mc:Choice>
              <mc:Fallback>
                <p:oleObj r:id="rId8" imgW="2203200" imgH="629486" progId=".xls">
                  <p:embed/>
                  <p:pic>
                    <p:nvPicPr>
                      <p:cNvPr id="0" name="OLE substitute image"/>
                      <p:cNvPicPr/>
                      <p:nvPr/>
                    </p:nvPicPr>
                    <p:blipFill>
                      <a:blip r:embed="rId10"/>
                      <a:srcRect t="100000" b="-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p:cNvSpPr/>
          <p:nvPr/>
        </p:nvSpPr>
        <p:spPr>
          <a:xfrm>
            <a:off x="5028000" y="1882800"/>
            <a:ext cx="2133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TV viewers in millions</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38</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Average viewing audience of Bundesliga clubs on Sky Deutschland during the season of 2019/2020 (in millions)</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Bundesliga clubs ranked by viewing audience on Sky Deutschland in Germany 2019/2020</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New shap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Overview</a:t>
            </a:r>
          </a:p>
        </p:txBody>
      </p:sp>
      <p:sp>
        <p:nvSpPr>
          <p:cNvPr id="3" name="New shap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01</a:t>
            </a: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New shap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La Liga</a:t>
            </a:r>
          </a:p>
        </p:txBody>
      </p:sp>
      <p:sp>
        <p:nvSpPr>
          <p:cNvPr id="3" name="New shap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04</a:t>
            </a:r>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the 2020/2021 season, FC Barcelona topped the television rights ranking with approximately 165 million euros. Real Madrid ranked second, with its television right income amounting to 163 million euros during the same season. The Spanish men`s football league, La Liga, is a major event broadcast both in Spain and globally to reach all football fans around the world.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Spain; 2020/2021</a:t>
            </a:r>
          </a:p>
          <a:p>
            <a:r>
              <a:rPr sz="600" b="1">
                <a:solidFill>
                  <a:srgbClr val="0F2741"/>
                </a:solidFill>
                <a:latin typeface="Open Sans"/>
              </a:rPr>
              <a:t>Source(s): </a:t>
            </a:r>
            <a:r>
              <a:rPr sz="600" b="0">
                <a:solidFill>
                  <a:srgbClr val="0F2741"/>
                </a:solidFill>
                <a:latin typeface="Open Sans"/>
              </a:rPr>
              <a:t>Liga Nacional de Fútbol Profesional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9" r:id="rId8" imgW="2203200" imgH="629486" progId=".xls">
                  <p:embed/>
                </p:oleObj>
              </mc:Choice>
              <mc:Fallback>
                <p:oleObj r:id="rId8" imgW="2203200" imgH="629486" progId=".xls">
                  <p:embed/>
                  <p:pic>
                    <p:nvPicPr>
                      <p:cNvPr id="0" name="OLE substitute image"/>
                      <p:cNvPicPr/>
                      <p:nvPr/>
                    </p:nvPicPr>
                    <p:blipFill>
                      <a:blip r:embed="rId10"/>
                      <a:srcRect t="100000" b="-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p:cNvSpPr/>
          <p:nvPr/>
        </p:nvSpPr>
        <p:spPr>
          <a:xfrm>
            <a:off x="4907350" y="1882800"/>
            <a:ext cx="23749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Revenue in million euros</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40</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Revenue from television broadcasting rights of soccer clubs in Spain's highest professional league in season 2020/2021 (in million euros)</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La Liga: TV rights revenue of football teams 2020/2021</a:t>
            </a:r>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depicts the brand value of the most valuable Spanish football teams from 2011 to 2018. Real Madrid C.F. held the first place with a brand value of 1.57 billion U.S. dollars in 2018; followed by FC Barcelona and Club Atlético de Madrid with 1.51 billion U.S. dollars and 0.43 billion U.S. dollars respectively.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Spain; 2011 to 2018; * No data was available for these brands in some previous years. ** Data prior to 2016 was collected from previous versions of this report.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Brand Finance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New Table"/>
          <p:cNvGraphicFramePr>
            <a:graphicFrameLocks noGrp="1"/>
          </p:cNvGraphicFramePr>
          <p:nvPr/>
        </p:nvGraphicFramePr>
        <p:xfrm>
          <a:off x="586800" y="1882800"/>
          <a:ext cx="11016000" cy="2331720"/>
        </p:xfrm>
        <a:graphic>
          <a:graphicData uri="http://schemas.openxmlformats.org/drawingml/2006/table">
            <a:tbl>
              <a:tblPr firstRow="1" bandRow="1">
                <a:tableStyleId>{5C22544A-7EE6-4342-B048-85BDC9FD1C3A}</a:tableStyleId>
              </a:tblPr>
              <a:tblGrid>
                <a:gridCol w="2830017"/>
                <a:gridCol w="1663517"/>
                <a:gridCol w="1409517"/>
                <a:gridCol w="2141517"/>
                <a:gridCol w="1803217"/>
                <a:gridCol w="1168217"/>
              </a:tblGrid>
              <a:tr h="0">
                <a:tc>
                  <a:txBody>
                    <a:bodyPr/>
                    <a:lstStyle/>
                    <a:p>
                      <a:pPr algn="l"/>
                      <a:endParaRPr sz="1100" b="1">
                        <a:solidFill>
                          <a:srgbClr val="0F2741"/>
                        </a:solidFill>
                        <a:latin typeface="Open Sans"/>
                      </a:endParaRP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Real Madrid C.F.</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FC Barcelona</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Club Atlético de Madrid</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Athletic de Bilbao*</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Sevilla FC*</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2011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643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629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88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endParaRPr sz="1100">
                        <a:solidFill>
                          <a:srgbClr val="0F2741"/>
                        </a:solidFill>
                        <a:latin typeface="Open Sans"/>
                      </a:endParaRP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endParaRPr sz="1100">
                        <a:solidFill>
                          <a:srgbClr val="0F2741"/>
                        </a:solidFill>
                        <a:latin typeface="Open Sans"/>
                      </a:endParaRP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2012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600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580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endParaRPr sz="1100">
                        <a:solidFill>
                          <a:srgbClr val="0F2741"/>
                        </a:solidFill>
                        <a:latin typeface="Open Sans"/>
                      </a:endParaRP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2013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621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572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67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endParaRPr sz="1100">
                        <a:solidFill>
                          <a:srgbClr val="0F2741"/>
                        </a:solidFill>
                        <a:latin typeface="Open Sans"/>
                      </a:endParaRP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2014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768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622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126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endParaRPr sz="1100">
                        <a:solidFill>
                          <a:srgbClr val="0F2741"/>
                        </a:solidFill>
                        <a:latin typeface="Open Sans"/>
                      </a:endParaRP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77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2015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873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773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151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endParaRPr sz="1100">
                        <a:solidFill>
                          <a:srgbClr val="0F2741"/>
                        </a:solidFill>
                        <a:latin typeface="Open Sans"/>
                      </a:endParaRP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81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2016**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1148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993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266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123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115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2017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1419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1418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325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154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140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2018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1573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1511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436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143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127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bl>
          </a:graphicData>
        </a:graphic>
      </p:graphicFrame>
      <p:sp>
        <p:nvSpPr>
          <p:cNvPr id="5" name="New shape"/>
          <p:cNvSpPr/>
          <p:nvPr/>
        </p:nvSpPr>
        <p:spPr>
          <a:xfrm>
            <a:off x="8848799" y="1819300"/>
            <a:ext cx="2754000" cy="4275550"/>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50" r:id="rId7" imgW="2203200" imgH="629486" progId=".xls">
                  <p:embed/>
                </p:oleObj>
              </mc:Choice>
              <mc:Fallback>
                <p:oleObj r:id="rId7" imgW="2203200" imgH="629486" progId=".xls">
                  <p:embed/>
                  <p:pic>
                    <p:nvPicPr>
                      <p:cNvPr id="0" name="OLE substitute image"/>
                      <p:cNvPicPr/>
                      <p:nvPr/>
                    </p:nvPicPr>
                    <p:blipFill>
                      <a:blip r:embed="rId9"/>
                      <a:srcRect t="100000" b="-100000"/>
                      <a:tile tx="0" ty="0" sx="100000" sy="100000" flip="none" algn="tl"/>
                    </p:blipFill>
                    <p:spPr>
                      <a:xfrm>
                        <a:off x="9399600" y="5401865"/>
                        <a:ext cx="2203200" cy="629486"/>
                      </a:xfrm>
                      <a:prstGeom prst="rect">
                        <a:avLst/>
                      </a:prstGeom>
                      <a:blipFill>
                        <a:blip r:embed="rId8"/>
                        <a:stretch>
                          <a:fillRect/>
                        </a:stretch>
                      </a:blipFill>
                      <a:ln>
                        <a:noFill/>
                      </a:ln>
                    </p:spPr>
                  </p:pic>
                </p:oleObj>
              </mc:Fallback>
            </mc:AlternateContent>
          </a:graphicData>
        </a:graphic>
      </p:graphicFrame>
      <p:sp>
        <p:nvSpPr>
          <p:cNvPr id="7"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41</a:t>
            </a:r>
          </a:p>
        </p:txBody>
      </p:sp>
      <p:sp>
        <p:nvSpPr>
          <p:cNvPr id="8"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Spanish first division 'La Liga' teams brand value 2011 to 2018 (in million U.S. dollars)</a:t>
            </a:r>
          </a:p>
        </p:txBody>
      </p:sp>
      <p:sp>
        <p:nvSpPr>
          <p:cNvPr id="9"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Brand value of first division (Spain) football teams 2011-2018</a:t>
            </a:r>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the 2021/2022 season of La Liga Santander, Real Madrid was allowed to spend up to 739.2 million euros on salaries, setting the highest spending limit among the 20 soccer teams in the Spanish top-tier soccer league in that season. Sevilla FC had the second-highest salary cap, while the title-holder -Atlético de Madrid- ranked third with a limit of roughly 170 million euros.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Spain; 2021/2022; *The squad spending limit denotes the maximum amount that each club or public limited sports company (SAD) can spend during the course of the season, including costs related to players, the manager, assistant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Liga Nacional de Fútbol Profesional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51" r:id="rId8" imgW="2203200" imgH="629486" progId=".xls">
                  <p:embed/>
                </p:oleObj>
              </mc:Choice>
              <mc:Fallback>
                <p:oleObj r:id="rId8" imgW="2203200" imgH="629486" progId=".xls">
                  <p:embed/>
                  <p:pic>
                    <p:nvPicPr>
                      <p:cNvPr id="0" name="OLE substitute image"/>
                      <p:cNvPicPr/>
                      <p:nvPr/>
                    </p:nvPicPr>
                    <p:blipFill>
                      <a:blip r:embed="rId10"/>
                      <a:srcRect t="100000" b="-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p:cNvSpPr/>
          <p:nvPr/>
        </p:nvSpPr>
        <p:spPr>
          <a:xfrm>
            <a:off x="4799400" y="1882800"/>
            <a:ext cx="25908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Salary cap in million euros*</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42</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Squad spending limits in the highest professional soccer league in Spain for the 2021/2022 season (in million euros)</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La Liga: teams' salary cap 2021/2022</a:t>
            </a: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FC Barcelona`s Camp Nou ranked as the Spanish soccer stadium with the largest capacity during the 2021/2022 season with approximately 99.8 thousand seats. Santiago Bernabéu, the official stadium of Real Madrid, was the second largest venue, with a capacity to host nearly 85.5 thousand fans. Despite not reaching pre-pandemic levels of attendance, the number of attendees at La Liga games increased significantly in the 2021/22 La Liga season.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Spain; 2021/2022</a:t>
            </a:r>
          </a:p>
          <a:p>
            <a:r>
              <a:rPr sz="600" b="1">
                <a:solidFill>
                  <a:srgbClr val="0F2741"/>
                </a:solidFill>
                <a:latin typeface="Open Sans"/>
              </a:rPr>
              <a:t>Source(s): </a:t>
            </a:r>
            <a:r>
              <a:rPr sz="600" b="0">
                <a:solidFill>
                  <a:srgbClr val="0F2741"/>
                </a:solidFill>
                <a:latin typeface="Open Sans"/>
              </a:rPr>
              <a:t>BeSoccer.com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52" r:id="rId8" imgW="2203200" imgH="629486" progId=".xls">
                  <p:embed/>
                </p:oleObj>
              </mc:Choice>
              <mc:Fallback>
                <p:oleObj r:id="rId8" imgW="2203200" imgH="629486" progId=".xls">
                  <p:embed/>
                  <p:pic>
                    <p:nvPicPr>
                      <p:cNvPr id="0" name="OLE substitute image"/>
                      <p:cNvPicPr/>
                      <p:nvPr/>
                    </p:nvPicPr>
                    <p:blipFill>
                      <a:blip r:embed="rId10"/>
                      <a:srcRect t="100000" b="-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p:cNvSpPr/>
          <p:nvPr/>
        </p:nvSpPr>
        <p:spPr>
          <a:xfrm>
            <a:off x="5161350" y="1882800"/>
            <a:ext cx="18669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Number of people </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43</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Seating capacity of soccer stadiums hosting the highest professional men's league in Spain in the 2021/2022 season</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La Liga: stadiums' capacity 2021/2022</a:t>
            </a:r>
          </a:p>
        </p:txBody>
      </p:sp>
    </p:spTree>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FC Barcelona attracted the largest number of spectators to La Liga matches during the 2021/2022 season, with an average attendance of 39.8 thousand soccer fans per game. The team with the second-largest average stadium audience was Atlético de Madrid, while the winner of that season occupied the third position in this ranking.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Spain; August 13, 2021 to May 22, 2022; including home and away matches</a:t>
            </a:r>
          </a:p>
          <a:p>
            <a:r>
              <a:rPr sz="600" b="1">
                <a:solidFill>
                  <a:srgbClr val="0F2741"/>
                </a:solidFill>
                <a:latin typeface="Open Sans"/>
              </a:rPr>
              <a:t>Source(s): </a:t>
            </a:r>
            <a:r>
              <a:rPr sz="600" b="0">
                <a:solidFill>
                  <a:srgbClr val="0F2741"/>
                </a:solidFill>
                <a:latin typeface="Open Sans"/>
              </a:rPr>
              <a:t>weltfussball.de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53" r:id="rId8" imgW="2203200" imgH="629486" progId=".xls">
                  <p:embed/>
                </p:oleObj>
              </mc:Choice>
              <mc:Fallback>
                <p:oleObj r:id="rId8" imgW="2203200" imgH="629486" progId=".xls">
                  <p:embed/>
                  <p:pic>
                    <p:nvPicPr>
                      <p:cNvPr id="0" name="OLE substitute image"/>
                      <p:cNvPicPr/>
                      <p:nvPr/>
                    </p:nvPicPr>
                    <p:blipFill>
                      <a:blip r:embed="rId10"/>
                      <a:srcRect t="100000" b="-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p:cNvSpPr/>
          <p:nvPr/>
        </p:nvSpPr>
        <p:spPr>
          <a:xfrm>
            <a:off x="5097850" y="1882800"/>
            <a:ext cx="19939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Average attendance</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44</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Average number of spectators to live soccer matches of the highest professional men's league in Spain in 2021/2022, by club</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La Liga: average football match attendance 2021/2022, by team</a:t>
            </a:r>
          </a:p>
        </p:txBody>
      </p:sp>
    </p:spTree>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the 2020/2021 season, FC Barcelona had the highest average annual pay per player with approximately 11 million euros. Real Madrid followed closely behind, with average wages amounting to nearly 10 million euros in the same season.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Spain; 2020/2021</a:t>
            </a:r>
          </a:p>
          <a:p>
            <a:r>
              <a:rPr sz="600" b="1">
                <a:solidFill>
                  <a:srgbClr val="0F2741"/>
                </a:solidFill>
                <a:latin typeface="Open Sans"/>
              </a:rPr>
              <a:t>Source(s): </a:t>
            </a:r>
            <a:r>
              <a:rPr sz="600" b="0">
                <a:solidFill>
                  <a:srgbClr val="0F2741"/>
                </a:solidFill>
                <a:latin typeface="Open Sans"/>
              </a:rPr>
              <a:t>BeSoccer.com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54" r:id="rId8" imgW="2203200" imgH="629486" progId=".xls">
                  <p:embed/>
                </p:oleObj>
              </mc:Choice>
              <mc:Fallback>
                <p:oleObj r:id="rId8" imgW="2203200" imgH="629486" progId=".xls">
                  <p:embed/>
                  <p:pic>
                    <p:nvPicPr>
                      <p:cNvPr id="0" name="OLE substitute image"/>
                      <p:cNvPicPr/>
                      <p:nvPr/>
                    </p:nvPicPr>
                    <p:blipFill>
                      <a:blip r:embed="rId10"/>
                      <a:srcRect t="100000" b="-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p:cNvSpPr/>
          <p:nvPr/>
        </p:nvSpPr>
        <p:spPr>
          <a:xfrm>
            <a:off x="4393000" y="1882800"/>
            <a:ext cx="3403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Average player salary in million euros</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45</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Average annual salary paid to male soccer players in Spain's highest professional league in 2020/2021, by club (in million euros)</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La Liga: average player salary 2020/2021, by club</a:t>
            </a:r>
          </a:p>
        </p:txBody>
      </p:sp>
    </p:spTree>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displays the annual wage of the 10 highest paid football players in the Spanish Football League, La Liga, in 2015 (in million euros). The German player of Real Madrid, Tony Kroos, had an annual wage of 8.15 million euros.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Spain; 2015</a:t>
            </a:r>
          </a:p>
          <a:p>
            <a:r>
              <a:rPr sz="600" b="1">
                <a:solidFill>
                  <a:srgbClr val="0F2741"/>
                </a:solidFill>
                <a:latin typeface="Open Sans"/>
              </a:rPr>
              <a:t>Source(s): </a:t>
            </a:r>
            <a:r>
              <a:rPr sz="600" b="0">
                <a:solidFill>
                  <a:srgbClr val="0F2741"/>
                </a:solidFill>
                <a:latin typeface="Open Sans"/>
              </a:rPr>
              <a:t>BeSoccer.com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4754950" y="1882800"/>
            <a:ext cx="26797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annual wage in million euros</a:t>
            </a:r>
          </a:p>
        </p:txBody>
      </p:sp>
      <p:sp>
        <p:nvSpPr>
          <p:cNvPr id="6"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46</a:t>
            </a:r>
          </a:p>
        </p:txBody>
      </p:sp>
      <p:sp>
        <p:nvSpPr>
          <p:cNvPr id="7"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Annual wage of the 10 highest paid football players in the Spanish Football League, La Liga, in 2015 (in million euros)</a:t>
            </a:r>
          </a:p>
        </p:txBody>
      </p:sp>
      <p:sp>
        <p:nvSpPr>
          <p:cNvPr id="8"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Highest annual wages of football players in Spain 2015</a:t>
            </a:r>
          </a:p>
        </p:txBody>
      </p:sp>
    </p:spTree>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the 2021 transfer season of the top Spanish soccer league, the clubs spent 358 million euros on fees in total, which is the lowest spending recorded since 2012. This figure also represents the second consecutive decline after transfer fees in this European football league had peaked at more than 1.5 billion euros in 2019. LaLiga's transfer period usually goes from July 1 to August 31 each year. Lionel Messi's signing for Paris Saint-Germain after approximately 20 years with FC Barcelona was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Spain</a:t>
            </a:r>
          </a:p>
          <a:p>
            <a:r>
              <a:rPr sz="600" b="1">
                <a:solidFill>
                  <a:srgbClr val="0F2741"/>
                </a:solidFill>
                <a:latin typeface="Open Sans"/>
              </a:rPr>
              <a:t>Source(s): </a:t>
            </a:r>
            <a:r>
              <a:rPr sz="600" b="0">
                <a:solidFill>
                  <a:srgbClr val="0F2741"/>
                </a:solidFill>
                <a:latin typeface="Open Sans"/>
              </a:rPr>
              <a:t>CIES Football Observatory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47</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Transfer fee spending of La Liga soccer clubs from 2010 to 2021 (in million euros)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La Liga: transfer fees 2010-2021</a:t>
            </a:r>
          </a:p>
        </p:txBody>
      </p:sp>
    </p:spTree>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most common match result at the Spanish major soccer league 'La Liga Santander' during the 2021/2022 season was winning at home by one goal, which happened 48 times. Following closely as the second-most popular final score at La Liga was a 1-1 tie.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Spain; August 13, 2021 to May 22, 2022</a:t>
            </a:r>
          </a:p>
          <a:p>
            <a:r>
              <a:rPr sz="600" b="1">
                <a:solidFill>
                  <a:srgbClr val="0F2741"/>
                </a:solidFill>
                <a:latin typeface="Open Sans"/>
              </a:rPr>
              <a:t>Source(s): </a:t>
            </a:r>
            <a:r>
              <a:rPr sz="600" b="0">
                <a:solidFill>
                  <a:srgbClr val="0F2741"/>
                </a:solidFill>
                <a:latin typeface="Open Sans"/>
              </a:rPr>
              <a:t>FCStats.com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802700" y="2098700"/>
          <a:ext cx="10800100" cy="3932650"/>
        </p:xfrm>
        <a:graphic>
          <a:graphicData uri="http://schemas.openxmlformats.org/drawingml/2006/chart">
            <c:chart xmlns:c="http://schemas.openxmlformats.org/drawingml/2006/chart" r:id="rId6"/>
          </a:graphicData>
        </a:graphic>
      </p:graphicFrame>
      <p:sp>
        <p:nvSpPr>
          <p:cNvPr id="5" name="New shape"/>
          <p:cNvSpPr/>
          <p:nvPr/>
        </p:nvSpPr>
        <p:spPr>
          <a:xfrm>
            <a:off x="5231200" y="1882800"/>
            <a:ext cx="1727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Number of times</a:t>
            </a:r>
          </a:p>
        </p:txBody>
      </p:sp>
      <p:sp>
        <p:nvSpPr>
          <p:cNvPr id="6" name="New shape"/>
          <p:cNvSpPr/>
          <p:nvPr/>
        </p:nvSpPr>
        <p:spPr>
          <a:xfrm>
            <a:off x="586800" y="3385575"/>
            <a:ext cx="215900" cy="1358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lIns="90170" tIns="46990" rIns="90170" bIns="46990" rtlCol="0" anchor="t"/>
          <a:lstStyle/>
          <a:p>
            <a:pPr algn="ctr">
              <a:spcAft>
                <a:spcPct val="20000"/>
              </a:spcAft>
            </a:pPr>
            <a:r>
              <a:rPr sz="1100">
                <a:solidFill>
                  <a:srgbClr val="0F2741"/>
                </a:solidFill>
                <a:latin typeface="Open Sans"/>
              </a:rPr>
              <a:t>Final results</a:t>
            </a:r>
          </a:p>
        </p:txBody>
      </p:sp>
      <p:sp>
        <p:nvSpPr>
          <p:cNvPr id="7"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48</a:t>
            </a:r>
          </a:p>
        </p:txBody>
      </p:sp>
      <p:sp>
        <p:nvSpPr>
          <p:cNvPr id="8"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Most common final results in the highest professional soccer league in Spain in the 2021/2022 season</a:t>
            </a:r>
          </a:p>
        </p:txBody>
      </p:sp>
      <p:sp>
        <p:nvSpPr>
          <p:cNvPr id="9"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La Liga: most common match scores 2021/2022</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statistic shows the total revenue of the top European professional soccer leagues (Big Five) from 2006/07 to 2021/22. For the 2021/22 season, the total revenue of the "Big Five" leagues was estimated at 16.5 billion euros.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2006/07 to 2019/20; * Projected. The term "Big Five" refers to the top-tier soccer leagues of England, Germany, Spain, France and Italy.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Deloitte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Revenue of the top European soccer leagues (Big Five) from 2006/07 to 2021/22 (in billion euros)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Revenue of the top European soccer leagues (Big Five) 2006-2022</a:t>
            </a:r>
          </a:p>
        </p:txBody>
      </p:sp>
    </p:spTree>
  </p:cSld>
  <p:clrMapOvr>
    <a:masterClrMapping/>
  </p:clrMapOvr>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Real Madrid's Karim Benzema topped the 2021/2022 season ranking of goal scorers at Spain`s major soccer league. With a total of 27 goals, the French footballer won the so-called "Pichichi" title. In that season, the most common final match result was a victory at home by one goal.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Spain; August 13, 2021 to May 22, 2022</a:t>
            </a:r>
          </a:p>
          <a:p>
            <a:r>
              <a:rPr sz="600" b="1">
                <a:solidFill>
                  <a:srgbClr val="0F2741"/>
                </a:solidFill>
                <a:latin typeface="Open Sans"/>
              </a:rPr>
              <a:t>Source(s): </a:t>
            </a:r>
            <a:r>
              <a:rPr sz="600" b="0">
                <a:solidFill>
                  <a:srgbClr val="0F2741"/>
                </a:solidFill>
                <a:latin typeface="Open Sans"/>
              </a:rPr>
              <a:t>Diario AS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5237550" y="1882800"/>
            <a:ext cx="1714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Number of goals</a:t>
            </a:r>
          </a:p>
        </p:txBody>
      </p:sp>
      <p:sp>
        <p:nvSpPr>
          <p:cNvPr id="6"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49</a:t>
            </a:r>
          </a:p>
        </p:txBody>
      </p:sp>
      <p:sp>
        <p:nvSpPr>
          <p:cNvPr id="7"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Leading goal scorers of the highest professional men's soccer league in Spain in the 2021/2022 season</a:t>
            </a:r>
          </a:p>
        </p:txBody>
      </p:sp>
      <p:sp>
        <p:nvSpPr>
          <p:cNvPr id="8"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La Liga: top goal scorer players 2021/2022</a:t>
            </a:r>
          </a:p>
        </p:txBody>
      </p:sp>
    </p:spTree>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shows the leading brands on the Property Sponsorship Association Index ranking for the Spanish men's top professional football division La Liga Santander in Spain in 2017. This Index shows the most associated brands to certain athletes, teams or events. More than 60 percent of the respondents associated the brand Santander with the sponsorship of the Spanish men's top professional football division La Liga.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Spain; December 2017; 600 respondents</a:t>
            </a:r>
          </a:p>
          <a:p>
            <a:r>
              <a:rPr sz="600" b="1">
                <a:solidFill>
                  <a:srgbClr val="0F2741"/>
                </a:solidFill>
                <a:latin typeface="Open Sans"/>
              </a:rPr>
              <a:t>Source(s): </a:t>
            </a:r>
            <a:r>
              <a:rPr sz="600" b="0">
                <a:solidFill>
                  <a:srgbClr val="0F2741"/>
                </a:solidFill>
                <a:latin typeface="Open Sans"/>
              </a:rPr>
              <a:t>Asociación de Marketing de España MKT; ESADE; SPSG Consulting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5028000" y="1882800"/>
            <a:ext cx="2133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respondents</a:t>
            </a:r>
          </a:p>
        </p:txBody>
      </p:sp>
      <p:sp>
        <p:nvSpPr>
          <p:cNvPr id="6"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50</a:t>
            </a:r>
          </a:p>
        </p:txBody>
      </p:sp>
      <p:sp>
        <p:nvSpPr>
          <p:cNvPr id="7"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Leading brands on the Property Sponsorship Association Index for the Spanish men's top professional football division La Liga Santander in 2017</a:t>
            </a:r>
          </a:p>
        </p:txBody>
      </p:sp>
      <p:sp>
        <p:nvSpPr>
          <p:cNvPr id="8"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Brands on the PSAI for the Spanish men's football division La Liga Santander in 2017</a:t>
            </a:r>
          </a:p>
        </p:txBody>
      </p:sp>
    </p:spTree>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statistic shows the value of the kit sponsorship deals closed by the clubs in Spain's La Liga in the 2017/18 season. FC Barcelona received 85 million euros from Nike, whereas Real Madrid C.F. received 45 million euros from Adidas.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Spain; 2017/18; * Approximate figures.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La Jugada Financiera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55" r:id="rId8" imgW="2203200" imgH="629486" progId=".xls">
                  <p:embed/>
                </p:oleObj>
              </mc:Choice>
              <mc:Fallback>
                <p:oleObj r:id="rId8" imgW="2203200" imgH="629486" progId=".xls">
                  <p:embed/>
                  <p:pic>
                    <p:nvPicPr>
                      <p:cNvPr id="0" name="OLE substitute image"/>
                      <p:cNvPicPr/>
                      <p:nvPr/>
                    </p:nvPicPr>
                    <p:blipFill>
                      <a:blip r:embed="rId10"/>
                      <a:srcRect t="100000" b="-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p:cNvSpPr/>
          <p:nvPr/>
        </p:nvSpPr>
        <p:spPr>
          <a:xfrm>
            <a:off x="4399350" y="1882800"/>
            <a:ext cx="33909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Sponsorship revenue in million EUR*</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51</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Kit sponsorship deals in Spain's La Liga in 2017/18 (in million euros)</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Kit sponsorship deals in Spain's La Liga 2017/18</a:t>
            </a:r>
          </a:p>
        </p:txBody>
      </p:sp>
    </p:spTree>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New shap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Serie A</a:t>
            </a:r>
          </a:p>
        </p:txBody>
      </p:sp>
      <p:sp>
        <p:nvSpPr>
          <p:cNvPr id="3" name="New shap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05</a:t>
            </a:r>
          </a:p>
        </p:txBody>
      </p:sp>
    </p:spTree>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Between the seasons 2010/2011 and 2018/2019, the employee costs share of the Serie A soccer league in Italy remained rather stable, reaching 50 percent as of 2018/2019. Conversely, the share of depreciation and amortizations' expenditure rose over the seasons considered, peaking at 25 percent in 2018/2019.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Italy; 2010 to 2019</a:t>
            </a:r>
          </a:p>
          <a:p>
            <a:r>
              <a:rPr sz="600" b="1">
                <a:solidFill>
                  <a:srgbClr val="0F2741"/>
                </a:solidFill>
                <a:latin typeface="Open Sans"/>
              </a:rPr>
              <a:t>Source(s): </a:t>
            </a:r>
            <a:r>
              <a:rPr sz="600" b="0">
                <a:solidFill>
                  <a:srgbClr val="0F2741"/>
                </a:solidFill>
                <a:latin typeface="Open Sans"/>
              </a:rPr>
              <a:t>Federazione Italiana Giuoco Calcio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53</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Expenditure distribution of the Serie A soccer league in Italy from the season 2010/2011 to the season 2018/2019, by type</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Expenditure distribution of the Serie A soccer league in Italy 2010-2019, by type</a:t>
            </a:r>
          </a:p>
        </p:txBody>
      </p:sp>
    </p:spTree>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Serie A is the highest professional Italian soccer league, the first edition of which dates back to 1898. As of March 2022, the Serie A soccer team with the highest market value was Juventus FC (about 553.4 million euros). FC Internazionale Milano followed in the ranking with a value of 528.9 million euros.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Italy; March 2022</a:t>
            </a:r>
          </a:p>
          <a:p>
            <a:r>
              <a:rPr sz="600" b="1">
                <a:solidFill>
                  <a:srgbClr val="0F2741"/>
                </a:solidFill>
                <a:latin typeface="Open Sans"/>
              </a:rPr>
              <a:t>Source(s): </a:t>
            </a:r>
            <a:r>
              <a:rPr sz="600" b="0">
                <a:solidFill>
                  <a:srgbClr val="0F2741"/>
                </a:solidFill>
                <a:latin typeface="Open Sans"/>
              </a:rPr>
              <a:t>Transfermarkt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56" r:id="rId8" imgW="2203200" imgH="629486" progId=".xls">
                  <p:embed/>
                </p:oleObj>
              </mc:Choice>
              <mc:Fallback>
                <p:oleObj r:id="rId8" imgW="2203200" imgH="629486" progId=".xls">
                  <p:embed/>
                  <p:pic>
                    <p:nvPicPr>
                      <p:cNvPr id="0" name="OLE substitute image"/>
                      <p:cNvPicPr/>
                      <p:nvPr/>
                    </p:nvPicPr>
                    <p:blipFill>
                      <a:blip r:embed="rId10"/>
                      <a:srcRect t="100000" b="-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p:cNvSpPr/>
          <p:nvPr/>
        </p:nvSpPr>
        <p:spPr>
          <a:xfrm>
            <a:off x="4761300" y="1882800"/>
            <a:ext cx="2667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Market value in million euros</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54</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Market value of Serie A soccer clubs in Italy as of March 2022, by club (in million euros)</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Market value of Serie A soccer clubs in Italy March 2022, by club</a:t>
            </a:r>
          </a:p>
        </p:txBody>
      </p:sp>
    </p:spTree>
  </p:cSld>
  <p:clrMapOvr>
    <a:masterClrMapping/>
  </p:clrMapOvr>
  <p:transition/>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As of March 18th, 2022, Dusan Vlahovic was the Italian Serie A soccer player registering the highest market value. Vlahovic, who plays for Juventus FC, had a market value of roughly 85 million euros. Whereas Cristiano Ronaldo ranked seventh in terms of market value, he was one of the highest-paid football players in the world as of 2020.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Italy; March 2022</a:t>
            </a:r>
          </a:p>
          <a:p>
            <a:r>
              <a:rPr sz="600" b="1">
                <a:solidFill>
                  <a:srgbClr val="0F2741"/>
                </a:solidFill>
                <a:latin typeface="Open Sans"/>
              </a:rPr>
              <a:t>Source(s): </a:t>
            </a:r>
            <a:r>
              <a:rPr sz="600" b="0">
                <a:solidFill>
                  <a:srgbClr val="0F2741"/>
                </a:solidFill>
                <a:latin typeface="Open Sans"/>
              </a:rPr>
              <a:t>Transfermarkt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4761300" y="1882800"/>
            <a:ext cx="2667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Market value in million euros</a:t>
            </a:r>
          </a:p>
        </p:txBody>
      </p:sp>
      <p:sp>
        <p:nvSpPr>
          <p:cNvPr id="6"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55</a:t>
            </a:r>
          </a:p>
        </p:txBody>
      </p:sp>
      <p:sp>
        <p:nvSpPr>
          <p:cNvPr id="7"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Leading ten soccer players of the Serie A league in Italy as of March 2022, by market value (in million euros)</a:t>
            </a:r>
          </a:p>
        </p:txBody>
      </p:sp>
      <p:sp>
        <p:nvSpPr>
          <p:cNvPr id="8"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Leading ten Serie A soccer players in Italy March 2022, by market value</a:t>
            </a:r>
          </a:p>
        </p:txBody>
      </p:sp>
    </p:spTree>
  </p:cSld>
  <p:clrMapOvr>
    <a:masterClrMapping/>
  </p:clrMapOvr>
  <p:transition/>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the 2021/2022 season, which stadium for Serie A soccer games in Italy had the highest capacity? As of the survey period, the Alberto Picco in La Spezia recorded the highest capacity. The stadium could welcome 10.3 thousand spectators in the 2021/22 season.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Italy; Season 2021/2022</a:t>
            </a:r>
          </a:p>
          <a:p>
            <a:r>
              <a:rPr sz="600" b="1">
                <a:solidFill>
                  <a:srgbClr val="0F2741"/>
                </a:solidFill>
                <a:latin typeface="Open Sans"/>
              </a:rPr>
              <a:t>Source(s): </a:t>
            </a:r>
            <a:r>
              <a:rPr sz="600" b="0">
                <a:solidFill>
                  <a:srgbClr val="0F2741"/>
                </a:solidFill>
                <a:latin typeface="Open Sans"/>
              </a:rPr>
              <a:t>worldfootball.net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57" r:id="rId8" imgW="2203200" imgH="629486" progId=".xls">
                  <p:embed/>
                </p:oleObj>
              </mc:Choice>
              <mc:Fallback>
                <p:oleObj r:id="rId8" imgW="2203200" imgH="629486" progId=".xls">
                  <p:embed/>
                  <p:pic>
                    <p:nvPicPr>
                      <p:cNvPr id="0" name="OLE substitute image"/>
                      <p:cNvPicPr/>
                      <p:nvPr/>
                    </p:nvPicPr>
                    <p:blipFill>
                      <a:blip r:embed="rId10"/>
                      <a:srcRect t="100000" b="-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p:cNvSpPr/>
          <p:nvPr/>
        </p:nvSpPr>
        <p:spPr>
          <a:xfrm>
            <a:off x="5021650" y="1882800"/>
            <a:ext cx="21463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Number of spectators</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56</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Stadiums for Serie A soccer games in Italy in the season 2022/2022, by capacity</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Stadiums for Serie A soccer games in Italy 2021-2022, by capacity</a:t>
            </a:r>
          </a:p>
        </p:txBody>
      </p:sp>
    </p:spTree>
  </p:cSld>
  <p:clrMapOvr>
    <a:masterClrMapping/>
  </p:clrMapOvr>
  <p:transition/>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FC Internazionale Milano shows the highest average number of visitors to stadiums at roughly 33.2 thousand followed by AC Milan with and average of 32.6 thousand.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Italy</a:t>
            </a:r>
          </a:p>
          <a:p>
            <a:r>
              <a:rPr sz="600" b="1">
                <a:solidFill>
                  <a:srgbClr val="0F2741"/>
                </a:solidFill>
                <a:latin typeface="Open Sans"/>
              </a:rPr>
              <a:t>Source(s): </a:t>
            </a:r>
            <a:r>
              <a:rPr sz="600" b="0">
                <a:solidFill>
                  <a:srgbClr val="0F2741"/>
                </a:solidFill>
                <a:latin typeface="Open Sans"/>
              </a:rPr>
              <a:t>worldfootball.net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58" r:id="rId8" imgW="2203200" imgH="629486" progId=".xls">
                  <p:embed/>
                </p:oleObj>
              </mc:Choice>
              <mc:Fallback>
                <p:oleObj r:id="rId8" imgW="2203200" imgH="629486" progId=".xls">
                  <p:embed/>
                  <p:pic>
                    <p:nvPicPr>
                      <p:cNvPr id="0" name="OLE substitute image"/>
                      <p:cNvPicPr/>
                      <p:nvPr/>
                    </p:nvPicPr>
                    <p:blipFill>
                      <a:blip r:embed="rId10"/>
                      <a:srcRect t="100000" b="-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p:cNvSpPr/>
          <p:nvPr/>
        </p:nvSpPr>
        <p:spPr>
          <a:xfrm>
            <a:off x="4602550" y="1882800"/>
            <a:ext cx="2984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Average number of attendances</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57</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Average number of attendances at Serie A soccer games in Italy in season 2021/2022, by team</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Average number of attendances at Serie A soccer games in Italy 2021-2022, by team</a:t>
            </a:r>
          </a:p>
        </p:txBody>
      </p:sp>
    </p:spTree>
  </p:cSld>
  <p:clrMapOvr>
    <a:masterClrMapping/>
  </p:clrMapOvr>
  <p:transition/>
  <p:timing/>
</p:sld>
</file>

<file path=ppt/slides/slide5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Which Serie A football team in Italy has recorded the highest number of attendances in 2021/22? FC Internazionale Milano, and AC Milan both recorded the highest figure among all Serie A football teams. Data show that these clubs registered 1.26 and 1.24 million total spectators respectively.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Italy; 2021/22</a:t>
            </a:r>
          </a:p>
          <a:p>
            <a:r>
              <a:rPr sz="600" b="1">
                <a:solidFill>
                  <a:srgbClr val="0F2741"/>
                </a:solidFill>
                <a:latin typeface="Open Sans"/>
              </a:rPr>
              <a:t>Source(s): </a:t>
            </a:r>
            <a:r>
              <a:rPr sz="600" b="0">
                <a:solidFill>
                  <a:srgbClr val="0F2741"/>
                </a:solidFill>
                <a:latin typeface="Open Sans"/>
              </a:rPr>
              <a:t>worldfootball.net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59" r:id="rId8" imgW="2203200" imgH="629486" progId=".xls">
                  <p:embed/>
                </p:oleObj>
              </mc:Choice>
              <mc:Fallback>
                <p:oleObj r:id="rId8" imgW="2203200" imgH="629486" progId=".xls">
                  <p:embed/>
                  <p:pic>
                    <p:nvPicPr>
                      <p:cNvPr id="0" name="OLE substitute image"/>
                      <p:cNvPicPr/>
                      <p:nvPr/>
                    </p:nvPicPr>
                    <p:blipFill>
                      <a:blip r:embed="rId10"/>
                      <a:srcRect t="100000" b="-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p:cNvSpPr/>
          <p:nvPr/>
        </p:nvSpPr>
        <p:spPr>
          <a:xfrm>
            <a:off x="4951800" y="1882800"/>
            <a:ext cx="2286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Number of attendances</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58</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Total number of attendances at Serie A soccer games in Italy in the season 2021/2022, by team</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Attendances at Serie A soccer games in Italy 2021-2022, by team</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combined revenue of all 20 English Premier League (EPL) clubs is projected to be around 6.1 billion euros in the 2021/22 season. Teams in the top division in England are expected to generate three billion euros more than their counterparts in Spain and Germany, who rank second and third respectively.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1996/97 to 2019/20</a:t>
            </a:r>
          </a:p>
          <a:p>
            <a:r>
              <a:rPr sz="600" b="1">
                <a:solidFill>
                  <a:srgbClr val="0F2741"/>
                </a:solidFill>
                <a:latin typeface="Open Sans"/>
              </a:rPr>
              <a:t>Source(s): </a:t>
            </a:r>
            <a:r>
              <a:rPr sz="600" b="0">
                <a:solidFill>
                  <a:srgbClr val="0F2741"/>
                </a:solidFill>
                <a:latin typeface="Open Sans"/>
              </a:rPr>
              <a:t>Deloitte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Revenue of the biggest (Big Five) European soccer leagues from 1996/97 to 2021/22 (in million euros)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Revenue of the 'Big Five' European soccer leagues 1996-2022</a:t>
            </a:r>
          </a:p>
        </p:txBody>
      </p:sp>
    </p:spTree>
  </p:cSld>
  <p:clrMapOvr>
    <a:masterClrMapping/>
  </p:clrMapOvr>
  <p:transition/>
  <p:timing/>
</p:sld>
</file>

<file path=ppt/slides/slide6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Which Italian football team won most Coppa Italia competitions? As of 2021, Juventus FC was the Italian team recording the highest number of victories in this tournament. Indeed, this team from Turin won a total of 14 Coppa Italia titles, followed by AS Roma that registered a total of nine Coppa Italia competitions. Moreover, Juventus won the latest edition of the tournament, in the season 2020/2021.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Italy; 1935 to 2021</a:t>
            </a:r>
          </a:p>
          <a:p>
            <a:r>
              <a:rPr sz="600" b="1">
                <a:solidFill>
                  <a:srgbClr val="0F2741"/>
                </a:solidFill>
                <a:latin typeface="Open Sans"/>
              </a:rPr>
              <a:t>Source(s): </a:t>
            </a:r>
            <a:r>
              <a:rPr sz="600" b="0">
                <a:solidFill>
                  <a:srgbClr val="0F2741"/>
                </a:solidFill>
                <a:latin typeface="Open Sans"/>
              </a:rPr>
              <a:t>Lega Serie A TIM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60" r:id="rId8" imgW="2203200" imgH="629486" progId=".xls">
                  <p:embed/>
                </p:oleObj>
              </mc:Choice>
              <mc:Fallback>
                <p:oleObj r:id="rId8" imgW="2203200" imgH="629486" progId=".xls">
                  <p:embed/>
                  <p:pic>
                    <p:nvPicPr>
                      <p:cNvPr id="0" name="OLE substitute image"/>
                      <p:cNvPicPr/>
                      <p:nvPr/>
                    </p:nvPicPr>
                    <p:blipFill>
                      <a:blip r:embed="rId10"/>
                      <a:srcRect t="100000" b="-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p:cNvSpPr/>
          <p:nvPr/>
        </p:nvSpPr>
        <p:spPr>
          <a:xfrm>
            <a:off x="5116900" y="1882800"/>
            <a:ext cx="19558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Number of victories</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59</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Coppa Italia winners in Italy from season 1935/1936 to season 2020/2021, by number of victories</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Coppa Italia winners in Italy 1935-2021, by number of victories</a:t>
            </a:r>
          </a:p>
        </p:txBody>
      </p:sp>
    </p:spTree>
  </p:cSld>
  <p:clrMapOvr>
    <a:masterClrMapping/>
  </p:clrMapOvr>
  <p:transition/>
  <p:timing/>
</p:sld>
</file>

<file path=ppt/slides/slide6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shows the transfer fee spending of Serie A soccer clubs from 2010 to 2021. In 2021, Serie A clubs spent 774 million euros on transfer fees.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Italy; 2010 to 2021</a:t>
            </a:r>
          </a:p>
          <a:p>
            <a:r>
              <a:rPr sz="600" b="1">
                <a:solidFill>
                  <a:srgbClr val="0F2741"/>
                </a:solidFill>
                <a:latin typeface="Open Sans"/>
              </a:rPr>
              <a:t>Source(s): </a:t>
            </a:r>
            <a:r>
              <a:rPr sz="600" b="0">
                <a:solidFill>
                  <a:srgbClr val="0F2741"/>
                </a:solidFill>
                <a:latin typeface="Open Sans"/>
              </a:rPr>
              <a:t>CIES Football Observatory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60</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Transfer fee spending of Serie A soccer clubs from 2010 to 2021 (in million euros)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Serie A soccer clubs' spending on transfer fees 2010-2021</a:t>
            </a:r>
          </a:p>
        </p:txBody>
      </p:sp>
    </p:spTree>
  </p:cSld>
  <p:clrMapOvr>
    <a:masterClrMapping/>
  </p:clrMapOvr>
  <p:transition/>
  <p:timing/>
</p:sld>
</file>

<file path=ppt/slides/slide6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During the 2019/2020 football season, Juventus paid the highest average annual salary to its` clubs players out of all teams in the Serie A with an average of roughly 10.1 million U.S. dollars. The team has been holding the first position as a highest paying club for the past four years. In 2019/2020, it was followed by Roma and Internazionale which payed its players an average of 4.49 million U.S. dollars and 4.08 million U.S. dollars respectively.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Italy; 2019 to 2020</a:t>
            </a:r>
          </a:p>
          <a:p>
            <a:r>
              <a:rPr sz="600" b="1">
                <a:solidFill>
                  <a:srgbClr val="0F2741"/>
                </a:solidFill>
                <a:latin typeface="Open Sans"/>
              </a:rPr>
              <a:t>Source(s): </a:t>
            </a:r>
            <a:r>
              <a:rPr sz="600" b="0">
                <a:solidFill>
                  <a:srgbClr val="0F2741"/>
                </a:solidFill>
                <a:latin typeface="Open Sans"/>
              </a:rPr>
              <a:t>Sporting Intelligence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61" r:id="rId8" imgW="2203200" imgH="629486" progId=".xls">
                  <p:embed/>
                </p:oleObj>
              </mc:Choice>
              <mc:Fallback>
                <p:oleObj r:id="rId8" imgW="2203200" imgH="629486" progId=".xls">
                  <p:embed/>
                  <p:pic>
                    <p:nvPicPr>
                      <p:cNvPr id="0" name="OLE substitute image"/>
                      <p:cNvPicPr/>
                      <p:nvPr/>
                    </p:nvPicPr>
                    <p:blipFill>
                      <a:blip r:embed="rId10"/>
                      <a:srcRect t="100000" b="-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p:cNvSpPr/>
          <p:nvPr/>
        </p:nvSpPr>
        <p:spPr>
          <a:xfrm>
            <a:off x="4151700" y="1882800"/>
            <a:ext cx="3886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Average player salary in million U.S. dollars</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61</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Average annual player salary in Serie A in 2019/20, by team (in million U.S. dollars)</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Average player salary in Serie A 2019/20, by team</a:t>
            </a:r>
          </a:p>
        </p:txBody>
      </p:sp>
    </p:spTree>
  </p:cSld>
  <p:clrMapOvr>
    <a:masterClrMapping/>
  </p:clrMapOvr>
  <p:transition/>
  <p:timing/>
</p:sld>
</file>

<file path=ppt/slides/slide6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New shap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Ligue 1</a:t>
            </a:r>
          </a:p>
        </p:txBody>
      </p:sp>
      <p:sp>
        <p:nvSpPr>
          <p:cNvPr id="3" name="New shap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06</a:t>
            </a:r>
          </a:p>
        </p:txBody>
      </p:sp>
    </p:spTree>
  </p:cSld>
  <p:clrMapOvr>
    <a:masterClrMapping/>
  </p:clrMapOvr>
  <p:transition/>
  <p:timing/>
</p:sld>
</file>

<file path=ppt/slides/slide6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main source of income for League 1 clubs was the broadcasting rights for the 2018/2019 season. During this season, the clubs were able to benefit from a loan of 900 million in revenue. League 1 clubs are also highly dependent on transfer revenues. In the 2017/2018 season, this was the main source of income for the league. It was above all AS Monaco which had drawn the total amount of transfers upwards during the transfer of Kylian M'bappé estimated at 180 million euros.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France; 2016-2019; *Transfers are expressed as "mutation" in the source file.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LFP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63</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Total revenue of the French Ligue 1 championship from 2016 to 2019, by type of income (in million euros)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French Ligue 1 total revenue 2016-2019, by type</a:t>
            </a:r>
          </a:p>
        </p:txBody>
      </p:sp>
    </p:spTree>
  </p:cSld>
  <p:clrMapOvr>
    <a:masterClrMapping/>
  </p:clrMapOvr>
  <p:transition/>
  <p:timing/>
</p:sld>
</file>

<file path=ppt/slides/slide6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Ligue 1 soccer club with the highest market value at the end of the 2021/2022 season was Paris-Saint-Germain, with an estimated value of over 900 million euros.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France; as of May 24, 2022</a:t>
            </a:r>
          </a:p>
          <a:p>
            <a:r>
              <a:rPr sz="600" b="1">
                <a:solidFill>
                  <a:srgbClr val="0F2741"/>
                </a:solidFill>
                <a:latin typeface="Open Sans"/>
              </a:rPr>
              <a:t>Source(s): </a:t>
            </a:r>
            <a:r>
              <a:rPr sz="600" b="0">
                <a:solidFill>
                  <a:srgbClr val="0F2741"/>
                </a:solidFill>
                <a:latin typeface="Open Sans"/>
              </a:rPr>
              <a:t>Transfermarkt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4761300" y="1882800"/>
            <a:ext cx="2667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Market value in million euros</a:t>
            </a:r>
          </a:p>
        </p:txBody>
      </p:sp>
      <p:sp>
        <p:nvSpPr>
          <p:cNvPr id="6"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64</a:t>
            </a:r>
          </a:p>
        </p:txBody>
      </p:sp>
      <p:sp>
        <p:nvSpPr>
          <p:cNvPr id="7"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Leading clubs in the highest professional men's soccer league in France in the 2021/2022 season, by market value (in million euros)</a:t>
            </a:r>
          </a:p>
        </p:txBody>
      </p:sp>
      <p:sp>
        <p:nvSpPr>
          <p:cNvPr id="8"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Ligue 1: most valuable football clubs 2021/2022</a:t>
            </a:r>
          </a:p>
        </p:txBody>
      </p:sp>
    </p:spTree>
  </p:cSld>
  <p:clrMapOvr>
    <a:masterClrMapping/>
  </p:clrMapOvr>
  <p:transition/>
  <p:timing/>
</p:sld>
</file>

<file path=ppt/slides/slide6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shows the transfer fee spending of Ligue 1 soccer clubs from 2010 to 2021. In 2021, Ligue 1 clubs spent 509 million euros on transfer fees.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France; 2010 to 2021</a:t>
            </a:r>
          </a:p>
          <a:p>
            <a:r>
              <a:rPr sz="600" b="1">
                <a:solidFill>
                  <a:srgbClr val="0F2741"/>
                </a:solidFill>
                <a:latin typeface="Open Sans"/>
              </a:rPr>
              <a:t>Source(s): </a:t>
            </a:r>
            <a:r>
              <a:rPr sz="600" b="0">
                <a:solidFill>
                  <a:srgbClr val="0F2741"/>
                </a:solidFill>
                <a:latin typeface="Open Sans"/>
              </a:rPr>
              <a:t>CIES Football Observatory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65</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Transfer fee spending of Ligue 1 soccer clubs from 2010 to 2021 (in million euros)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Ligue 1 soccer clubs' spending on transfer fees 2010-2021</a:t>
            </a:r>
          </a:p>
        </p:txBody>
      </p:sp>
    </p:spTree>
  </p:cSld>
  <p:clrMapOvr>
    <a:masterClrMapping/>
  </p:clrMapOvr>
  <p:transition/>
  <p:timing/>
</p:sld>
</file>

<file path=ppt/slides/slide6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During the 2019-2020 season of the French top professional football league, Ligue 1, Paris-Saint-Germain (PSG) was the football club with the highest average annual player salary. A football player of PSG earned close to nine million euros on average per year. For comparison, this is more than eight times what a player at OGC Nice makes. The football club based in Paris, which should be crowned champion for this season, shows once again its supremacy upon its Ligue 1 competitors.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France; 2019 to 2020</a:t>
            </a:r>
          </a:p>
          <a:p>
            <a:r>
              <a:rPr sz="600" b="1">
                <a:solidFill>
                  <a:srgbClr val="0F2741"/>
                </a:solidFill>
                <a:latin typeface="Open Sans"/>
              </a:rPr>
              <a:t>Source(s): </a:t>
            </a:r>
            <a:r>
              <a:rPr sz="600" b="0">
                <a:solidFill>
                  <a:srgbClr val="0F2741"/>
                </a:solidFill>
                <a:latin typeface="Open Sans"/>
              </a:rPr>
              <a:t>Sporting Intelligence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62" r:id="rId8" imgW="2203200" imgH="629486" progId=".xls">
                  <p:embed/>
                </p:oleObj>
              </mc:Choice>
              <mc:Fallback>
                <p:oleObj r:id="rId8" imgW="2203200" imgH="629486" progId=".xls">
                  <p:embed/>
                  <p:pic>
                    <p:nvPicPr>
                      <p:cNvPr id="0" name="OLE substitute image"/>
                      <p:cNvPicPr/>
                      <p:nvPr/>
                    </p:nvPicPr>
                    <p:blipFill>
                      <a:blip r:embed="rId10"/>
                      <a:srcRect t="100000" b="-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p:cNvSpPr/>
          <p:nvPr/>
        </p:nvSpPr>
        <p:spPr>
          <a:xfrm>
            <a:off x="4151700" y="1882800"/>
            <a:ext cx="3886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Average player salary in million U.S. dollars</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66</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Average annual player salary in Ligue 1 in 2019/2020, by team (in million U.S. dollars)</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Average player salary in Ligue 1 2019/20, by team</a:t>
            </a:r>
          </a:p>
        </p:txBody>
      </p:sp>
    </p:spTree>
  </p:cSld>
  <p:clrMapOvr>
    <a:masterClrMapping/>
  </p:clrMapOvr>
  <p:transition/>
  <p:timing/>
</p:sld>
</file>

<file path=ppt/slides/slide6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presents the average number of stadium attendees of professional football matches of Ligue 1 Conforama in France from 2010 to 2017. In 2017, the average number of people who attended matches of Ligue 1 Conforama amounted to 21,208 people.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France; 2010 to 2017</a:t>
            </a:r>
          </a:p>
          <a:p>
            <a:r>
              <a:rPr sz="600" b="1">
                <a:solidFill>
                  <a:srgbClr val="0F2741"/>
                </a:solidFill>
                <a:latin typeface="Open Sans"/>
              </a:rPr>
              <a:t>Source(s): </a:t>
            </a:r>
            <a:r>
              <a:rPr sz="600" b="0">
                <a:solidFill>
                  <a:srgbClr val="0F2741"/>
                </a:solidFill>
                <a:latin typeface="Open Sans"/>
              </a:rPr>
              <a:t>EPFL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4678750" y="1882800"/>
            <a:ext cx="2832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Average number of attendees </a:t>
            </a:r>
          </a:p>
        </p:txBody>
      </p:sp>
      <p:sp>
        <p:nvSpPr>
          <p:cNvPr id="6"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67</a:t>
            </a:r>
          </a:p>
        </p:txBody>
      </p:sp>
      <p:sp>
        <p:nvSpPr>
          <p:cNvPr id="7"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Average number of stadium attendees of professional football matches of Ligue 1 Conforama in France from 2010 to 2017</a:t>
            </a:r>
          </a:p>
        </p:txBody>
      </p:sp>
      <p:sp>
        <p:nvSpPr>
          <p:cNvPr id="8"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France: Ligue 1 Conforama average stadium attendance 2010-2017</a:t>
            </a:r>
          </a:p>
        </p:txBody>
      </p:sp>
    </p:spTree>
  </p:cSld>
  <p:clrMapOvr>
    <a:masterClrMapping/>
  </p:clrMapOvr>
  <p:transition/>
  <p:timing/>
</p:sld>
</file>

<file path=ppt/slides/slide6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stadiums of the Olympique Marseille (OM), Olympique Lyonnais (OL), and Paris Saint-Germain (PSG) soccer teams are among stadiums with the largest capacity in France. However, during the 2020/2021 season, these hosting capacities could not be fully exploited as many games were played behind closed doors due to the coronavirus (COVID-19) pandemic. The Orange Velodrome, in Marseille, was last in the ranking of the average attendance of the stadiums of the French League 1 soccer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France; 2020/2021 season</a:t>
            </a:r>
          </a:p>
          <a:p>
            <a:r>
              <a:rPr sz="600" b="1">
                <a:solidFill>
                  <a:srgbClr val="0F2741"/>
                </a:solidFill>
                <a:latin typeface="Open Sans"/>
              </a:rPr>
              <a:t>Source(s): </a:t>
            </a:r>
            <a:r>
              <a:rPr sz="600" b="0">
                <a:solidFill>
                  <a:srgbClr val="0F2741"/>
                </a:solidFill>
                <a:latin typeface="Open Sans"/>
              </a:rPr>
              <a:t>Transfermarkt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63" r:id="rId8" imgW="2203200" imgH="629486" progId=".xls">
                  <p:embed/>
                </p:oleObj>
              </mc:Choice>
              <mc:Fallback>
                <p:oleObj r:id="rId8" imgW="2203200" imgH="629486" progId=".xls">
                  <p:embed/>
                  <p:pic>
                    <p:nvPicPr>
                      <p:cNvPr id="0" name="OLE substitute image"/>
                      <p:cNvPicPr/>
                      <p:nvPr/>
                    </p:nvPicPr>
                    <p:blipFill>
                      <a:blip r:embed="rId10"/>
                      <a:srcRect t="100000" b="-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p:cNvSpPr/>
          <p:nvPr/>
        </p:nvSpPr>
        <p:spPr>
          <a:xfrm>
            <a:off x="4678750" y="1882800"/>
            <a:ext cx="2832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Average number of attendees </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68</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Average stadium attendance of Ligue 1 soccer matches in France during the 2020/2021 season</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Average stadium attendance of Ligue 1 soccer matches in France 2020/2021</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 brand is defined here as the trademark and associated intellectual property. Football clubs are made up of a mixture of fixed tangible assets (stadium, training ground) and disclosed intangible assets (purchased players) with brand value. Of the clubs within the Big-Five, Real Madrid, from the Spanish top tier football league La Liga, had the highest brand value out of any football club worldwide with a total of roughly 1.85 billion euros.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2018 to 2020</a:t>
            </a:r>
          </a:p>
          <a:p>
            <a:r>
              <a:rPr sz="600" b="1">
                <a:solidFill>
                  <a:srgbClr val="0F2741"/>
                </a:solidFill>
                <a:latin typeface="Open Sans"/>
              </a:rPr>
              <a:t>Source(s): </a:t>
            </a:r>
            <a:r>
              <a:rPr sz="600" b="0">
                <a:solidFill>
                  <a:srgbClr val="0F2741"/>
                </a:solidFill>
                <a:latin typeface="Open Sans"/>
              </a:rPr>
              <a:t>Brand Finance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Brand value of the leading five football leagues in Europe from 2018 to 2021 (in million euros)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Big-Five football leagues in Europe 2018-2021, by brand value</a:t>
            </a:r>
          </a:p>
        </p:txBody>
      </p:sp>
    </p:spTree>
  </p:cSld>
  <p:clrMapOvr>
    <a:masterClrMapping/>
  </p:clrMapOvr>
  <p:transition/>
  <p:timing/>
</p:sld>
</file>

<file path=ppt/slides/slide7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presents the ranking of the French football players of the five major European leagues (called the Big Five) with the highest market value as of June 2019. It appears that Kylian Mbappé was the most expensive French player with a transfer value estimated at more than 250 million euros.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France; January 2022</a:t>
            </a:r>
          </a:p>
          <a:p>
            <a:r>
              <a:rPr sz="600" b="1">
                <a:solidFill>
                  <a:srgbClr val="0F2741"/>
                </a:solidFill>
                <a:latin typeface="Open Sans"/>
              </a:rPr>
              <a:t>Source(s): </a:t>
            </a:r>
            <a:r>
              <a:rPr sz="600" b="0">
                <a:solidFill>
                  <a:srgbClr val="0F2741"/>
                </a:solidFill>
                <a:latin typeface="Open Sans"/>
              </a:rPr>
              <a:t>CIES Football Observatory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69</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Ranking of the French soccer players in the biggest (Big Five) European leagues with the highest market value as of January 2022 (in million euros)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French players of the Big Five soccer leagues with the highest market value 2022</a:t>
            </a:r>
          </a:p>
        </p:txBody>
      </p:sp>
    </p:spTree>
  </p:cSld>
  <p:clrMapOvr>
    <a:masterClrMapping/>
  </p:clrMapOvr>
  <p:transition/>
  <p:timing/>
</p:sld>
</file>

<file path=ppt/slides/slide7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graph presents the percentage of French people following or not the Ligue 1 in 2019. It appears that the majority of respondents, 55 percent, declared not following the Ligue 1.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France; April 3-4, 2019; 1,005 respondents; 18 years and older</a:t>
            </a:r>
          </a:p>
          <a:p>
            <a:r>
              <a:rPr sz="600" b="1">
                <a:solidFill>
                  <a:srgbClr val="0F2741"/>
                </a:solidFill>
                <a:latin typeface="Open Sans"/>
              </a:rPr>
              <a:t>Source(s): </a:t>
            </a:r>
            <a:r>
              <a:rPr sz="600" b="0">
                <a:solidFill>
                  <a:srgbClr val="0F2741"/>
                </a:solidFill>
                <a:latin typeface="Open Sans"/>
              </a:rPr>
              <a:t>Groupama; Odoxa; RTL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70</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Percentage of French people following the Ligue 1 in 2019</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Share of French people following the Ligue 1 2019</a:t>
            </a:r>
          </a:p>
        </p:txBody>
      </p:sp>
    </p:spTree>
  </p:cSld>
  <p:clrMapOvr>
    <a:masterClrMapping/>
  </p:clrMapOvr>
  <p:transition/>
  <p:timing/>
</p:sld>
</file>

<file path=ppt/slides/slide7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Sources</a:t>
            </a:r>
          </a:p>
        </p:txBody>
      </p:sp>
      <p:sp>
        <p:nvSpPr>
          <p:cNvPr id="3"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71</a:t>
            </a:r>
          </a:p>
        </p:txBody>
      </p:sp>
      <p:sp>
        <p:nvSpPr>
          <p:cNvPr id="7" name="New shape"/>
          <p:cNvSpPr/>
          <p:nvPr/>
        </p:nvSpPr>
        <p:spPr>
          <a:xfrm>
            <a:off x="496800" y="188280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AGF</a:t>
            </a:r>
          </a:p>
        </p:txBody>
      </p:sp>
      <p:sp>
        <p:nvSpPr>
          <p:cNvPr id="8" name="New shape"/>
          <p:cNvSpPr/>
          <p:nvPr/>
        </p:nvSpPr>
        <p:spPr>
          <a:xfrm>
            <a:off x="496800" y="205274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Asociación de Marketing de España MKT</a:t>
            </a:r>
          </a:p>
        </p:txBody>
      </p:sp>
      <p:sp>
        <p:nvSpPr>
          <p:cNvPr id="9" name="New shape"/>
          <p:cNvSpPr/>
          <p:nvPr/>
        </p:nvSpPr>
        <p:spPr>
          <a:xfrm>
            <a:off x="496800" y="222268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BeSoccer.com</a:t>
            </a:r>
          </a:p>
        </p:txBody>
      </p:sp>
      <p:sp>
        <p:nvSpPr>
          <p:cNvPr id="10" name="New shape"/>
          <p:cNvSpPr/>
          <p:nvPr/>
        </p:nvSpPr>
        <p:spPr>
          <a:xfrm>
            <a:off x="496800" y="239262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Bild</a:t>
            </a:r>
          </a:p>
        </p:txBody>
      </p:sp>
      <p:sp>
        <p:nvSpPr>
          <p:cNvPr id="11" name="New shape"/>
          <p:cNvSpPr/>
          <p:nvPr/>
        </p:nvSpPr>
        <p:spPr>
          <a:xfrm>
            <a:off x="496800" y="256257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Brand Finance</a:t>
            </a:r>
          </a:p>
        </p:txBody>
      </p:sp>
      <p:sp>
        <p:nvSpPr>
          <p:cNvPr id="12" name="New shape"/>
          <p:cNvSpPr/>
          <p:nvPr/>
        </p:nvSpPr>
        <p:spPr>
          <a:xfrm>
            <a:off x="496800" y="273251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CIES Football Observatory</a:t>
            </a:r>
          </a:p>
        </p:txBody>
      </p:sp>
      <p:sp>
        <p:nvSpPr>
          <p:cNvPr id="13" name="New shape"/>
          <p:cNvSpPr/>
          <p:nvPr/>
        </p:nvSpPr>
        <p:spPr>
          <a:xfrm>
            <a:off x="496800" y="290245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Deloitte</a:t>
            </a:r>
          </a:p>
        </p:txBody>
      </p:sp>
      <p:sp>
        <p:nvSpPr>
          <p:cNvPr id="14" name="New shape"/>
          <p:cNvSpPr/>
          <p:nvPr/>
        </p:nvSpPr>
        <p:spPr>
          <a:xfrm>
            <a:off x="496800" y="307240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DFL</a:t>
            </a:r>
          </a:p>
        </p:txBody>
      </p:sp>
      <p:sp>
        <p:nvSpPr>
          <p:cNvPr id="15" name="New shape"/>
          <p:cNvSpPr/>
          <p:nvPr/>
        </p:nvSpPr>
        <p:spPr>
          <a:xfrm>
            <a:off x="496800" y="3242345"/>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Diario AS</a:t>
            </a:r>
          </a:p>
        </p:txBody>
      </p:sp>
      <p:sp>
        <p:nvSpPr>
          <p:cNvPr id="16" name="New shape"/>
          <p:cNvSpPr/>
          <p:nvPr/>
        </p:nvSpPr>
        <p:spPr>
          <a:xfrm>
            <a:off x="496800" y="3412288"/>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EPFL</a:t>
            </a:r>
          </a:p>
        </p:txBody>
      </p:sp>
      <p:sp>
        <p:nvSpPr>
          <p:cNvPr id="17" name="New shape"/>
          <p:cNvSpPr/>
          <p:nvPr/>
        </p:nvSpPr>
        <p:spPr>
          <a:xfrm>
            <a:off x="496800" y="3582231"/>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ESADE</a:t>
            </a:r>
          </a:p>
        </p:txBody>
      </p:sp>
      <p:sp>
        <p:nvSpPr>
          <p:cNvPr id="18" name="New shape"/>
          <p:cNvSpPr/>
          <p:nvPr/>
        </p:nvSpPr>
        <p:spPr>
          <a:xfrm>
            <a:off x="496800" y="3752174"/>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FCStats.com</a:t>
            </a:r>
          </a:p>
        </p:txBody>
      </p:sp>
      <p:sp>
        <p:nvSpPr>
          <p:cNvPr id="19" name="New shape"/>
          <p:cNvSpPr/>
          <p:nvPr/>
        </p:nvSpPr>
        <p:spPr>
          <a:xfrm>
            <a:off x="496800" y="3922117"/>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Federazione Italiana Giuoco Calcio</a:t>
            </a:r>
          </a:p>
        </p:txBody>
      </p:sp>
      <p:sp>
        <p:nvSpPr>
          <p:cNvPr id="20" name="New shape"/>
          <p:cNvSpPr/>
          <p:nvPr/>
        </p:nvSpPr>
        <p:spPr>
          <a:xfrm>
            <a:off x="496800" y="409206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Fussball Geld</a:t>
            </a:r>
          </a:p>
        </p:txBody>
      </p:sp>
      <p:sp>
        <p:nvSpPr>
          <p:cNvPr id="21" name="New shape"/>
          <p:cNvSpPr/>
          <p:nvPr/>
        </p:nvSpPr>
        <p:spPr>
          <a:xfrm>
            <a:off x="496800" y="426200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GfK</a:t>
            </a:r>
          </a:p>
        </p:txBody>
      </p:sp>
      <p:sp>
        <p:nvSpPr>
          <p:cNvPr id="22" name="New shape"/>
          <p:cNvSpPr/>
          <p:nvPr/>
        </p:nvSpPr>
        <p:spPr>
          <a:xfrm>
            <a:off x="496800" y="4431947"/>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Groupama</a:t>
            </a:r>
          </a:p>
        </p:txBody>
      </p:sp>
      <p:sp>
        <p:nvSpPr>
          <p:cNvPr id="23" name="New shape"/>
          <p:cNvSpPr/>
          <p:nvPr/>
        </p:nvSpPr>
        <p:spPr>
          <a:xfrm>
            <a:off x="496800" y="460189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Ispo.com</a:t>
            </a:r>
          </a:p>
        </p:txBody>
      </p:sp>
      <p:sp>
        <p:nvSpPr>
          <p:cNvPr id="24" name="New shape"/>
          <p:cNvSpPr/>
          <p:nvPr/>
        </p:nvSpPr>
        <p:spPr>
          <a:xfrm>
            <a:off x="496800" y="477183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Kicker</a:t>
            </a:r>
          </a:p>
        </p:txBody>
      </p:sp>
      <p:sp>
        <p:nvSpPr>
          <p:cNvPr id="25" name="New shape"/>
          <p:cNvSpPr/>
          <p:nvPr/>
        </p:nvSpPr>
        <p:spPr>
          <a:xfrm>
            <a:off x="496800" y="494177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La Jugada Financiera</a:t>
            </a:r>
          </a:p>
        </p:txBody>
      </p:sp>
      <p:sp>
        <p:nvSpPr>
          <p:cNvPr id="26" name="New shape"/>
          <p:cNvSpPr/>
          <p:nvPr/>
        </p:nvSpPr>
        <p:spPr>
          <a:xfrm>
            <a:off x="496800" y="511171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Lega Serie A TIM</a:t>
            </a:r>
          </a:p>
        </p:txBody>
      </p:sp>
      <p:sp>
        <p:nvSpPr>
          <p:cNvPr id="27" name="New shape"/>
          <p:cNvSpPr/>
          <p:nvPr/>
        </p:nvSpPr>
        <p:spPr>
          <a:xfrm>
            <a:off x="496800" y="528166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LFP</a:t>
            </a:r>
          </a:p>
        </p:txBody>
      </p:sp>
      <p:sp>
        <p:nvSpPr>
          <p:cNvPr id="28" name="New shape"/>
          <p:cNvSpPr/>
          <p:nvPr/>
        </p:nvSpPr>
        <p:spPr>
          <a:xfrm>
            <a:off x="496800" y="5451605"/>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Liga Nacional de Fútbol Profesional </a:t>
            </a:r>
          </a:p>
        </p:txBody>
      </p:sp>
      <p:sp>
        <p:nvSpPr>
          <p:cNvPr id="29" name="New shape"/>
          <p:cNvSpPr/>
          <p:nvPr/>
        </p:nvSpPr>
        <p:spPr>
          <a:xfrm>
            <a:off x="6094800" y="188280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MEEDIA</a:t>
            </a:r>
          </a:p>
        </p:txBody>
      </p:sp>
      <p:sp>
        <p:nvSpPr>
          <p:cNvPr id="30" name="New shape"/>
          <p:cNvSpPr/>
          <p:nvPr/>
        </p:nvSpPr>
        <p:spPr>
          <a:xfrm>
            <a:off x="6094800" y="205274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Odoxa</a:t>
            </a:r>
          </a:p>
        </p:txBody>
      </p:sp>
      <p:sp>
        <p:nvSpPr>
          <p:cNvPr id="31" name="New shape"/>
          <p:cNvSpPr/>
          <p:nvPr/>
        </p:nvSpPr>
        <p:spPr>
          <a:xfrm>
            <a:off x="6094800" y="222268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PlanetFootball</a:t>
            </a:r>
          </a:p>
        </p:txBody>
      </p:sp>
      <p:sp>
        <p:nvSpPr>
          <p:cNvPr id="32" name="New shape"/>
          <p:cNvSpPr/>
          <p:nvPr/>
        </p:nvSpPr>
        <p:spPr>
          <a:xfrm>
            <a:off x="6094800" y="239262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Premier League</a:t>
            </a:r>
          </a:p>
        </p:txBody>
      </p:sp>
      <p:sp>
        <p:nvSpPr>
          <p:cNvPr id="33" name="New shape"/>
          <p:cNvSpPr/>
          <p:nvPr/>
        </p:nvSpPr>
        <p:spPr>
          <a:xfrm>
            <a:off x="6094800" y="256257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PwC</a:t>
            </a:r>
          </a:p>
        </p:txBody>
      </p:sp>
      <p:sp>
        <p:nvSpPr>
          <p:cNvPr id="34" name="New shape"/>
          <p:cNvSpPr/>
          <p:nvPr/>
        </p:nvSpPr>
        <p:spPr>
          <a:xfrm>
            <a:off x="6094800" y="273251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RTL</a:t>
            </a:r>
          </a:p>
        </p:txBody>
      </p:sp>
      <p:sp>
        <p:nvSpPr>
          <p:cNvPr id="35" name="New shape"/>
          <p:cNvSpPr/>
          <p:nvPr/>
        </p:nvSpPr>
        <p:spPr>
          <a:xfrm>
            <a:off x="6094800" y="290245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Soccerprime</a:t>
            </a:r>
          </a:p>
        </p:txBody>
      </p:sp>
      <p:sp>
        <p:nvSpPr>
          <p:cNvPr id="36" name="New shape"/>
          <p:cNvSpPr/>
          <p:nvPr/>
        </p:nvSpPr>
        <p:spPr>
          <a:xfrm>
            <a:off x="6094800" y="307240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Sponsors</a:t>
            </a:r>
          </a:p>
        </p:txBody>
      </p:sp>
      <p:sp>
        <p:nvSpPr>
          <p:cNvPr id="37" name="New shape"/>
          <p:cNvSpPr/>
          <p:nvPr/>
        </p:nvSpPr>
        <p:spPr>
          <a:xfrm>
            <a:off x="6094800" y="3242345"/>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Sport1</a:t>
            </a:r>
          </a:p>
        </p:txBody>
      </p:sp>
      <p:sp>
        <p:nvSpPr>
          <p:cNvPr id="38" name="New shape"/>
          <p:cNvSpPr/>
          <p:nvPr/>
        </p:nvSpPr>
        <p:spPr>
          <a:xfrm>
            <a:off x="6094800" y="3412288"/>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Sporting Intelligence</a:t>
            </a:r>
          </a:p>
        </p:txBody>
      </p:sp>
      <p:sp>
        <p:nvSpPr>
          <p:cNvPr id="39" name="New shape"/>
          <p:cNvSpPr/>
          <p:nvPr/>
        </p:nvSpPr>
        <p:spPr>
          <a:xfrm>
            <a:off x="6094800" y="3582231"/>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SportsPro</a:t>
            </a:r>
          </a:p>
        </p:txBody>
      </p:sp>
      <p:sp>
        <p:nvSpPr>
          <p:cNvPr id="40" name="New shape"/>
          <p:cNvSpPr/>
          <p:nvPr/>
        </p:nvSpPr>
        <p:spPr>
          <a:xfrm>
            <a:off x="6094800" y="3752174"/>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SPSG Consulting</a:t>
            </a:r>
          </a:p>
        </p:txBody>
      </p:sp>
      <p:sp>
        <p:nvSpPr>
          <p:cNvPr id="41" name="New shape"/>
          <p:cNvSpPr/>
          <p:nvPr/>
        </p:nvSpPr>
        <p:spPr>
          <a:xfrm>
            <a:off x="6094800" y="3922117"/>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Transfermarkt</a:t>
            </a:r>
          </a:p>
        </p:txBody>
      </p:sp>
      <p:sp>
        <p:nvSpPr>
          <p:cNvPr id="42" name="New shape"/>
          <p:cNvSpPr/>
          <p:nvPr/>
        </p:nvSpPr>
        <p:spPr>
          <a:xfrm>
            <a:off x="6094800" y="409206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weltfussball.de</a:t>
            </a:r>
          </a:p>
        </p:txBody>
      </p:sp>
      <p:sp>
        <p:nvSpPr>
          <p:cNvPr id="43" name="New shape"/>
          <p:cNvSpPr/>
          <p:nvPr/>
        </p:nvSpPr>
        <p:spPr>
          <a:xfrm>
            <a:off x="6094800" y="426200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worldfootball.net</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statistic shows the revenue of the European professional football market from 2016/17 to 2019/20, by league type. In 2020, the revenue of the "Big five" European leagues was estimated at 15.1 billion euros.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2017 to 2020</a:t>
            </a:r>
          </a:p>
          <a:p>
            <a:r>
              <a:rPr sz="600" b="1">
                <a:solidFill>
                  <a:srgbClr val="0F2741"/>
                </a:solidFill>
                <a:latin typeface="Open Sans"/>
              </a:rPr>
              <a:t>Source(s): </a:t>
            </a:r>
            <a:r>
              <a:rPr sz="600" b="0">
                <a:solidFill>
                  <a:srgbClr val="0F2741"/>
                </a:solidFill>
                <a:latin typeface="Open Sans"/>
              </a:rPr>
              <a:t>Deloitte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7</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Market size of professional football leagues in Europe from 2017 to 2020, by league type (in billion euros)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Market size of professional football in Europe 2017-2020, by league type</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statistic shows the commercial revenue of "Big five" football leagues in Europe from 2004 to 2020, by league. During the 2019/2020 season, the German Bundesliga generated close to 890 million euros in commercial revenue.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2004 to 2020</a:t>
            </a:r>
          </a:p>
          <a:p>
            <a:r>
              <a:rPr sz="600" b="1">
                <a:solidFill>
                  <a:srgbClr val="0F2741"/>
                </a:solidFill>
                <a:latin typeface="Open Sans"/>
              </a:rPr>
              <a:t>Source(s): </a:t>
            </a:r>
            <a:r>
              <a:rPr sz="600" b="0">
                <a:solidFill>
                  <a:srgbClr val="0F2741"/>
                </a:solidFill>
                <a:latin typeface="Open Sans"/>
              </a:rPr>
              <a:t>Deloitte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8</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Commercial revenue of "Big five" football leagues in Europe from 2004 to 2020, by league (in million euros)</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Europe: commercial revenue of "Big five" football leagues 2004-2020, by league</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20.06.14"/>
  <p:tag name="AS_TITLE" val="Aspose.Slides for .NET 4.0 Client Profile"/>
  <p:tag name="AS_VERSION" val="20.6"/>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592</Paragraphs>
  <Slides>72</Slides>
  <Notes>0</Notes>
  <TotalTime>1</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72</vt:i4>
      </vt:variant>
    </vt:vector>
  </HeadingPairs>
  <TitlesOfParts>
    <vt:vector baseType="lpstr" size="77">
      <vt:lpstr>Arial</vt:lpstr>
      <vt:lpstr>Calibri</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20.0600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2022-07-27T23:55:01.249</cp:lastPrinted>
  <dcterms:created xsi:type="dcterms:W3CDTF">2022-07-27T21:55:01Z</dcterms:created>
  <dcterms:modified xsi:type="dcterms:W3CDTF">2022-07-27T21:55:02Z</dcterms:modified>
</cp:coreProperties>
</file>