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5"/>
  </p:notesMasterIdLst>
  <p:sldIdLst>
    <p:sldId id="256" r:id="rId3"/>
    <p:sldId id="257" r:id="rId4"/>
    <p:sldId id="258" r:id="rId5"/>
    <p:sldId id="259"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
      <p:font typeface="Roboto Slab" panose="020B0604020202020204"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cosIi/AYWrveVqIRoy8Hm7viS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m Diesel" initials="" lastIdx="1" clrIdx="0"/>
  <p:cmAuthor id="1" name="Matthias Darblad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6" d="100"/>
          <a:sy n="136" d="100"/>
        </p:scale>
        <p:origin x="66" y="38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30" Type="http://customschemas.google.com/relationships/presentationmetadata" Target="meta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1-15T03:25:36.989" idx="1">
    <p:pos x="496" y="189"/>
    <p:text>"whitelisted" might trigger the crypto maxis. We should consider using a different term for this.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UNnbom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08T21:09:19.524" idx="1">
    <p:pos x="6000" y="0"/>
    <p:text>@sankha80@gmail.com Here's my take on the tokenomic. Tell me what you think and if we need to have more details.
_Assigned to Sankha Banerjee_</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UNnbom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000">
                <a:solidFill>
                  <a:schemeClr val="dk1"/>
                </a:solidFill>
                <a:latin typeface="Helvetica Neue"/>
                <a:ea typeface="Helvetica Neue"/>
                <a:cs typeface="Helvetica Neue"/>
                <a:sym typeface="Helvetica Neue"/>
              </a:rPr>
              <a:t>roc=\frac { \left( 1-f_d \right)xy}{x+k\left( 1-f_d \right)}\times \left( 1-f_{td} \right)\times bid \times \left( 1-f_c \right) \times \left( 1-f_{tc} \right) -1</a:t>
            </a:r>
            <a:endParaRPr sz="1000">
              <a:solidFill>
                <a:schemeClr val="dk1"/>
              </a:solidFill>
              <a:latin typeface="Helvetica Neue"/>
              <a:ea typeface="Helvetica Neue"/>
              <a:cs typeface="Helvetica Neue"/>
              <a:sym typeface="Helvetica Neue"/>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75609d1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10f75609d1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_1_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13"/>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3"/>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34"/>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79" name="Google Shape;79;p34"/>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35"/>
          <p:cNvSpPr/>
          <p:nvPr/>
        </p:nvSpPr>
        <p:spPr>
          <a:xfrm>
            <a:off x="-26550" y="-14850"/>
            <a:ext cx="9197100" cy="5173200"/>
          </a:xfrm>
          <a:prstGeom prst="rect">
            <a:avLst/>
          </a:prstGeom>
          <a:solidFill>
            <a:srgbClr val="CFD8DC">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0" name="Google Shape;9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3" name="Google Shape;93;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4" name="Google Shape;9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7" name="Google Shape;9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0" name="Google Shape;100;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1" name="Google Shape;101;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2" name="Google Shape;10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8" name="Google Shape;108;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9" name="Google Shape;10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2" name="Google Shape;11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6" name="Google Shape;116;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7" name="Google Shape;117;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8" name="Google Shape;11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1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21" name="Google Shape;12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5" name="Google Shape;1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27"/>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30" name="Google Shape;30;p27"/>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7"/>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7"/>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7"/>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7"/>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7"/>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7"/>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28"/>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7" name="Google Shape;47;p28"/>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
        <p:cNvGrpSpPr/>
        <p:nvPr/>
      </p:nvGrpSpPr>
      <p:grpSpPr>
        <a:xfrm>
          <a:off x="0" y="0"/>
          <a:ext cx="0" cy="0"/>
          <a:chOff x="0" y="0"/>
          <a:chExt cx="0" cy="0"/>
        </a:xfrm>
      </p:grpSpPr>
      <p:pic>
        <p:nvPicPr>
          <p:cNvPr id="49" name="Google Shape;49;p29"/>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50" name="Google Shape;50;p29"/>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51" name="Google Shape;51;p29"/>
          <p:cNvGrpSpPr/>
          <p:nvPr/>
        </p:nvGrpSpPr>
        <p:grpSpPr>
          <a:xfrm>
            <a:off x="3839646" y="782918"/>
            <a:ext cx="1464573" cy="842707"/>
            <a:chOff x="3593400" y="1729675"/>
            <a:chExt cx="1957200" cy="1123610"/>
          </a:xfrm>
        </p:grpSpPr>
        <p:sp>
          <p:nvSpPr>
            <p:cNvPr id="52" name="Google Shape;52;p29"/>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fr"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53" name="Google Shape;53;p29"/>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9"/>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5" name="Google Shape;55;p29"/>
          <p:cNvCxnSpPr>
            <a:endCxn id="53"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56" name="Google Shape;56;p29"/>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57" name="Google Shape;57;p29"/>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58" name="Google Shape;58;p29"/>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30"/>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62" name="Google Shape;62;p3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5" name="Google Shape;65;p31"/>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6" name="Google Shape;66;p31"/>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7" name="Google Shape;67;p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32"/>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1" name="Google Shape;71;p32"/>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2" name="Google Shape;72;p32"/>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3" name="Google Shape;73;p3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3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12"/>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5" name="Google Shape;8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6" name="Google Shape;8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comments" Target="../comments/comment1.xml"/><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medium.com/kava-labs/bringing-chainlink-oracles-to-cosmos-24e7ec7f006d"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
          <p:cNvSpPr txBox="1">
            <a:spLocks noGrp="1"/>
          </p:cNvSpPr>
          <p:nvPr>
            <p:ph type="ctrTitle"/>
          </p:nvPr>
        </p:nvSpPr>
        <p:spPr>
          <a:xfrm>
            <a:off x="1371150" y="1486299"/>
            <a:ext cx="6401700" cy="146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100"/>
              <a:buNone/>
            </a:pPr>
            <a:r>
              <a:rPr lang="fr" sz="4200"/>
              <a:t>Matrix Protocol: NEO</a:t>
            </a:r>
            <a:endParaRPr sz="3300"/>
          </a:p>
        </p:txBody>
      </p:sp>
      <p:sp>
        <p:nvSpPr>
          <p:cNvPr id="133" name="Google Shape;133;p1"/>
          <p:cNvSpPr txBox="1">
            <a:spLocks noGrp="1"/>
          </p:cNvSpPr>
          <p:nvPr>
            <p:ph type="ctrTitle"/>
          </p:nvPr>
        </p:nvSpPr>
        <p:spPr>
          <a:xfrm>
            <a:off x="623400" y="2949999"/>
            <a:ext cx="7897200" cy="124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fr" sz="2350">
                <a:solidFill>
                  <a:srgbClr val="434343"/>
                </a:solidFill>
              </a:rPr>
              <a:t>Over-collateralized, decentralized and capital-efficient reserve protocol using Cosmos-SDK.</a:t>
            </a:r>
            <a:endParaRPr sz="23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0"/>
          <p:cNvSpPr/>
          <p:nvPr/>
        </p:nvSpPr>
        <p:spPr>
          <a:xfrm>
            <a:off x="4486650" y="125"/>
            <a:ext cx="4657500" cy="51435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302" name="Google Shape;302;p10"/>
          <p:cNvSpPr txBox="1">
            <a:spLocks noGrp="1"/>
          </p:cNvSpPr>
          <p:nvPr>
            <p:ph type="title"/>
          </p:nvPr>
        </p:nvSpPr>
        <p:spPr>
          <a:xfrm>
            <a:off x="281625" y="169300"/>
            <a:ext cx="3679200" cy="4490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fr" dirty="0">
                <a:latin typeface="Roboto Slab"/>
                <a:ea typeface="Roboto Slab"/>
                <a:cs typeface="Roboto Slab"/>
                <a:sym typeface="Roboto Slab"/>
              </a:rPr>
              <a:t>Introducing </a:t>
            </a:r>
            <a:r>
              <a:rPr lang="fr" b="1" dirty="0">
                <a:solidFill>
                  <a:schemeClr val="accent5"/>
                </a:solidFill>
                <a:latin typeface="Roboto Slab"/>
                <a:ea typeface="Roboto Slab"/>
                <a:cs typeface="Roboto Slab"/>
                <a:sym typeface="Roboto Slab"/>
              </a:rPr>
              <a:t>vNEO</a:t>
            </a:r>
            <a:r>
              <a:rPr lang="fr" dirty="0">
                <a:latin typeface="Roboto Slab"/>
                <a:ea typeface="Roboto Slab"/>
                <a:cs typeface="Roboto Slab"/>
                <a:sym typeface="Roboto Slab"/>
              </a:rPr>
              <a:t>, the governance token for the Matrix Protocol</a:t>
            </a:r>
            <a:endParaRPr dirty="0">
              <a:latin typeface="Roboto Slab"/>
              <a:ea typeface="Roboto Slab"/>
              <a:cs typeface="Roboto Slab"/>
              <a:sym typeface="Roboto Slab"/>
            </a:endParaRPr>
          </a:p>
          <a:p>
            <a:pPr marL="0" lvl="0" indent="0" algn="l" rtl="0">
              <a:lnSpc>
                <a:spcPct val="100000"/>
              </a:lnSpc>
              <a:spcBef>
                <a:spcPts val="0"/>
              </a:spcBef>
              <a:spcAft>
                <a:spcPts val="0"/>
              </a:spcAft>
              <a:buSzPct val="111111"/>
              <a:buNone/>
            </a:pPr>
            <a:endParaRPr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neo protocol plans to distribute 40% of its supply through liquidity mining over 10 years on Osmosis. </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initial design will be done off-chains by multisig held by the Core team. Governance will be able to change these parameters and remove the multisig if the community prefers to do it.</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philosophy of this distribution is to incentivize early users and avoid short-term mercenary capital. The distribution also aims at having ways to attract new participants over the long term.</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Tokens of the core team are subject to a 3-year vesting to make sure that founders and team remain fully committed to the protocol and community. Only 0.3% of the total supply will be made available initially, with the remaining following a linear vesting schedule.</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p:txBody>
      </p:sp>
      <p:sp>
        <p:nvSpPr>
          <p:cNvPr id="303" name="Google Shape;303;p10"/>
          <p:cNvSpPr txBox="1"/>
          <p:nvPr/>
        </p:nvSpPr>
        <p:spPr>
          <a:xfrm>
            <a:off x="4998100" y="486275"/>
            <a:ext cx="2887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1" i="0" u="none" strike="noStrike" cap="none" dirty="0">
                <a:solidFill>
                  <a:schemeClr val="lt1"/>
                </a:solidFill>
                <a:latin typeface="Arial"/>
                <a:ea typeface="Arial"/>
                <a:cs typeface="Arial"/>
                <a:sym typeface="Arial"/>
              </a:rPr>
              <a:t>Neo token distribution: 1,000,000,000 total supply</a:t>
            </a:r>
            <a:endParaRPr sz="1400" b="1" i="0" u="none" strike="noStrike" cap="none" dirty="0">
              <a:solidFill>
                <a:schemeClr val="lt1"/>
              </a:solidFill>
              <a:latin typeface="Arial"/>
              <a:ea typeface="Arial"/>
              <a:cs typeface="Arial"/>
              <a:sym typeface="Arial"/>
            </a:endParaRPr>
          </a:p>
        </p:txBody>
      </p:sp>
      <p:pic>
        <p:nvPicPr>
          <p:cNvPr id="304" name="Google Shape;304;p10"/>
          <p:cNvPicPr preferRelativeResize="0"/>
          <p:nvPr/>
        </p:nvPicPr>
        <p:blipFill rotWithShape="1">
          <a:blip r:embed="rId3">
            <a:alphaModFix/>
          </a:blip>
          <a:srcRect/>
          <a:stretch/>
        </p:blipFill>
        <p:spPr>
          <a:xfrm>
            <a:off x="4998100" y="1400925"/>
            <a:ext cx="3710551" cy="3258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4BB6A8C-5F27-4B7C-8155-9D944798BFA3}"/>
              </a:ext>
            </a:extLst>
          </p:cNvPr>
          <p:cNvGrpSpPr/>
          <p:nvPr/>
        </p:nvGrpSpPr>
        <p:grpSpPr>
          <a:xfrm>
            <a:off x="-585078" y="375087"/>
            <a:ext cx="10601439" cy="4151588"/>
            <a:chOff x="-585078" y="375087"/>
            <a:chExt cx="10601439" cy="4151588"/>
          </a:xfrm>
        </p:grpSpPr>
        <p:grpSp>
          <p:nvGrpSpPr>
            <p:cNvPr id="8" name="Group 7">
              <a:extLst>
                <a:ext uri="{FF2B5EF4-FFF2-40B4-BE49-F238E27FC236}">
                  <a16:creationId xmlns:a16="http://schemas.microsoft.com/office/drawing/2014/main" id="{09EE1A80-B5AC-4DFF-BB36-4773DC7F936A}"/>
                </a:ext>
              </a:extLst>
            </p:cNvPr>
            <p:cNvGrpSpPr/>
            <p:nvPr/>
          </p:nvGrpSpPr>
          <p:grpSpPr>
            <a:xfrm>
              <a:off x="-585078" y="375087"/>
              <a:ext cx="10601439" cy="4151588"/>
              <a:chOff x="-585078" y="375087"/>
              <a:chExt cx="10601439" cy="4151588"/>
            </a:xfrm>
          </p:grpSpPr>
          <p:pic>
            <p:nvPicPr>
              <p:cNvPr id="5" name="Graphic 4">
                <a:extLst>
                  <a:ext uri="{FF2B5EF4-FFF2-40B4-BE49-F238E27FC236}">
                    <a16:creationId xmlns:a16="http://schemas.microsoft.com/office/drawing/2014/main" id="{A67FA20D-1114-4A45-87B1-501025D582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078" y="375087"/>
                <a:ext cx="5812223" cy="4151588"/>
              </a:xfrm>
              <a:prstGeom prst="rect">
                <a:avLst/>
              </a:prstGeom>
            </p:spPr>
          </p:pic>
          <p:pic>
            <p:nvPicPr>
              <p:cNvPr id="7" name="Graphic 6">
                <a:extLst>
                  <a:ext uri="{FF2B5EF4-FFF2-40B4-BE49-F238E27FC236}">
                    <a16:creationId xmlns:a16="http://schemas.microsoft.com/office/drawing/2014/main" id="{1382AC23-509E-45C3-ADB2-D4ECE95D9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04138" y="375087"/>
                <a:ext cx="5812223" cy="4151588"/>
              </a:xfrm>
              <a:prstGeom prst="rect">
                <a:avLst/>
              </a:prstGeom>
            </p:spPr>
          </p:pic>
        </p:grpSp>
        <p:sp>
          <p:nvSpPr>
            <p:cNvPr id="9" name="Rectangle 8">
              <a:extLst>
                <a:ext uri="{FF2B5EF4-FFF2-40B4-BE49-F238E27FC236}">
                  <a16:creationId xmlns:a16="http://schemas.microsoft.com/office/drawing/2014/main" id="{534B544E-0CBC-4C5C-8954-D5FBF7749DBA}"/>
                </a:ext>
              </a:extLst>
            </p:cNvPr>
            <p:cNvSpPr/>
            <p:nvPr/>
          </p:nvSpPr>
          <p:spPr>
            <a:xfrm>
              <a:off x="-585078" y="375087"/>
              <a:ext cx="2532995" cy="399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88A23A-3246-4B4B-9F44-733E415A0661}"/>
                </a:ext>
              </a:extLst>
            </p:cNvPr>
            <p:cNvSpPr/>
            <p:nvPr/>
          </p:nvSpPr>
          <p:spPr>
            <a:xfrm>
              <a:off x="4468647" y="375087"/>
              <a:ext cx="2741450" cy="399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972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1"/>
          <p:cNvSpPr/>
          <p:nvPr/>
        </p:nvSpPr>
        <p:spPr>
          <a:xfrm>
            <a:off x="0" y="125"/>
            <a:ext cx="9144000" cy="51435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 sz="1800" b="1" i="0" u="none" strike="noStrike" cap="none" dirty="0">
                <a:solidFill>
                  <a:schemeClr val="lt1"/>
                </a:solidFill>
                <a:latin typeface="Arial"/>
                <a:ea typeface="Arial"/>
                <a:cs typeface="Arial"/>
                <a:sym typeface="Arial"/>
              </a:rPr>
              <a:t>For additional inquiries, contact our team at @@@</a:t>
            </a:r>
            <a:endParaRPr sz="1800" b="1" i="0" u="none" strike="noStrike" cap="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p:nvPr/>
        </p:nvSpPr>
        <p:spPr>
          <a:xfrm>
            <a:off x="-17517" y="125"/>
            <a:ext cx="3456900" cy="51435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53A3"/>
              </a:solidFill>
              <a:latin typeface="Arial"/>
              <a:ea typeface="Arial"/>
              <a:cs typeface="Arial"/>
              <a:sym typeface="Arial"/>
            </a:endParaRPr>
          </a:p>
        </p:txBody>
      </p:sp>
      <p:grpSp>
        <p:nvGrpSpPr>
          <p:cNvPr id="139" name="Google Shape;139;p2"/>
          <p:cNvGrpSpPr/>
          <p:nvPr/>
        </p:nvGrpSpPr>
        <p:grpSpPr>
          <a:xfrm>
            <a:off x="3756625" y="485275"/>
            <a:ext cx="5305875" cy="754200"/>
            <a:chOff x="3756625" y="899425"/>
            <a:chExt cx="5305875" cy="754200"/>
          </a:xfrm>
        </p:grpSpPr>
        <p:sp>
          <p:nvSpPr>
            <p:cNvPr id="140" name="Google Shape;140;p2"/>
            <p:cNvSpPr txBox="1"/>
            <p:nvPr/>
          </p:nvSpPr>
          <p:spPr>
            <a:xfrm>
              <a:off x="4416700" y="899425"/>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Creating a decentralized, truly stable token</a:t>
              </a:r>
              <a:r>
                <a:rPr lang="fr" sz="1100" b="1" i="0" u="none" strike="noStrike" cap="none">
                  <a:solidFill>
                    <a:schemeClr val="dk1"/>
                  </a:solidFill>
                  <a:latin typeface="Roboto Slab"/>
                  <a:ea typeface="Roboto Slab"/>
                  <a:cs typeface="Roboto Slab"/>
                  <a:sym typeface="Roboto Slab"/>
                </a:rPr>
                <a:t>    </a:t>
              </a:r>
              <a:endParaRPr sz="1100" b="0" i="0" u="none" strike="noStrike" cap="none">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chemeClr val="dk1"/>
                  </a:solidFill>
                  <a:latin typeface="Source Sans Pro"/>
                  <a:ea typeface="Source Sans Pro"/>
                  <a:cs typeface="Source Sans Pro"/>
                  <a:sym typeface="Source Sans Pro"/>
                </a:rPr>
                <a:t>    Matrix will initially offer to swap Osmosis collateral for NEO at </a:t>
              </a:r>
              <a:endParaRPr sz="1100" b="0"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chemeClr val="dk1"/>
                  </a:solidFill>
                  <a:latin typeface="Source Sans Pro"/>
                  <a:ea typeface="Source Sans Pro"/>
                  <a:cs typeface="Source Sans Pro"/>
                  <a:sym typeface="Source Sans Pro"/>
                </a:rPr>
                <a:t>    oracle value. Functionality for other forms of collateral will be develop</a:t>
              </a:r>
              <a:r>
                <a:rPr lang="fr" sz="1100">
                  <a:solidFill>
                    <a:schemeClr val="dk1"/>
                  </a:solidFill>
                  <a:latin typeface="Source Sans Pro"/>
                  <a:ea typeface="Source Sans Pro"/>
                  <a:cs typeface="Source Sans Pro"/>
                  <a:sym typeface="Source Sans Pro"/>
                </a:rPr>
                <a:t>ed</a:t>
              </a:r>
              <a:endParaRPr sz="1100" b="0" i="0" u="none" strike="noStrike" cap="none">
                <a:solidFill>
                  <a:schemeClr val="dk1"/>
                </a:solidFill>
                <a:latin typeface="Source Sans Pro"/>
                <a:ea typeface="Source Sans Pro"/>
                <a:cs typeface="Source Sans Pro"/>
                <a:sym typeface="Source Sans Pro"/>
              </a:endParaRPr>
            </a:p>
          </p:txBody>
        </p:sp>
        <p:sp>
          <p:nvSpPr>
            <p:cNvPr id="141" name="Google Shape;141;p2"/>
            <p:cNvSpPr/>
            <p:nvPr/>
          </p:nvSpPr>
          <p:spPr>
            <a:xfrm>
              <a:off x="3756625" y="914875"/>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1</a:t>
              </a:r>
              <a:endParaRPr sz="4000" b="0" i="0" u="none" strike="noStrike" cap="none">
                <a:solidFill>
                  <a:schemeClr val="lt1"/>
                </a:solidFill>
                <a:latin typeface="Arial"/>
                <a:ea typeface="Arial"/>
                <a:cs typeface="Arial"/>
                <a:sym typeface="Arial"/>
              </a:endParaRPr>
            </a:p>
          </p:txBody>
        </p:sp>
      </p:grpSp>
      <p:grpSp>
        <p:nvGrpSpPr>
          <p:cNvPr id="142" name="Google Shape;142;p2"/>
          <p:cNvGrpSpPr/>
          <p:nvPr/>
        </p:nvGrpSpPr>
        <p:grpSpPr>
          <a:xfrm>
            <a:off x="3756625" y="1589550"/>
            <a:ext cx="5305875" cy="754200"/>
            <a:chOff x="3756625" y="1589550"/>
            <a:chExt cx="5305875" cy="754200"/>
          </a:xfrm>
        </p:grpSpPr>
        <p:sp>
          <p:nvSpPr>
            <p:cNvPr id="143" name="Google Shape;143;p2"/>
            <p:cNvSpPr txBox="1"/>
            <p:nvPr/>
          </p:nvSpPr>
          <p:spPr>
            <a:xfrm>
              <a:off x="4416700" y="1589550"/>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Swap back and from at 1:1 rate</a:t>
              </a:r>
              <a:endParaRPr sz="1500" b="1" i="0" u="none" strike="noStrike" cap="none">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rgbClr val="434343"/>
                  </a:solidFill>
                  <a:latin typeface="Source Sans Pro"/>
                  <a:ea typeface="Source Sans Pro"/>
                  <a:cs typeface="Source Sans Pro"/>
                  <a:sym typeface="Source Sans Pro"/>
                </a:rPr>
                <a:t>    The convertibility of the stablecoin to the collateral and vice versa will</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be done with a DEX swap mechanism.</a:t>
              </a:r>
              <a:endParaRPr sz="1100" b="1" i="0" u="none" strike="noStrike" cap="none">
                <a:solidFill>
                  <a:srgbClr val="434343"/>
                </a:solidFill>
                <a:latin typeface="Source Sans Pro"/>
                <a:ea typeface="Source Sans Pro"/>
                <a:cs typeface="Source Sans Pro"/>
                <a:sym typeface="Source Sans Pro"/>
              </a:endParaRPr>
            </a:p>
          </p:txBody>
        </p:sp>
        <p:sp>
          <p:nvSpPr>
            <p:cNvPr id="144" name="Google Shape;144;p2"/>
            <p:cNvSpPr/>
            <p:nvPr/>
          </p:nvSpPr>
          <p:spPr>
            <a:xfrm>
              <a:off x="3756625" y="1589550"/>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2</a:t>
              </a:r>
              <a:endParaRPr sz="4000" b="0" i="0" u="none" strike="noStrike" cap="none">
                <a:solidFill>
                  <a:schemeClr val="lt1"/>
                </a:solidFill>
                <a:latin typeface="Arial"/>
                <a:ea typeface="Arial"/>
                <a:cs typeface="Arial"/>
                <a:sym typeface="Arial"/>
              </a:endParaRPr>
            </a:p>
          </p:txBody>
        </p:sp>
      </p:grpSp>
      <p:grpSp>
        <p:nvGrpSpPr>
          <p:cNvPr id="145" name="Google Shape;145;p2"/>
          <p:cNvGrpSpPr/>
          <p:nvPr/>
        </p:nvGrpSpPr>
        <p:grpSpPr>
          <a:xfrm>
            <a:off x="3756625" y="2693825"/>
            <a:ext cx="5305875" cy="754200"/>
            <a:chOff x="3756625" y="2811275"/>
            <a:chExt cx="5305875" cy="754200"/>
          </a:xfrm>
        </p:grpSpPr>
        <p:sp>
          <p:nvSpPr>
            <p:cNvPr id="146" name="Google Shape;146;p2"/>
            <p:cNvSpPr txBox="1"/>
            <p:nvPr/>
          </p:nvSpPr>
          <p:spPr>
            <a:xfrm>
              <a:off x="4416700" y="2811275"/>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Sustainable convertibility</a:t>
              </a:r>
              <a:endParaRPr sz="1500" b="1" i="0" u="none" strike="noStrike" cap="none">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rgbClr val="434343"/>
                  </a:solidFill>
                  <a:latin typeface="Source Sans Pro"/>
                  <a:ea typeface="Source Sans Pro"/>
                  <a:cs typeface="Source Sans Pro"/>
                  <a:sym typeface="Source Sans Pro"/>
                </a:rPr>
                <a:t>    Because of the tradeoffs in liquidity providing incentives, Matrix is</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stays over-collateralized to manage the risk of the asset.</a:t>
              </a:r>
              <a:endParaRPr sz="1100" b="0" i="0" u="none" strike="noStrike" cap="none">
                <a:solidFill>
                  <a:srgbClr val="434343"/>
                </a:solidFill>
                <a:latin typeface="Source Sans Pro"/>
                <a:ea typeface="Source Sans Pro"/>
                <a:cs typeface="Source Sans Pro"/>
                <a:sym typeface="Source Sans Pro"/>
              </a:endParaRPr>
            </a:p>
          </p:txBody>
        </p:sp>
        <p:sp>
          <p:nvSpPr>
            <p:cNvPr id="147" name="Google Shape;147;p2"/>
            <p:cNvSpPr/>
            <p:nvPr/>
          </p:nvSpPr>
          <p:spPr>
            <a:xfrm>
              <a:off x="3756625" y="2826725"/>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3</a:t>
              </a:r>
              <a:endParaRPr sz="4000" b="0" i="0" u="none" strike="noStrike" cap="none">
                <a:solidFill>
                  <a:schemeClr val="lt1"/>
                </a:solidFill>
                <a:latin typeface="Arial"/>
                <a:ea typeface="Arial"/>
                <a:cs typeface="Arial"/>
                <a:sym typeface="Arial"/>
              </a:endParaRPr>
            </a:p>
          </p:txBody>
        </p:sp>
      </p:grpSp>
      <p:grpSp>
        <p:nvGrpSpPr>
          <p:cNvPr id="148" name="Google Shape;148;p2"/>
          <p:cNvGrpSpPr/>
          <p:nvPr/>
        </p:nvGrpSpPr>
        <p:grpSpPr>
          <a:xfrm>
            <a:off x="3756625" y="3798100"/>
            <a:ext cx="5305875" cy="923400"/>
            <a:chOff x="3756625" y="3798100"/>
            <a:chExt cx="5305875" cy="923400"/>
          </a:xfrm>
        </p:grpSpPr>
        <p:sp>
          <p:nvSpPr>
            <p:cNvPr id="149" name="Google Shape;149;p2"/>
            <p:cNvSpPr txBox="1"/>
            <p:nvPr/>
          </p:nvSpPr>
          <p:spPr>
            <a:xfrm>
              <a:off x="4416700" y="3798100"/>
              <a:ext cx="4645800" cy="9234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3 groups working together</a:t>
              </a:r>
              <a:endParaRPr sz="1500" b="1" i="0" u="none" strike="noStrike" cap="none">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rgbClr val="434343"/>
                  </a:solidFill>
                  <a:latin typeface="Source Sans Pro"/>
                  <a:ea typeface="Source Sans Pro"/>
                  <a:cs typeface="Source Sans Pro"/>
                  <a:sym typeface="Source Sans Pro"/>
                </a:rPr>
                <a:t>    </a:t>
              </a:r>
              <a:r>
                <a:rPr lang="fr" sz="1100" b="0" i="0" u="sng" strike="noStrike" cap="none">
                  <a:solidFill>
                    <a:srgbClr val="434343"/>
                  </a:solidFill>
                  <a:latin typeface="Source Sans Pro"/>
                  <a:ea typeface="Source Sans Pro"/>
                  <a:cs typeface="Source Sans Pro"/>
                  <a:sym typeface="Source Sans Pro"/>
                </a:rPr>
                <a:t>Stable seekers</a:t>
              </a:r>
              <a:r>
                <a:rPr lang="fr" sz="1100" b="0" i="0" u="none" strike="noStrike" cap="none">
                  <a:solidFill>
                    <a:srgbClr val="434343"/>
                  </a:solidFill>
                  <a:latin typeface="Source Sans Pro"/>
                  <a:ea typeface="Source Sans Pro"/>
                  <a:cs typeface="Source Sans Pro"/>
                  <a:sym typeface="Source Sans Pro"/>
                </a:rPr>
                <a:t> use the stable assets </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a:t>
              </a:r>
              <a:r>
                <a:rPr lang="fr" sz="1100" b="0" i="0" u="sng" strike="noStrike" cap="none">
                  <a:solidFill>
                    <a:srgbClr val="434343"/>
                  </a:solidFill>
                  <a:latin typeface="Source Sans Pro"/>
                  <a:ea typeface="Source Sans Pro"/>
                  <a:cs typeface="Source Sans Pro"/>
                  <a:sym typeface="Source Sans Pro"/>
                </a:rPr>
                <a:t>Liquidity Agents</a:t>
              </a:r>
              <a:r>
                <a:rPr lang="fr" sz="1100" b="0" i="0" u="none" strike="noStrike" cap="none">
                  <a:solidFill>
                    <a:srgbClr val="434343"/>
                  </a:solidFill>
                  <a:latin typeface="Source Sans Pro"/>
                  <a:ea typeface="Source Sans Pro"/>
                  <a:cs typeface="Source Sans Pro"/>
                  <a:sym typeface="Source Sans Pro"/>
                </a:rPr>
                <a:t> buy perpetual futures on those funds</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a:t>
              </a:r>
              <a:r>
                <a:rPr lang="fr" sz="1100" b="0" i="0" u="sng" strike="noStrike" cap="none">
                  <a:solidFill>
                    <a:srgbClr val="434343"/>
                  </a:solidFill>
                  <a:latin typeface="Source Sans Pro"/>
                  <a:ea typeface="Source Sans Pro"/>
                  <a:cs typeface="Source Sans Pro"/>
                  <a:sym typeface="Source Sans Pro"/>
                </a:rPr>
                <a:t>Insurance Agents</a:t>
              </a:r>
              <a:r>
                <a:rPr lang="fr" sz="1100" b="0" i="0" u="none" strike="noStrike" cap="none">
                  <a:solidFill>
                    <a:srgbClr val="434343"/>
                  </a:solidFill>
                  <a:latin typeface="Source Sans Pro"/>
                  <a:ea typeface="Source Sans Pro"/>
                  <a:cs typeface="Source Sans Pro"/>
                  <a:sym typeface="Source Sans Pro"/>
                </a:rPr>
                <a:t> balance the protocol</a:t>
              </a:r>
              <a:endParaRPr sz="1100" b="0" i="0" u="none" strike="noStrike" cap="none">
                <a:solidFill>
                  <a:srgbClr val="434343"/>
                </a:solidFill>
                <a:latin typeface="Source Sans Pro"/>
                <a:ea typeface="Source Sans Pro"/>
                <a:cs typeface="Source Sans Pro"/>
                <a:sym typeface="Source Sans Pro"/>
              </a:endParaRPr>
            </a:p>
          </p:txBody>
        </p:sp>
        <p:sp>
          <p:nvSpPr>
            <p:cNvPr id="150" name="Google Shape;150;p2"/>
            <p:cNvSpPr/>
            <p:nvPr/>
          </p:nvSpPr>
          <p:spPr>
            <a:xfrm>
              <a:off x="3756625" y="3798100"/>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4</a:t>
              </a:r>
              <a:endParaRPr sz="4000" b="0" i="0" u="none" strike="noStrike" cap="none">
                <a:solidFill>
                  <a:schemeClr val="lt1"/>
                </a:solidFill>
                <a:latin typeface="Arial"/>
                <a:ea typeface="Arial"/>
                <a:cs typeface="Arial"/>
                <a:sym typeface="Arial"/>
              </a:endParaRPr>
            </a:p>
          </p:txBody>
        </p:sp>
      </p:grpSp>
      <p:sp>
        <p:nvSpPr>
          <p:cNvPr id="151" name="Google Shape;151;p2"/>
          <p:cNvSpPr txBox="1">
            <a:spLocks noGrp="1"/>
          </p:cNvSpPr>
          <p:nvPr>
            <p:ph type="title" idx="4294967295"/>
          </p:nvPr>
        </p:nvSpPr>
        <p:spPr>
          <a:xfrm>
            <a:off x="213175" y="389600"/>
            <a:ext cx="3007800" cy="200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fr" sz="2400" b="1">
                <a:solidFill>
                  <a:schemeClr val="lt1"/>
                </a:solidFill>
                <a:latin typeface="Roboto Slab"/>
                <a:ea typeface="Roboto Slab"/>
                <a:cs typeface="Roboto Slab"/>
                <a:sym typeface="Roboto Slab"/>
              </a:rPr>
              <a:t>Matrix Protocol mints stable assets that are traded on the blockchain</a:t>
            </a:r>
            <a:endParaRPr sz="2400" b="1">
              <a:solidFill>
                <a:schemeClr val="lt1"/>
              </a:solidFill>
            </a:endParaRPr>
          </a:p>
        </p:txBody>
      </p:sp>
      <p:sp>
        <p:nvSpPr>
          <p:cNvPr id="152" name="Google Shape;152;p2"/>
          <p:cNvSpPr txBox="1">
            <a:spLocks noGrp="1"/>
          </p:cNvSpPr>
          <p:nvPr>
            <p:ph type="title" idx="4294967295"/>
          </p:nvPr>
        </p:nvSpPr>
        <p:spPr>
          <a:xfrm>
            <a:off x="224550" y="2397800"/>
            <a:ext cx="3007800" cy="2452500"/>
          </a:xfrm>
          <a:prstGeom prst="rect">
            <a:avLst/>
          </a:prstGeom>
          <a:noFill/>
          <a:ln>
            <a:noFill/>
          </a:ln>
        </p:spPr>
        <p:txBody>
          <a:bodyPr spcFirstLastPara="1" wrap="square" lIns="91425" tIns="91425" rIns="91425" bIns="91425" anchor="b" anchorCtr="0">
            <a:noAutofit/>
          </a:bodyPr>
          <a:lstStyle/>
          <a:p>
            <a:pPr marL="0" lvl="0" indent="0" algn="just" rtl="0">
              <a:lnSpc>
                <a:spcPct val="115000"/>
              </a:lnSpc>
              <a:spcBef>
                <a:spcPts val="0"/>
              </a:spcBef>
              <a:spcAft>
                <a:spcPts val="0"/>
              </a:spcAft>
              <a:buSzPts val="2000"/>
              <a:buNone/>
            </a:pPr>
            <a:r>
              <a:rPr lang="fr" sz="1000">
                <a:solidFill>
                  <a:schemeClr val="lt1"/>
                </a:solidFill>
                <a:latin typeface="Source Sans Pro"/>
                <a:ea typeface="Source Sans Pro"/>
                <a:cs typeface="Source Sans Pro"/>
                <a:sym typeface="Source Sans Pro"/>
              </a:rPr>
              <a:t>Matrix Protocol enables swaps between speculative assets and collateral at oracle value. The volatility of the collateral in the reserves is hedged using perpetual futures. </a:t>
            </a:r>
            <a:endParaRPr sz="1000">
              <a:solidFill>
                <a:schemeClr val="lt1"/>
              </a:solidFill>
              <a:latin typeface="Source Sans Pro"/>
              <a:ea typeface="Source Sans Pro"/>
              <a:cs typeface="Source Sans Pro"/>
              <a:sym typeface="Source Sans Pro"/>
            </a:endParaRPr>
          </a:p>
          <a:p>
            <a:pPr marL="0" lvl="0" indent="0" algn="just" rtl="0">
              <a:lnSpc>
                <a:spcPct val="115000"/>
              </a:lnSpc>
              <a:spcBef>
                <a:spcPts val="0"/>
              </a:spcBef>
              <a:spcAft>
                <a:spcPts val="0"/>
              </a:spcAft>
              <a:buClr>
                <a:schemeClr val="dk1"/>
              </a:buClr>
              <a:buSzPts val="1100"/>
              <a:buFont typeface="Arial"/>
              <a:buNone/>
            </a:pPr>
            <a:endParaRPr sz="1000">
              <a:solidFill>
                <a:schemeClr val="lt1"/>
              </a:solidFill>
              <a:latin typeface="Source Sans Pro"/>
              <a:ea typeface="Source Sans Pro"/>
              <a:cs typeface="Source Sans Pro"/>
              <a:sym typeface="Source Sans Pro"/>
            </a:endParaRPr>
          </a:p>
          <a:p>
            <a:pPr marL="0" lvl="0" indent="0" algn="just" rtl="0">
              <a:lnSpc>
                <a:spcPct val="115000"/>
              </a:lnSpc>
              <a:spcBef>
                <a:spcPts val="0"/>
              </a:spcBef>
              <a:spcAft>
                <a:spcPts val="0"/>
              </a:spcAft>
              <a:buSzPts val="2000"/>
              <a:buNone/>
            </a:pPr>
            <a:r>
              <a:rPr lang="fr" sz="1000">
                <a:solidFill>
                  <a:schemeClr val="lt1"/>
                </a:solidFill>
                <a:latin typeface="Source Sans Pro"/>
                <a:ea typeface="Source Sans Pro"/>
                <a:cs typeface="Source Sans Pro"/>
                <a:sym typeface="Source Sans Pro"/>
              </a:rPr>
              <a:t>Like most decentralized stablecoin protocols, Matrix aims for over-collateralization to keep the trust in the protocol and sustain convertibility. The solution proposed by Matrix to get over-collateralized is to resort to Liquidity Providers (LPs)1, that is extra agents that bring collateral to the protocol and help it manage its risk. </a:t>
            </a:r>
            <a:endParaRPr sz="1000">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p:nvPr/>
        </p:nvSpPr>
        <p:spPr>
          <a:xfrm>
            <a:off x="0" y="0"/>
            <a:ext cx="9144000" cy="24930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58" name="Google Shape;158;p3"/>
          <p:cNvSpPr txBox="1"/>
          <p:nvPr/>
        </p:nvSpPr>
        <p:spPr>
          <a:xfrm>
            <a:off x="787950" y="300600"/>
            <a:ext cx="7568100" cy="21549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 sz="2000" b="1" i="0" u="none" strike="noStrike" cap="none" dirty="0">
                <a:solidFill>
                  <a:schemeClr val="lt1"/>
                </a:solidFill>
                <a:latin typeface="Roboto Slab"/>
                <a:ea typeface="Roboto Slab"/>
                <a:cs typeface="Roboto Slab"/>
                <a:sym typeface="Roboto Slab"/>
              </a:rPr>
              <a:t>Matrix is launching an ATOM and OSMO collateral-backed stablecoin, </a:t>
            </a:r>
            <a:r>
              <a:rPr lang="fr" sz="2000" b="1" i="0" u="none" strike="noStrike" cap="none" dirty="0">
                <a:solidFill>
                  <a:schemeClr val="accent5"/>
                </a:solidFill>
                <a:latin typeface="Roboto Slab"/>
                <a:ea typeface="Roboto Slab"/>
                <a:cs typeface="Roboto Slab"/>
                <a:sym typeface="Roboto Slab"/>
              </a:rPr>
              <a:t>NEO</a:t>
            </a:r>
            <a:r>
              <a:rPr lang="fr" sz="2000" b="1" i="0" u="none" strike="noStrike" cap="none" dirty="0">
                <a:solidFill>
                  <a:schemeClr val="lt1"/>
                </a:solidFill>
                <a:latin typeface="Roboto Slab"/>
                <a:ea typeface="Roboto Slab"/>
                <a:cs typeface="Roboto Slab"/>
                <a:sym typeface="Roboto Slab"/>
              </a:rPr>
              <a:t>. </a:t>
            </a:r>
            <a:endParaRPr sz="2000" b="1" i="0" u="none" strike="noStrike" cap="none" dirty="0">
              <a:solidFill>
                <a:schemeClr val="lt1"/>
              </a:solidFill>
              <a:latin typeface="Roboto Slab"/>
              <a:ea typeface="Roboto Slab"/>
              <a:cs typeface="Roboto Slab"/>
              <a:sym typeface="Roboto Slab"/>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Roboto Slab"/>
              <a:ea typeface="Roboto Slab"/>
              <a:cs typeface="Roboto Slab"/>
              <a:sym typeface="Roboto Slab"/>
            </a:endParaRPr>
          </a:p>
          <a:p>
            <a:pPr marL="0" marR="0" lvl="0" indent="0" algn="just" rtl="0">
              <a:lnSpc>
                <a:spcPct val="100000"/>
              </a:lnSpc>
              <a:spcBef>
                <a:spcPts val="0"/>
              </a:spcBef>
              <a:spcAft>
                <a:spcPts val="0"/>
              </a:spcAft>
              <a:buClr>
                <a:srgbClr val="000000"/>
              </a:buClr>
              <a:buSzPts val="2000"/>
              <a:buFont typeface="Arial"/>
              <a:buNone/>
            </a:pPr>
            <a:r>
              <a:rPr lang="fr" sz="2000" b="1" i="0" u="none" strike="noStrike" cap="none" dirty="0">
                <a:solidFill>
                  <a:schemeClr val="lt1"/>
                </a:solidFill>
                <a:latin typeface="Roboto Slab"/>
                <a:ea typeface="Roboto Slab"/>
                <a:cs typeface="Roboto Slab"/>
                <a:sym typeface="Roboto Slab"/>
              </a:rPr>
              <a:t>Soon after, other forms of collateral will be whitelisted for use with NEO.</a:t>
            </a:r>
            <a:endParaRPr sz="2000" b="1" i="0" u="none" strike="noStrike" cap="none" dirty="0">
              <a:solidFill>
                <a:schemeClr val="lt1"/>
              </a:solidFill>
              <a:latin typeface="Roboto Slab"/>
              <a:ea typeface="Roboto Slab"/>
              <a:cs typeface="Roboto Slab"/>
              <a:sym typeface="Roboto Slab"/>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Helvetica Neue"/>
              <a:ea typeface="Helvetica Neue"/>
              <a:cs typeface="Helvetica Neue"/>
              <a:sym typeface="Helvetica Neue"/>
            </a:endParaRPr>
          </a:p>
          <a:p>
            <a:pPr marL="0" marR="0" lvl="0" indent="0" algn="just" rtl="0">
              <a:lnSpc>
                <a:spcPct val="100000"/>
              </a:lnSpc>
              <a:spcBef>
                <a:spcPts val="0"/>
              </a:spcBef>
              <a:spcAft>
                <a:spcPts val="0"/>
              </a:spcAft>
              <a:buClr>
                <a:srgbClr val="000000"/>
              </a:buClr>
              <a:buSzPts val="1200"/>
              <a:buFont typeface="Arial"/>
              <a:buNone/>
            </a:pPr>
            <a:r>
              <a:rPr lang="fr" sz="1200" b="0" i="0" u="none" strike="noStrike" cap="none" dirty="0">
                <a:solidFill>
                  <a:schemeClr val="lt1"/>
                </a:solidFill>
                <a:latin typeface="Source Sans Pro"/>
                <a:ea typeface="Source Sans Pro"/>
                <a:cs typeface="Source Sans Pro"/>
                <a:sym typeface="Source Sans Pro"/>
              </a:rPr>
              <a:t>Matrix enables users to swap between collateral and stablecoins at oracle value with small fees. When the user wants to sell a stablecoin, the protocol will burn the swapped coin when received.</a:t>
            </a:r>
            <a:endParaRPr sz="1200" b="0" i="0" u="none" strike="noStrike" cap="none" dirty="0">
              <a:solidFill>
                <a:schemeClr val="lt1"/>
              </a:solidFill>
              <a:latin typeface="Source Sans Pro"/>
              <a:ea typeface="Source Sans Pro"/>
              <a:cs typeface="Source Sans Pro"/>
              <a:sym typeface="Source Sans Pro"/>
            </a:endParaRPr>
          </a:p>
        </p:txBody>
      </p:sp>
      <p:grpSp>
        <p:nvGrpSpPr>
          <p:cNvPr id="159" name="Google Shape;159;p3"/>
          <p:cNvGrpSpPr/>
          <p:nvPr/>
        </p:nvGrpSpPr>
        <p:grpSpPr>
          <a:xfrm>
            <a:off x="999024" y="2650501"/>
            <a:ext cx="7358990" cy="2237602"/>
            <a:chOff x="999024" y="2650501"/>
            <a:chExt cx="7358990" cy="2237602"/>
          </a:xfrm>
        </p:grpSpPr>
        <p:grpSp>
          <p:nvGrpSpPr>
            <p:cNvPr id="160" name="Google Shape;160;p3"/>
            <p:cNvGrpSpPr/>
            <p:nvPr/>
          </p:nvGrpSpPr>
          <p:grpSpPr>
            <a:xfrm>
              <a:off x="3256401" y="3067154"/>
              <a:ext cx="706929" cy="334345"/>
              <a:chOff x="2661253" y="3091753"/>
              <a:chExt cx="706929" cy="334345"/>
            </a:xfrm>
          </p:grpSpPr>
          <p:pic>
            <p:nvPicPr>
              <p:cNvPr id="161" name="Google Shape;161;p3"/>
              <p:cNvPicPr preferRelativeResize="0"/>
              <p:nvPr/>
            </p:nvPicPr>
            <p:blipFill rotWithShape="1">
              <a:blip r:embed="rId3">
                <a:alphaModFix/>
              </a:blip>
              <a:srcRect/>
              <a:stretch/>
            </p:blipFill>
            <p:spPr>
              <a:xfrm>
                <a:off x="2661253" y="3091753"/>
                <a:ext cx="318309" cy="296822"/>
              </a:xfrm>
              <a:prstGeom prst="rect">
                <a:avLst/>
              </a:prstGeom>
              <a:noFill/>
              <a:ln>
                <a:noFill/>
              </a:ln>
            </p:spPr>
          </p:pic>
          <p:pic>
            <p:nvPicPr>
              <p:cNvPr id="162" name="Google Shape;162;p3"/>
              <p:cNvPicPr preferRelativeResize="0"/>
              <p:nvPr/>
            </p:nvPicPr>
            <p:blipFill rotWithShape="1">
              <a:blip r:embed="rId4">
                <a:alphaModFix/>
              </a:blip>
              <a:srcRect/>
              <a:stretch/>
            </p:blipFill>
            <p:spPr>
              <a:xfrm>
                <a:off x="2920191" y="3092274"/>
                <a:ext cx="447991" cy="333824"/>
              </a:xfrm>
              <a:prstGeom prst="rect">
                <a:avLst/>
              </a:prstGeom>
              <a:noFill/>
              <a:ln>
                <a:noFill/>
              </a:ln>
            </p:spPr>
          </p:pic>
        </p:grpSp>
        <p:cxnSp>
          <p:nvCxnSpPr>
            <p:cNvPr id="163" name="Google Shape;163;p3"/>
            <p:cNvCxnSpPr/>
            <p:nvPr/>
          </p:nvCxnSpPr>
          <p:spPr>
            <a:xfrm>
              <a:off x="2417302" y="3402998"/>
              <a:ext cx="2111470" cy="0"/>
            </a:xfrm>
            <a:prstGeom prst="straightConnector1">
              <a:avLst/>
            </a:prstGeom>
            <a:noFill/>
            <a:ln w="28575" cap="flat" cmpd="sng">
              <a:solidFill>
                <a:schemeClr val="dk2"/>
              </a:solidFill>
              <a:prstDash val="solid"/>
              <a:round/>
              <a:headEnd type="none" w="sm" len="sm"/>
              <a:tailEnd type="triangle" w="med" len="med"/>
            </a:ln>
          </p:spPr>
        </p:cxnSp>
        <p:cxnSp>
          <p:nvCxnSpPr>
            <p:cNvPr id="164" name="Google Shape;164;p3"/>
            <p:cNvCxnSpPr/>
            <p:nvPr/>
          </p:nvCxnSpPr>
          <p:spPr>
            <a:xfrm rot="10800000">
              <a:off x="2378605" y="3923778"/>
              <a:ext cx="2150167" cy="0"/>
            </a:xfrm>
            <a:prstGeom prst="straightConnector1">
              <a:avLst/>
            </a:prstGeom>
            <a:noFill/>
            <a:ln w="28575" cap="flat" cmpd="sng">
              <a:solidFill>
                <a:schemeClr val="dk2"/>
              </a:solidFill>
              <a:prstDash val="solid"/>
              <a:round/>
              <a:headEnd type="none" w="sm" len="sm"/>
              <a:tailEnd type="triangle" w="med" len="med"/>
            </a:ln>
          </p:spPr>
        </p:cxnSp>
        <p:grpSp>
          <p:nvGrpSpPr>
            <p:cNvPr id="165" name="Google Shape;165;p3"/>
            <p:cNvGrpSpPr/>
            <p:nvPr/>
          </p:nvGrpSpPr>
          <p:grpSpPr>
            <a:xfrm>
              <a:off x="999024" y="2975639"/>
              <a:ext cx="1337163" cy="1804764"/>
              <a:chOff x="335968" y="3002074"/>
              <a:chExt cx="1337163" cy="1804764"/>
            </a:xfrm>
          </p:grpSpPr>
          <p:sp>
            <p:nvSpPr>
              <p:cNvPr id="166" name="Google Shape;166;p3"/>
              <p:cNvSpPr txBox="1"/>
              <p:nvPr/>
            </p:nvSpPr>
            <p:spPr>
              <a:xfrm>
                <a:off x="500564" y="4406638"/>
                <a:ext cx="918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User</a:t>
                </a:r>
                <a:endParaRPr sz="1400" b="0" i="0" u="none" strike="noStrike" cap="none">
                  <a:solidFill>
                    <a:srgbClr val="263238"/>
                  </a:solidFill>
                  <a:latin typeface="Source Sans Pro"/>
                  <a:ea typeface="Source Sans Pro"/>
                  <a:cs typeface="Source Sans Pro"/>
                  <a:sym typeface="Source Sans Pro"/>
                </a:endParaRPr>
              </a:p>
            </p:txBody>
          </p:sp>
          <p:pic>
            <p:nvPicPr>
              <p:cNvPr id="167" name="Google Shape;167;p3"/>
              <p:cNvPicPr preferRelativeResize="0"/>
              <p:nvPr/>
            </p:nvPicPr>
            <p:blipFill rotWithShape="1">
              <a:blip r:embed="rId5">
                <a:alphaModFix/>
              </a:blip>
              <a:srcRect/>
              <a:stretch/>
            </p:blipFill>
            <p:spPr>
              <a:xfrm>
                <a:off x="335968" y="3002074"/>
                <a:ext cx="1337163" cy="1337163"/>
              </a:xfrm>
              <a:prstGeom prst="rect">
                <a:avLst/>
              </a:prstGeom>
              <a:noFill/>
              <a:ln>
                <a:noFill/>
              </a:ln>
            </p:spPr>
          </p:pic>
        </p:grpSp>
        <p:cxnSp>
          <p:nvCxnSpPr>
            <p:cNvPr id="168" name="Google Shape;168;p3"/>
            <p:cNvCxnSpPr/>
            <p:nvPr/>
          </p:nvCxnSpPr>
          <p:spPr>
            <a:xfrm rot="10800000" flipH="1">
              <a:off x="5515626" y="3114076"/>
              <a:ext cx="1860000" cy="389700"/>
            </a:xfrm>
            <a:prstGeom prst="straightConnector1">
              <a:avLst/>
            </a:prstGeom>
            <a:noFill/>
            <a:ln w="9525" cap="flat" cmpd="sng">
              <a:solidFill>
                <a:srgbClr val="E4B724"/>
              </a:solidFill>
              <a:prstDash val="solid"/>
              <a:round/>
              <a:headEnd type="none" w="sm" len="sm"/>
              <a:tailEnd type="none" w="sm" len="sm"/>
            </a:ln>
          </p:spPr>
        </p:cxnSp>
        <p:grpSp>
          <p:nvGrpSpPr>
            <p:cNvPr id="169" name="Google Shape;169;p3"/>
            <p:cNvGrpSpPr/>
            <p:nvPr/>
          </p:nvGrpSpPr>
          <p:grpSpPr>
            <a:xfrm>
              <a:off x="7118226" y="2650501"/>
              <a:ext cx="1026750" cy="1426950"/>
              <a:chOff x="4058625" y="3381425"/>
              <a:chExt cx="1026750" cy="1426950"/>
            </a:xfrm>
          </p:grpSpPr>
          <p:pic>
            <p:nvPicPr>
              <p:cNvPr id="170" name="Google Shape;170;p3"/>
              <p:cNvPicPr preferRelativeResize="0"/>
              <p:nvPr/>
            </p:nvPicPr>
            <p:blipFill rotWithShape="1">
              <a:blip r:embed="rId6">
                <a:alphaModFix/>
              </a:blip>
              <a:srcRect/>
              <a:stretch/>
            </p:blipFill>
            <p:spPr>
              <a:xfrm>
                <a:off x="4058625" y="3381425"/>
                <a:ext cx="1026750" cy="1026750"/>
              </a:xfrm>
              <a:prstGeom prst="rect">
                <a:avLst/>
              </a:prstGeom>
              <a:noFill/>
              <a:ln>
                <a:noFill/>
              </a:ln>
            </p:spPr>
          </p:pic>
          <p:sp>
            <p:nvSpPr>
              <p:cNvPr id="171" name="Google Shape;171;p3"/>
              <p:cNvSpPr txBox="1"/>
              <p:nvPr/>
            </p:nvSpPr>
            <p:spPr>
              <a:xfrm>
                <a:off x="4113000" y="4408175"/>
                <a:ext cx="918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Oracle</a:t>
                </a:r>
                <a:endParaRPr sz="1400" b="0" i="0" u="none" strike="noStrike" cap="none">
                  <a:solidFill>
                    <a:srgbClr val="263238"/>
                  </a:solidFill>
                  <a:latin typeface="Source Sans Pro"/>
                  <a:ea typeface="Source Sans Pro"/>
                  <a:cs typeface="Source Sans Pro"/>
                  <a:sym typeface="Source Sans Pro"/>
                </a:endParaRPr>
              </a:p>
            </p:txBody>
          </p:sp>
        </p:grpSp>
        <p:grpSp>
          <p:nvGrpSpPr>
            <p:cNvPr id="172" name="Google Shape;172;p3"/>
            <p:cNvGrpSpPr/>
            <p:nvPr/>
          </p:nvGrpSpPr>
          <p:grpSpPr>
            <a:xfrm>
              <a:off x="4675211" y="3170851"/>
              <a:ext cx="1035220" cy="1717252"/>
              <a:chOff x="4012155" y="3197286"/>
              <a:chExt cx="1035220" cy="1717252"/>
            </a:xfrm>
          </p:grpSpPr>
          <p:sp>
            <p:nvSpPr>
              <p:cNvPr id="173" name="Google Shape;173;p3"/>
              <p:cNvSpPr txBox="1"/>
              <p:nvPr/>
            </p:nvSpPr>
            <p:spPr>
              <a:xfrm>
                <a:off x="4113000" y="4298938"/>
                <a:ext cx="918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Matrix Protocol</a:t>
                </a:r>
                <a:endParaRPr sz="1400" b="0" i="0" u="none" strike="noStrike" cap="none">
                  <a:solidFill>
                    <a:srgbClr val="263238"/>
                  </a:solidFill>
                  <a:latin typeface="Source Sans Pro"/>
                  <a:ea typeface="Source Sans Pro"/>
                  <a:cs typeface="Source Sans Pro"/>
                  <a:sym typeface="Source Sans Pro"/>
                </a:endParaRPr>
              </a:p>
            </p:txBody>
          </p:sp>
          <p:pic>
            <p:nvPicPr>
              <p:cNvPr id="174" name="Google Shape;174;p3"/>
              <p:cNvPicPr preferRelativeResize="0"/>
              <p:nvPr/>
            </p:nvPicPr>
            <p:blipFill rotWithShape="1">
              <a:blip r:embed="rId7">
                <a:alphaModFix/>
              </a:blip>
              <a:srcRect/>
              <a:stretch/>
            </p:blipFill>
            <p:spPr>
              <a:xfrm>
                <a:off x="4012155" y="3197286"/>
                <a:ext cx="1035220" cy="1141951"/>
              </a:xfrm>
              <a:prstGeom prst="rect">
                <a:avLst/>
              </a:prstGeom>
              <a:noFill/>
              <a:ln>
                <a:noFill/>
              </a:ln>
            </p:spPr>
          </p:pic>
          <p:pic>
            <p:nvPicPr>
              <p:cNvPr id="175" name="Google Shape;175;p3"/>
              <p:cNvPicPr preferRelativeResize="0"/>
              <p:nvPr/>
            </p:nvPicPr>
            <p:blipFill rotWithShape="1">
              <a:blip r:embed="rId8">
                <a:alphaModFix/>
              </a:blip>
              <a:srcRect/>
              <a:stretch/>
            </p:blipFill>
            <p:spPr>
              <a:xfrm>
                <a:off x="4221610" y="3197286"/>
                <a:ext cx="754538" cy="754538"/>
              </a:xfrm>
              <a:prstGeom prst="rect">
                <a:avLst/>
              </a:prstGeom>
              <a:noFill/>
              <a:ln>
                <a:noFill/>
              </a:ln>
            </p:spPr>
          </p:pic>
        </p:grpSp>
        <p:pic>
          <p:nvPicPr>
            <p:cNvPr id="176" name="Google Shape;176;p3"/>
            <p:cNvPicPr preferRelativeResize="0"/>
            <p:nvPr/>
          </p:nvPicPr>
          <p:blipFill rotWithShape="1">
            <a:blip r:embed="rId9">
              <a:alphaModFix/>
            </a:blip>
            <a:srcRect/>
            <a:stretch/>
          </p:blipFill>
          <p:spPr>
            <a:xfrm>
              <a:off x="3269592" y="3965303"/>
              <a:ext cx="472213" cy="472213"/>
            </a:xfrm>
            <a:prstGeom prst="rect">
              <a:avLst/>
            </a:prstGeom>
            <a:noFill/>
            <a:ln>
              <a:noFill/>
            </a:ln>
          </p:spPr>
        </p:pic>
        <p:sp>
          <p:nvSpPr>
            <p:cNvPr id="177" name="Google Shape;177;p3"/>
            <p:cNvSpPr txBox="1"/>
            <p:nvPr/>
          </p:nvSpPr>
          <p:spPr>
            <a:xfrm>
              <a:off x="6905114" y="3978810"/>
              <a:ext cx="1452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 sz="900" b="1" i="0" u="none" strike="noStrike" cap="none">
                  <a:solidFill>
                    <a:srgbClr val="263238"/>
                  </a:solidFill>
                  <a:latin typeface="Roboto Slab"/>
                  <a:ea typeface="Roboto Slab"/>
                  <a:cs typeface="Roboto Slab"/>
                  <a:sym typeface="Roboto Slab"/>
                </a:rPr>
                <a:t>Chainlink Oracle or AMM price specifies the amount of NEO to mint. </a:t>
              </a:r>
              <a:endParaRPr sz="900" b="0" i="0" u="none" strike="noStrike" cap="none">
                <a:solidFill>
                  <a:srgbClr val="263238"/>
                </a:solidFill>
                <a:latin typeface="Source Sans Pro"/>
                <a:ea typeface="Source Sans Pro"/>
                <a:cs typeface="Source Sans Pro"/>
                <a:sym typeface="Source Sans Pro"/>
              </a:endParaRPr>
            </a:p>
          </p:txBody>
        </p:sp>
        <p:sp>
          <p:nvSpPr>
            <p:cNvPr id="178" name="Google Shape;178;p3"/>
            <p:cNvSpPr txBox="1"/>
            <p:nvPr/>
          </p:nvSpPr>
          <p:spPr>
            <a:xfrm>
              <a:off x="2746550" y="3363670"/>
              <a:ext cx="14529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 sz="900" b="1" i="0" u="none" strike="noStrike" cap="none">
                  <a:solidFill>
                    <a:srgbClr val="263238"/>
                  </a:solidFill>
                  <a:latin typeface="Roboto Slab"/>
                  <a:ea typeface="Roboto Slab"/>
                  <a:cs typeface="Roboto Slab"/>
                  <a:sym typeface="Roboto Slab"/>
                </a:rPr>
                <a:t>User swaps whitelisted collateral with NEO</a:t>
              </a:r>
              <a:endParaRPr sz="900" b="0" i="0" u="none" strike="noStrike" cap="none">
                <a:solidFill>
                  <a:srgbClr val="263238"/>
                </a:solidFill>
                <a:latin typeface="Source Sans Pro"/>
                <a:ea typeface="Source Sans Pro"/>
                <a:cs typeface="Source Sans Pro"/>
                <a:sym typeface="Source Sans Pr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0f75609d14_2_0"/>
          <p:cNvSpPr txBox="1">
            <a:spLocks noGrp="1"/>
          </p:cNvSpPr>
          <p:nvPr>
            <p:ph type="title"/>
          </p:nvPr>
        </p:nvSpPr>
        <p:spPr>
          <a:xfrm>
            <a:off x="311700" y="171550"/>
            <a:ext cx="8520600" cy="7956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7400"/>
              <a:buNone/>
            </a:pPr>
            <a:r>
              <a:rPr lang="fr" sz="2650" b="1" dirty="0">
                <a:solidFill>
                  <a:srgbClr val="E4B724"/>
                </a:solidFill>
              </a:rPr>
              <a:t>Oracles</a:t>
            </a:r>
            <a:r>
              <a:rPr lang="fr" sz="2650" b="1" dirty="0">
                <a:solidFill>
                  <a:srgbClr val="6929C4"/>
                </a:solidFill>
              </a:rPr>
              <a:t> </a:t>
            </a:r>
            <a:r>
              <a:rPr lang="fr" sz="2650" dirty="0">
                <a:solidFill>
                  <a:srgbClr val="263238"/>
                </a:solidFill>
              </a:rPr>
              <a:t>determine the number of</a:t>
            </a:r>
            <a:r>
              <a:rPr lang="fr" sz="2650" b="1" dirty="0">
                <a:solidFill>
                  <a:srgbClr val="263238"/>
                </a:solidFill>
              </a:rPr>
              <a:t> </a:t>
            </a:r>
            <a:r>
              <a:rPr lang="fr" sz="2650" b="1" dirty="0">
                <a:solidFill>
                  <a:srgbClr val="0096A7"/>
                </a:solidFill>
              </a:rPr>
              <a:t>NEO</a:t>
            </a:r>
            <a:r>
              <a:rPr lang="fr" sz="2650" b="1" dirty="0">
                <a:solidFill>
                  <a:srgbClr val="6929C4"/>
                </a:solidFill>
              </a:rPr>
              <a:t> </a:t>
            </a:r>
            <a:r>
              <a:rPr lang="fr" sz="2650" dirty="0">
                <a:solidFill>
                  <a:srgbClr val="263238"/>
                </a:solidFill>
              </a:rPr>
              <a:t>stables the Matrix will mint or burn</a:t>
            </a:r>
            <a:r>
              <a:rPr lang="fr" sz="2650" b="1" dirty="0">
                <a:solidFill>
                  <a:srgbClr val="263238"/>
                </a:solidFill>
              </a:rPr>
              <a:t>.</a:t>
            </a:r>
            <a:endParaRPr sz="1355" dirty="0">
              <a:solidFill>
                <a:srgbClr val="263238"/>
              </a:solidFill>
            </a:endParaRPr>
          </a:p>
        </p:txBody>
      </p:sp>
      <p:sp>
        <p:nvSpPr>
          <p:cNvPr id="184" name="Google Shape;184;g10f75609d14_2_0"/>
          <p:cNvSpPr txBox="1">
            <a:spLocks noGrp="1"/>
          </p:cNvSpPr>
          <p:nvPr>
            <p:ph type="title"/>
          </p:nvPr>
        </p:nvSpPr>
        <p:spPr>
          <a:xfrm>
            <a:off x="365225" y="967150"/>
            <a:ext cx="8520600" cy="572700"/>
          </a:xfrm>
          <a:prstGeom prst="rect">
            <a:avLst/>
          </a:prstGeom>
          <a:noFill/>
          <a:ln>
            <a:noFill/>
          </a:ln>
        </p:spPr>
        <p:txBody>
          <a:bodyPr spcFirstLastPara="1" wrap="square" lIns="91425" tIns="91425" rIns="91425" bIns="91425" anchor="ctr" anchorCtr="0">
            <a:normAutofit/>
          </a:bodyPr>
          <a:lstStyle/>
          <a:p>
            <a:pPr marL="0" lvl="0" indent="0" algn="just" rtl="0">
              <a:lnSpc>
                <a:spcPct val="100000"/>
              </a:lnSpc>
              <a:spcBef>
                <a:spcPts val="0"/>
              </a:spcBef>
              <a:spcAft>
                <a:spcPts val="0"/>
              </a:spcAft>
              <a:buSzPts val="3111"/>
              <a:buNone/>
            </a:pPr>
            <a:r>
              <a:rPr lang="fr" sz="1200" dirty="0">
                <a:solidFill>
                  <a:srgbClr val="263238"/>
                </a:solidFill>
                <a:latin typeface="Source Sans Pro" panose="020B0503030403020204" pitchFamily="34" charset="0"/>
                <a:ea typeface="Source Sans Pro" panose="020B0503030403020204" pitchFamily="34" charset="0"/>
              </a:rPr>
              <a:t>To mint or burn NEO, it must be swapped with whitelisted collateral.</a:t>
            </a:r>
            <a:endParaRPr sz="1200" dirty="0">
              <a:solidFill>
                <a:srgbClr val="263238"/>
              </a:solidFill>
              <a:latin typeface="Source Sans Pro" panose="020B0503030403020204" pitchFamily="34" charset="0"/>
              <a:ea typeface="Source Sans Pro" panose="020B0503030403020204" pitchFamily="34" charset="0"/>
            </a:endParaRPr>
          </a:p>
        </p:txBody>
      </p:sp>
      <p:grpSp>
        <p:nvGrpSpPr>
          <p:cNvPr id="186" name="Google Shape;186;g10f75609d14_2_0"/>
          <p:cNvGrpSpPr/>
          <p:nvPr/>
        </p:nvGrpSpPr>
        <p:grpSpPr>
          <a:xfrm>
            <a:off x="3116250" y="1758074"/>
            <a:ext cx="3977493" cy="1426950"/>
            <a:chOff x="4167483" y="2650501"/>
            <a:chExt cx="3977493" cy="1426950"/>
          </a:xfrm>
        </p:grpSpPr>
        <p:cxnSp>
          <p:nvCxnSpPr>
            <p:cNvPr id="187" name="Google Shape;187;g10f75609d14_2_0"/>
            <p:cNvCxnSpPr>
              <a:cxnSpLocks/>
            </p:cNvCxnSpPr>
            <p:nvPr/>
          </p:nvCxnSpPr>
          <p:spPr>
            <a:xfrm>
              <a:off x="4167483" y="3090676"/>
              <a:ext cx="3299343" cy="0"/>
            </a:xfrm>
            <a:prstGeom prst="straightConnector1">
              <a:avLst/>
            </a:prstGeom>
            <a:noFill/>
            <a:ln w="9525" cap="flat" cmpd="sng">
              <a:solidFill>
                <a:srgbClr val="E4B724"/>
              </a:solidFill>
              <a:prstDash val="solid"/>
              <a:round/>
              <a:headEnd type="none" w="sm" len="sm"/>
              <a:tailEnd type="none" w="sm" len="sm"/>
            </a:ln>
          </p:spPr>
        </p:cxnSp>
        <p:grpSp>
          <p:nvGrpSpPr>
            <p:cNvPr id="188" name="Google Shape;188;g10f75609d14_2_0"/>
            <p:cNvGrpSpPr/>
            <p:nvPr/>
          </p:nvGrpSpPr>
          <p:grpSpPr>
            <a:xfrm>
              <a:off x="7118226" y="2650501"/>
              <a:ext cx="1026750" cy="1426950"/>
              <a:chOff x="4058625" y="3381425"/>
              <a:chExt cx="1026750" cy="1426950"/>
            </a:xfrm>
          </p:grpSpPr>
          <p:pic>
            <p:nvPicPr>
              <p:cNvPr id="189" name="Google Shape;189;g10f75609d14_2_0"/>
              <p:cNvPicPr preferRelativeResize="0"/>
              <p:nvPr/>
            </p:nvPicPr>
            <p:blipFill rotWithShape="1">
              <a:blip r:embed="rId3">
                <a:alphaModFix/>
              </a:blip>
              <a:srcRect/>
              <a:stretch/>
            </p:blipFill>
            <p:spPr>
              <a:xfrm>
                <a:off x="4058625" y="3381425"/>
                <a:ext cx="1026750" cy="1026750"/>
              </a:xfrm>
              <a:prstGeom prst="rect">
                <a:avLst/>
              </a:prstGeom>
              <a:noFill/>
              <a:ln>
                <a:noFill/>
              </a:ln>
            </p:spPr>
          </p:pic>
          <p:sp>
            <p:nvSpPr>
              <p:cNvPr id="190" name="Google Shape;190;g10f75609d14_2_0"/>
              <p:cNvSpPr txBox="1"/>
              <p:nvPr/>
            </p:nvSpPr>
            <p:spPr>
              <a:xfrm>
                <a:off x="4113000" y="4408175"/>
                <a:ext cx="918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Oracle</a:t>
                </a:r>
                <a:endParaRPr sz="1400" b="0" i="0" u="none" strike="noStrike" cap="none">
                  <a:solidFill>
                    <a:srgbClr val="263238"/>
                  </a:solidFill>
                  <a:latin typeface="Source Sans Pro"/>
                  <a:ea typeface="Source Sans Pro"/>
                  <a:cs typeface="Source Sans Pro"/>
                  <a:sym typeface="Source Sans Pro"/>
                </a:endParaRPr>
              </a:p>
            </p:txBody>
          </p:sp>
        </p:grpSp>
      </p:grpSp>
      <p:grpSp>
        <p:nvGrpSpPr>
          <p:cNvPr id="191" name="Google Shape;191;g10f75609d14_2_0"/>
          <p:cNvGrpSpPr/>
          <p:nvPr/>
        </p:nvGrpSpPr>
        <p:grpSpPr>
          <a:xfrm>
            <a:off x="2126433" y="1647227"/>
            <a:ext cx="1035222" cy="1717252"/>
            <a:chOff x="4012155" y="3197286"/>
            <a:chExt cx="1035222" cy="1717252"/>
          </a:xfrm>
        </p:grpSpPr>
        <p:sp>
          <p:nvSpPr>
            <p:cNvPr id="192" name="Google Shape;192;g10f75609d14_2_0"/>
            <p:cNvSpPr txBox="1"/>
            <p:nvPr/>
          </p:nvSpPr>
          <p:spPr>
            <a:xfrm>
              <a:off x="4113000" y="4298938"/>
              <a:ext cx="918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Matrix Protocol</a:t>
              </a:r>
              <a:endParaRPr sz="1400" b="0" i="0" u="none" strike="noStrike" cap="none">
                <a:solidFill>
                  <a:srgbClr val="263238"/>
                </a:solidFill>
                <a:latin typeface="Source Sans Pro"/>
                <a:ea typeface="Source Sans Pro"/>
                <a:cs typeface="Source Sans Pro"/>
                <a:sym typeface="Source Sans Pro"/>
              </a:endParaRPr>
            </a:p>
          </p:txBody>
        </p:sp>
        <p:pic>
          <p:nvPicPr>
            <p:cNvPr id="193" name="Google Shape;193;g10f75609d14_2_0"/>
            <p:cNvPicPr preferRelativeResize="0"/>
            <p:nvPr/>
          </p:nvPicPr>
          <p:blipFill rotWithShape="1">
            <a:blip r:embed="rId4">
              <a:alphaModFix/>
            </a:blip>
            <a:srcRect/>
            <a:stretch/>
          </p:blipFill>
          <p:spPr>
            <a:xfrm>
              <a:off x="4012155" y="3197286"/>
              <a:ext cx="1035222" cy="1141950"/>
            </a:xfrm>
            <a:prstGeom prst="rect">
              <a:avLst/>
            </a:prstGeom>
            <a:noFill/>
            <a:ln>
              <a:noFill/>
            </a:ln>
          </p:spPr>
        </p:pic>
        <p:pic>
          <p:nvPicPr>
            <p:cNvPr id="194" name="Google Shape;194;g10f75609d14_2_0"/>
            <p:cNvPicPr preferRelativeResize="0"/>
            <p:nvPr/>
          </p:nvPicPr>
          <p:blipFill rotWithShape="1">
            <a:blip r:embed="rId5">
              <a:alphaModFix/>
            </a:blip>
            <a:srcRect/>
            <a:stretch/>
          </p:blipFill>
          <p:spPr>
            <a:xfrm>
              <a:off x="4221610" y="3197286"/>
              <a:ext cx="754538" cy="754538"/>
            </a:xfrm>
            <a:prstGeom prst="rect">
              <a:avLst/>
            </a:prstGeom>
            <a:noFill/>
            <a:ln>
              <a:noFill/>
            </a:ln>
          </p:spPr>
        </p:pic>
      </p:grpSp>
      <p:sp>
        <p:nvSpPr>
          <p:cNvPr id="33" name="Google Shape;185;g10f75609d14_2_0">
            <a:extLst>
              <a:ext uri="{FF2B5EF4-FFF2-40B4-BE49-F238E27FC236}">
                <a16:creationId xmlns:a16="http://schemas.microsoft.com/office/drawing/2014/main" id="{63CAD905-C5E8-406F-BC15-F69A2CFF456C}"/>
              </a:ext>
            </a:extLst>
          </p:cNvPr>
          <p:cNvSpPr txBox="1">
            <a:spLocks/>
          </p:cNvSpPr>
          <p:nvPr/>
        </p:nvSpPr>
        <p:spPr>
          <a:xfrm>
            <a:off x="1257739" y="3537982"/>
            <a:ext cx="7311696" cy="1156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buNone/>
            </a:pPr>
            <a:r>
              <a:rPr lang="en-US" sz="1200" dirty="0">
                <a:solidFill>
                  <a:schemeClr val="tx1"/>
                </a:solidFill>
              </a:rPr>
              <a:t>Our plan is to follow </a:t>
            </a:r>
            <a:r>
              <a:rPr lang="en-US" sz="1200" dirty="0"/>
              <a:t>the Kava model. </a:t>
            </a:r>
            <a:r>
              <a:rPr lang="ja-JP" altLang="en-US" sz="1200" dirty="0"/>
              <a:t>⇒</a:t>
            </a:r>
            <a:r>
              <a:rPr lang="en-US" altLang="ja-JP" sz="1200" dirty="0"/>
              <a:t> Use Chainlink’s decentralized oracle network.</a:t>
            </a:r>
            <a:br>
              <a:rPr lang="en-US" altLang="ja-JP" sz="1200" dirty="0"/>
            </a:br>
            <a:br>
              <a:rPr lang="en-US" sz="1200" dirty="0"/>
            </a:br>
            <a:r>
              <a:rPr lang="en-US" sz="1200" dirty="0"/>
              <a:t>Chainlink oracles can provide </a:t>
            </a:r>
            <a:r>
              <a:rPr lang="en-US" sz="1200" dirty="0">
                <a:solidFill>
                  <a:schemeClr val="accent1"/>
                </a:solidFill>
              </a:rPr>
              <a:t>secure and reliable reference prices for the entire Cosmos ecosystem</a:t>
            </a:r>
            <a:r>
              <a:rPr lang="en-US" sz="1200" dirty="0"/>
              <a:t>.</a:t>
            </a:r>
            <a:endParaRPr lang="en-US" sz="1100" dirty="0"/>
          </a:p>
        </p:txBody>
      </p:sp>
      <p:sp>
        <p:nvSpPr>
          <p:cNvPr id="36" name="Google Shape;185;g10f75609d14_2_0">
            <a:extLst>
              <a:ext uri="{FF2B5EF4-FFF2-40B4-BE49-F238E27FC236}">
                <a16:creationId xmlns:a16="http://schemas.microsoft.com/office/drawing/2014/main" id="{068EF37D-CD4C-406C-8A7E-0ED590DEE13E}"/>
              </a:ext>
            </a:extLst>
          </p:cNvPr>
          <p:cNvSpPr txBox="1">
            <a:spLocks/>
          </p:cNvSpPr>
          <p:nvPr/>
        </p:nvSpPr>
        <p:spPr>
          <a:xfrm>
            <a:off x="5220138" y="4769082"/>
            <a:ext cx="3923862" cy="396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buNone/>
            </a:pPr>
            <a:r>
              <a:rPr lang="en-US" sz="700" dirty="0"/>
              <a:t>Ref: </a:t>
            </a:r>
            <a:r>
              <a:rPr lang="en-US" sz="700" dirty="0">
                <a:hlinkClick r:id="rId6"/>
              </a:rPr>
              <a:t>https://medium.com/kava-labs/bringing-chainlink-oracles-to-cosmos-24e7ec7f006d</a:t>
            </a:r>
            <a:endParaRPr lang="en-US" sz="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title"/>
          </p:nvPr>
        </p:nvSpPr>
        <p:spPr>
          <a:xfrm>
            <a:off x="133225" y="1095300"/>
            <a:ext cx="3611700" cy="286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fr" sz="3000">
                <a:solidFill>
                  <a:schemeClr val="accent5"/>
                </a:solidFill>
                <a:latin typeface="Roboto Slab"/>
                <a:ea typeface="Roboto Slab"/>
                <a:cs typeface="Roboto Slab"/>
                <a:sym typeface="Roboto Slab"/>
              </a:rPr>
              <a:t>Stability</a:t>
            </a:r>
            <a:r>
              <a:rPr lang="fr" sz="3000">
                <a:latin typeface="Roboto Slab"/>
                <a:ea typeface="Roboto Slab"/>
                <a:cs typeface="Roboto Slab"/>
                <a:sym typeface="Roboto Slab"/>
              </a:rPr>
              <a:t> of the stablecoin is maintained by </a:t>
            </a:r>
            <a:r>
              <a:rPr lang="fr" sz="3000" b="1">
                <a:latin typeface="Roboto Slab"/>
                <a:ea typeface="Roboto Slab"/>
                <a:cs typeface="Roboto Slab"/>
                <a:sym typeface="Roboto Slab"/>
              </a:rPr>
              <a:t>2</a:t>
            </a:r>
            <a:r>
              <a:rPr lang="fr" sz="3000">
                <a:latin typeface="Roboto Slab"/>
                <a:ea typeface="Roboto Slab"/>
                <a:cs typeface="Roboto Slab"/>
                <a:sym typeface="Roboto Slab"/>
              </a:rPr>
              <a:t> key types of </a:t>
            </a:r>
            <a:r>
              <a:rPr lang="fr" sz="3000">
                <a:solidFill>
                  <a:srgbClr val="0091EA"/>
                </a:solidFill>
                <a:latin typeface="Roboto Slab"/>
                <a:ea typeface="Roboto Slab"/>
                <a:cs typeface="Roboto Slab"/>
                <a:sym typeface="Roboto Slab"/>
              </a:rPr>
              <a:t>liquidity providers</a:t>
            </a:r>
            <a:r>
              <a:rPr lang="fr" sz="3000">
                <a:latin typeface="Roboto Slab"/>
                <a:ea typeface="Roboto Slab"/>
                <a:cs typeface="Roboto Slab"/>
                <a:sym typeface="Roboto Slab"/>
              </a:rPr>
              <a:t>.</a:t>
            </a:r>
            <a:endParaRPr sz="3000">
              <a:latin typeface="Roboto Slab"/>
              <a:ea typeface="Roboto Slab"/>
              <a:cs typeface="Roboto Slab"/>
              <a:sym typeface="Roboto Slab"/>
            </a:endParaRPr>
          </a:p>
        </p:txBody>
      </p:sp>
      <p:sp>
        <p:nvSpPr>
          <p:cNvPr id="211" name="Google Shape;211;p4"/>
          <p:cNvSpPr/>
          <p:nvPr/>
        </p:nvSpPr>
        <p:spPr>
          <a:xfrm>
            <a:off x="3980353" y="0"/>
            <a:ext cx="5184564" cy="51435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3" name="Google Shape;213;p4"/>
          <p:cNvSpPr/>
          <p:nvPr/>
        </p:nvSpPr>
        <p:spPr>
          <a:xfrm>
            <a:off x="4516724" y="387921"/>
            <a:ext cx="4090800" cy="1906838"/>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1200"/>
              </a:spcBef>
              <a:spcAft>
                <a:spcPts val="1200"/>
              </a:spcAft>
              <a:buClr>
                <a:srgbClr val="000000"/>
              </a:buClr>
              <a:buSzPts val="1100"/>
              <a:buFont typeface="Arial"/>
              <a:buNone/>
            </a:pPr>
            <a:r>
              <a:rPr lang="fr" sz="1100" b="1" i="0" u="sng" strike="noStrike" cap="none" dirty="0">
                <a:solidFill>
                  <a:srgbClr val="0091EA"/>
                </a:solidFill>
                <a:latin typeface="Helvetica Neue"/>
                <a:ea typeface="Helvetica Neue"/>
                <a:cs typeface="Helvetica Neue"/>
                <a:sym typeface="Helvetica Neue"/>
              </a:rPr>
              <a:t>Leverage Agents (LAs)</a:t>
            </a:r>
            <a:r>
              <a:rPr lang="fr" sz="1100" b="1" i="0" u="none" strike="noStrike" cap="none" dirty="0">
                <a:solidFill>
                  <a:srgbClr val="263238"/>
                </a:solidFill>
                <a:latin typeface="Source Sans Pro"/>
                <a:ea typeface="Source Sans Pro"/>
                <a:cs typeface="Source Sans Pro"/>
                <a:sym typeface="Source Sans Pro"/>
              </a:rPr>
              <a:t>:</a:t>
            </a:r>
            <a:r>
              <a:rPr lang="fr" sz="1100" b="0" i="0" u="none" strike="noStrike" cap="none" dirty="0">
                <a:solidFill>
                  <a:srgbClr val="263238"/>
                </a:solidFill>
                <a:latin typeface="Source Sans Pro"/>
                <a:ea typeface="Source Sans Pro"/>
                <a:cs typeface="Source Sans Pro"/>
                <a:sym typeface="Source Sans Pro"/>
              </a:rPr>
              <a:t> These agents get perpetual futures from the protocol, receiving leverage on the evolution of the collateral price with respect the stablecoin, </a:t>
            </a:r>
            <a:r>
              <a:rPr lang="fr" sz="1100" b="0" i="0" u="none" strike="noStrike" cap="none" dirty="0">
                <a:solidFill>
                  <a:schemeClr val="accent5"/>
                </a:solidFill>
                <a:latin typeface="Source Sans Pro"/>
                <a:ea typeface="Source Sans Pro"/>
                <a:cs typeface="Source Sans Pro"/>
                <a:sym typeface="Source Sans Pro"/>
              </a:rPr>
              <a:t>NEO</a:t>
            </a:r>
            <a:r>
              <a:rPr lang="fr" sz="1100" b="0" i="0" u="none" strike="noStrike" cap="none" dirty="0">
                <a:solidFill>
                  <a:srgbClr val="263238"/>
                </a:solidFill>
                <a:latin typeface="Source Sans Pro"/>
                <a:ea typeface="Source Sans Pro"/>
                <a:cs typeface="Source Sans Pro"/>
                <a:sym typeface="Source Sans Pro"/>
              </a:rPr>
              <a:t>.</a:t>
            </a:r>
            <a:r>
              <a:rPr lang="fr" sz="1300" b="0" i="0" u="none" strike="noStrike" cap="none" dirty="0">
                <a:solidFill>
                  <a:srgbClr val="263238"/>
                </a:solidFill>
                <a:latin typeface="Source Sans Pro"/>
                <a:ea typeface="Source Sans Pro"/>
                <a:cs typeface="Source Sans Pro"/>
                <a:sym typeface="Source Sans Pro"/>
              </a:rPr>
              <a:t>	</a:t>
            </a:r>
            <a:endParaRPr sz="1400" b="0" i="0" u="none" strike="noStrike" cap="none" dirty="0">
              <a:solidFill>
                <a:srgbClr val="000000"/>
              </a:solidFill>
              <a:latin typeface="Source Sans Pro"/>
              <a:ea typeface="Source Sans Pro"/>
              <a:cs typeface="Source Sans Pro"/>
              <a:sym typeface="Source Sans Pro"/>
            </a:endParaRPr>
          </a:p>
        </p:txBody>
      </p:sp>
      <p:sp>
        <p:nvSpPr>
          <p:cNvPr id="214" name="Google Shape;214;p4"/>
          <p:cNvSpPr/>
          <p:nvPr/>
        </p:nvSpPr>
        <p:spPr>
          <a:xfrm>
            <a:off x="4516724" y="2736193"/>
            <a:ext cx="4090800" cy="2019386"/>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1200"/>
              </a:spcBef>
              <a:spcAft>
                <a:spcPts val="1200"/>
              </a:spcAft>
              <a:buClr>
                <a:srgbClr val="000000"/>
              </a:buClr>
              <a:buSzPts val="1100"/>
              <a:buFont typeface="Arial"/>
              <a:buNone/>
            </a:pPr>
            <a:r>
              <a:rPr lang="fr" sz="1100" b="1" i="0" u="sng" strike="noStrike" cap="none" dirty="0">
                <a:solidFill>
                  <a:srgbClr val="0091EA"/>
                </a:solidFill>
                <a:latin typeface="Source Sans Pro"/>
                <a:ea typeface="Source Sans Pro"/>
                <a:cs typeface="Source Sans Pro"/>
                <a:sym typeface="Source Sans Pro"/>
              </a:rPr>
              <a:t>Insurance Agents (IAs)</a:t>
            </a:r>
            <a:r>
              <a:rPr lang="fr" sz="1100" b="1" i="0" u="none" strike="noStrike" cap="none" dirty="0">
                <a:solidFill>
                  <a:srgbClr val="263238"/>
                </a:solidFill>
                <a:latin typeface="Source Sans Pro"/>
                <a:ea typeface="Source Sans Pro"/>
                <a:cs typeface="Source Sans Pro"/>
                <a:sym typeface="Source Sans Pro"/>
              </a:rPr>
              <a:t>:</a:t>
            </a:r>
            <a:r>
              <a:rPr lang="fr" sz="1100" b="0" i="0" u="none" strike="noStrike" cap="none" dirty="0">
                <a:solidFill>
                  <a:srgbClr val="263238"/>
                </a:solidFill>
                <a:latin typeface="Source Sans Pro"/>
                <a:ea typeface="Source Sans Pro"/>
                <a:cs typeface="Source Sans Pro"/>
                <a:sym typeface="Source Sans Pro"/>
              </a:rPr>
              <a:t> are the buffer for the moments when Leverage Agents do not fully cover the collateral that was brought by users, and when the protocol’s reserves are not fully insured.</a:t>
            </a:r>
            <a:endParaRPr sz="1100" b="1" i="0" u="sng" strike="noStrike" cap="none" dirty="0">
              <a:solidFill>
                <a:srgbClr val="0091EA"/>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
          <p:cNvSpPr txBox="1"/>
          <p:nvPr/>
        </p:nvSpPr>
        <p:spPr>
          <a:xfrm>
            <a:off x="806138" y="4235600"/>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1" i="0" u="none" strike="noStrike" cap="none">
                <a:solidFill>
                  <a:srgbClr val="6929C4"/>
                </a:solidFill>
                <a:latin typeface="Roboto Slab"/>
                <a:ea typeface="Roboto Slab"/>
                <a:cs typeface="Roboto Slab"/>
                <a:sym typeface="Roboto Slab"/>
              </a:rPr>
              <a:t>Leverage Agents</a:t>
            </a:r>
            <a:endParaRPr sz="1000" b="1" i="0" u="none" strike="noStrike" cap="none">
              <a:solidFill>
                <a:srgbClr val="6929C4"/>
              </a:solidFill>
              <a:latin typeface="Roboto Slab"/>
              <a:ea typeface="Roboto Slab"/>
              <a:cs typeface="Roboto Slab"/>
              <a:sym typeface="Roboto Slab"/>
            </a:endParaRPr>
          </a:p>
        </p:txBody>
      </p:sp>
      <p:sp>
        <p:nvSpPr>
          <p:cNvPr id="220" name="Google Shape;220;p5"/>
          <p:cNvSpPr txBox="1">
            <a:spLocks noGrp="1"/>
          </p:cNvSpPr>
          <p:nvPr>
            <p:ph type="title"/>
          </p:nvPr>
        </p:nvSpPr>
        <p:spPr>
          <a:xfrm>
            <a:off x="335525" y="1783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7400"/>
              <a:buNone/>
            </a:pPr>
            <a:r>
              <a:rPr lang="fr" sz="2650" b="1" dirty="0">
                <a:solidFill>
                  <a:srgbClr val="6929C4"/>
                </a:solidFill>
              </a:rPr>
              <a:t>Leverage Agents</a:t>
            </a:r>
            <a:r>
              <a:rPr lang="fr" sz="2650" b="1" dirty="0"/>
              <a:t> </a:t>
            </a:r>
            <a:r>
              <a:rPr lang="fr" sz="2650" dirty="0"/>
              <a:t>buy </a:t>
            </a:r>
            <a:r>
              <a:rPr lang="fr" sz="2650" b="1" dirty="0"/>
              <a:t>perpetual futures</a:t>
            </a:r>
            <a:r>
              <a:rPr lang="fr" sz="2650" dirty="0"/>
              <a:t> from the protocol.</a:t>
            </a:r>
            <a:endParaRPr sz="2650" dirty="0"/>
          </a:p>
          <a:p>
            <a:pPr marL="0" lvl="0" indent="0" algn="just" rtl="0">
              <a:lnSpc>
                <a:spcPct val="100000"/>
              </a:lnSpc>
              <a:spcBef>
                <a:spcPts val="0"/>
              </a:spcBef>
              <a:spcAft>
                <a:spcPts val="0"/>
              </a:spcAft>
              <a:buSzPct val="229602"/>
              <a:buNone/>
            </a:pPr>
            <a:endParaRPr sz="1355" dirty="0"/>
          </a:p>
          <a:p>
            <a:pPr marL="0" lvl="0" indent="0" algn="just" rtl="0">
              <a:lnSpc>
                <a:spcPct val="100000"/>
              </a:lnSpc>
              <a:spcBef>
                <a:spcPts val="0"/>
              </a:spcBef>
              <a:spcAft>
                <a:spcPts val="0"/>
              </a:spcAft>
              <a:buSzPct val="229602"/>
              <a:buNone/>
            </a:pPr>
            <a:r>
              <a:rPr lang="fr" sz="1355" dirty="0"/>
              <a:t>Leverage agents take on the volatility of the asset they are providing liquidity for, earning a lot in case of a price increase but incurring losses when price goes down.</a:t>
            </a:r>
            <a:endParaRPr sz="1355" dirty="0"/>
          </a:p>
        </p:txBody>
      </p:sp>
      <p:pic>
        <p:nvPicPr>
          <p:cNvPr id="221" name="Google Shape;221;p5"/>
          <p:cNvPicPr preferRelativeResize="0"/>
          <p:nvPr/>
        </p:nvPicPr>
        <p:blipFill rotWithShape="1">
          <a:blip r:embed="rId3">
            <a:alphaModFix/>
          </a:blip>
          <a:srcRect/>
          <a:stretch/>
        </p:blipFill>
        <p:spPr>
          <a:xfrm>
            <a:off x="1046188" y="1927850"/>
            <a:ext cx="348500" cy="738350"/>
          </a:xfrm>
          <a:prstGeom prst="rect">
            <a:avLst/>
          </a:prstGeom>
          <a:noFill/>
          <a:ln>
            <a:noFill/>
          </a:ln>
        </p:spPr>
      </p:pic>
      <p:cxnSp>
        <p:nvCxnSpPr>
          <p:cNvPr id="222" name="Google Shape;222;p5"/>
          <p:cNvCxnSpPr/>
          <p:nvPr/>
        </p:nvCxnSpPr>
        <p:spPr>
          <a:xfrm>
            <a:off x="1536388" y="22935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3" name="Google Shape;223;p5"/>
          <p:cNvCxnSpPr/>
          <p:nvPr/>
        </p:nvCxnSpPr>
        <p:spPr>
          <a:xfrm>
            <a:off x="3279463" y="2293500"/>
            <a:ext cx="417600" cy="0"/>
          </a:xfrm>
          <a:prstGeom prst="straightConnector1">
            <a:avLst/>
          </a:prstGeom>
          <a:noFill/>
          <a:ln w="9525" cap="flat" cmpd="sng">
            <a:solidFill>
              <a:schemeClr val="dk2"/>
            </a:solidFill>
            <a:prstDash val="solid"/>
            <a:round/>
            <a:headEnd type="none" w="sm" len="sm"/>
            <a:tailEnd type="triangle" w="med" len="med"/>
          </a:ln>
        </p:spPr>
      </p:cxnSp>
      <p:pic>
        <p:nvPicPr>
          <p:cNvPr id="224" name="Google Shape;224;p5"/>
          <p:cNvPicPr preferRelativeResize="0"/>
          <p:nvPr/>
        </p:nvPicPr>
        <p:blipFill rotWithShape="1">
          <a:blip r:embed="rId3">
            <a:alphaModFix/>
          </a:blip>
          <a:srcRect/>
          <a:stretch/>
        </p:blipFill>
        <p:spPr>
          <a:xfrm>
            <a:off x="1046188" y="3328025"/>
            <a:ext cx="348500" cy="738350"/>
          </a:xfrm>
          <a:prstGeom prst="rect">
            <a:avLst/>
          </a:prstGeom>
          <a:noFill/>
          <a:ln>
            <a:noFill/>
          </a:ln>
        </p:spPr>
      </p:pic>
      <p:sp>
        <p:nvSpPr>
          <p:cNvPr id="225" name="Google Shape;225;p5"/>
          <p:cNvSpPr txBox="1"/>
          <p:nvPr/>
        </p:nvSpPr>
        <p:spPr>
          <a:xfrm>
            <a:off x="806138" y="2666200"/>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0" i="1" u="none" strike="noStrike" cap="none">
                <a:solidFill>
                  <a:srgbClr val="000000"/>
                </a:solidFill>
                <a:latin typeface="Arial"/>
                <a:ea typeface="Arial"/>
                <a:cs typeface="Arial"/>
                <a:sym typeface="Arial"/>
              </a:rPr>
              <a:t>Stablecoin seeker</a:t>
            </a:r>
            <a:endParaRPr sz="1000" b="0" i="1" u="none" strike="noStrike" cap="none">
              <a:solidFill>
                <a:srgbClr val="000000"/>
              </a:solidFill>
              <a:latin typeface="Arial"/>
              <a:ea typeface="Arial"/>
              <a:cs typeface="Arial"/>
              <a:sym typeface="Arial"/>
            </a:endParaRPr>
          </a:p>
        </p:txBody>
      </p:sp>
      <p:cxnSp>
        <p:nvCxnSpPr>
          <p:cNvPr id="226" name="Google Shape;226;p5"/>
          <p:cNvCxnSpPr/>
          <p:nvPr/>
        </p:nvCxnSpPr>
        <p:spPr>
          <a:xfrm>
            <a:off x="1536388"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7" name="Google Shape;227;p5"/>
          <p:cNvCxnSpPr/>
          <p:nvPr/>
        </p:nvCxnSpPr>
        <p:spPr>
          <a:xfrm>
            <a:off x="3279463"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8" name="Google Shape;228;p5"/>
          <p:cNvCxnSpPr/>
          <p:nvPr/>
        </p:nvCxnSpPr>
        <p:spPr>
          <a:xfrm>
            <a:off x="5022538"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9" name="Google Shape;229;p5"/>
          <p:cNvCxnSpPr/>
          <p:nvPr/>
        </p:nvCxnSpPr>
        <p:spPr>
          <a:xfrm>
            <a:off x="6765613"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30" name="Google Shape;230;p5"/>
          <p:cNvCxnSpPr/>
          <p:nvPr/>
        </p:nvCxnSpPr>
        <p:spPr>
          <a:xfrm>
            <a:off x="4310850" y="2920350"/>
            <a:ext cx="0" cy="390600"/>
          </a:xfrm>
          <a:prstGeom prst="straightConnector1">
            <a:avLst/>
          </a:prstGeom>
          <a:noFill/>
          <a:ln w="9525" cap="flat" cmpd="sng">
            <a:solidFill>
              <a:schemeClr val="dk2"/>
            </a:solidFill>
            <a:prstDash val="solid"/>
            <a:round/>
            <a:headEnd type="none" w="sm" len="sm"/>
            <a:tailEnd type="triangle" w="med" len="med"/>
          </a:ln>
        </p:spPr>
      </p:cxnSp>
      <p:pic>
        <p:nvPicPr>
          <p:cNvPr id="231" name="Google Shape;231;p5"/>
          <p:cNvPicPr preferRelativeResize="0"/>
          <p:nvPr/>
        </p:nvPicPr>
        <p:blipFill rotWithShape="1">
          <a:blip r:embed="rId4">
            <a:alphaModFix/>
          </a:blip>
          <a:srcRect/>
          <a:stretch/>
        </p:blipFill>
        <p:spPr>
          <a:xfrm>
            <a:off x="1433300" y="3531500"/>
            <a:ext cx="253625" cy="253625"/>
          </a:xfrm>
          <a:prstGeom prst="rect">
            <a:avLst/>
          </a:prstGeom>
          <a:noFill/>
          <a:ln>
            <a:noFill/>
          </a:ln>
        </p:spPr>
      </p:pic>
      <p:pic>
        <p:nvPicPr>
          <p:cNvPr id="232" name="Google Shape;232;p5"/>
          <p:cNvPicPr preferRelativeResize="0"/>
          <p:nvPr/>
        </p:nvPicPr>
        <p:blipFill rotWithShape="1">
          <a:blip r:embed="rId4">
            <a:alphaModFix/>
          </a:blip>
          <a:srcRect/>
          <a:stretch/>
        </p:blipFill>
        <p:spPr>
          <a:xfrm>
            <a:off x="1326675" y="3423250"/>
            <a:ext cx="253625" cy="253625"/>
          </a:xfrm>
          <a:prstGeom prst="rect">
            <a:avLst/>
          </a:prstGeom>
          <a:noFill/>
          <a:ln>
            <a:noFill/>
          </a:ln>
        </p:spPr>
      </p:pic>
      <p:sp>
        <p:nvSpPr>
          <p:cNvPr id="233" name="Google Shape;233;p5"/>
          <p:cNvSpPr/>
          <p:nvPr/>
        </p:nvSpPr>
        <p:spPr>
          <a:xfrm>
            <a:off x="2170875" y="18196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 sz="1000" b="0" i="0" u="none" strike="noStrike" cap="none">
                <a:solidFill>
                  <a:schemeClr val="dk1"/>
                </a:solidFill>
                <a:latin typeface="Source Sans Pro"/>
                <a:ea typeface="Source Sans Pro"/>
                <a:cs typeface="Source Sans Pro"/>
                <a:sym typeface="Source Sans Pro"/>
              </a:rPr>
              <a:t>Swap 5 OSMO for 50 NEO in the protocol</a:t>
            </a:r>
            <a:endParaRPr sz="1000" b="0" i="0" u="none" strike="noStrike" cap="none">
              <a:solidFill>
                <a:schemeClr val="dk1"/>
              </a:solidFill>
              <a:latin typeface="Source Sans Pro"/>
              <a:ea typeface="Source Sans Pro"/>
              <a:cs typeface="Source Sans Pro"/>
              <a:sym typeface="Source Sans Pro"/>
            </a:endParaRPr>
          </a:p>
        </p:txBody>
      </p:sp>
      <p:sp>
        <p:nvSpPr>
          <p:cNvPr id="234" name="Google Shape;234;p5"/>
          <p:cNvSpPr/>
          <p:nvPr/>
        </p:nvSpPr>
        <p:spPr>
          <a:xfrm>
            <a:off x="3827400" y="1802939"/>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Entitled to stability of the NEO in case of loss of value for collateral</a:t>
            </a:r>
            <a:endParaRPr sz="1000" b="0" i="0" u="none" strike="noStrike" cap="none">
              <a:solidFill>
                <a:schemeClr val="dk1"/>
              </a:solidFill>
              <a:latin typeface="Source Sans Pro"/>
              <a:ea typeface="Source Sans Pro"/>
              <a:cs typeface="Source Sans Pro"/>
              <a:sym typeface="Source Sans Pro"/>
            </a:endParaRPr>
          </a:p>
        </p:txBody>
      </p:sp>
      <p:sp>
        <p:nvSpPr>
          <p:cNvPr id="235" name="Google Shape;235;p5"/>
          <p:cNvSpPr/>
          <p:nvPr/>
        </p:nvSpPr>
        <p:spPr>
          <a:xfrm>
            <a:off x="2095700"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2 OSMO as collateral</a:t>
            </a:r>
            <a:endParaRPr sz="1000" b="0" i="0" u="none" strike="noStrike" cap="none">
              <a:solidFill>
                <a:schemeClr val="dk1"/>
              </a:solidFill>
              <a:latin typeface="Source Sans Pro"/>
              <a:ea typeface="Source Sans Pro"/>
              <a:cs typeface="Source Sans Pro"/>
              <a:sym typeface="Source Sans Pro"/>
            </a:endParaRPr>
          </a:p>
        </p:txBody>
      </p:sp>
      <p:sp>
        <p:nvSpPr>
          <p:cNvPr id="236" name="Google Shape;236;p5"/>
          <p:cNvSpPr/>
          <p:nvPr/>
        </p:nvSpPr>
        <p:spPr>
          <a:xfrm>
            <a:off x="3876363"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dirty="0">
                <a:solidFill>
                  <a:schemeClr val="dk1"/>
                </a:solidFill>
                <a:latin typeface="Source Sans Pro"/>
                <a:ea typeface="Source Sans Pro"/>
                <a:cs typeface="Source Sans Pro"/>
                <a:sym typeface="Source Sans Pro"/>
              </a:rPr>
              <a:t>LA covers 10 OSMO for Matrix, getting 5x leverage on their position</a:t>
            </a:r>
            <a:endParaRPr sz="1000" b="0" i="0" u="none" strike="noStrike" cap="none" dirty="0">
              <a:solidFill>
                <a:schemeClr val="dk1"/>
              </a:solidFill>
              <a:latin typeface="Source Sans Pro"/>
              <a:ea typeface="Source Sans Pro"/>
              <a:cs typeface="Source Sans Pro"/>
              <a:sym typeface="Source Sans Pro"/>
            </a:endParaRPr>
          </a:p>
        </p:txBody>
      </p:sp>
      <p:sp>
        <p:nvSpPr>
          <p:cNvPr id="237" name="Google Shape;237;p5"/>
          <p:cNvSpPr/>
          <p:nvPr/>
        </p:nvSpPr>
        <p:spPr>
          <a:xfrm>
            <a:off x="5581850"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Receive capital gains or loss on the 10 OSMO</a:t>
            </a:r>
            <a:endParaRPr sz="1000" b="0" i="0" u="none" strike="noStrike" cap="none">
              <a:solidFill>
                <a:schemeClr val="dk1"/>
              </a:solidFill>
              <a:latin typeface="Source Sans Pro"/>
              <a:ea typeface="Source Sans Pro"/>
              <a:cs typeface="Source Sans Pro"/>
              <a:sym typeface="Source Sans Pro"/>
            </a:endParaRPr>
          </a:p>
        </p:txBody>
      </p:sp>
      <p:sp>
        <p:nvSpPr>
          <p:cNvPr id="238" name="Google Shape;238;p5"/>
          <p:cNvSpPr/>
          <p:nvPr/>
        </p:nvSpPr>
        <p:spPr>
          <a:xfrm>
            <a:off x="7287325"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Potentially gets liquidated if position drop below 0</a:t>
            </a:r>
            <a:endParaRPr sz="1000" b="0" i="0" u="none" strike="noStrike" cap="none">
              <a:solidFill>
                <a:schemeClr val="dk1"/>
              </a:solidFill>
              <a:latin typeface="Source Sans Pro"/>
              <a:ea typeface="Source Sans Pro"/>
              <a:cs typeface="Source Sans Pro"/>
              <a:sym typeface="Source Sans Pro"/>
            </a:endParaRPr>
          </a:p>
        </p:txBody>
      </p:sp>
      <p:grpSp>
        <p:nvGrpSpPr>
          <p:cNvPr id="239" name="Google Shape;239;p5"/>
          <p:cNvGrpSpPr/>
          <p:nvPr/>
        </p:nvGrpSpPr>
        <p:grpSpPr>
          <a:xfrm>
            <a:off x="1436468" y="1857666"/>
            <a:ext cx="475036" cy="347341"/>
            <a:chOff x="1282775" y="1757588"/>
            <a:chExt cx="551150" cy="401412"/>
          </a:xfrm>
        </p:grpSpPr>
        <p:pic>
          <p:nvPicPr>
            <p:cNvPr id="240" name="Google Shape;240;p5"/>
            <p:cNvPicPr preferRelativeResize="0"/>
            <p:nvPr/>
          </p:nvPicPr>
          <p:blipFill rotWithShape="1">
            <a:blip r:embed="rId4">
              <a:alphaModFix/>
            </a:blip>
            <a:srcRect/>
            <a:stretch/>
          </p:blipFill>
          <p:spPr>
            <a:xfrm>
              <a:off x="1480925" y="1905363"/>
              <a:ext cx="253625" cy="253625"/>
            </a:xfrm>
            <a:prstGeom prst="rect">
              <a:avLst/>
            </a:prstGeom>
            <a:noFill/>
            <a:ln>
              <a:noFill/>
            </a:ln>
          </p:spPr>
        </p:pic>
        <p:pic>
          <p:nvPicPr>
            <p:cNvPr id="241" name="Google Shape;241;p5"/>
            <p:cNvPicPr preferRelativeResize="0"/>
            <p:nvPr/>
          </p:nvPicPr>
          <p:blipFill rotWithShape="1">
            <a:blip r:embed="rId4">
              <a:alphaModFix/>
            </a:blip>
            <a:srcRect/>
            <a:stretch/>
          </p:blipFill>
          <p:spPr>
            <a:xfrm>
              <a:off x="1580300" y="1757600"/>
              <a:ext cx="253625" cy="253625"/>
            </a:xfrm>
            <a:prstGeom prst="rect">
              <a:avLst/>
            </a:prstGeom>
            <a:noFill/>
            <a:ln>
              <a:noFill/>
            </a:ln>
          </p:spPr>
        </p:pic>
        <p:pic>
          <p:nvPicPr>
            <p:cNvPr id="242" name="Google Shape;242;p5"/>
            <p:cNvPicPr preferRelativeResize="0"/>
            <p:nvPr/>
          </p:nvPicPr>
          <p:blipFill rotWithShape="1">
            <a:blip r:embed="rId4">
              <a:alphaModFix/>
            </a:blip>
            <a:srcRect/>
            <a:stretch/>
          </p:blipFill>
          <p:spPr>
            <a:xfrm>
              <a:off x="1282775" y="1757588"/>
              <a:ext cx="253625" cy="253625"/>
            </a:xfrm>
            <a:prstGeom prst="rect">
              <a:avLst/>
            </a:prstGeom>
            <a:noFill/>
            <a:ln>
              <a:noFill/>
            </a:ln>
          </p:spPr>
        </p:pic>
        <p:pic>
          <p:nvPicPr>
            <p:cNvPr id="243" name="Google Shape;243;p5"/>
            <p:cNvPicPr preferRelativeResize="0"/>
            <p:nvPr/>
          </p:nvPicPr>
          <p:blipFill rotWithShape="1">
            <a:blip r:embed="rId4">
              <a:alphaModFix/>
            </a:blip>
            <a:srcRect/>
            <a:stretch/>
          </p:blipFill>
          <p:spPr>
            <a:xfrm>
              <a:off x="1433300" y="1757600"/>
              <a:ext cx="253625" cy="253625"/>
            </a:xfrm>
            <a:prstGeom prst="rect">
              <a:avLst/>
            </a:prstGeom>
            <a:noFill/>
            <a:ln>
              <a:noFill/>
            </a:ln>
          </p:spPr>
        </p:pic>
        <p:pic>
          <p:nvPicPr>
            <p:cNvPr id="244" name="Google Shape;244;p5"/>
            <p:cNvPicPr preferRelativeResize="0"/>
            <p:nvPr/>
          </p:nvPicPr>
          <p:blipFill rotWithShape="1">
            <a:blip r:embed="rId4">
              <a:alphaModFix/>
            </a:blip>
            <a:srcRect/>
            <a:stretch/>
          </p:blipFill>
          <p:spPr>
            <a:xfrm>
              <a:off x="1326675" y="1905375"/>
              <a:ext cx="253625" cy="2536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335525" y="192875"/>
            <a:ext cx="8520600" cy="1574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fr" sz="2400" b="1">
                <a:solidFill>
                  <a:srgbClr val="0091EA"/>
                </a:solidFill>
              </a:rPr>
              <a:t>Insurance Agents</a:t>
            </a:r>
            <a:r>
              <a:rPr lang="fr" sz="2400"/>
              <a:t> bare the liquidation risks in exchange for </a:t>
            </a:r>
            <a:r>
              <a:rPr lang="fr" sz="2400" b="1"/>
              <a:t>interest gained on their capital</a:t>
            </a:r>
            <a:r>
              <a:rPr lang="fr" sz="2400"/>
              <a:t>.</a:t>
            </a:r>
            <a:endParaRPr sz="2400"/>
          </a:p>
          <a:p>
            <a:pPr marL="0" lvl="0" indent="0" algn="l" rtl="0">
              <a:lnSpc>
                <a:spcPct val="100000"/>
              </a:lnSpc>
              <a:spcBef>
                <a:spcPts val="0"/>
              </a:spcBef>
              <a:spcAft>
                <a:spcPts val="0"/>
              </a:spcAft>
              <a:buSzPts val="2800"/>
              <a:buNone/>
            </a:pPr>
            <a:endParaRPr sz="966"/>
          </a:p>
          <a:p>
            <a:pPr marL="0" lvl="0" indent="0" algn="l" rtl="0">
              <a:lnSpc>
                <a:spcPct val="100000"/>
              </a:lnSpc>
              <a:spcBef>
                <a:spcPts val="0"/>
              </a:spcBef>
              <a:spcAft>
                <a:spcPts val="0"/>
              </a:spcAft>
              <a:buSzPts val="2800"/>
              <a:buNone/>
            </a:pPr>
            <a:r>
              <a:rPr lang="fr" sz="966"/>
              <a:t>When lending money to over-collateralized the protocol, these agents are taking a small risk that needs to be incentivized. IAs collect fees from token minting and from protocol liquidity that’s invested in strategies on Umee &amp; Axelar. They effectively earn interest on </a:t>
            </a:r>
            <a:r>
              <a:rPr lang="fr" sz="966" b="1" u="sng"/>
              <a:t>both the collateral they bring, as well as the collateral given by stablecoin seeker</a:t>
            </a:r>
            <a:r>
              <a:rPr lang="fr" sz="966"/>
              <a:t>.</a:t>
            </a:r>
            <a:endParaRPr sz="966"/>
          </a:p>
        </p:txBody>
      </p:sp>
      <p:sp>
        <p:nvSpPr>
          <p:cNvPr id="250" name="Google Shape;250;p6"/>
          <p:cNvSpPr txBox="1"/>
          <p:nvPr/>
        </p:nvSpPr>
        <p:spPr>
          <a:xfrm>
            <a:off x="847950" y="4277175"/>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1" i="0" u="none" strike="noStrike" cap="none">
                <a:solidFill>
                  <a:srgbClr val="0091EA"/>
                </a:solidFill>
                <a:latin typeface="Roboto Slab"/>
                <a:ea typeface="Roboto Slab"/>
                <a:cs typeface="Roboto Slab"/>
                <a:sym typeface="Roboto Slab"/>
              </a:rPr>
              <a:t>Insurance Agents</a:t>
            </a:r>
            <a:endParaRPr sz="1000" b="1" i="0" u="none" strike="noStrike" cap="none">
              <a:solidFill>
                <a:srgbClr val="0091EA"/>
              </a:solidFill>
              <a:latin typeface="Roboto Slab"/>
              <a:ea typeface="Roboto Slab"/>
              <a:cs typeface="Roboto Slab"/>
              <a:sym typeface="Roboto Slab"/>
            </a:endParaRPr>
          </a:p>
        </p:txBody>
      </p:sp>
      <p:pic>
        <p:nvPicPr>
          <p:cNvPr id="251" name="Google Shape;251;p6"/>
          <p:cNvPicPr preferRelativeResize="0"/>
          <p:nvPr/>
        </p:nvPicPr>
        <p:blipFill rotWithShape="1">
          <a:blip r:embed="rId3">
            <a:alphaModFix/>
          </a:blip>
          <a:srcRect/>
          <a:stretch/>
        </p:blipFill>
        <p:spPr>
          <a:xfrm>
            <a:off x="1088000" y="1969425"/>
            <a:ext cx="348500" cy="738350"/>
          </a:xfrm>
          <a:prstGeom prst="rect">
            <a:avLst/>
          </a:prstGeom>
          <a:noFill/>
          <a:ln>
            <a:noFill/>
          </a:ln>
        </p:spPr>
      </p:pic>
      <p:cxnSp>
        <p:nvCxnSpPr>
          <p:cNvPr id="252" name="Google Shape;252;p6"/>
          <p:cNvCxnSpPr/>
          <p:nvPr/>
        </p:nvCxnSpPr>
        <p:spPr>
          <a:xfrm>
            <a:off x="1578200" y="233507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p6"/>
          <p:cNvCxnSpPr/>
          <p:nvPr/>
        </p:nvCxnSpPr>
        <p:spPr>
          <a:xfrm>
            <a:off x="3321275" y="2335075"/>
            <a:ext cx="417600" cy="0"/>
          </a:xfrm>
          <a:prstGeom prst="straightConnector1">
            <a:avLst/>
          </a:prstGeom>
          <a:noFill/>
          <a:ln w="9525" cap="flat" cmpd="sng">
            <a:solidFill>
              <a:schemeClr val="dk2"/>
            </a:solidFill>
            <a:prstDash val="solid"/>
            <a:round/>
            <a:headEnd type="none" w="sm" len="sm"/>
            <a:tailEnd type="triangle" w="med" len="med"/>
          </a:ln>
        </p:spPr>
      </p:cxnSp>
      <p:pic>
        <p:nvPicPr>
          <p:cNvPr id="254" name="Google Shape;254;p6"/>
          <p:cNvPicPr preferRelativeResize="0"/>
          <p:nvPr/>
        </p:nvPicPr>
        <p:blipFill rotWithShape="1">
          <a:blip r:embed="rId3">
            <a:alphaModFix/>
          </a:blip>
          <a:srcRect/>
          <a:stretch/>
        </p:blipFill>
        <p:spPr>
          <a:xfrm>
            <a:off x="1088000" y="3369600"/>
            <a:ext cx="348500" cy="738350"/>
          </a:xfrm>
          <a:prstGeom prst="rect">
            <a:avLst/>
          </a:prstGeom>
          <a:noFill/>
          <a:ln>
            <a:noFill/>
          </a:ln>
        </p:spPr>
      </p:pic>
      <p:sp>
        <p:nvSpPr>
          <p:cNvPr id="255" name="Google Shape;255;p6"/>
          <p:cNvSpPr txBox="1"/>
          <p:nvPr/>
        </p:nvSpPr>
        <p:spPr>
          <a:xfrm>
            <a:off x="847950" y="2707775"/>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0" i="1" u="none" strike="noStrike" cap="none">
                <a:solidFill>
                  <a:srgbClr val="000000"/>
                </a:solidFill>
                <a:latin typeface="Roboto Slab"/>
                <a:ea typeface="Roboto Slab"/>
                <a:cs typeface="Roboto Slab"/>
                <a:sym typeface="Roboto Slab"/>
              </a:rPr>
              <a:t>Stablecoin seeker</a:t>
            </a:r>
            <a:endParaRPr sz="1000" b="0" i="1" u="none" strike="noStrike" cap="none">
              <a:solidFill>
                <a:srgbClr val="000000"/>
              </a:solidFill>
              <a:latin typeface="Roboto Slab"/>
              <a:ea typeface="Roboto Slab"/>
              <a:cs typeface="Roboto Slab"/>
              <a:sym typeface="Roboto Slab"/>
            </a:endParaRPr>
          </a:p>
        </p:txBody>
      </p:sp>
      <p:cxnSp>
        <p:nvCxnSpPr>
          <p:cNvPr id="256" name="Google Shape;256;p6"/>
          <p:cNvCxnSpPr/>
          <p:nvPr/>
        </p:nvCxnSpPr>
        <p:spPr>
          <a:xfrm>
            <a:off x="1578200"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p6"/>
          <p:cNvCxnSpPr/>
          <p:nvPr/>
        </p:nvCxnSpPr>
        <p:spPr>
          <a:xfrm>
            <a:off x="3321275"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p6"/>
          <p:cNvCxnSpPr/>
          <p:nvPr/>
        </p:nvCxnSpPr>
        <p:spPr>
          <a:xfrm>
            <a:off x="5064350"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p6"/>
          <p:cNvCxnSpPr/>
          <p:nvPr/>
        </p:nvCxnSpPr>
        <p:spPr>
          <a:xfrm>
            <a:off x="6807425"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p6"/>
          <p:cNvCxnSpPr/>
          <p:nvPr/>
        </p:nvCxnSpPr>
        <p:spPr>
          <a:xfrm>
            <a:off x="4352663" y="2961925"/>
            <a:ext cx="0" cy="390600"/>
          </a:xfrm>
          <a:prstGeom prst="straightConnector1">
            <a:avLst/>
          </a:prstGeom>
          <a:noFill/>
          <a:ln w="9525" cap="flat" cmpd="sng">
            <a:solidFill>
              <a:schemeClr val="dk2"/>
            </a:solidFill>
            <a:prstDash val="solid"/>
            <a:round/>
            <a:headEnd type="none" w="sm" len="sm"/>
            <a:tailEnd type="triangle" w="med" len="med"/>
          </a:ln>
        </p:spPr>
      </p:cxnSp>
      <p:pic>
        <p:nvPicPr>
          <p:cNvPr id="261" name="Google Shape;261;p6"/>
          <p:cNvPicPr preferRelativeResize="0"/>
          <p:nvPr/>
        </p:nvPicPr>
        <p:blipFill rotWithShape="1">
          <a:blip r:embed="rId4">
            <a:alphaModFix/>
          </a:blip>
          <a:srcRect/>
          <a:stretch/>
        </p:blipFill>
        <p:spPr>
          <a:xfrm>
            <a:off x="1475113" y="3573075"/>
            <a:ext cx="253625" cy="253625"/>
          </a:xfrm>
          <a:prstGeom prst="rect">
            <a:avLst/>
          </a:prstGeom>
          <a:noFill/>
          <a:ln>
            <a:noFill/>
          </a:ln>
        </p:spPr>
      </p:pic>
      <p:pic>
        <p:nvPicPr>
          <p:cNvPr id="262" name="Google Shape;262;p6"/>
          <p:cNvPicPr preferRelativeResize="0"/>
          <p:nvPr/>
        </p:nvPicPr>
        <p:blipFill rotWithShape="1">
          <a:blip r:embed="rId4">
            <a:alphaModFix/>
          </a:blip>
          <a:srcRect/>
          <a:stretch/>
        </p:blipFill>
        <p:spPr>
          <a:xfrm>
            <a:off x="1368488" y="3464825"/>
            <a:ext cx="253625" cy="253625"/>
          </a:xfrm>
          <a:prstGeom prst="rect">
            <a:avLst/>
          </a:prstGeom>
          <a:noFill/>
          <a:ln>
            <a:noFill/>
          </a:ln>
        </p:spPr>
      </p:pic>
      <p:sp>
        <p:nvSpPr>
          <p:cNvPr id="263" name="Google Shape;263;p6"/>
          <p:cNvSpPr/>
          <p:nvPr/>
        </p:nvSpPr>
        <p:spPr>
          <a:xfrm>
            <a:off x="2212688" y="18612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OSMO in the protocol for NEO</a:t>
            </a:r>
            <a:endParaRPr sz="1000" b="0" i="0" u="none" strike="noStrike" cap="none">
              <a:solidFill>
                <a:schemeClr val="dk1"/>
              </a:solidFill>
              <a:latin typeface="Source Sans Pro"/>
              <a:ea typeface="Source Sans Pro"/>
              <a:cs typeface="Source Sans Pro"/>
              <a:sym typeface="Source Sans Pro"/>
            </a:endParaRPr>
          </a:p>
        </p:txBody>
      </p:sp>
      <p:sp>
        <p:nvSpPr>
          <p:cNvPr id="264" name="Google Shape;264;p6"/>
          <p:cNvSpPr/>
          <p:nvPr/>
        </p:nvSpPr>
        <p:spPr>
          <a:xfrm>
            <a:off x="3869213" y="185770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Pays transaction fees to the protocol for the minting</a:t>
            </a:r>
            <a:endParaRPr sz="1000" b="0" i="0" u="none" strike="noStrike" cap="none">
              <a:solidFill>
                <a:schemeClr val="dk1"/>
              </a:solidFill>
              <a:latin typeface="Source Sans Pro"/>
              <a:ea typeface="Source Sans Pro"/>
              <a:cs typeface="Source Sans Pro"/>
              <a:sym typeface="Source Sans Pro"/>
            </a:endParaRPr>
          </a:p>
        </p:txBody>
      </p:sp>
      <p:sp>
        <p:nvSpPr>
          <p:cNvPr id="265" name="Google Shape;265;p6"/>
          <p:cNvSpPr/>
          <p:nvPr/>
        </p:nvSpPr>
        <p:spPr>
          <a:xfrm>
            <a:off x="2137513"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liquidity in the protocol and stake governance tokens</a:t>
            </a:r>
            <a:endParaRPr sz="1000" b="0" i="0" u="none" strike="noStrike" cap="none">
              <a:solidFill>
                <a:schemeClr val="dk1"/>
              </a:solidFill>
              <a:latin typeface="Source Sans Pro"/>
              <a:ea typeface="Source Sans Pro"/>
              <a:cs typeface="Source Sans Pro"/>
              <a:sym typeface="Source Sans Pro"/>
            </a:endParaRPr>
          </a:p>
        </p:txBody>
      </p:sp>
      <p:sp>
        <p:nvSpPr>
          <p:cNvPr id="266" name="Google Shape;266;p6"/>
          <p:cNvSpPr/>
          <p:nvPr/>
        </p:nvSpPr>
        <p:spPr>
          <a:xfrm>
            <a:off x="3918175"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Protocol earn interest on both collateral provided </a:t>
            </a:r>
            <a:endParaRPr sz="1000" b="0" i="0" u="none" strike="noStrike" cap="none">
              <a:solidFill>
                <a:schemeClr val="dk1"/>
              </a:solidFill>
              <a:latin typeface="Source Sans Pro"/>
              <a:ea typeface="Source Sans Pro"/>
              <a:cs typeface="Source Sans Pro"/>
              <a:sym typeface="Source Sans Pro"/>
            </a:endParaRPr>
          </a:p>
        </p:txBody>
      </p:sp>
      <p:sp>
        <p:nvSpPr>
          <p:cNvPr id="267" name="Google Shape;267;p6"/>
          <p:cNvSpPr/>
          <p:nvPr/>
        </p:nvSpPr>
        <p:spPr>
          <a:xfrm>
            <a:off x="5623663"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Share of this income is distributed back to insurance agents</a:t>
            </a:r>
            <a:endParaRPr sz="1000" b="0" i="0" u="none" strike="noStrike" cap="none">
              <a:solidFill>
                <a:schemeClr val="dk1"/>
              </a:solidFill>
              <a:latin typeface="Source Sans Pro"/>
              <a:ea typeface="Source Sans Pro"/>
              <a:cs typeface="Source Sans Pro"/>
              <a:sym typeface="Source Sans Pro"/>
            </a:endParaRPr>
          </a:p>
        </p:txBody>
      </p:sp>
      <p:sp>
        <p:nvSpPr>
          <p:cNvPr id="268" name="Google Shape;268;p6"/>
          <p:cNvSpPr/>
          <p:nvPr/>
        </p:nvSpPr>
        <p:spPr>
          <a:xfrm>
            <a:off x="7329138"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This allows user to get higher low speculative yield than other platforms</a:t>
            </a:r>
            <a:endParaRPr sz="1000" b="0" i="0" u="none" strike="noStrike" cap="none">
              <a:solidFill>
                <a:schemeClr val="dk1"/>
              </a:solidFill>
              <a:latin typeface="Source Sans Pro"/>
              <a:ea typeface="Source Sans Pro"/>
              <a:cs typeface="Source Sans Pro"/>
              <a:sym typeface="Source Sans Pro"/>
            </a:endParaRPr>
          </a:p>
        </p:txBody>
      </p:sp>
      <p:grpSp>
        <p:nvGrpSpPr>
          <p:cNvPr id="269" name="Google Shape;269;p6"/>
          <p:cNvGrpSpPr/>
          <p:nvPr/>
        </p:nvGrpSpPr>
        <p:grpSpPr>
          <a:xfrm>
            <a:off x="1436468" y="1857666"/>
            <a:ext cx="475036" cy="347341"/>
            <a:chOff x="1282775" y="1757588"/>
            <a:chExt cx="551150" cy="401412"/>
          </a:xfrm>
        </p:grpSpPr>
        <p:pic>
          <p:nvPicPr>
            <p:cNvPr id="270" name="Google Shape;270;p6"/>
            <p:cNvPicPr preferRelativeResize="0"/>
            <p:nvPr/>
          </p:nvPicPr>
          <p:blipFill rotWithShape="1">
            <a:blip r:embed="rId4">
              <a:alphaModFix/>
            </a:blip>
            <a:srcRect/>
            <a:stretch/>
          </p:blipFill>
          <p:spPr>
            <a:xfrm>
              <a:off x="1480925" y="1905363"/>
              <a:ext cx="253625" cy="253625"/>
            </a:xfrm>
            <a:prstGeom prst="rect">
              <a:avLst/>
            </a:prstGeom>
            <a:noFill/>
            <a:ln>
              <a:noFill/>
            </a:ln>
          </p:spPr>
        </p:pic>
        <p:pic>
          <p:nvPicPr>
            <p:cNvPr id="271" name="Google Shape;271;p6"/>
            <p:cNvPicPr preferRelativeResize="0"/>
            <p:nvPr/>
          </p:nvPicPr>
          <p:blipFill rotWithShape="1">
            <a:blip r:embed="rId4">
              <a:alphaModFix/>
            </a:blip>
            <a:srcRect/>
            <a:stretch/>
          </p:blipFill>
          <p:spPr>
            <a:xfrm>
              <a:off x="1580300" y="1757600"/>
              <a:ext cx="253625" cy="253625"/>
            </a:xfrm>
            <a:prstGeom prst="rect">
              <a:avLst/>
            </a:prstGeom>
            <a:noFill/>
            <a:ln>
              <a:noFill/>
            </a:ln>
          </p:spPr>
        </p:pic>
        <p:pic>
          <p:nvPicPr>
            <p:cNvPr id="272" name="Google Shape;272;p6"/>
            <p:cNvPicPr preferRelativeResize="0"/>
            <p:nvPr/>
          </p:nvPicPr>
          <p:blipFill rotWithShape="1">
            <a:blip r:embed="rId4">
              <a:alphaModFix/>
            </a:blip>
            <a:srcRect/>
            <a:stretch/>
          </p:blipFill>
          <p:spPr>
            <a:xfrm>
              <a:off x="1282775" y="1757588"/>
              <a:ext cx="253625" cy="253625"/>
            </a:xfrm>
            <a:prstGeom prst="rect">
              <a:avLst/>
            </a:prstGeom>
            <a:noFill/>
            <a:ln>
              <a:noFill/>
            </a:ln>
          </p:spPr>
        </p:pic>
        <p:pic>
          <p:nvPicPr>
            <p:cNvPr id="273" name="Google Shape;273;p6"/>
            <p:cNvPicPr preferRelativeResize="0"/>
            <p:nvPr/>
          </p:nvPicPr>
          <p:blipFill rotWithShape="1">
            <a:blip r:embed="rId4">
              <a:alphaModFix/>
            </a:blip>
            <a:srcRect/>
            <a:stretch/>
          </p:blipFill>
          <p:spPr>
            <a:xfrm>
              <a:off x="1433300" y="1757600"/>
              <a:ext cx="253625" cy="253625"/>
            </a:xfrm>
            <a:prstGeom prst="rect">
              <a:avLst/>
            </a:prstGeom>
            <a:noFill/>
            <a:ln>
              <a:noFill/>
            </a:ln>
          </p:spPr>
        </p:pic>
        <p:pic>
          <p:nvPicPr>
            <p:cNvPr id="274" name="Google Shape;274;p6"/>
            <p:cNvPicPr preferRelativeResize="0"/>
            <p:nvPr/>
          </p:nvPicPr>
          <p:blipFill rotWithShape="1">
            <a:blip r:embed="rId4">
              <a:alphaModFix/>
            </a:blip>
            <a:srcRect/>
            <a:stretch/>
          </p:blipFill>
          <p:spPr>
            <a:xfrm>
              <a:off x="1326675" y="1905375"/>
              <a:ext cx="253625" cy="2536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p:nvPr/>
        </p:nvSpPr>
        <p:spPr>
          <a:xfrm>
            <a:off x="0" y="125"/>
            <a:ext cx="3456900" cy="51435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7"/>
          <p:cNvSpPr txBox="1">
            <a:spLocks noGrp="1"/>
          </p:cNvSpPr>
          <p:nvPr>
            <p:ph type="title"/>
          </p:nvPr>
        </p:nvSpPr>
        <p:spPr>
          <a:xfrm>
            <a:off x="213175" y="389600"/>
            <a:ext cx="3007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fr" b="1" dirty="0">
                <a:solidFill>
                  <a:schemeClr val="lt1"/>
                </a:solidFill>
              </a:rPr>
              <a:t>Risks for agents</a:t>
            </a:r>
            <a:endParaRPr b="1" dirty="0">
              <a:solidFill>
                <a:schemeClr val="lt1"/>
              </a:solidFill>
            </a:endParaRPr>
          </a:p>
          <a:p>
            <a:pPr marL="0" lvl="0" indent="0" algn="l" rtl="0">
              <a:lnSpc>
                <a:spcPct val="100000"/>
              </a:lnSpc>
              <a:spcBef>
                <a:spcPts val="0"/>
              </a:spcBef>
              <a:spcAft>
                <a:spcPts val="0"/>
              </a:spcAft>
              <a:buSzPct val="111111"/>
              <a:buNone/>
            </a:pPr>
            <a:r>
              <a:rPr lang="fr" b="1" dirty="0">
                <a:solidFill>
                  <a:schemeClr val="lt1"/>
                </a:solidFill>
              </a:rPr>
              <a:t>—</a:t>
            </a:r>
            <a:endParaRPr b="1" dirty="0">
              <a:solidFill>
                <a:schemeClr val="lt1"/>
              </a:solidFill>
            </a:endParaRPr>
          </a:p>
          <a:p>
            <a:pPr marL="0" lvl="0" indent="0" algn="l" rtl="0">
              <a:lnSpc>
                <a:spcPct val="100000"/>
              </a:lnSpc>
              <a:spcBef>
                <a:spcPts val="0"/>
              </a:spcBef>
              <a:spcAft>
                <a:spcPts val="0"/>
              </a:spcAft>
              <a:buSzPct val="111111"/>
              <a:buNone/>
            </a:pPr>
            <a:endParaRPr b="1" dirty="0">
              <a:solidFill>
                <a:schemeClr val="lt1"/>
              </a:solidFill>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Although the incentives for Insurance Agents are greater than other platforms, some risks also appear due to the nature of the protocol.</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Insurance Agents are here to ensure that the protocol is solvent when there’s an imbalance between stable seekers and Leverage Agents.</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Insurance agents will see slippage when the protocol is not collateralized enough.</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ct val="110000"/>
              <a:buFont typeface="Arial"/>
              <a:buNone/>
            </a:pPr>
            <a:endParaRPr sz="1000" dirty="0">
              <a:solidFill>
                <a:schemeClr val="lt1"/>
              </a:solidFill>
              <a:latin typeface="Helvetica Neue"/>
              <a:ea typeface="Helvetica Neue"/>
              <a:cs typeface="Helvetica Neue"/>
              <a:sym typeface="Helvetica Neue"/>
            </a:endParaRPr>
          </a:p>
          <a:p>
            <a:pPr marL="0" lvl="0" indent="0" algn="l" rtl="0">
              <a:lnSpc>
                <a:spcPct val="100000"/>
              </a:lnSpc>
              <a:spcBef>
                <a:spcPts val="0"/>
              </a:spcBef>
              <a:spcAft>
                <a:spcPts val="0"/>
              </a:spcAft>
              <a:buSzPct val="212217"/>
              <a:buNone/>
            </a:pPr>
            <a:endParaRPr sz="1466" dirty="0">
              <a:solidFill>
                <a:schemeClr val="lt1"/>
              </a:solidFill>
            </a:endParaRPr>
          </a:p>
        </p:txBody>
      </p:sp>
      <p:sp>
        <p:nvSpPr>
          <p:cNvPr id="281" name="Google Shape;281;p7"/>
          <p:cNvSpPr txBox="1"/>
          <p:nvPr/>
        </p:nvSpPr>
        <p:spPr>
          <a:xfrm>
            <a:off x="3776675" y="1292998"/>
            <a:ext cx="5176800" cy="3063000"/>
          </a:xfrm>
          <a:prstGeom prst="rect">
            <a:avLst/>
          </a:prstGeom>
          <a:noFill/>
          <a:ln>
            <a:noFill/>
          </a:ln>
        </p:spPr>
        <p:txBody>
          <a:bodyPr spcFirstLastPara="1" wrap="square" lIns="91425" tIns="91425" rIns="91425" bIns="91425" anchor="t" anchorCtr="0">
            <a:spAutoFit/>
          </a:bodyPr>
          <a:lstStyle/>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10,000 NEO are minted in exchange for 10 OSMO, with an oracle value of 1,000 $ each.</a:t>
            </a:r>
            <a:endParaRPr sz="11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An IA brings 1 OSMO to the protocol, and will earn yield rate on 11 OSMO plus a fraction of the fee collected from swap</a:t>
            </a:r>
            <a:endParaRPr sz="11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OSMO dips at $800, and makes the protocol under-collateralized.</a:t>
            </a:r>
            <a:endParaRPr sz="11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If the IA wants to cash out a tenth of her position, she will only be able to get 0.9 OSMO.</a:t>
            </a:r>
            <a:endParaRPr sz="11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The slippage factor will be a piecewise linear function of the collateral ratio to make risk predictable while incentivizing them to stay in the protocol.</a:t>
            </a:r>
            <a:endParaRPr sz="11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AutoNum type="arabicPeriod"/>
            </a:pPr>
            <a:r>
              <a:rPr lang="fr" sz="1100" b="0" i="0" u="none" strike="noStrike" cap="none">
                <a:solidFill>
                  <a:srgbClr val="000000"/>
                </a:solidFill>
                <a:latin typeface="Arial"/>
                <a:ea typeface="Arial"/>
                <a:cs typeface="Arial"/>
                <a:sym typeface="Arial"/>
              </a:rPr>
              <a:t>When the protocol is above a certain collateral ratio, the IA won’t incur any slippage.</a:t>
            </a:r>
            <a:endParaRPr sz="1100" b="0" i="0" u="none" strike="noStrike" cap="none">
              <a:solidFill>
                <a:srgbClr val="000000"/>
              </a:solidFill>
              <a:latin typeface="Arial"/>
              <a:ea typeface="Arial"/>
              <a:cs typeface="Arial"/>
              <a:sym typeface="Arial"/>
            </a:endParaRPr>
          </a:p>
        </p:txBody>
      </p:sp>
      <p:sp>
        <p:nvSpPr>
          <p:cNvPr id="282" name="Google Shape;282;p7"/>
          <p:cNvSpPr txBox="1"/>
          <p:nvPr/>
        </p:nvSpPr>
        <p:spPr>
          <a:xfrm>
            <a:off x="3776675" y="698332"/>
            <a:ext cx="36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Slippage risk for Insurance Agents (IA):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9"/>
          <p:cNvSpPr txBox="1"/>
          <p:nvPr/>
        </p:nvSpPr>
        <p:spPr>
          <a:xfrm>
            <a:off x="6399975" y="1614525"/>
            <a:ext cx="2152200" cy="28014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Minting</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Matrix aims to be a protocol that lets user mint the synthetic pegged to the asset of their choice with the collateral of their choice.</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Synthetics are going to be launched soon after the launch of the initial stablecoin.</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To keep the system resilient, all stable coin will be independent for both collateral and stablecoins: a UATOM and UOSMO token will have each their own pool with ATOM and OSMO collateral.</a:t>
            </a:r>
            <a:endParaRPr sz="1000" b="0" i="0" u="none" strike="noStrike" cap="none">
              <a:solidFill>
                <a:srgbClr val="000000"/>
              </a:solidFill>
              <a:latin typeface="Arial"/>
              <a:ea typeface="Arial"/>
              <a:cs typeface="Arial"/>
              <a:sym typeface="Arial"/>
            </a:endParaRPr>
          </a:p>
        </p:txBody>
      </p:sp>
      <p:sp>
        <p:nvSpPr>
          <p:cNvPr id="288" name="Google Shape;288;p9"/>
          <p:cNvSpPr txBox="1"/>
          <p:nvPr/>
        </p:nvSpPr>
        <p:spPr>
          <a:xfrm>
            <a:off x="3495900" y="1614525"/>
            <a:ext cx="2152200" cy="3263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Agent smith</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External incentivized actors are needed to perform actions regularly on the platforms.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LAs positions need to be liquidated when the value is too low. Keepers should monitor LAs in the protocol for these and be rewarded with the initial fees paid at opening.</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They needs to compute the collateral ratio which is too expensive to compute on each transaction.</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Distribute governance token based on parameters set by governance</a:t>
            </a:r>
            <a:endParaRPr sz="1000" b="0" i="0" u="none" strike="noStrike" cap="none">
              <a:solidFill>
                <a:srgbClr val="000000"/>
              </a:solidFill>
              <a:latin typeface="Arial"/>
              <a:ea typeface="Arial"/>
              <a:cs typeface="Arial"/>
              <a:sym typeface="Arial"/>
            </a:endParaRPr>
          </a:p>
        </p:txBody>
      </p:sp>
      <p:sp>
        <p:nvSpPr>
          <p:cNvPr id="289" name="Google Shape;289;p9"/>
          <p:cNvSpPr/>
          <p:nvPr/>
        </p:nvSpPr>
        <p:spPr>
          <a:xfrm>
            <a:off x="0" y="125"/>
            <a:ext cx="9144000" cy="1562100"/>
          </a:xfrm>
          <a:prstGeom prst="rect">
            <a:avLst/>
          </a:prstGeom>
          <a:solidFill>
            <a:srgbClr val="0053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txBox="1"/>
          <p:nvPr/>
        </p:nvSpPr>
        <p:spPr>
          <a:xfrm>
            <a:off x="438150" y="228625"/>
            <a:ext cx="8348700" cy="1077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1" i="0" u="none" strike="noStrike" cap="none">
                <a:solidFill>
                  <a:schemeClr val="lt1"/>
                </a:solidFill>
                <a:latin typeface="Arial"/>
                <a:ea typeface="Arial"/>
                <a:cs typeface="Arial"/>
                <a:sym typeface="Arial"/>
              </a:rPr>
              <a:t>Protocol opportunities</a:t>
            </a:r>
            <a:endParaRPr sz="14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fr" sz="1000" b="0" i="0" u="none" strike="noStrike" cap="none">
                <a:solidFill>
                  <a:schemeClr val="lt1"/>
                </a:solidFill>
                <a:latin typeface="Arial"/>
                <a:ea typeface="Arial"/>
                <a:cs typeface="Arial"/>
                <a:sym typeface="Arial"/>
              </a:rPr>
              <a:t>The protocol will be governed by the vNEO token. More than 60% of this token will be distributed through staking contracts and bonding curve using the protocol’s stable coin. This governance will be used to define further improvements to be taken in the chain and allows for the protocol to explore new opportunities</a:t>
            </a:r>
            <a:endParaRPr sz="1000" b="0" i="0" u="none" strike="noStrike" cap="none">
              <a:solidFill>
                <a:schemeClr val="lt1"/>
              </a:solidFill>
              <a:latin typeface="Arial"/>
              <a:ea typeface="Arial"/>
              <a:cs typeface="Arial"/>
              <a:sym typeface="Arial"/>
            </a:endParaRPr>
          </a:p>
        </p:txBody>
      </p:sp>
      <p:sp>
        <p:nvSpPr>
          <p:cNvPr id="291" name="Google Shape;291;p9"/>
          <p:cNvSpPr txBox="1"/>
          <p:nvPr/>
        </p:nvSpPr>
        <p:spPr>
          <a:xfrm>
            <a:off x="553425" y="1671625"/>
            <a:ext cx="2152200" cy="2955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Yield strategies</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Lending part of the reserves to other lending platforms makes the protocol attractives to the IAs. They leverage their capital and increase the effective yield of their funds.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 design for new strategies can be added along the way by governance votes. The protocol aim at supporting multiple lending platforms.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 first strategy will optimize lending with the best APY to incentivize IAs.</a:t>
            </a:r>
            <a:endParaRPr sz="1000" b="0" i="0" u="none" strike="noStrike" cap="none">
              <a:solidFill>
                <a:srgbClr val="000000"/>
              </a:solidFill>
              <a:latin typeface="Arial"/>
              <a:ea typeface="Arial"/>
              <a:cs typeface="Arial"/>
              <a:sym typeface="Arial"/>
            </a:endParaRPr>
          </a:p>
        </p:txBody>
      </p:sp>
      <p:cxnSp>
        <p:nvCxnSpPr>
          <p:cNvPr id="292" name="Google Shape;292;p9"/>
          <p:cNvCxnSpPr/>
          <p:nvPr/>
        </p:nvCxnSpPr>
        <p:spPr>
          <a:xfrm>
            <a:off x="3123925" y="1671625"/>
            <a:ext cx="0" cy="3357600"/>
          </a:xfrm>
          <a:prstGeom prst="straightConnector1">
            <a:avLst/>
          </a:prstGeom>
          <a:noFill/>
          <a:ln w="9525" cap="flat" cmpd="sng">
            <a:solidFill>
              <a:schemeClr val="dk2"/>
            </a:solidFill>
            <a:prstDash val="solid"/>
            <a:round/>
            <a:headEnd type="none" w="sm" len="sm"/>
            <a:tailEnd type="none" w="sm" len="sm"/>
          </a:ln>
        </p:spPr>
      </p:cxnSp>
      <p:cxnSp>
        <p:nvCxnSpPr>
          <p:cNvPr id="293" name="Google Shape;293;p9"/>
          <p:cNvCxnSpPr/>
          <p:nvPr/>
        </p:nvCxnSpPr>
        <p:spPr>
          <a:xfrm>
            <a:off x="6006200" y="1671625"/>
            <a:ext cx="0" cy="3357600"/>
          </a:xfrm>
          <a:prstGeom prst="straightConnector1">
            <a:avLst/>
          </a:prstGeom>
          <a:noFill/>
          <a:ln w="9525" cap="flat" cmpd="sng">
            <a:solidFill>
              <a:schemeClr val="dk2"/>
            </a:solidFill>
            <a:prstDash val="solid"/>
            <a:round/>
            <a:headEnd type="none" w="sm" len="sm"/>
            <a:tailEnd type="none" w="sm" len="sm"/>
          </a:ln>
        </p:spPr>
      </p:cxnSp>
      <p:cxnSp>
        <p:nvCxnSpPr>
          <p:cNvPr id="294" name="Google Shape;294;p9"/>
          <p:cNvCxnSpPr/>
          <p:nvPr/>
        </p:nvCxnSpPr>
        <p:spPr>
          <a:xfrm>
            <a:off x="710250" y="1967461"/>
            <a:ext cx="528600" cy="0"/>
          </a:xfrm>
          <a:prstGeom prst="straightConnector1">
            <a:avLst/>
          </a:prstGeom>
          <a:noFill/>
          <a:ln w="38100" cap="flat" cmpd="sng">
            <a:solidFill>
              <a:schemeClr val="dk2"/>
            </a:solidFill>
            <a:prstDash val="solid"/>
            <a:round/>
            <a:headEnd type="none" w="sm" len="sm"/>
            <a:tailEnd type="none" w="sm" len="sm"/>
          </a:ln>
        </p:spPr>
      </p:cxnSp>
      <p:cxnSp>
        <p:nvCxnSpPr>
          <p:cNvPr id="295" name="Google Shape;295;p9"/>
          <p:cNvCxnSpPr/>
          <p:nvPr/>
        </p:nvCxnSpPr>
        <p:spPr>
          <a:xfrm>
            <a:off x="3672125" y="1928825"/>
            <a:ext cx="528600" cy="0"/>
          </a:xfrm>
          <a:prstGeom prst="straightConnector1">
            <a:avLst/>
          </a:prstGeom>
          <a:noFill/>
          <a:ln w="38100" cap="flat" cmpd="sng">
            <a:solidFill>
              <a:schemeClr val="dk2"/>
            </a:solidFill>
            <a:prstDash val="solid"/>
            <a:round/>
            <a:headEnd type="none" w="sm" len="sm"/>
            <a:tailEnd type="none" w="sm" len="sm"/>
          </a:ln>
        </p:spPr>
      </p:cxnSp>
      <p:cxnSp>
        <p:nvCxnSpPr>
          <p:cNvPr id="296" name="Google Shape;296;p9"/>
          <p:cNvCxnSpPr/>
          <p:nvPr/>
        </p:nvCxnSpPr>
        <p:spPr>
          <a:xfrm>
            <a:off x="6542100" y="1928825"/>
            <a:ext cx="528600" cy="0"/>
          </a:xfrm>
          <a:prstGeom prst="straightConnector1">
            <a:avLst/>
          </a:prstGeom>
          <a:noFill/>
          <a:ln w="38100" cap="flat" cmpd="sng">
            <a:solidFill>
              <a:schemeClr val="dk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On-screen Show (16:9)</PresentationFormat>
  <Paragraphs>118</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Helvetica Neue</vt:lpstr>
      <vt:lpstr>Roboto Slab</vt:lpstr>
      <vt:lpstr>Source Sans Pro</vt:lpstr>
      <vt:lpstr>Cordelia template</vt:lpstr>
      <vt:lpstr>Simple Light</vt:lpstr>
      <vt:lpstr>Matrix Protocol: NEO</vt:lpstr>
      <vt:lpstr>Matrix Protocol mints stable assets that are traded on the blockchain</vt:lpstr>
      <vt:lpstr>PowerPoint Presentation</vt:lpstr>
      <vt:lpstr>Oracles determine the number of NEO stables the Matrix will mint or burn.</vt:lpstr>
      <vt:lpstr>Stability of the stablecoin is maintained by 2 key types of liquidity providers.</vt:lpstr>
      <vt:lpstr>Leverage Agents buy perpetual futures from the protocol.  Leverage agents take on the volatility of the asset they are providing liquidity for, earning a lot in case of a price increase but incurring losses when price goes down.</vt:lpstr>
      <vt:lpstr>Insurance Agents bare the liquidation risks in exchange for interest gained on their capital.  When lending money to over-collateralized the protocol, these agents are taking a small risk that needs to be incentivized. IAs collect fees from token minting and from protocol liquidity that’s invested in strategies on Umee &amp; Axelar. They effectively earn interest on both the collateral they bring, as well as the collateral given by stablecoin seeker.</vt:lpstr>
      <vt:lpstr>Risks for agents —  Although the incentives for Insurance Agents are greater than other platforms, some risks also appear due to the nature of the protocol.  Insurance Agents are here to ensure that the protocol is solvent when there’s an imbalance between stable seekers and Leverage Agents.  Insurance agents will see slippage when the protocol is not collateralized enough.  </vt:lpstr>
      <vt:lpstr>PowerPoint Presentation</vt:lpstr>
      <vt:lpstr>Introducing vNEO, the governance token for the Matrix Protocol  The neo protocol plans to distribute 40% of its supply through liquidity mining over 10 years on Osmosis.   The initial design will be done off-chains by multisig held by the Core team. Governance will be able to change these parameters and remove the multisig if the community prefers to do it.  The philosophy of this distribution is to incentivize early users and avoid short-term mercenary capital. The distribution also aims at having ways to attract new participants over the long term.  Tokens of the core team are subject to a 3-year vesting to make sure that founders and team remain fully committed to the protocol and community. Only 0.3% of the total supply will be made available initially, with the remaining following a linear vesting schedule.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Protocol: NEO</dc:title>
  <cp:lastModifiedBy>Unique Divine</cp:lastModifiedBy>
  <cp:revision>1</cp:revision>
  <dcterms:modified xsi:type="dcterms:W3CDTF">2022-01-22T21:25:52Z</dcterms:modified>
</cp:coreProperties>
</file>