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3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9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75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8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34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5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8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2E16EF-69AE-4F03-B197-3C745AD381D9}" type="datetimeFigureOut">
              <a:rPr lang="ru-RU" smtClean="0"/>
              <a:t>пн 17.10.22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CD5C2E-EB32-4CFA-8586-C771DBAFBFF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70743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Century Gothic" panose="020B0502020202020204" pitchFamily="34" charset="0"/>
              </a:rPr>
              <a:t>Презентация на тему</a:t>
            </a:r>
            <a:r>
              <a:rPr lang="en-US" sz="6000" dirty="0" smtClean="0">
                <a:latin typeface="Century Gothic" panose="020B0502020202020204" pitchFamily="34" charset="0"/>
              </a:rPr>
              <a:t>: </a:t>
            </a:r>
            <a:r>
              <a:rPr lang="ru-RU" sz="6000" dirty="0" smtClean="0">
                <a:latin typeface="Century Gothic" panose="020B0502020202020204" pitchFamily="34" charset="0"/>
              </a:rPr>
              <a:t>«Искусственные языки»</a:t>
            </a:r>
            <a:endParaRPr lang="ru-RU" sz="6000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5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entury" panose="02040604050505020304" pitchFamily="18" charset="0"/>
              </a:rPr>
              <a:t>Происхождение слов</a:t>
            </a:r>
            <a:endParaRPr lang="ru-RU" sz="5400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2809" y="2244979"/>
            <a:ext cx="10447342" cy="4023360"/>
          </a:xfrm>
        </p:spPr>
        <p:txBody>
          <a:bodyPr>
            <a:normAutofit/>
          </a:bodyPr>
          <a:lstStyle/>
          <a:p>
            <a:pPr algn="just"/>
            <a:r>
              <a:rPr lang="ru-RU" sz="2800" dirty="0" err="1">
                <a:latin typeface="Century Gothic" panose="020B0502020202020204" pitchFamily="34" charset="0"/>
              </a:rPr>
              <a:t>Бо́льшая</a:t>
            </a:r>
            <a:r>
              <a:rPr lang="ru-RU" sz="2800" dirty="0">
                <a:latin typeface="Century Gothic" panose="020B0502020202020204" pitchFamily="34" charset="0"/>
              </a:rPr>
              <a:t> часть </a:t>
            </a:r>
            <a:r>
              <a:rPr lang="ru-RU" sz="2800" dirty="0" smtClean="0">
                <a:latin typeface="Century Gothic" panose="020B0502020202020204" pitchFamily="34" charset="0"/>
              </a:rPr>
              <a:t>слов </a:t>
            </a:r>
            <a:r>
              <a:rPr lang="ru-RU" sz="2800" dirty="0">
                <a:latin typeface="Century Gothic" panose="020B0502020202020204" pitchFamily="34" charset="0"/>
              </a:rPr>
              <a:t>состоит из романских и германских корней, а также из интернационализмов латинского и греческого происхождения. Есть небольшое количество основ, заимствованных из славянских (русский и польский) языков или через их посредство. Заимствуемые слова приспосабливаются к фонологии эсперанто и записываются фонематическим алфавитом (то есть исходная орфография языка-источника не сохраняется).</a:t>
            </a:r>
          </a:p>
        </p:txBody>
      </p:sp>
    </p:spTree>
    <p:extLst>
      <p:ext uri="{BB962C8B-B14F-4D97-AF65-F5344CB8AC3E}">
        <p14:creationId xmlns:p14="http://schemas.microsoft.com/office/powerpoint/2010/main" val="8760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entury" panose="02040604050505020304" pitchFamily="18" charset="0"/>
              </a:rPr>
              <a:t>Алфавит Эсперанто</a:t>
            </a:r>
            <a:endParaRPr lang="ru-RU" sz="5400" dirty="0">
              <a:latin typeface="Century" panose="020406040505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15" y="2086378"/>
            <a:ext cx="5325457" cy="3885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9132" y="2613426"/>
            <a:ext cx="53833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entury Gothic" panose="020B0502020202020204" pitchFamily="34" charset="0"/>
              </a:rPr>
              <a:t>Каждой </a:t>
            </a:r>
            <a:r>
              <a:rPr lang="ru-RU" sz="2000" dirty="0">
                <a:latin typeface="Century Gothic" panose="020B0502020202020204" pitchFamily="34" charset="0"/>
              </a:rPr>
              <a:t>букве соответствует один звук (фонематическое письмо). Чтение буквы не зависит от положения в слове (в частности, звонкие согласные на конце слова не оглушаются, безударные гласные не редуцируются).</a:t>
            </a:r>
          </a:p>
          <a:p>
            <a:pPr algn="just"/>
            <a:r>
              <a:rPr lang="ru-RU" sz="2000" dirty="0">
                <a:latin typeface="Century Gothic" panose="020B0502020202020204" pitchFamily="34" charset="0"/>
              </a:rPr>
              <a:t>Ударение в словах всегда падает на предпоследний слог.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9976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entury" panose="02040604050505020304" pitchFamily="18" charset="0"/>
              </a:rPr>
              <a:t>Носители языка</a:t>
            </a:r>
            <a:endParaRPr lang="ru-RU" sz="5400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60889"/>
            <a:ext cx="10058400" cy="4023360"/>
          </a:xfrm>
        </p:spPr>
        <p:txBody>
          <a:bodyPr/>
          <a:lstStyle/>
          <a:p>
            <a:pPr algn="just"/>
            <a:r>
              <a:rPr lang="ru-RU" dirty="0">
                <a:latin typeface="Century Gothic" panose="020B0502020202020204" pitchFamily="34" charset="0"/>
              </a:rPr>
              <a:t>Трудно сказать, сколько людей говорит на эсперанто сегодня. Известный сайт Ethnologue.com, по данным 1999 года, оценивает число говорящих на эсперанто в 2 млн человек[27], причём по данным сайта, для 200—2000 человек язык является родным (обычно это дети от интернациональных браков, где эсперанто служит языком внутрисемейного общения). Это число было получено американским эсперантистом Сидни </a:t>
            </a:r>
            <a:r>
              <a:rPr lang="ru-RU" dirty="0" err="1">
                <a:latin typeface="Century Gothic" panose="020B0502020202020204" pitchFamily="34" charset="0"/>
              </a:rPr>
              <a:t>Кулбертом</a:t>
            </a:r>
            <a:r>
              <a:rPr lang="ru-RU" dirty="0">
                <a:latin typeface="Century Gothic" panose="020B0502020202020204" pitchFamily="34" charset="0"/>
              </a:rPr>
              <a:t>, который, тем не менее, не раскрыл метода его получения. </a:t>
            </a:r>
          </a:p>
        </p:txBody>
      </p:sp>
    </p:spTree>
    <p:extLst>
      <p:ext uri="{BB962C8B-B14F-4D97-AF65-F5344CB8AC3E}">
        <p14:creationId xmlns:p14="http://schemas.microsoft.com/office/powerpoint/2010/main" val="12845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614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entury" panose="02040604050505020304" pitchFamily="18" charset="0"/>
              </a:rPr>
              <a:t>Определение</a:t>
            </a:r>
            <a:endParaRPr lang="ru-RU" sz="5400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5614" y="2345243"/>
            <a:ext cx="10058400" cy="40233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800" b="1" i="1" dirty="0" smtClean="0">
                <a:latin typeface="Century Gothic" panose="020B0502020202020204" pitchFamily="34" charset="0"/>
              </a:rPr>
              <a:t>Искусственные языки </a:t>
            </a:r>
            <a:r>
              <a:rPr lang="ru-RU" sz="2800" dirty="0" smtClean="0">
                <a:latin typeface="Century Gothic" panose="020B0502020202020204" pitchFamily="34" charset="0"/>
              </a:rPr>
              <a:t>– </a:t>
            </a:r>
            <a:r>
              <a:rPr lang="ru-RU" sz="2800" dirty="0">
                <a:latin typeface="Century Gothic" panose="020B0502020202020204" pitchFamily="34" charset="0"/>
              </a:rPr>
              <a:t>знаковые системы, создаваемые для использования в тех областях, где применение естественного языка менее эффективно или невозможно. И. я. р</a:t>
            </a:r>
            <a:r>
              <a:rPr lang="ru-RU" sz="2800" dirty="0" smtClean="0">
                <a:latin typeface="Century Gothic" panose="020B0502020202020204" pitchFamily="34" charset="0"/>
              </a:rPr>
              <a:t>азличаются </a:t>
            </a:r>
            <a:r>
              <a:rPr lang="ru-RU" sz="2800" dirty="0">
                <a:latin typeface="Century Gothic" panose="020B0502020202020204" pitchFamily="34" charset="0"/>
              </a:rPr>
              <a:t>по назначению, диапазону специализации и степени сходства с </a:t>
            </a:r>
            <a:r>
              <a:rPr lang="ru-RU" sz="2800" dirty="0" smtClean="0">
                <a:latin typeface="Century Gothic" panose="020B0502020202020204" pitchFamily="34" charset="0"/>
              </a:rPr>
              <a:t>естественными </a:t>
            </a:r>
            <a:r>
              <a:rPr lang="ru-RU" sz="2800" dirty="0">
                <a:latin typeface="Century Gothic" panose="020B0502020202020204" pitchFamily="34" charset="0"/>
              </a:rPr>
              <a:t>языками</a:t>
            </a:r>
            <a:r>
              <a:rPr lang="ru-RU" sz="2800" dirty="0" smtClean="0">
                <a:latin typeface="Century Gothic" panose="020B0502020202020204" pitchFamily="34" charset="0"/>
              </a:rPr>
              <a:t>.</a:t>
            </a:r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06343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>
                <a:latin typeface="Century Gothic" panose="020B0502020202020204" pitchFamily="34" charset="0"/>
              </a:rPr>
              <a:t>Целями</a:t>
            </a:r>
            <a:r>
              <a:rPr lang="ru-RU" sz="2800" dirty="0" smtClean="0">
                <a:latin typeface="Century Gothic" panose="020B0502020202020204" pitchFamily="34" charset="0"/>
              </a:rPr>
              <a:t> </a:t>
            </a:r>
            <a:r>
              <a:rPr lang="ru-RU" sz="2800" dirty="0" smtClean="0">
                <a:latin typeface="Century Gothic" panose="020B0502020202020204" pitchFamily="34" charset="0"/>
              </a:rPr>
              <a:t>создания </a:t>
            </a:r>
            <a:r>
              <a:rPr lang="ru-RU" sz="2800" dirty="0" smtClean="0">
                <a:latin typeface="Century Gothic" panose="020B0502020202020204" pitchFamily="34" charset="0"/>
              </a:rPr>
              <a:t>искусственных языков являются</a:t>
            </a:r>
            <a:r>
              <a:rPr lang="en-US" sz="2800" dirty="0" smtClean="0">
                <a:latin typeface="Century Gothic" panose="020B0502020202020204" pitchFamily="34" charset="0"/>
              </a:rPr>
              <a:t>:</a:t>
            </a:r>
            <a:r>
              <a:rPr lang="ru-RU" sz="2800" dirty="0" smtClean="0">
                <a:latin typeface="Century Gothic" panose="020B0502020202020204" pitchFamily="34" charset="0"/>
              </a:rPr>
              <a:t> облегчение международного общения</a:t>
            </a:r>
            <a:r>
              <a:rPr lang="en-US" sz="2800" dirty="0" smtClean="0">
                <a:latin typeface="Century Gothic" panose="020B0502020202020204" pitchFamily="34" charset="0"/>
              </a:rPr>
              <a:t>,</a:t>
            </a:r>
            <a:r>
              <a:rPr lang="ru-RU" sz="2800" dirty="0" smtClean="0">
                <a:latin typeface="Century Gothic" panose="020B0502020202020204" pitchFamily="34" charset="0"/>
              </a:rPr>
              <a:t> придание художественной литературе дополнительного реализма</a:t>
            </a:r>
            <a:r>
              <a:rPr lang="en-US" sz="2800" dirty="0" smtClean="0">
                <a:latin typeface="Century Gothic" panose="020B0502020202020204" pitchFamily="34" charset="0"/>
              </a:rPr>
              <a:t>,</a:t>
            </a:r>
            <a:r>
              <a:rPr lang="ru-RU" sz="2800" dirty="0" smtClean="0">
                <a:latin typeface="Century Gothic" panose="020B0502020202020204" pitchFamily="34" charset="0"/>
              </a:rPr>
              <a:t> лингвистические эксперименты</a:t>
            </a:r>
            <a:r>
              <a:rPr lang="en-US" sz="2800" dirty="0" smtClean="0">
                <a:latin typeface="Century Gothic" panose="020B0502020202020204" pitchFamily="34" charset="0"/>
              </a:rPr>
              <a:t>, </a:t>
            </a:r>
            <a:r>
              <a:rPr lang="ru-RU" sz="2800" dirty="0" smtClean="0">
                <a:latin typeface="Century Gothic" panose="020B0502020202020204" pitchFamily="34" charset="0"/>
              </a:rPr>
              <a:t>обеспечение коммуникации в вымышленном мире</a:t>
            </a:r>
            <a:r>
              <a:rPr lang="en-US" sz="2800" dirty="0" smtClean="0">
                <a:latin typeface="Century Gothic" panose="020B0502020202020204" pitchFamily="34" charset="0"/>
              </a:rPr>
              <a:t>,</a:t>
            </a:r>
            <a:r>
              <a:rPr lang="ru-RU" sz="2800" dirty="0" smtClean="0">
                <a:latin typeface="Century Gothic" panose="020B0502020202020204" pitchFamily="34" charset="0"/>
              </a:rPr>
              <a:t> языковые игры и развлечения.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pPr algn="just"/>
            <a:endParaRPr lang="ru-R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735" y="27045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entury" panose="02040604050505020304" pitchFamily="18" charset="0"/>
              </a:rPr>
              <a:t>Классификация</a:t>
            </a:r>
            <a:endParaRPr lang="ru-RU" sz="5400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7887" y="1828798"/>
            <a:ext cx="10058400" cy="3937263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Различают следующие виды искусственных языков</a:t>
            </a:r>
            <a:r>
              <a:rPr lang="en-US" dirty="0" smtClean="0">
                <a:latin typeface="Century Gothic" panose="020B0502020202020204" pitchFamily="34" charset="0"/>
              </a:rPr>
              <a:t>:</a:t>
            </a:r>
            <a:endParaRPr lang="ru-RU" dirty="0" smtClean="0"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b="1" dirty="0" smtClean="0">
                <a:latin typeface="Century Gothic" panose="020B0502020202020204" pitchFamily="34" charset="0"/>
              </a:rPr>
              <a:t>Языки программирования и компьютерные языки</a:t>
            </a:r>
            <a:r>
              <a:rPr lang="ru-RU" dirty="0" smtClean="0">
                <a:latin typeface="Century Gothic" panose="020B0502020202020204" pitchFamily="34" charset="0"/>
              </a:rPr>
              <a:t> – языки для автоматической обработки информации ЭВМ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b="1" dirty="0" smtClean="0">
                <a:latin typeface="Century Gothic" panose="020B0502020202020204" pitchFamily="34" charset="0"/>
              </a:rPr>
              <a:t>Информационные языки </a:t>
            </a:r>
            <a:r>
              <a:rPr lang="ru-RU" dirty="0" smtClean="0">
                <a:latin typeface="Century Gothic" panose="020B0502020202020204" pitchFamily="34" charset="0"/>
              </a:rPr>
              <a:t>– языки</a:t>
            </a:r>
            <a:r>
              <a:rPr lang="en-US" dirty="0" smtClean="0">
                <a:latin typeface="Century Gothic" panose="020B0502020202020204" pitchFamily="34" charset="0"/>
              </a:rPr>
              <a:t>,</a:t>
            </a:r>
            <a:r>
              <a:rPr lang="ru-RU" dirty="0" smtClean="0">
                <a:latin typeface="Century Gothic" panose="020B0502020202020204" pitchFamily="34" charset="0"/>
              </a:rPr>
              <a:t> используемые в различных системах обработки информации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b="1" dirty="0" smtClean="0">
                <a:latin typeface="Century Gothic" panose="020B0502020202020204" pitchFamily="34" charset="0"/>
              </a:rPr>
              <a:t>Формализованные языки науки </a:t>
            </a:r>
            <a:r>
              <a:rPr lang="ru-RU" dirty="0" smtClean="0">
                <a:latin typeface="Century Gothic" panose="020B0502020202020204" pitchFamily="34" charset="0"/>
              </a:rPr>
              <a:t>– языки</a:t>
            </a:r>
            <a:r>
              <a:rPr lang="en-US" dirty="0" smtClean="0">
                <a:latin typeface="Century Gothic" panose="020B0502020202020204" pitchFamily="34" charset="0"/>
              </a:rPr>
              <a:t>, </a:t>
            </a:r>
            <a:r>
              <a:rPr lang="ru-RU" dirty="0" smtClean="0">
                <a:latin typeface="Century Gothic" panose="020B0502020202020204" pitchFamily="34" charset="0"/>
              </a:rPr>
              <a:t>предназначенные для символической записи научных фактов и теорий различных наук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b="1" dirty="0" smtClean="0">
                <a:latin typeface="Century Gothic" panose="020B0502020202020204" pitchFamily="34" charset="0"/>
              </a:rPr>
              <a:t>Международные вспомогательные языки </a:t>
            </a:r>
            <a:r>
              <a:rPr lang="ru-RU" dirty="0" smtClean="0">
                <a:latin typeface="Century Gothic" panose="020B0502020202020204" pitchFamily="34" charset="0"/>
              </a:rPr>
              <a:t>(плановые)  - языки</a:t>
            </a:r>
            <a:r>
              <a:rPr lang="en-US" dirty="0" smtClean="0">
                <a:latin typeface="Century Gothic" panose="020B0502020202020204" pitchFamily="34" charset="0"/>
              </a:rPr>
              <a:t>, </a:t>
            </a:r>
            <a:r>
              <a:rPr lang="ru-RU" dirty="0" smtClean="0">
                <a:latin typeface="Century Gothic" panose="020B0502020202020204" pitchFamily="34" charset="0"/>
              </a:rPr>
              <a:t>создаваемые из элементов естественных языков и предлагаемые  в качестве вспомогательного средства межнационального общения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b="1" dirty="0" smtClean="0">
                <a:latin typeface="Century Gothic" panose="020B0502020202020204" pitchFamily="34" charset="0"/>
              </a:rPr>
              <a:t>Языки несуществующих народов</a:t>
            </a:r>
            <a:r>
              <a:rPr lang="en-US" b="1" dirty="0" smtClean="0">
                <a:latin typeface="Century Gothic" panose="020B0502020202020204" pitchFamily="34" charset="0"/>
              </a:rPr>
              <a:t>,</a:t>
            </a:r>
            <a:r>
              <a:rPr lang="ru-RU" dirty="0" smtClean="0">
                <a:latin typeface="Century Gothic" panose="020B0502020202020204" pitchFamily="34" charset="0"/>
              </a:rPr>
              <a:t> созданные в беллетристических или развлекательных целях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  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28789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latin typeface="Century" panose="02040604050505020304" pitchFamily="18" charset="0"/>
              </a:rPr>
              <a:t>История искусственных языков</a:t>
            </a:r>
            <a:endParaRPr lang="ru-RU" sz="5400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50239"/>
            <a:ext cx="10058400" cy="4023360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latin typeface="Century Gothic" panose="020B0502020202020204" pitchFamily="34" charset="0"/>
              </a:rPr>
              <a:t>Идея создания нового языка международного общения зародилась в XVII—XVIII веках в результате постепенного уменьшения роли латыни в мире. Первоначально это были преимущественно проекты рационального языка, независимого от логических ошибок живых языков, и основанного на логической классификации понятий. Позднее появились проекты по образцу и материалам живых языков. Едва ли не первый такой проект опубликовал </a:t>
            </a:r>
            <a:r>
              <a:rPr lang="ru-RU" dirty="0" err="1">
                <a:latin typeface="Century Gothic" panose="020B0502020202020204" pitchFamily="34" charset="0"/>
              </a:rPr>
              <a:t>Расмус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Раск</a:t>
            </a:r>
            <a:r>
              <a:rPr lang="ru-RU" dirty="0">
                <a:latin typeface="Century Gothic" panose="020B0502020202020204" pitchFamily="34" charset="0"/>
              </a:rPr>
              <a:t> в 1823 г</a:t>
            </a:r>
            <a:r>
              <a:rPr lang="ru-RU" dirty="0" smtClean="0">
                <a:latin typeface="Century Gothic" panose="020B0502020202020204" pitchFamily="34" charset="0"/>
              </a:rPr>
              <a:t>., </a:t>
            </a:r>
            <a:r>
              <a:rPr lang="ru-RU" dirty="0">
                <a:latin typeface="Century Gothic" panose="020B0502020202020204" pitchFamily="34" charset="0"/>
              </a:rPr>
              <a:t>затем появился </a:t>
            </a:r>
            <a:r>
              <a:rPr lang="ru-RU" dirty="0" err="1">
                <a:latin typeface="Century Gothic" panose="020B0502020202020204" pitchFamily="34" charset="0"/>
              </a:rPr>
              <a:t>универсалглот</a:t>
            </a:r>
            <a:r>
              <a:rPr lang="ru-RU" dirty="0">
                <a:latin typeface="Century Gothic" panose="020B0502020202020204" pitchFamily="34" charset="0"/>
              </a:rPr>
              <a:t>, опубликованный Жаном </a:t>
            </a:r>
            <a:r>
              <a:rPr lang="ru-RU" dirty="0" err="1">
                <a:latin typeface="Century Gothic" panose="020B0502020202020204" pitchFamily="34" charset="0"/>
              </a:rPr>
              <a:t>Пирро</a:t>
            </a:r>
            <a:r>
              <a:rPr lang="ru-RU" dirty="0">
                <a:latin typeface="Century Gothic" panose="020B0502020202020204" pitchFamily="34" charset="0"/>
              </a:rPr>
              <a:t> в 1868 году в Париже. Проект </a:t>
            </a:r>
            <a:r>
              <a:rPr lang="ru-RU" dirty="0" err="1">
                <a:latin typeface="Century Gothic" panose="020B0502020202020204" pitchFamily="34" charset="0"/>
              </a:rPr>
              <a:t>Пирро</a:t>
            </a:r>
            <a:r>
              <a:rPr lang="ru-RU" dirty="0">
                <a:latin typeface="Century Gothic" panose="020B0502020202020204" pitchFamily="34" charset="0"/>
              </a:rPr>
              <a:t>, предвосхитивший многие детали позднейших проектов, остался незамеченным </a:t>
            </a:r>
            <a:r>
              <a:rPr lang="ru-RU" dirty="0" smtClean="0">
                <a:latin typeface="Century Gothic" panose="020B0502020202020204" pitchFamily="34" charset="0"/>
              </a:rPr>
              <a:t>общественностью. Следующим </a:t>
            </a:r>
            <a:r>
              <a:rPr lang="ru-RU" dirty="0">
                <a:latin typeface="Century Gothic" panose="020B0502020202020204" pitchFamily="34" charset="0"/>
              </a:rPr>
              <a:t>проектом международного языка стал волапюк, созданный в 1880 году немецким языковедом И. </a:t>
            </a:r>
            <a:r>
              <a:rPr lang="ru-RU" dirty="0" err="1">
                <a:latin typeface="Century Gothic" panose="020B0502020202020204" pitchFamily="34" charset="0"/>
              </a:rPr>
              <a:t>Шлейером</a:t>
            </a:r>
            <a:r>
              <a:rPr lang="ru-RU" dirty="0">
                <a:latin typeface="Century Gothic" panose="020B0502020202020204" pitchFamily="34" charset="0"/>
              </a:rPr>
              <a:t>. Он вызвал весьма большой резонанс в </a:t>
            </a:r>
            <a:r>
              <a:rPr lang="ru-RU" dirty="0" smtClean="0">
                <a:latin typeface="Century Gothic" panose="020B0502020202020204" pitchFamily="34" charset="0"/>
              </a:rPr>
              <a:t>обществе. Наиболее </a:t>
            </a:r>
            <a:r>
              <a:rPr lang="ru-RU" dirty="0">
                <a:latin typeface="Century Gothic" panose="020B0502020202020204" pitchFamily="34" charset="0"/>
              </a:rPr>
              <a:t>известным искусственным языком стал </a:t>
            </a:r>
            <a:r>
              <a:rPr lang="ru-RU" dirty="0" smtClean="0">
                <a:latin typeface="Century Gothic" panose="020B0502020202020204" pitchFamily="34" charset="0"/>
              </a:rPr>
              <a:t>эсперанто </a:t>
            </a:r>
            <a:r>
              <a:rPr lang="ru-RU" dirty="0">
                <a:latin typeface="Century Gothic" panose="020B0502020202020204" pitchFamily="34" charset="0"/>
              </a:rPr>
              <a:t>(</a:t>
            </a:r>
            <a:r>
              <a:rPr lang="ru-RU" dirty="0" err="1">
                <a:latin typeface="Century Gothic" panose="020B0502020202020204" pitchFamily="34" charset="0"/>
              </a:rPr>
              <a:t>Людвик</a:t>
            </a:r>
            <a:r>
              <a:rPr lang="ru-RU" dirty="0">
                <a:latin typeface="Century Gothic" panose="020B0502020202020204" pitchFamily="34" charset="0"/>
              </a:rPr>
              <a:t> Заменгоф, 1887) — единственный искусственный язык, получивший широкое распространение и объединивший вокруг себя довольно многих сторонников международного языка.</a:t>
            </a:r>
          </a:p>
        </p:txBody>
      </p:sp>
    </p:spTree>
    <p:extLst>
      <p:ext uri="{BB962C8B-B14F-4D97-AF65-F5344CB8AC3E}">
        <p14:creationId xmlns:p14="http://schemas.microsoft.com/office/powerpoint/2010/main" val="41248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765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entury" panose="02040604050505020304" pitchFamily="18" charset="0"/>
              </a:rPr>
              <a:t>Ранние искусственные языки</a:t>
            </a:r>
            <a:endParaRPr lang="ru-RU" sz="5400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765" y="2618467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entury Gothic" panose="020B0502020202020204" pitchFamily="34" charset="0"/>
              </a:rPr>
              <a:t>Самые </a:t>
            </a:r>
            <a:r>
              <a:rPr lang="ru-RU" sz="2400" dirty="0">
                <a:latin typeface="Century Gothic" panose="020B0502020202020204" pitchFamily="34" charset="0"/>
              </a:rPr>
              <a:t>ранние искусственные языки считали «сверхъестественными», мистическими, или божественно вдохновлёнными. Язык </a:t>
            </a:r>
            <a:r>
              <a:rPr lang="ru-RU" sz="2400" dirty="0" smtClean="0">
                <a:latin typeface="Century Gothic" panose="020B0502020202020204" pitchFamily="34" charset="0"/>
              </a:rPr>
              <a:t>«Lingua Ignota», </a:t>
            </a:r>
            <a:r>
              <a:rPr lang="ru-RU" sz="2400" dirty="0">
                <a:latin typeface="Century Gothic" panose="020B0502020202020204" pitchFamily="34" charset="0"/>
              </a:rPr>
              <a:t>зафиксированный в XII веке Св. Хильдегардой Бингенской, стал первым полностью искусственным </a:t>
            </a:r>
            <a:r>
              <a:rPr lang="ru-RU" sz="2400" dirty="0" smtClean="0">
                <a:latin typeface="Century Gothic" panose="020B0502020202020204" pitchFamily="34" charset="0"/>
              </a:rPr>
              <a:t>языком. </a:t>
            </a:r>
            <a:r>
              <a:rPr lang="ru-RU" sz="2400" dirty="0">
                <a:latin typeface="Century Gothic" panose="020B0502020202020204" pitchFamily="34" charset="0"/>
              </a:rPr>
              <a:t>Этот язык является одной из форм частного мистического </a:t>
            </a:r>
            <a:r>
              <a:rPr lang="ru-RU" sz="2400" dirty="0" smtClean="0">
                <a:latin typeface="Century Gothic" panose="020B0502020202020204" pitchFamily="34" charset="0"/>
              </a:rPr>
              <a:t>языка. Примером </a:t>
            </a:r>
            <a:r>
              <a:rPr lang="ru-RU" sz="2400" dirty="0">
                <a:latin typeface="Century Gothic" panose="020B0502020202020204" pitchFamily="34" charset="0"/>
              </a:rPr>
              <a:t>из ближневосточной культуры служит язык Балейбелен, изобретённый в XVI </a:t>
            </a:r>
            <a:r>
              <a:rPr lang="ru-RU" sz="2400" dirty="0" smtClean="0">
                <a:latin typeface="Century Gothic" panose="020B0502020202020204" pitchFamily="34" charset="0"/>
              </a:rPr>
              <a:t>веке.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8795" y="0"/>
            <a:ext cx="10058400" cy="1450757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sz="5400" dirty="0" smtClean="0">
                <a:latin typeface="Century" panose="02040604050505020304" pitchFamily="18" charset="0"/>
              </a:rPr>
              <a:t>Эсперанто</a:t>
            </a:r>
            <a:endParaRPr lang="ru-RU" sz="5400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636" y="2040888"/>
            <a:ext cx="6154164" cy="382097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>
                <a:latin typeface="Century Gothic" panose="020B0502020202020204" pitchFamily="34" charset="0"/>
              </a:rPr>
              <a:t>Эсперанто (Esperanto) — </a:t>
            </a:r>
            <a:r>
              <a:rPr lang="ru-RU" sz="2800" dirty="0">
                <a:latin typeface="Century Gothic" panose="020B0502020202020204" pitchFamily="34" charset="0"/>
              </a:rPr>
              <a:t>наиболее </a:t>
            </a:r>
            <a:r>
              <a:rPr lang="ru-RU" sz="2800" dirty="0" smtClean="0">
                <a:latin typeface="Century Gothic" panose="020B0502020202020204" pitchFamily="34" charset="0"/>
              </a:rPr>
              <a:t>распространённый плановый </a:t>
            </a:r>
            <a:r>
              <a:rPr lang="ru-RU" sz="2800" dirty="0">
                <a:latin typeface="Century Gothic" panose="020B0502020202020204" pitchFamily="34" charset="0"/>
              </a:rPr>
              <a:t>язык, созданный российским лингвистом и окулистом </a:t>
            </a:r>
            <a:r>
              <a:rPr lang="ru-RU" sz="2800" dirty="0" smtClean="0">
                <a:latin typeface="Century Gothic" panose="020B0502020202020204" pitchFamily="34" charset="0"/>
              </a:rPr>
              <a:t>еврейского происхождения </a:t>
            </a:r>
            <a:r>
              <a:rPr lang="ru-RU" sz="2800" dirty="0">
                <a:latin typeface="Century Gothic" panose="020B0502020202020204" pitchFamily="34" charset="0"/>
              </a:rPr>
              <a:t>Лазарем (Людвиком) Марковичем Заменгофом в 1887 </a:t>
            </a:r>
            <a:r>
              <a:rPr lang="ru-RU" sz="2800" dirty="0" smtClean="0">
                <a:latin typeface="Century Gothic" panose="020B0502020202020204" pitchFamily="34" charset="0"/>
              </a:rPr>
              <a:t>году.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35" y="2040888"/>
            <a:ext cx="3570060" cy="34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944" y="2013159"/>
            <a:ext cx="10904541" cy="402336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Century Gothic" panose="020B0502020202020204" pitchFamily="34" charset="0"/>
              </a:rPr>
              <a:t>Эсперанто призван служить универсальным международным языком, вторым (после родного) для каждого образованного человека. Использование нейтрального (внеэтничного) и простого в изучении языка могло бы вывести межъязыковые контакты на качественно новый </a:t>
            </a:r>
            <a:r>
              <a:rPr lang="ru-RU" sz="2800" dirty="0" smtClean="0">
                <a:latin typeface="Century Gothic" panose="020B0502020202020204" pitchFamily="34" charset="0"/>
              </a:rPr>
              <a:t>уровень. </a:t>
            </a:r>
            <a:r>
              <a:rPr lang="ru-RU" sz="2800" dirty="0">
                <a:latin typeface="Century Gothic" panose="020B0502020202020204" pitchFamily="34" charset="0"/>
              </a:rPr>
              <a:t>Кроме того, эсперанто обладает большой </a:t>
            </a:r>
            <a:r>
              <a:rPr lang="ru-RU" sz="2800" dirty="0" smtClean="0">
                <a:latin typeface="Century Gothic" panose="020B0502020202020204" pitchFamily="34" charset="0"/>
              </a:rPr>
              <a:t>педагогической ценностью, </a:t>
            </a:r>
            <a:r>
              <a:rPr lang="ru-RU" sz="2800" dirty="0">
                <a:latin typeface="Century Gothic" panose="020B0502020202020204" pitchFamily="34" charset="0"/>
              </a:rPr>
              <a:t>то есть существенно облегчает последующее изучение других языков.</a:t>
            </a:r>
          </a:p>
        </p:txBody>
      </p:sp>
    </p:spTree>
    <p:extLst>
      <p:ext uri="{BB962C8B-B14F-4D97-AF65-F5344CB8AC3E}">
        <p14:creationId xmlns:p14="http://schemas.microsoft.com/office/powerpoint/2010/main" val="20560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732" y="1845734"/>
            <a:ext cx="10382948" cy="402336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Century Gothic" panose="020B0502020202020204" pitchFamily="34" charset="0"/>
              </a:rPr>
              <a:t>Эсперанто не связан напрямую с каким-либо государством или национальностью. Этот язык довольно прост в изучении, потому что в нём простая грамматика, всего 16 основополагающих правил и нет исключений. Такое явление можно наблюдать во многих искусственных языках, потому что их создатели изначально планируют сделать их удобными для изучения. </a:t>
            </a:r>
          </a:p>
        </p:txBody>
      </p:sp>
    </p:spTree>
    <p:extLst>
      <p:ext uri="{BB962C8B-B14F-4D97-AF65-F5344CB8AC3E}">
        <p14:creationId xmlns:p14="http://schemas.microsoft.com/office/powerpoint/2010/main" val="28073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</TotalTime>
  <Words>689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Century</vt:lpstr>
      <vt:lpstr>Century Gothic</vt:lpstr>
      <vt:lpstr>Wingdings</vt:lpstr>
      <vt:lpstr>Ретро</vt:lpstr>
      <vt:lpstr>Презентация на тему: «Искусственные языки»</vt:lpstr>
      <vt:lpstr>Определение</vt:lpstr>
      <vt:lpstr>Презентация PowerPoint</vt:lpstr>
      <vt:lpstr>Классификация</vt:lpstr>
      <vt:lpstr>История искусственных языков</vt:lpstr>
      <vt:lpstr>Ранние искусственные языки</vt:lpstr>
      <vt:lpstr> Эсперанто</vt:lpstr>
      <vt:lpstr>Презентация PowerPoint</vt:lpstr>
      <vt:lpstr>Презентация PowerPoint</vt:lpstr>
      <vt:lpstr>Происхождение слов</vt:lpstr>
      <vt:lpstr>Алфавит Эсперанто</vt:lpstr>
      <vt:lpstr>Носители языка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«Искусственные языки»</dc:title>
  <dc:creator>Пользователь</dc:creator>
  <cp:lastModifiedBy>Пользователь</cp:lastModifiedBy>
  <cp:revision>25</cp:revision>
  <dcterms:created xsi:type="dcterms:W3CDTF">2022-10-16T05:39:06Z</dcterms:created>
  <dcterms:modified xsi:type="dcterms:W3CDTF">2022-10-17T20:15:58Z</dcterms:modified>
</cp:coreProperties>
</file>