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  <p:sldMasterId id="2147483737" r:id="rId3"/>
    <p:sldMasterId id="2147483761" r:id="rId4"/>
  </p:sldMasterIdLst>
  <p:sldIdLst>
    <p:sldId id="269" r:id="rId5"/>
    <p:sldId id="274" r:id="rId6"/>
    <p:sldId id="272" r:id="rId7"/>
    <p:sldId id="273" r:id="rId8"/>
    <p:sldId id="275" r:id="rId9"/>
    <p:sldId id="267" r:id="rId10"/>
    <p:sldId id="278" r:id="rId11"/>
    <p:sldId id="277" r:id="rId12"/>
    <p:sldId id="280" r:id="rId13"/>
    <p:sldId id="279" r:id="rId14"/>
    <p:sldId id="271" r:id="rId15"/>
    <p:sldId id="283" r:id="rId16"/>
    <p:sldId id="276" r:id="rId17"/>
    <p:sldId id="281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8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266" y="-12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58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2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2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40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89600" y="1600203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7"/>
            <a:ext cx="1016000" cy="365125"/>
          </a:xfrm>
        </p:spPr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80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7"/>
            <a:ext cx="2844800" cy="365125"/>
          </a:xfrm>
        </p:spPr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59762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5"/>
            <a:ext cx="812800" cy="365125"/>
          </a:xfrm>
        </p:spPr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30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7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7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5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E2E16EF-69AE-4F03-B197-3C745AD381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744" y="1772816"/>
            <a:ext cx="816090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altLang="ru-RU" sz="4000" b="1" dirty="0">
                <a:ln w="11430"/>
                <a:gradFill flip="none" rotWithShape="1"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ПРОИСХОЖДЕНИЕ ЯЗЫКА </a:t>
            </a:r>
            <a:endParaRPr lang="ru-RU" altLang="ru-RU" sz="4000" b="1" dirty="0" smtClean="0">
              <a:ln w="11430"/>
              <a:gradFill flip="none" rotWithShape="1"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2700000" scaled="1"/>
                <a:tileRect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algn="ctr"/>
            <a:r>
              <a:rPr lang="ru-RU" altLang="ru-RU" sz="4000" b="1" dirty="0" smtClean="0">
                <a:ln w="11430"/>
                <a:gradFill flip="none" rotWithShape="1"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как </a:t>
            </a:r>
            <a:r>
              <a:rPr lang="ru-RU" altLang="ru-RU" sz="4000" b="1" dirty="0">
                <a:ln w="11430"/>
                <a:gradFill flip="none" rotWithShape="1"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феномена</a:t>
            </a:r>
            <a:endParaRPr lang="ru-RU" sz="4000" b="1" dirty="0">
              <a:ln w="11430"/>
              <a:gradFill flip="none" rotWithShape="1"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2700000" scaled="1"/>
                <a:tileRect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4623" y="4329407"/>
            <a:ext cx="2772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632575" algn="l"/>
              </a:tabLst>
            </a:pPr>
            <a:r>
              <a:rPr lang="ru-RU" alt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altLang="ru-RU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ТСО – 103 Б 22</a:t>
            </a:r>
          </a:p>
          <a:p>
            <a:pPr algn="r"/>
            <a:r>
              <a:rPr lang="ru-RU" altLang="ru-RU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Баранов </a:t>
            </a:r>
            <a:r>
              <a:rPr lang="ru-RU" altLang="ru-RU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А.А.</a:t>
            </a:r>
          </a:p>
          <a:p>
            <a:pPr algn="r">
              <a:tabLst>
                <a:tab pos="7083425" algn="l"/>
              </a:tabLst>
            </a:pPr>
            <a:r>
              <a:rPr lang="ru-RU" altLang="ru-RU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15.11.2022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172" y="188641"/>
            <a:ext cx="1156860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Русский язык и культура речи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7755" y="1113927"/>
            <a:ext cx="79688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Презентация на тему</a:t>
            </a:r>
            <a:r>
              <a:rPr lang="en-US" sz="4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:</a:t>
            </a:r>
            <a:endParaRPr lang="ru-RU" sz="4000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140" y="4606405"/>
            <a:ext cx="295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Выполнил </a:t>
            </a:r>
            <a:r>
              <a:rPr lang="ru-RU" sz="2400" i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студент :</a:t>
            </a:r>
            <a:endParaRPr lang="ru-RU" sz="2400" i="1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400" i="1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400" i="1" dirty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Дата </a:t>
            </a:r>
            <a:r>
              <a:rPr lang="ru-RU" sz="2400" i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выступления :</a:t>
            </a:r>
            <a:endParaRPr lang="ru-RU" sz="2400" i="1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49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5607" y="564388"/>
            <a:ext cx="7692572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49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Коллективистская гипотеза </a:t>
            </a:r>
            <a:r>
              <a:rPr lang="ru-RU" sz="49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ru-RU" sz="49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49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49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теория трудовых выкриков</a:t>
            </a:r>
            <a:r>
              <a:rPr lang="ru-RU" sz="49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299" y="2087743"/>
            <a:ext cx="7474857" cy="442322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конце 70-х гг. XIX в. немецкий философ Л. Нуаре выдвинул рабочую теорию происхождения языка, или теорию </a:t>
            </a:r>
            <a:r>
              <a:rPr lang="ru-RU" b="1" dirty="0"/>
              <a:t>трудовых выкриков</a:t>
            </a:r>
            <a:r>
              <a:rPr lang="ru-RU" dirty="0"/>
              <a:t>, согласно которой, язык возник в процессе совместной трудовой деятельности первобытных людей как одно из средств организации и согласования этой деятельности. Теорию трудовых выкриков некоторые рассматривают как вариант междометной теории</a:t>
            </a:r>
          </a:p>
        </p:txBody>
      </p:sp>
      <p:pic>
        <p:nvPicPr>
          <p:cNvPr id="4098" name="Picture 2" descr="C:\Users\Администратор\Desktop\Documents\MAI\1 course\Русский язык и культура речи\презентация 15.11.2022\Презентация из интернета\Людвиг Нуаре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092" y="2042796"/>
            <a:ext cx="2825749" cy="451312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272" y="842843"/>
            <a:ext cx="10390716" cy="695672"/>
          </a:xfrm>
        </p:spPr>
        <p:txBody>
          <a:bodyPr anchor="ctr">
            <a:noAutofit/>
          </a:bodyPr>
          <a:lstStyle/>
          <a:p>
            <a:pPr algn="ctr"/>
            <a:r>
              <a:rPr lang="ru-RU" altLang="ru-RU" sz="60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ru-RU" altLang="ru-RU" sz="40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Трудовая </a:t>
            </a:r>
            <a:r>
              <a:rPr lang="ru-RU" altLang="ru-RU" sz="40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гипотеза Маркса и </a:t>
            </a:r>
            <a:r>
              <a:rPr lang="ru-RU" altLang="ru-RU" sz="40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Энгельса</a:t>
            </a:r>
            <a:endParaRPr lang="ru-RU" altLang="ru-RU" sz="6000" b="1" dirty="0">
              <a:ln w="1905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149646" y="1989896"/>
            <a:ext cx="4213304" cy="3567520"/>
          </a:xfrm>
        </p:spPr>
        <p:txBody>
          <a:bodyPr>
            <a:noAutofit/>
          </a:bodyPr>
          <a:lstStyle/>
          <a:p>
            <a:pPr algn="just"/>
            <a:r>
              <a:rPr lang="ru-RU" alt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Труд</a:t>
            </a:r>
            <a:r>
              <a:rPr lang="ru-RU" alt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создал человека, а одновременно с этим возник и язык. Теорию выдвинул немецкий философ Фридрих Энгельс (1820-1895), друг и последователь Карла </a:t>
            </a:r>
            <a:r>
              <a:rPr lang="ru-RU" alt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Маркса</a:t>
            </a:r>
            <a:endParaRPr lang="ru-RU" alt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4" name="Picture 2" descr="C:\Users\Администратор\Desktop\Documents\MAI\1 course\Русский язык и культура речи\презентация 15.11.2022\Презентация из интернета\Карл Маркс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812" y="1989896"/>
            <a:ext cx="3073902" cy="385845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дминистратор\Desktop\Documents\MAI\1 course\Русский язык и культура речи\презентация 15.11.2022\Презентация из интернета\Фридрих Энгельс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3" y="1989896"/>
            <a:ext cx="3858454" cy="385845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0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04900"/>
            <a:ext cx="11187236" cy="742188"/>
          </a:xfrm>
        </p:spPr>
        <p:txBody>
          <a:bodyPr anchor="ctr">
            <a:normAutofit/>
          </a:bodyPr>
          <a:lstStyle/>
          <a:p>
            <a:pPr algn="ctr"/>
            <a:r>
              <a:rPr lang="ru-RU" altLang="ru-RU" sz="40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Гипотеза спонтанного скачка</a:t>
            </a:r>
            <a:endParaRPr lang="ru-RU" sz="4000" b="1" dirty="0">
              <a:ln w="1905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880642"/>
            <a:ext cx="8191500" cy="48958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Язык возник скачком, сразу же с богатым словарем и языковой системой. Высказывал гипотезу немецкий лингвист Вильгельм Гумбольдт (1767-1835): «Язык не может возникнуть иначе как сразу и вдруг, или, точнее говоря, языку в каждый момент его бытия должно быть свойственно все, благодаря чему он становится единым целым… Язык невозможно было бы придумать, если бы его тип не был уже заложен в человеческом рассудке. Чтобы человек мог постичь хотя бы одно слово не просто как чувственное побуждение, а как членораздельный звук, обозначающий понятие, весь язык полностью и во всех своих взаимосвязях уже должен быть заложен в нем. В языке нет ничего единичного, каждый отдельный элемент проявляет себя лишь как часть целого…»</a:t>
            </a:r>
          </a:p>
          <a:p>
            <a:pPr algn="just"/>
            <a:endParaRPr lang="ru-RU" dirty="0"/>
          </a:p>
        </p:txBody>
      </p:sp>
      <p:pic>
        <p:nvPicPr>
          <p:cNvPr id="4" name="Picture 2" descr="C:\Users\Администратор\Desktop\Documents\MAI\1 course\Русский язык и культура речи\презентация 15.11.2022\Презентация из интернета\Вильгельм Гумбольт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94" y="1880642"/>
            <a:ext cx="2928342" cy="463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42950"/>
            <a:ext cx="10972800" cy="952500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Биологические</a:t>
            </a:r>
            <a:r>
              <a:rPr lang="ru-RU" dirty="0" smtClean="0"/>
              <a:t> </a:t>
            </a:r>
            <a:r>
              <a:rPr lang="ru-RU" sz="44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гипотезы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733550"/>
            <a:ext cx="118872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400" dirty="0"/>
              <a:t>Биологические теории объясняют происхождение языка эволюцией человеческого организма – органов чувств, речевого аппарата, мозга. Они рассматривают возникновение языка как результат длительного развития природы. Из биологических теорий наиболее известны </a:t>
            </a:r>
            <a:r>
              <a:rPr lang="ru-RU" sz="2400" b="1" dirty="0"/>
              <a:t>звукоподражательная</a:t>
            </a:r>
            <a:r>
              <a:rPr lang="ru-RU" sz="2400" dirty="0"/>
              <a:t> и </a:t>
            </a:r>
            <a:r>
              <a:rPr lang="ru-RU" sz="2400" b="1" dirty="0" smtClean="0"/>
              <a:t>междометная</a:t>
            </a:r>
          </a:p>
          <a:p>
            <a:pPr algn="just"/>
            <a:r>
              <a:rPr lang="ru-RU" sz="2400" b="1" dirty="0"/>
              <a:t>Звукоподражательная теория </a:t>
            </a:r>
            <a:r>
              <a:rPr lang="ru-RU" sz="2400" dirty="0"/>
              <a:t>объясняет происхождение языка эволюцией органов слуха, воспринимающих крики животных. Язык возник, по этой теории, в результате подражания животным или как выражение впечатления о называемом предмете. Звукоподражательная теория основывается на двух положениях: 1) первые слова были звукоподражаниями; 2) звучание в слове символично, значение отражает природу вещей. Однако звукоподражательных слов в языке мало и они различны в разных языках. </a:t>
            </a:r>
          </a:p>
          <a:p>
            <a:pPr algn="just"/>
            <a:r>
              <a:rPr lang="ru-RU" sz="2400" b="1" dirty="0"/>
              <a:t>Междометная (или рефлексная) теория </a:t>
            </a:r>
            <a:r>
              <a:rPr lang="ru-RU" sz="2400" dirty="0"/>
              <a:t>объясняет происхождение языка переживаниями, которые испытывает человек. Первые слова – это непроизвольные выкрики, междометия, провоцируемые чувственным восприятием мира. В ходе дальнейшего развития выкрики приобретали символическое значение. 11 </a:t>
            </a:r>
          </a:p>
          <a:p>
            <a:pPr algn="just"/>
            <a:r>
              <a:rPr lang="ru-RU" sz="2400" dirty="0"/>
              <a:t>В звукоподражательной теории стимулом для появления слов был внешний мир, а в междометной – внутренний мир людей, их эмоции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806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заключении вышесказанного и как введение в языкознание, в ходе проделанного исследования большую часть теорий по происхождению языка исходит от эпохи нового времени и теорий мыслителей и ученых языкознания развитию звукового или письменного языка как явление социального и коммуникативного характера, и в меньшей степени биологического или как в средневековой </a:t>
            </a:r>
            <a:r>
              <a:rPr lang="ru-RU" dirty="0" err="1" smtClean="0"/>
              <a:t>креационисткой</a:t>
            </a:r>
            <a:r>
              <a:rPr lang="ru-RU" dirty="0" smtClean="0"/>
              <a:t> парадигме </a:t>
            </a:r>
            <a:r>
              <a:rPr lang="ru-RU" dirty="0" err="1" smtClean="0"/>
              <a:t>языкообразования</a:t>
            </a:r>
            <a:r>
              <a:rPr lang="ru-RU" dirty="0" smtClean="0"/>
              <a:t>. Последователи гипотез социального характеры были немецкие ученые лингвисты и мыслители </a:t>
            </a:r>
            <a:r>
              <a:rPr lang="en-US" dirty="0" smtClean="0"/>
              <a:t>XVII – XIX </a:t>
            </a:r>
            <a:r>
              <a:rPr lang="ru-RU" dirty="0" smtClean="0"/>
              <a:t>веков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999" y="1999413"/>
            <a:ext cx="10537371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softRound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b="1" spc="50" dirty="0" smtClean="0">
                <a:ln w="11430">
                  <a:solidFill>
                    <a:srgbClr val="FFFF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Спасибо за </a:t>
            </a:r>
            <a:r>
              <a:rPr lang="ru-RU" sz="6600" b="1" spc="50" dirty="0" smtClean="0">
                <a:ln w="11430">
                  <a:solidFill>
                    <a:srgbClr val="FFFF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Внимание</a:t>
            </a:r>
            <a:r>
              <a:rPr lang="ru-RU" sz="6600" b="1" spc="50" dirty="0" smtClean="0">
                <a:ln w="11430">
                  <a:solidFill>
                    <a:srgbClr val="FFFF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</a:p>
          <a:p>
            <a:pPr algn="ctr"/>
            <a:r>
              <a:rPr lang="ru-RU" sz="6600" b="1" spc="50" dirty="0" smtClean="0">
                <a:ln w="11430">
                  <a:solidFill>
                    <a:srgbClr val="FFFF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Доклад закончен</a:t>
            </a:r>
            <a:endParaRPr lang="ru-RU" sz="6600" b="1" spc="50" dirty="0">
              <a:ln w="11430">
                <a:solidFill>
                  <a:srgbClr val="FFFF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627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Проблема происхождения естественного человеческого языка не является чисто лингвистической. Ее решение может быть достигнуто только совместными усилиями представителей истории, археологии, геологии, антропологии, биологии, психологии и многих других наук. Вопрос происхождения языка интересовал человечество с самых давних </a:t>
            </a:r>
            <a:r>
              <a:rPr lang="ru-RU" dirty="0" smtClean="0"/>
              <a:t>времен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Идея получения людьми языка от каких-то высших сил воплотилась в </a:t>
            </a:r>
            <a:r>
              <a:rPr lang="ru-RU" b="1" dirty="0" err="1"/>
              <a:t>креационной</a:t>
            </a:r>
            <a:r>
              <a:rPr lang="ru-RU" dirty="0"/>
              <a:t> теории (лат. </a:t>
            </a:r>
            <a:r>
              <a:rPr lang="ru-RU" dirty="0" err="1"/>
              <a:t>creo</a:t>
            </a:r>
            <a:r>
              <a:rPr lang="ru-RU" dirty="0"/>
              <a:t> – творю, создаю). Первый ответ на вопрос о происхождении языка дает религия, церковь: это Всевышний создал человека и все сущее на Земле. Бог же, очевидно, создал и язык. Эта гипотеза получила название </a:t>
            </a:r>
            <a:r>
              <a:rPr lang="ru-RU" b="1" dirty="0"/>
              <a:t>теологической (божественной) теории</a:t>
            </a:r>
            <a:r>
              <a:rPr lang="ru-RU" dirty="0"/>
              <a:t> происхождения языка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6057" y="907289"/>
            <a:ext cx="11277600" cy="732826"/>
          </a:xfrm>
          <a:prstGeom prst="rect">
            <a:avLst/>
          </a:prstGeom>
        </p:spPr>
        <p:txBody>
          <a:bodyPr vert="horz" lIns="0" rIns="0" bIns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+mn-lt"/>
              </a:rPr>
              <a:t>Введение в лингвистику «Основные Парадигмы»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009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истратор\Desktop\Documents\MAI\1 course\Русский язык и культура речи\презентация 15.11.2022\Презентация из интернета\Креационизм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66" y="2931884"/>
            <a:ext cx="4924260" cy="362653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88" y="603920"/>
            <a:ext cx="10390717" cy="863600"/>
          </a:xfrm>
        </p:spPr>
        <p:txBody>
          <a:bodyPr anchor="ctr">
            <a:normAutofit/>
          </a:bodyPr>
          <a:lstStyle/>
          <a:p>
            <a:r>
              <a:rPr lang="ru-RU" altLang="ru-RU" sz="36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hlinkClick r:id="rId3" action="ppaction://hlinksldjump"/>
              </a:rPr>
              <a:t>РЕЛИГИОЗНЫЕ </a:t>
            </a:r>
            <a:r>
              <a:rPr lang="ru-RU" altLang="ru-RU" sz="36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hlinkClick r:id="rId3" action="ppaction://hlinksldjump"/>
              </a:rPr>
              <a:t>ТЕОРИИ</a:t>
            </a:r>
            <a:endParaRPr lang="ru-RU" altLang="ru-RU" sz="4800" b="1" dirty="0">
              <a:ln w="12700">
                <a:solidFill>
                  <a:srgbClr val="FF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2280"/>
            <a:ext cx="10972800" cy="4389120"/>
          </a:xfrm>
        </p:spPr>
        <p:txBody>
          <a:bodyPr/>
          <a:lstStyle/>
          <a:p>
            <a:r>
              <a:rPr lang="ru-RU" altLang="ru-RU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Креационизм</a:t>
            </a:r>
            <a:r>
              <a:rPr lang="ru-RU" altLang="ru-RU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 теория</a:t>
            </a:r>
            <a:r>
              <a:rPr lang="en-US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что</a:t>
            </a:r>
            <a:r>
              <a:rPr lang="en-US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Язык </a:t>
            </a:r>
            <a:r>
              <a:rPr lang="ru-RU" alt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был создан Богом, богами или божественными мудрецами. Эта гипотеза отражена в религиях разных 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народов</a:t>
            </a:r>
            <a:endParaRPr lang="ru-RU" alt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altLang="ru-RU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МИФ О ВАВИЛОНСКОЙ БАШНЕ </a:t>
            </a:r>
          </a:p>
        </p:txBody>
      </p:sp>
    </p:spTree>
    <p:extLst>
      <p:ext uri="{BB962C8B-B14F-4D97-AF65-F5344CB8AC3E}">
        <p14:creationId xmlns:p14="http://schemas.microsoft.com/office/powerpoint/2010/main" val="20565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88" y="603920"/>
            <a:ext cx="10390717" cy="863600"/>
          </a:xfrm>
        </p:spPr>
        <p:txBody>
          <a:bodyPr anchor="ctr">
            <a:normAutofit/>
          </a:bodyPr>
          <a:lstStyle/>
          <a:p>
            <a:r>
              <a:rPr lang="ru-RU" altLang="ru-RU" sz="36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hlinkClick r:id="rId2" action="ppaction://hlinksldjump"/>
              </a:rPr>
              <a:t>РЕЛИГИОЗНЫЕ </a:t>
            </a:r>
            <a:r>
              <a:rPr lang="ru-RU" altLang="ru-RU" sz="36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hlinkClick r:id="rId2" action="ppaction://hlinksldjump"/>
              </a:rPr>
              <a:t>ТЕОРИИ</a:t>
            </a:r>
            <a:endParaRPr lang="ru-RU" altLang="ru-RU" sz="4800" b="1" dirty="0">
              <a:ln w="12700">
                <a:solidFill>
                  <a:srgbClr val="FF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2280"/>
            <a:ext cx="10972800" cy="4389120"/>
          </a:xfrm>
        </p:spPr>
        <p:txBody>
          <a:bodyPr/>
          <a:lstStyle/>
          <a:p>
            <a:r>
              <a:rPr lang="ru-RU" altLang="ru-R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Креационизм -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теория</a:t>
            </a:r>
            <a:r>
              <a:rPr lang="en-US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что</a:t>
            </a:r>
            <a:r>
              <a:rPr lang="en-US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Язык </a:t>
            </a:r>
            <a:r>
              <a:rPr lang="ru-RU" alt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был создан Богом, богами или божественными мудрецами. Эта гипотеза отражена в религиях разных </a:t>
            </a:r>
            <a:r>
              <a:rPr lang="ru-RU" alt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народов</a:t>
            </a:r>
            <a:endParaRPr lang="ru-RU" alt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altLang="ru-RU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Миф о </a:t>
            </a:r>
            <a:r>
              <a:rPr lang="ru-RU" altLang="ru-RU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</a:t>
            </a:r>
            <a:r>
              <a:rPr lang="ru-RU" altLang="ru-RU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авилонской башне</a:t>
            </a:r>
            <a:r>
              <a:rPr lang="ru-RU" altLang="ru-RU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altLang="ru-RU" sz="2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2" descr="C:\Users\Администратор\Desktop\Documents\MAI\1 course\Русский язык и культура речи\презентация 15.11.2022\Презентация из интернета\Вавилонская башн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07" y="2957155"/>
            <a:ext cx="4924800" cy="360126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В античном языкознании вопрос о происхождении языка был поставлен в рамках общих философских дискуссий о сущности языка. В греческой науке существовали две теории языка и его происхождения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• </a:t>
            </a:r>
            <a:r>
              <a:rPr lang="ru-RU" sz="2400" b="1" dirty="0" smtClean="0"/>
              <a:t>биологическая </a:t>
            </a:r>
            <a:r>
              <a:rPr lang="ru-RU" sz="2400" dirty="0" smtClean="0"/>
              <a:t>- </a:t>
            </a:r>
            <a:r>
              <a:rPr lang="ru-RU" sz="2400" dirty="0"/>
              <a:t>обусловленность возникновения языка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• </a:t>
            </a:r>
            <a:r>
              <a:rPr lang="ru-RU" sz="2400" b="1" dirty="0" smtClean="0"/>
              <a:t>искусственность</a:t>
            </a:r>
            <a:r>
              <a:rPr lang="ru-RU" sz="2400" dirty="0" smtClean="0"/>
              <a:t> - </a:t>
            </a:r>
            <a:r>
              <a:rPr lang="ru-RU" sz="2400" dirty="0"/>
              <a:t>сознательный характер возникновения языка в </a:t>
            </a:r>
            <a:r>
              <a:rPr lang="ru-RU" sz="2400" dirty="0" smtClean="0"/>
              <a:t>обществе</a:t>
            </a:r>
          </a:p>
          <a:p>
            <a:pPr algn="just"/>
            <a:r>
              <a:rPr lang="ru-RU" sz="2400" dirty="0"/>
              <a:t>Эти два борющихся направления продолжали существовать в европейской лингвистике </a:t>
            </a:r>
            <a:r>
              <a:rPr lang="ru-RU" sz="2400" b="1" dirty="0" smtClean="0">
                <a:solidFill>
                  <a:srgbClr val="FF0000"/>
                </a:solidFill>
              </a:rPr>
              <a:t>Средних </a:t>
            </a:r>
            <a:r>
              <a:rPr lang="ru-RU" sz="2400" b="1" dirty="0">
                <a:solidFill>
                  <a:srgbClr val="FF0000"/>
                </a:solidFill>
              </a:rPr>
              <a:t>веков</a:t>
            </a:r>
            <a:r>
              <a:rPr lang="ru-RU" sz="2400" dirty="0"/>
              <a:t> и </a:t>
            </a:r>
            <a:r>
              <a:rPr lang="ru-RU" sz="2400" b="1" dirty="0">
                <a:solidFill>
                  <a:srgbClr val="FF0000"/>
                </a:solidFill>
              </a:rPr>
              <a:t>Возрождения</a:t>
            </a:r>
            <a:r>
              <a:rPr lang="ru-RU" sz="2400" dirty="0"/>
              <a:t>, а затем и </a:t>
            </a:r>
            <a:r>
              <a:rPr lang="ru-RU" sz="2400" b="1" dirty="0">
                <a:solidFill>
                  <a:srgbClr val="FF0000"/>
                </a:solidFill>
              </a:rPr>
              <a:t>Нового времени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6057" y="907289"/>
            <a:ext cx="11277600" cy="732826"/>
          </a:xfrm>
          <a:prstGeom prst="rect">
            <a:avLst/>
          </a:prstGeom>
        </p:spPr>
        <p:txBody>
          <a:bodyPr vert="horz" lIns="0" rIns="0" bIns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+mn-lt"/>
              </a:rPr>
              <a:t>Введение в лингвистику «Основные Парадигмы»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09551" y="1143001"/>
            <a:ext cx="11639549" cy="5295900"/>
          </a:xfrm>
        </p:spPr>
        <p:txBody>
          <a:bodyPr>
            <a:normAutofit fontScale="25000" lnSpcReduction="20000"/>
          </a:bodyPr>
          <a:lstStyle/>
          <a:p>
            <a:pPr marL="533400" indent="-533400" algn="ctr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u="sng" dirty="0" smtClean="0">
                <a:solidFill>
                  <a:schemeClr val="tx1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Социальные гипотезы</a:t>
            </a:r>
          </a:p>
          <a:p>
            <a:pPr marL="723900" lvl="1" indent="-431800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dirty="0" smtClean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Гипотеза </a:t>
            </a:r>
            <a:r>
              <a:rPr lang="ru-RU" altLang="ru-RU" sz="9600" b="1" dirty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общественного </a:t>
            </a:r>
            <a:r>
              <a:rPr lang="ru-RU" altLang="ru-RU" sz="9600" b="1" dirty="0" smtClean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договора</a:t>
            </a:r>
            <a:endParaRPr lang="ru-RU" altLang="ru-RU" sz="9600" b="1" dirty="0">
              <a:solidFill>
                <a:srgbClr val="FF0000"/>
              </a:solidFill>
              <a:latin typeface="Constantia" panose="02030602050306030303" pitchFamily="18" charset="0"/>
              <a:ea typeface="Cambria Math" panose="02040503050406030204" pitchFamily="18" charset="0"/>
            </a:endParaRPr>
          </a:p>
          <a:p>
            <a:pPr marL="723900" lvl="1" indent="-431800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dirty="0">
                <a:solidFill>
                  <a:srgbClr val="92D05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Жестовая </a:t>
            </a:r>
            <a:r>
              <a:rPr lang="ru-RU" altLang="ru-RU" sz="9600" b="1" dirty="0">
                <a:solidFill>
                  <a:srgbClr val="92D05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теория</a:t>
            </a:r>
            <a:endParaRPr lang="ru-RU" altLang="ru-RU" sz="9600" b="1" dirty="0">
              <a:solidFill>
                <a:srgbClr val="92D050"/>
              </a:solidFill>
              <a:latin typeface="Constantia" panose="0203060205030603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23900" lvl="1" indent="-431800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dirty="0">
                <a:solidFill>
                  <a:srgbClr val="FFC00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Коллективистская гипотеза (теория трудовых выкриков</a:t>
            </a:r>
            <a:r>
              <a:rPr lang="ru-RU" altLang="ru-RU" sz="9600" b="1" dirty="0">
                <a:solidFill>
                  <a:srgbClr val="FFC00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ru-RU" altLang="ru-RU" sz="9600" b="1" dirty="0">
              <a:solidFill>
                <a:srgbClr val="FFC000"/>
              </a:solidFill>
              <a:latin typeface="Constantia" panose="0203060205030603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23900" lvl="1" indent="-431800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dirty="0">
                <a:solidFill>
                  <a:srgbClr val="0070C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Трудовая</a:t>
            </a:r>
            <a:r>
              <a:rPr lang="ru-RU" altLang="ru-RU" sz="9600" b="1" dirty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9600" b="1" dirty="0">
                <a:solidFill>
                  <a:srgbClr val="0070C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гипотеза</a:t>
            </a:r>
            <a:r>
              <a:rPr lang="ru-RU" altLang="ru-RU" sz="9600" b="1" dirty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9600" b="1" dirty="0">
                <a:solidFill>
                  <a:srgbClr val="0070C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Энгельса</a:t>
            </a:r>
            <a:endParaRPr lang="ru-RU" altLang="ru-RU" sz="9600" b="1" dirty="0">
              <a:solidFill>
                <a:srgbClr val="0070C0"/>
              </a:solidFill>
              <a:latin typeface="Constantia" panose="0203060205030603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23900" lvl="1" indent="-431800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dirty="0">
                <a:solidFill>
                  <a:schemeClr val="tx1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Гипотеза</a:t>
            </a:r>
            <a:r>
              <a:rPr lang="ru-RU" altLang="ru-RU" sz="9600" b="1" dirty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9600" b="1" dirty="0">
                <a:solidFill>
                  <a:schemeClr val="tx1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спонтанного</a:t>
            </a:r>
            <a:r>
              <a:rPr lang="ru-RU" altLang="ru-RU" sz="9600" b="1" dirty="0">
                <a:solidFill>
                  <a:srgbClr val="FF000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9600" b="1" dirty="0" smtClean="0">
                <a:solidFill>
                  <a:schemeClr val="tx1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скачка</a:t>
            </a:r>
          </a:p>
          <a:p>
            <a:pPr marL="514350" indent="-514350" algn="ctr">
              <a:lnSpc>
                <a:spcPct val="170000"/>
              </a:lnSpc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ru-RU" altLang="ru-RU" sz="9600" b="1" u="sng" dirty="0" smtClean="0">
                <a:solidFill>
                  <a:schemeClr val="tx1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Биологические гипотезы</a:t>
            </a:r>
            <a:endParaRPr lang="ru-RU" altLang="ru-RU" sz="9600" b="1" u="sng" dirty="0">
              <a:solidFill>
                <a:schemeClr val="tx1"/>
              </a:solidFill>
              <a:latin typeface="Constantia" panose="0203060205030603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6958" lvl="1" indent="-514350">
              <a:lnSpc>
                <a:spcPct val="17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ru-RU" altLang="ru-RU" sz="9600" b="1" dirty="0">
                <a:solidFill>
                  <a:srgbClr val="7030A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Звукоподражательная </a:t>
            </a:r>
            <a:r>
              <a:rPr lang="ru-RU" altLang="ru-RU" sz="9600" b="1" dirty="0">
                <a:solidFill>
                  <a:srgbClr val="7030A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гипотеза</a:t>
            </a:r>
            <a:endParaRPr lang="ru-RU" altLang="ru-RU" sz="9600" b="1" dirty="0">
              <a:solidFill>
                <a:srgbClr val="7030A0"/>
              </a:solidFill>
              <a:latin typeface="Constantia" panose="0203060205030603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6958" lvl="1" indent="-514350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ru-RU" altLang="ru-RU" sz="9600" b="1" dirty="0">
                <a:solidFill>
                  <a:srgbClr val="00B05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Междометная</a:t>
            </a:r>
            <a:r>
              <a:rPr lang="ru-RU" altLang="ru-RU" sz="9600" b="1" dirty="0">
                <a:solidFill>
                  <a:srgbClr val="00B050"/>
                </a:solidFill>
                <a:latin typeface="Constantia" panose="02030602050306030303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9600" b="1" dirty="0">
                <a:solidFill>
                  <a:srgbClr val="00B050"/>
                </a:solidFill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гипотеза</a:t>
            </a:r>
            <a:endParaRPr lang="ru-RU" altLang="ru-RU" sz="9600" b="1" dirty="0">
              <a:solidFill>
                <a:srgbClr val="00B050"/>
              </a:solidFill>
              <a:latin typeface="Constantia" panose="0203060205030603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RU" sz="2800" b="1" dirty="0"/>
          </a:p>
          <a:p>
            <a:pPr>
              <a:lnSpc>
                <a:spcPct val="80000"/>
              </a:lnSpc>
            </a:pPr>
            <a:endParaRPr lang="ru-RU" altLang="ru-RU" sz="2800" dirty="0"/>
          </a:p>
          <a:p>
            <a:pPr>
              <a:lnSpc>
                <a:spcPct val="80000"/>
              </a:lnSpc>
            </a:pPr>
            <a:endParaRPr lang="ru-RU" alt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929" y="236113"/>
            <a:ext cx="10354491" cy="810081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ru-RU" altLang="ru-RU" sz="4400" b="1" u="sng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◧ </a:t>
            </a:r>
            <a:r>
              <a:rPr lang="ru-RU" altLang="ru-RU" sz="4000" b="1" u="sng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Гипотезы</a:t>
            </a:r>
            <a:r>
              <a:rPr lang="ru-RU" altLang="ru-RU" sz="4400" b="1" u="sng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«Нового времени» ◧ </a:t>
            </a:r>
            <a:endParaRPr lang="ru-RU" altLang="ru-RU" sz="4400" b="1" u="sng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" y="455967"/>
            <a:ext cx="12134850" cy="1014331"/>
          </a:xfrm>
        </p:spPr>
        <p:txBody>
          <a:bodyPr anchor="ctr">
            <a:noAutofit/>
          </a:bodyPr>
          <a:lstStyle/>
          <a:p>
            <a:pPr algn="ctr"/>
            <a:r>
              <a:rPr lang="ru-RU" altLang="ru-RU" sz="36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Гипотеза </a:t>
            </a:r>
            <a:r>
              <a:rPr lang="ru-RU" altLang="ru-RU" sz="36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общественного (социального</a:t>
            </a:r>
            <a:r>
              <a:rPr lang="ru-RU" altLang="ru-RU" sz="3600" b="1" dirty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) договора</a:t>
            </a:r>
            <a:endParaRPr lang="ru-RU" sz="3600" b="1" dirty="0">
              <a:ln w="1905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675" y="1226887"/>
            <a:ext cx="7891235" cy="4895849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Первым философом, ясно сформулировавшим подробную теорию общественного договора, был Томас Гоббс (1588—1679). Согласно Гоббсу, жизнь людей в «естественном состоянии» была «одинокой, бедной, неприятной, жестокой и короткой». Это было состояние, где личный интерес, отсутствие прав и соглашений препятствовали развитию общества. Жизнь была «анархичной» — без управления и суверенности. Люди в «естественном состоянии» были аполитичны и асоциальны. Такое естественное состояние имеет следствием появление общественного </a:t>
            </a:r>
            <a:r>
              <a:rPr lang="ru-RU" sz="2000" dirty="0" smtClean="0"/>
              <a:t>договора</a:t>
            </a:r>
            <a:endParaRPr lang="ru-RU" sz="2000" dirty="0"/>
          </a:p>
          <a:p>
            <a:pPr algn="just"/>
            <a:r>
              <a:rPr lang="ru-RU" sz="2000" dirty="0"/>
              <a:t>Общественный договор был «событием», когда люди объединялись и отказывались от своих естественных прав так, чтобы другие смогли отказаться также и от своих (например, лицо А отказывается от права убить лицо Б, если лицо Б делает то же самое). Это привело к созданию общества и в </a:t>
            </a:r>
            <a:r>
              <a:rPr lang="ru-RU" sz="2000" dirty="0" smtClean="0"/>
              <a:t>дальнейшем</a:t>
            </a:r>
            <a:endParaRPr lang="ru-RU" sz="2000" dirty="0"/>
          </a:p>
        </p:txBody>
      </p:sp>
      <p:pic>
        <p:nvPicPr>
          <p:cNvPr id="5" name="Picture 2" descr="C:\Users\Администратор\Desktop\Documents\MAI\1 course\Русский язык и культура речи\презентация 15.11.2022\Презентация из интернета\Томас Гоббс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54" y="1470298"/>
            <a:ext cx="3697911" cy="417646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07" y="5841543"/>
            <a:ext cx="11429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государства или суверенного образования, которое должно было защищать возникшие новые права, регулирующие социальное взаимодействие. Таким образом, общество больше не находилось в состоянии анархии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98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831088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Теория жестов</a:t>
            </a:r>
            <a:endParaRPr lang="ru-RU" sz="4400" b="1" dirty="0">
              <a:ln w="1905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752600"/>
            <a:ext cx="695325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Все ученые подчеркивали особую роль в становлении человеческого сознания и звуковой речи «кинетического языка» – языка жестов и пантомимы. Основателем </a:t>
            </a:r>
            <a:r>
              <a:rPr lang="ru-RU" b="1" dirty="0"/>
              <a:t>теории происхождение языка из жестов</a:t>
            </a:r>
            <a:r>
              <a:rPr lang="ru-RU" dirty="0"/>
              <a:t> считают немецкого философа и психолога </a:t>
            </a:r>
            <a:r>
              <a:rPr lang="ru-RU" dirty="0" err="1"/>
              <a:t>В.Вундта</a:t>
            </a:r>
            <a:r>
              <a:rPr lang="ru-RU" dirty="0"/>
              <a:t>. Вундт считал, что первоначально существовало два языка – язык звуков и язык жестов. Постепенно звуковой язык совершенствуется, а язык жестов начинает играть вспомогательную роль</a:t>
            </a:r>
          </a:p>
        </p:txBody>
      </p:sp>
      <p:pic>
        <p:nvPicPr>
          <p:cNvPr id="5122" name="Picture 2" descr="C:\Users\Администратор\Desktop\Documents\MAI\1 course\Русский язык и культура речи\презентация 15.11.2022\Презентация из интернета\В. Вундт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48" y="1562100"/>
            <a:ext cx="3666352" cy="489225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40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831088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b="1" dirty="0" smtClean="0">
                <a:ln w="190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Теория жестов</a:t>
            </a:r>
            <a:endParaRPr lang="ru-RU" sz="4400" b="1" dirty="0">
              <a:ln w="1905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50" y="1666874"/>
            <a:ext cx="5867400" cy="47339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Все ученые подчеркивали особую роль в становлении человеческого сознания и звуковой речи «кинетического языка» – языка жестов и пантомимы. Основателем </a:t>
            </a:r>
            <a:r>
              <a:rPr lang="ru-RU" b="1" dirty="0"/>
              <a:t>теории происхождение языка из жестов</a:t>
            </a:r>
            <a:r>
              <a:rPr lang="ru-RU" dirty="0"/>
              <a:t> считают немецкого философа и психолога </a:t>
            </a:r>
            <a:r>
              <a:rPr lang="ru-RU" dirty="0" err="1"/>
              <a:t>В.Вундта</a:t>
            </a:r>
            <a:r>
              <a:rPr lang="ru-RU" dirty="0"/>
              <a:t>. Вундт считал, что первоначально существовало два языка – язык звуков и язык жестов. Постепенно звуковой язык совершенствуется, а язык жестов начинает играть вспомогательную роль</a:t>
            </a:r>
          </a:p>
        </p:txBody>
      </p:sp>
      <p:pic>
        <p:nvPicPr>
          <p:cNvPr id="6146" name="Picture 2" descr="C:\Users\Администратор\Desktop\Documents\MAI\1 course\Русский язык и культура речи\презентация 15.11.2022\Презентация из интернета\Русская азбука глухонемы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85975"/>
            <a:ext cx="5715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Техническая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1898</TotalTime>
  <Words>1050</Words>
  <Application>Microsoft Office PowerPoint</Application>
  <PresentationFormat>Произвольный</PresentationFormat>
  <Paragraphs>58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Изящная</vt:lpstr>
      <vt:lpstr>Техническая</vt:lpstr>
      <vt:lpstr>Поток</vt:lpstr>
      <vt:lpstr>Базовая</vt:lpstr>
      <vt:lpstr>Презентация PowerPoint</vt:lpstr>
      <vt:lpstr>Презентация PowerPoint</vt:lpstr>
      <vt:lpstr>РЕЛИГИОЗНЫЕ ТЕОРИИ</vt:lpstr>
      <vt:lpstr>РЕЛИГИОЗНЫЕ ТЕОРИИ</vt:lpstr>
      <vt:lpstr>Презентация PowerPoint</vt:lpstr>
      <vt:lpstr>◧ Гипотезы «Нового времени» ◧ </vt:lpstr>
      <vt:lpstr>Гипотеза общественного (социального) договора</vt:lpstr>
      <vt:lpstr>Теория жестов</vt:lpstr>
      <vt:lpstr>Теория жестов</vt:lpstr>
      <vt:lpstr>Коллективистская гипотеза  (теория трудовых выкриков)</vt:lpstr>
      <vt:lpstr> Трудовая гипотеза Маркса и Энгельса</vt:lpstr>
      <vt:lpstr>Гипотеза спонтанного скачка</vt:lpstr>
      <vt:lpstr>Биологические гипотезы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«Искусственные языки»</dc:title>
  <dc:creator>Пользователь</dc:creator>
  <cp:lastModifiedBy>ыы</cp:lastModifiedBy>
  <cp:revision>47</cp:revision>
  <dcterms:created xsi:type="dcterms:W3CDTF">2022-10-16T05:39:06Z</dcterms:created>
  <dcterms:modified xsi:type="dcterms:W3CDTF">2022-11-14T20:48:08Z</dcterms:modified>
</cp:coreProperties>
</file>