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B26-C996-4A0D-A2DE-D73F6F9D7A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D99E5-8BF7-488B-AC5D-EA17F2AB0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8314A6-92B7-4A12-9047-486B202364AA}"/>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5" name="Footer Placeholder 4">
            <a:extLst>
              <a:ext uri="{FF2B5EF4-FFF2-40B4-BE49-F238E27FC236}">
                <a16:creationId xmlns:a16="http://schemas.microsoft.com/office/drawing/2014/main" id="{3B143CDB-2E7B-4D2D-B46E-9FB08914D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E4C87-C3D6-4C93-A78D-07444B02E30B}"/>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388769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0FD-BF23-438C-973F-6E4C78D1E9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FD0EB-DAFB-4ACD-8E3C-1C5815CD5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3AE5F-C60F-4CCB-9EEF-E718C50BFC88}"/>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5" name="Footer Placeholder 4">
            <a:extLst>
              <a:ext uri="{FF2B5EF4-FFF2-40B4-BE49-F238E27FC236}">
                <a16:creationId xmlns:a16="http://schemas.microsoft.com/office/drawing/2014/main" id="{B714E7A2-9334-4F8E-8706-7AA1D4AC9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02FF8-FB29-491B-8A9D-82CB4423D8D2}"/>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290333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F382A-AF04-4C4D-9B85-4FB4F0C73A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DD689-8310-420C-A6BC-075EF30B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407AA-61D7-4A3E-966F-C56E867DB3BE}"/>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5" name="Footer Placeholder 4">
            <a:extLst>
              <a:ext uri="{FF2B5EF4-FFF2-40B4-BE49-F238E27FC236}">
                <a16:creationId xmlns:a16="http://schemas.microsoft.com/office/drawing/2014/main" id="{7CFE60F1-47A7-40BD-BEAC-9BFEBF9CF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F2370-5591-47F6-93FB-192ADF65AD1A}"/>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425176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58C0-8B2B-402B-BFB6-22B99AD19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A5A93-304E-4201-8B78-2FF3ACFFF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793C2-72AE-487E-B8D5-88B0E9AED087}"/>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5" name="Footer Placeholder 4">
            <a:extLst>
              <a:ext uri="{FF2B5EF4-FFF2-40B4-BE49-F238E27FC236}">
                <a16:creationId xmlns:a16="http://schemas.microsoft.com/office/drawing/2014/main" id="{425714AE-95CE-4C12-BC42-125241A18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33433-A663-4405-91A9-5346C4B20292}"/>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24914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B0B0-8159-4AF7-8461-EC18F0491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5045C-9ECB-4D73-BAD5-B53F6F076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E5F7A-F194-47D1-8EE3-455F6263C61E}"/>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5" name="Footer Placeholder 4">
            <a:extLst>
              <a:ext uri="{FF2B5EF4-FFF2-40B4-BE49-F238E27FC236}">
                <a16:creationId xmlns:a16="http://schemas.microsoft.com/office/drawing/2014/main" id="{662681D5-71A7-4F84-B83A-FB20A3265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9DB07-F9A9-40CC-90E5-9AAE94D45868}"/>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135702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38B4-092D-4EE4-B6D9-11C462105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07774-D4AB-4472-AD31-EC985D1D1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E13A4C-CDF6-433D-A9D1-34B971776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6729C3-D48F-4908-8494-29FF870DA5B7}"/>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6" name="Footer Placeholder 5">
            <a:extLst>
              <a:ext uri="{FF2B5EF4-FFF2-40B4-BE49-F238E27FC236}">
                <a16:creationId xmlns:a16="http://schemas.microsoft.com/office/drawing/2014/main" id="{81F8452B-F97A-488F-A0B3-759583882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85450-B53F-4034-AE8D-D282890FF1F9}"/>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37131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77C5-646A-489F-85CC-F714269E0A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63D53-3654-478B-90A5-7F6F6CB3B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3877F-28AD-4C33-9B53-AE6463DAC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9F1474-5776-45EB-AE58-6B24A09CEA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79034-C665-4096-B16E-57E5007323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EFC4C4-D50F-474B-9F2C-200902513A47}"/>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8" name="Footer Placeholder 7">
            <a:extLst>
              <a:ext uri="{FF2B5EF4-FFF2-40B4-BE49-F238E27FC236}">
                <a16:creationId xmlns:a16="http://schemas.microsoft.com/office/drawing/2014/main" id="{2B6A86CA-7E37-4764-B04F-5B202568A5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029B76-A6A5-4768-B86F-4B7EBAD26732}"/>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309761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5AAC-EE02-4C01-8EDE-2AD5DC229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BE63AA-F6FB-4A9A-8C59-E9A6889378C6}"/>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4" name="Footer Placeholder 3">
            <a:extLst>
              <a:ext uri="{FF2B5EF4-FFF2-40B4-BE49-F238E27FC236}">
                <a16:creationId xmlns:a16="http://schemas.microsoft.com/office/drawing/2014/main" id="{0EEC455C-024B-4447-9C9A-53D9EC25E6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2FBEA7-16B1-42E3-9491-ED7B0CF44AAC}"/>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150828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F6A5D-F6B9-46F5-91F1-0ECA35FA3E10}"/>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3" name="Footer Placeholder 2">
            <a:extLst>
              <a:ext uri="{FF2B5EF4-FFF2-40B4-BE49-F238E27FC236}">
                <a16:creationId xmlns:a16="http://schemas.microsoft.com/office/drawing/2014/main" id="{EA740F8F-A9B2-4917-B632-83258425C1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B9F9D-EF17-4555-B044-33213C731E03}"/>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279427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8A91-ADF0-4700-85D5-45DCA01B7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D03B67-22B0-4341-BCEC-106CED934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76E5EB-DFAA-4C9E-9689-13B0AC44E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F1CED-F2A5-4AC9-8CDF-BB69D89B1F6B}"/>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6" name="Footer Placeholder 5">
            <a:extLst>
              <a:ext uri="{FF2B5EF4-FFF2-40B4-BE49-F238E27FC236}">
                <a16:creationId xmlns:a16="http://schemas.microsoft.com/office/drawing/2014/main" id="{955ACB5E-1D1C-4749-A727-A3430158E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44F93-ACF2-4D6D-932E-B239F53B9DAE}"/>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416882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E3CD-DDE0-45B2-9394-B03A85B11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322DB-8B70-43CD-A399-CDF1B5B8C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4508B-E0E1-4C35-838F-A10DF7C25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B8434-093F-424B-8322-AC7E7E96C9F8}"/>
              </a:ext>
            </a:extLst>
          </p:cNvPr>
          <p:cNvSpPr>
            <a:spLocks noGrp="1"/>
          </p:cNvSpPr>
          <p:nvPr>
            <p:ph type="dt" sz="half" idx="10"/>
          </p:nvPr>
        </p:nvSpPr>
        <p:spPr/>
        <p:txBody>
          <a:bodyPr/>
          <a:lstStyle/>
          <a:p>
            <a:fld id="{6DCD55AD-CB5E-4725-8FB2-2EA21B687691}" type="datetimeFigureOut">
              <a:rPr lang="en-US" smtClean="0"/>
              <a:t>30-Nov-22</a:t>
            </a:fld>
            <a:endParaRPr lang="en-US"/>
          </a:p>
        </p:txBody>
      </p:sp>
      <p:sp>
        <p:nvSpPr>
          <p:cNvPr id="6" name="Footer Placeholder 5">
            <a:extLst>
              <a:ext uri="{FF2B5EF4-FFF2-40B4-BE49-F238E27FC236}">
                <a16:creationId xmlns:a16="http://schemas.microsoft.com/office/drawing/2014/main" id="{59D4120F-BA96-4DCE-B9FB-4CD332C61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3870A-5C33-40B1-A666-820194ECBD31}"/>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127899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E38E3-08D2-4C01-901B-E7B2527CF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9FE32E-9263-4B47-8A5B-3C1F3BEB0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685B8-EF5F-48B7-914E-14CB215D1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D55AD-CB5E-4725-8FB2-2EA21B687691}" type="datetimeFigureOut">
              <a:rPr lang="en-US" smtClean="0"/>
              <a:t>30-Nov-22</a:t>
            </a:fld>
            <a:endParaRPr lang="en-US"/>
          </a:p>
        </p:txBody>
      </p:sp>
      <p:sp>
        <p:nvSpPr>
          <p:cNvPr id="5" name="Footer Placeholder 4">
            <a:extLst>
              <a:ext uri="{FF2B5EF4-FFF2-40B4-BE49-F238E27FC236}">
                <a16:creationId xmlns:a16="http://schemas.microsoft.com/office/drawing/2014/main" id="{B6BEF91E-C4AC-4150-9BE5-DFC2C97AF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C9C8DF-4A12-4354-B3EB-E628D4FF8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C691-DE5A-4979-BDC8-F5D3764629A3}" type="slidenum">
              <a:rPr lang="en-US" smtClean="0"/>
              <a:t>‹#›</a:t>
            </a:fld>
            <a:endParaRPr lang="en-US"/>
          </a:p>
        </p:txBody>
      </p:sp>
    </p:spTree>
    <p:extLst>
      <p:ext uri="{BB962C8B-B14F-4D97-AF65-F5344CB8AC3E}">
        <p14:creationId xmlns:p14="http://schemas.microsoft.com/office/powerpoint/2010/main" val="1897104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Subtitle 2">
            <a:extLst>
              <a:ext uri="{FF2B5EF4-FFF2-40B4-BE49-F238E27FC236}">
                <a16:creationId xmlns:a16="http://schemas.microsoft.com/office/drawing/2014/main" id="{75362A1B-6CA7-40BE-957F-94321FAA7D76}"/>
              </a:ext>
            </a:extLst>
          </p:cNvPr>
          <p:cNvSpPr txBox="1">
            <a:spLocks/>
          </p:cNvSpPr>
          <p:nvPr/>
        </p:nvSpPr>
        <p:spPr>
          <a:xfrm>
            <a:off x="0" y="0"/>
            <a:ext cx="12192000" cy="6918387"/>
          </a:xfrm>
          <a:prstGeom prst="rect">
            <a:avLst/>
          </a:prstGeom>
          <a:solidFill>
            <a:schemeClr val="accent5">
              <a:lumMod val="40000"/>
              <a:lumOff val="60000"/>
            </a:schemeClr>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700" dirty="0">
              <a:solidFill>
                <a:schemeClr val="bg2">
                  <a:lumMod val="1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DDCB284-A320-4010-8973-224AACD065ED}"/>
              </a:ext>
            </a:extLst>
          </p:cNvPr>
          <p:cNvSpPr>
            <a:spLocks noGrp="1"/>
          </p:cNvSpPr>
          <p:nvPr>
            <p:ph type="subTitle" idx="1"/>
          </p:nvPr>
        </p:nvSpPr>
        <p:spPr>
          <a:xfrm>
            <a:off x="98197" y="71308"/>
            <a:ext cx="3441957" cy="3147881"/>
          </a:xfrm>
          <a:solidFill>
            <a:schemeClr val="bg1">
              <a:lumMod val="75000"/>
            </a:schemeClr>
          </a:solidFill>
        </p:spPr>
        <p:txBody>
          <a:bodyPr anchor="t">
            <a:normAutofit fontScale="92500" lnSpcReduction="10000"/>
          </a:bodyPr>
          <a:lstStyle/>
          <a:p>
            <a:pPr algn="l"/>
            <a:r>
              <a:rPr lang="en-US" sz="2100" u="sng" dirty="0">
                <a:solidFill>
                  <a:schemeClr val="bg2">
                    <a:lumMod val="10000"/>
                  </a:schemeClr>
                </a:solidFill>
                <a:latin typeface="Arial" panose="020B0604020202020204" pitchFamily="34" charset="0"/>
                <a:cs typeface="Arial" panose="020B0604020202020204" pitchFamily="34" charset="0"/>
              </a:rPr>
              <a:t>Main Data Fields:</a:t>
            </a:r>
          </a:p>
          <a:p>
            <a:pPr algn="l"/>
            <a:r>
              <a:rPr lang="en-US" sz="1400" b="1" dirty="0">
                <a:solidFill>
                  <a:schemeClr val="bg2">
                    <a:lumMod val="10000"/>
                  </a:schemeClr>
                </a:solidFill>
                <a:latin typeface="Arial" panose="020B0604020202020204" pitchFamily="34" charset="0"/>
                <a:cs typeface="Arial" panose="020B0604020202020204" pitchFamily="34" charset="0"/>
              </a:rPr>
              <a:t>id</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Int </a:t>
            </a:r>
            <a:r>
              <a:rPr lang="en-US" sz="1400" dirty="0">
                <a:solidFill>
                  <a:schemeClr val="bg2">
                    <a:lumMod val="10000"/>
                  </a:schemeClr>
                </a:solidFill>
                <a:latin typeface="Arial" panose="020B0604020202020204" pitchFamily="34" charset="0"/>
                <a:cs typeface="Arial" panose="020B0604020202020204" pitchFamily="34" charset="0"/>
              </a:rPr>
              <a:t>– Dropped</a:t>
            </a:r>
            <a:br>
              <a:rPr lang="en-US" sz="14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Unique identifier</a:t>
            </a:r>
          </a:p>
          <a:p>
            <a:pPr algn="l"/>
            <a:r>
              <a:rPr lang="en-US" sz="1400" b="1" dirty="0">
                <a:solidFill>
                  <a:schemeClr val="bg2">
                    <a:lumMod val="10000"/>
                  </a:schemeClr>
                </a:solidFill>
                <a:latin typeface="Arial" panose="020B0604020202020204" pitchFamily="34" charset="0"/>
                <a:cs typeface="Arial" panose="020B0604020202020204" pitchFamily="34" charset="0"/>
              </a:rPr>
              <a:t>date</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YYYY-MM-DD </a:t>
            </a:r>
            <a:r>
              <a:rPr lang="en-US" sz="1400" dirty="0">
                <a:solidFill>
                  <a:schemeClr val="bg2">
                    <a:lumMod val="10000"/>
                  </a:schemeClr>
                </a:solidFill>
                <a:latin typeface="Arial" panose="020B0604020202020204" pitchFamily="34" charset="0"/>
                <a:cs typeface="Arial" panose="020B0604020202020204" pitchFamily="34" charset="0"/>
              </a:rPr>
              <a:t>– Special processing*</a:t>
            </a:r>
            <a:br>
              <a:rPr lang="en-US" sz="1400" i="1"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from 2013 to 2017</a:t>
            </a:r>
          </a:p>
          <a:p>
            <a:pPr algn="l"/>
            <a:r>
              <a:rPr lang="en-US" sz="1400" b="1" dirty="0" err="1">
                <a:solidFill>
                  <a:schemeClr val="bg2">
                    <a:lumMod val="10000"/>
                  </a:schemeClr>
                </a:solidFill>
                <a:latin typeface="Arial" panose="020B0604020202020204" pitchFamily="34" charset="0"/>
                <a:cs typeface="Arial" panose="020B0604020202020204" pitchFamily="34" charset="0"/>
              </a:rPr>
              <a:t>store_nbr</a:t>
            </a:r>
            <a:r>
              <a:rPr lang="en-US" sz="1400" b="1"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Category </a:t>
            </a:r>
            <a:r>
              <a:rPr lang="en-US" sz="1400" dirty="0">
                <a:solidFill>
                  <a:schemeClr val="bg2">
                    <a:lumMod val="10000"/>
                  </a:schemeClr>
                </a:solidFill>
                <a:latin typeface="Arial" panose="020B0604020202020204" pitchFamily="34" charset="0"/>
                <a:cs typeface="Arial" panose="020B0604020202020204" pitchFamily="34" charset="0"/>
              </a:rPr>
              <a:t>– One-Hot Encoded</a:t>
            </a:r>
            <a:br>
              <a:rPr lang="en-US" sz="14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Identifier for the store items were sold at</a:t>
            </a:r>
          </a:p>
          <a:p>
            <a:pPr algn="l"/>
            <a:r>
              <a:rPr lang="en-US" sz="1400" b="1" dirty="0">
                <a:solidFill>
                  <a:schemeClr val="bg2">
                    <a:lumMod val="10000"/>
                  </a:schemeClr>
                </a:solidFill>
                <a:latin typeface="Arial" panose="020B0604020202020204" pitchFamily="34" charset="0"/>
                <a:cs typeface="Arial" panose="020B0604020202020204" pitchFamily="34" charset="0"/>
              </a:rPr>
              <a:t>family</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Category </a:t>
            </a:r>
            <a:r>
              <a:rPr lang="en-US" sz="1400" dirty="0">
                <a:solidFill>
                  <a:schemeClr val="bg2">
                    <a:lumMod val="10000"/>
                  </a:schemeClr>
                </a:solidFill>
                <a:latin typeface="Arial" panose="020B0604020202020204" pitchFamily="34" charset="0"/>
                <a:cs typeface="Arial" panose="020B0604020202020204" pitchFamily="34" charset="0"/>
              </a:rPr>
              <a:t>– One-Hot Encoded</a:t>
            </a:r>
            <a:br>
              <a:rPr lang="en-US" sz="1400" i="1"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The general type of product</a:t>
            </a:r>
            <a:br>
              <a:rPr lang="en-US" sz="14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E.g. hardware, deli</a:t>
            </a:r>
          </a:p>
          <a:p>
            <a:pPr algn="l"/>
            <a:r>
              <a:rPr lang="en-US" sz="1400" b="1" dirty="0">
                <a:solidFill>
                  <a:schemeClr val="bg2">
                    <a:lumMod val="10000"/>
                  </a:schemeClr>
                </a:solidFill>
                <a:latin typeface="Arial" panose="020B0604020202020204" pitchFamily="34" charset="0"/>
                <a:cs typeface="Arial" panose="020B0604020202020204" pitchFamily="34" charset="0"/>
              </a:rPr>
              <a:t>sales</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Float </a:t>
            </a:r>
            <a:r>
              <a:rPr lang="en-US" sz="1400" dirty="0">
                <a:solidFill>
                  <a:schemeClr val="bg2">
                    <a:lumMod val="10000"/>
                  </a:schemeClr>
                </a:solidFill>
                <a:latin typeface="Arial" panose="020B0604020202020204" pitchFamily="34" charset="0"/>
                <a:cs typeface="Arial" panose="020B0604020202020204" pitchFamily="34" charset="0"/>
              </a:rPr>
              <a:t>– Target</a:t>
            </a:r>
            <a:br>
              <a:rPr lang="en-US" sz="1400" i="1"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Amount of product sold, varies by product</a:t>
            </a:r>
          </a:p>
          <a:p>
            <a:pPr algn="l"/>
            <a:r>
              <a:rPr lang="en-US" sz="1400" b="1" dirty="0" err="1">
                <a:solidFill>
                  <a:schemeClr val="bg2">
                    <a:lumMod val="10000"/>
                  </a:schemeClr>
                </a:solidFill>
                <a:latin typeface="Arial" panose="020B0604020202020204" pitchFamily="34" charset="0"/>
                <a:cs typeface="Arial" panose="020B0604020202020204" pitchFamily="34" charset="0"/>
              </a:rPr>
              <a:t>onpromotion</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Boolean </a:t>
            </a:r>
            <a:r>
              <a:rPr lang="en-US" sz="1400" dirty="0">
                <a:solidFill>
                  <a:schemeClr val="bg2">
                    <a:lumMod val="10000"/>
                  </a:schemeClr>
                </a:solidFill>
                <a:latin typeface="Arial" panose="020B0604020202020204" pitchFamily="34" charset="0"/>
                <a:cs typeface="Arial" panose="020B0604020202020204" pitchFamily="34" charset="0"/>
              </a:rPr>
              <a:t>– Passthrough</a:t>
            </a:r>
            <a:endParaRPr lang="en-US" sz="1400" i="1" dirty="0">
              <a:solidFill>
                <a:schemeClr val="bg2">
                  <a:lumMod val="1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5" name="Subtitle 2">
                <a:extLst>
                  <a:ext uri="{FF2B5EF4-FFF2-40B4-BE49-F238E27FC236}">
                    <a16:creationId xmlns:a16="http://schemas.microsoft.com/office/drawing/2014/main" id="{E8715A6B-C7D3-4924-8AB9-A182F1810018}"/>
                  </a:ext>
                </a:extLst>
              </p:cNvPr>
              <p:cNvSpPr txBox="1">
                <a:spLocks/>
              </p:cNvSpPr>
              <p:nvPr/>
            </p:nvSpPr>
            <p:spPr>
              <a:xfrm>
                <a:off x="9337624" y="2710351"/>
                <a:ext cx="2756177" cy="3690449"/>
              </a:xfrm>
              <a:prstGeom prst="rect">
                <a:avLst/>
              </a:prstGeom>
              <a:solidFill>
                <a:schemeClr val="bg1">
                  <a:lumMod val="75000"/>
                </a:schemeClr>
              </a:solidFill>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100" u="sng" dirty="0">
                    <a:solidFill>
                      <a:schemeClr val="bg2">
                        <a:lumMod val="10000"/>
                      </a:schemeClr>
                    </a:solidFill>
                    <a:latin typeface="Arial" panose="020B0604020202020204" pitchFamily="34" charset="0"/>
                    <a:cs typeface="Arial" panose="020B0604020202020204" pitchFamily="34" charset="0"/>
                  </a:rPr>
                  <a:t>Evaluation Metric</a:t>
                </a:r>
                <a:r>
                  <a:rPr lang="en-US" sz="1800" dirty="0">
                    <a:solidFill>
                      <a:schemeClr val="bg2">
                        <a:lumMod val="10000"/>
                      </a:schemeClr>
                    </a:solidFill>
                    <a:latin typeface="Arial" panose="020B0604020202020204" pitchFamily="34" charset="0"/>
                    <a:cs typeface="Arial" panose="020B0604020202020204" pitchFamily="34" charset="0"/>
                  </a:rPr>
                  <a:t>:</a:t>
                </a:r>
              </a:p>
              <a:p>
                <a:pPr algn="l"/>
                <a:r>
                  <a:rPr lang="en-US" sz="1200" dirty="0">
                    <a:solidFill>
                      <a:schemeClr val="bg2">
                        <a:lumMod val="10000"/>
                      </a:schemeClr>
                    </a:solidFill>
                    <a:latin typeface="Arial" panose="020B0604020202020204" pitchFamily="34" charset="0"/>
                    <a:cs typeface="Arial" panose="020B0604020202020204" pitchFamily="34" charset="0"/>
                  </a:rPr>
                  <a:t>Root Mean Squared Logarithmic Error</a:t>
                </a:r>
              </a:p>
              <a:p>
                <a:pPr algn="l"/>
                <a:endParaRPr lang="en-US" sz="700" i="1" dirty="0">
                  <a:solidFill>
                    <a:schemeClr val="bg2">
                      <a:lumMod val="10000"/>
                    </a:schemeClr>
                  </a:solidFill>
                  <a:latin typeface="Arial" panose="020B0604020202020204" pitchFamily="34" charset="0"/>
                  <a:cs typeface="Arial" panose="020B0604020202020204" pitchFamily="34" charset="0"/>
                </a:endParaRPr>
              </a:p>
              <a:p>
                <a:pPr algn="l"/>
                <a14:m>
                  <m:oMathPara xmlns:m="http://schemas.openxmlformats.org/officeDocument/2006/math">
                    <m:oMathParaPr>
                      <m:jc m:val="left"/>
                    </m:oMathParaPr>
                    <m:oMath xmlns:m="http://schemas.openxmlformats.org/officeDocument/2006/math">
                      <m:rad>
                        <m:radPr>
                          <m:degHide m:val="on"/>
                          <m:ctrlPr>
                            <a:rPr lang="en-US" sz="1200" i="1">
                              <a:solidFill>
                                <a:schemeClr val="bg2">
                                  <a:lumMod val="10000"/>
                                </a:schemeClr>
                              </a:solidFill>
                              <a:latin typeface="Cambria Math" panose="02040503050406030204" pitchFamily="18" charset="0"/>
                            </a:rPr>
                          </m:ctrlPr>
                        </m:radPr>
                        <m:deg/>
                        <m:e>
                          <m:f>
                            <m:fPr>
                              <m:ctrlPr>
                                <a:rPr lang="en-US" sz="1200" i="1">
                                  <a:solidFill>
                                    <a:schemeClr val="bg2">
                                      <a:lumMod val="10000"/>
                                    </a:schemeClr>
                                  </a:solidFill>
                                  <a:latin typeface="Cambria Math" panose="02040503050406030204" pitchFamily="18" charset="0"/>
                                </a:rPr>
                              </m:ctrlPr>
                            </m:fPr>
                            <m:num>
                              <m:r>
                                <a:rPr lang="en-US" sz="1200" i="1">
                                  <a:solidFill>
                                    <a:schemeClr val="bg2">
                                      <a:lumMod val="10000"/>
                                    </a:schemeClr>
                                  </a:solidFill>
                                  <a:latin typeface="Cambria Math" panose="02040503050406030204" pitchFamily="18" charset="0"/>
                                </a:rPr>
                                <m:t>1</m:t>
                              </m:r>
                            </m:num>
                            <m:den>
                              <m:r>
                                <a:rPr lang="en-US" sz="1200" i="1">
                                  <a:solidFill>
                                    <a:schemeClr val="bg2">
                                      <a:lumMod val="10000"/>
                                    </a:schemeClr>
                                  </a:solidFill>
                                  <a:latin typeface="Cambria Math" panose="02040503050406030204" pitchFamily="18" charset="0"/>
                                </a:rPr>
                                <m:t>𝑛</m:t>
                              </m:r>
                            </m:den>
                          </m:f>
                          <m:r>
                            <a:rPr lang="en-US" sz="1200" i="1">
                              <a:solidFill>
                                <a:schemeClr val="bg2">
                                  <a:lumMod val="10000"/>
                                </a:schemeClr>
                              </a:solidFill>
                              <a:latin typeface="Cambria Math" panose="02040503050406030204" pitchFamily="18" charset="0"/>
                            </a:rPr>
                            <m:t>+</m:t>
                          </m:r>
                          <m:d>
                            <m:dPr>
                              <m:ctrlPr>
                                <a:rPr lang="en-US" sz="1200" i="1">
                                  <a:solidFill>
                                    <a:schemeClr val="bg2">
                                      <a:lumMod val="10000"/>
                                    </a:schemeClr>
                                  </a:solidFill>
                                  <a:latin typeface="Cambria Math" panose="02040503050406030204" pitchFamily="18" charset="0"/>
                                </a:rPr>
                              </m:ctrlPr>
                            </m:dPr>
                            <m:e>
                              <m:nary>
                                <m:naryPr>
                                  <m:chr m:val="∑"/>
                                  <m:ctrlPr>
                                    <a:rPr lang="en-US" sz="1200" i="1">
                                      <a:solidFill>
                                        <a:schemeClr val="bg2">
                                          <a:lumMod val="10000"/>
                                        </a:schemeClr>
                                      </a:solidFill>
                                      <a:latin typeface="Cambria Math" panose="02040503050406030204" pitchFamily="18" charset="0"/>
                                    </a:rPr>
                                  </m:ctrlPr>
                                </m:naryPr>
                                <m:sub>
                                  <m:r>
                                    <m:rPr>
                                      <m:brk m:alnAt="23"/>
                                    </m:rPr>
                                    <a:rPr lang="en-US" sz="1200" i="1">
                                      <a:solidFill>
                                        <a:schemeClr val="bg2">
                                          <a:lumMod val="10000"/>
                                        </a:schemeClr>
                                      </a:solidFill>
                                      <a:latin typeface="Cambria Math" panose="02040503050406030204" pitchFamily="18" charset="0"/>
                                    </a:rPr>
                                    <m:t>𝑖</m:t>
                                  </m:r>
                                  <m:r>
                                    <a:rPr lang="en-US" sz="1200" i="1">
                                      <a:solidFill>
                                        <a:schemeClr val="bg2">
                                          <a:lumMod val="10000"/>
                                        </a:schemeClr>
                                      </a:solidFill>
                                      <a:latin typeface="Cambria Math" panose="02040503050406030204" pitchFamily="18" charset="0"/>
                                    </a:rPr>
                                    <m:t>=1</m:t>
                                  </m:r>
                                </m:sub>
                                <m:sup>
                                  <m:r>
                                    <a:rPr lang="en-US" sz="1200" i="1">
                                      <a:solidFill>
                                        <a:schemeClr val="bg2">
                                          <a:lumMod val="10000"/>
                                        </a:schemeClr>
                                      </a:solidFill>
                                      <a:latin typeface="Cambria Math" panose="02040503050406030204" pitchFamily="18" charset="0"/>
                                    </a:rPr>
                                    <m:t>𝑛</m:t>
                                  </m:r>
                                </m:sup>
                                <m:e>
                                  <m:func>
                                    <m:funcPr>
                                      <m:ctrlPr>
                                        <a:rPr lang="en-US" sz="1200" i="1">
                                          <a:solidFill>
                                            <a:schemeClr val="bg2">
                                              <a:lumMod val="10000"/>
                                            </a:schemeClr>
                                          </a:solidFill>
                                          <a:latin typeface="Cambria Math" panose="02040503050406030204" pitchFamily="18" charset="0"/>
                                        </a:rPr>
                                      </m:ctrlPr>
                                    </m:funcPr>
                                    <m:fName>
                                      <m:r>
                                        <a:rPr lang="en-US" sz="1200">
                                          <a:solidFill>
                                            <a:schemeClr val="bg2">
                                              <a:lumMod val="10000"/>
                                            </a:schemeClr>
                                          </a:solidFill>
                                          <a:latin typeface="Cambria Math" panose="02040503050406030204" pitchFamily="18" charset="0"/>
                                        </a:rPr>
                                        <m:t>(</m:t>
                                      </m:r>
                                      <m:r>
                                        <m:rPr>
                                          <m:sty m:val="p"/>
                                        </m:rPr>
                                        <a:rPr lang="en-US" sz="1200">
                                          <a:solidFill>
                                            <a:schemeClr val="bg2">
                                              <a:lumMod val="10000"/>
                                            </a:schemeClr>
                                          </a:solidFill>
                                          <a:latin typeface="Cambria Math" panose="02040503050406030204" pitchFamily="18" charset="0"/>
                                        </a:rPr>
                                        <m:t>log</m:t>
                                      </m:r>
                                    </m:fName>
                                    <m:e>
                                      <m:d>
                                        <m:dPr>
                                          <m:ctrlPr>
                                            <a:rPr lang="en-US" sz="1200" i="1">
                                              <a:solidFill>
                                                <a:schemeClr val="bg2">
                                                  <a:lumMod val="10000"/>
                                                </a:schemeClr>
                                              </a:solidFill>
                                              <a:latin typeface="Cambria Math" panose="02040503050406030204" pitchFamily="18" charset="0"/>
                                            </a:rPr>
                                          </m:ctrlPr>
                                        </m:dPr>
                                        <m:e>
                                          <m:r>
                                            <a:rPr lang="en-US" sz="1200" i="1">
                                              <a:solidFill>
                                                <a:schemeClr val="bg2">
                                                  <a:lumMod val="10000"/>
                                                </a:schemeClr>
                                              </a:solidFill>
                                              <a:latin typeface="Cambria Math" panose="02040503050406030204" pitchFamily="18" charset="0"/>
                                            </a:rPr>
                                            <m:t>1+</m:t>
                                          </m:r>
                                          <m:sSub>
                                            <m:sSubPr>
                                              <m:ctrlPr>
                                                <a:rPr lang="en-US" sz="1200" i="1">
                                                  <a:solidFill>
                                                    <a:schemeClr val="bg2">
                                                      <a:lumMod val="10000"/>
                                                    </a:schemeClr>
                                                  </a:solidFill>
                                                  <a:latin typeface="Cambria Math" panose="02040503050406030204" pitchFamily="18" charset="0"/>
                                                </a:rPr>
                                              </m:ctrlPr>
                                            </m:sSubPr>
                                            <m:e>
                                              <m:acc>
                                                <m:accPr>
                                                  <m:chr m:val="̅"/>
                                                  <m:ctrlPr>
                                                    <a:rPr lang="en-US" sz="1200" i="1">
                                                      <a:solidFill>
                                                        <a:schemeClr val="bg2">
                                                          <a:lumMod val="10000"/>
                                                        </a:schemeClr>
                                                      </a:solidFill>
                                                      <a:latin typeface="Cambria Math" panose="02040503050406030204" pitchFamily="18" charset="0"/>
                                                    </a:rPr>
                                                  </m:ctrlPr>
                                                </m:accPr>
                                                <m:e>
                                                  <m:r>
                                                    <a:rPr lang="en-US" sz="1200" i="1">
                                                      <a:solidFill>
                                                        <a:schemeClr val="bg2">
                                                          <a:lumMod val="10000"/>
                                                        </a:schemeClr>
                                                      </a:solidFill>
                                                      <a:latin typeface="Cambria Math" panose="02040503050406030204" pitchFamily="18" charset="0"/>
                                                    </a:rPr>
                                                    <m:t>𝑦</m:t>
                                                  </m:r>
                                                </m:e>
                                              </m:acc>
                                            </m:e>
                                            <m:sub>
                                              <m:r>
                                                <a:rPr lang="en-US" sz="1200" i="1">
                                                  <a:solidFill>
                                                    <a:schemeClr val="bg2">
                                                      <a:lumMod val="10000"/>
                                                    </a:schemeClr>
                                                  </a:solidFill>
                                                  <a:latin typeface="Cambria Math" panose="02040503050406030204" pitchFamily="18" charset="0"/>
                                                </a:rPr>
                                                <m:t>𝑖</m:t>
                                              </m:r>
                                            </m:sub>
                                          </m:sSub>
                                        </m:e>
                                      </m:d>
                                    </m:e>
                                  </m:func>
                                  <m:r>
                                    <a:rPr lang="en-US" sz="1200" i="1">
                                      <a:solidFill>
                                        <a:schemeClr val="bg2">
                                          <a:lumMod val="10000"/>
                                        </a:schemeClr>
                                      </a:solidFill>
                                      <a:latin typeface="Cambria Math" panose="02040503050406030204" pitchFamily="18" charset="0"/>
                                    </a:rPr>
                                    <m:t>+</m:t>
                                  </m:r>
                                  <m:func>
                                    <m:funcPr>
                                      <m:ctrlPr>
                                        <a:rPr lang="en-US" sz="1200" i="1">
                                          <a:solidFill>
                                            <a:schemeClr val="bg2">
                                              <a:lumMod val="10000"/>
                                            </a:schemeClr>
                                          </a:solidFill>
                                          <a:latin typeface="Cambria Math" panose="02040503050406030204" pitchFamily="18" charset="0"/>
                                        </a:rPr>
                                      </m:ctrlPr>
                                    </m:funcPr>
                                    <m:fName>
                                      <m:r>
                                        <m:rPr>
                                          <m:sty m:val="p"/>
                                        </m:rPr>
                                        <a:rPr lang="en-US" sz="1200">
                                          <a:solidFill>
                                            <a:schemeClr val="bg2">
                                              <a:lumMod val="10000"/>
                                            </a:schemeClr>
                                          </a:solidFill>
                                          <a:latin typeface="Cambria Math" panose="02040503050406030204" pitchFamily="18" charset="0"/>
                                        </a:rPr>
                                        <m:t>log</m:t>
                                      </m:r>
                                    </m:fName>
                                    <m:e>
                                      <m:sSup>
                                        <m:sSupPr>
                                          <m:ctrlPr>
                                            <a:rPr lang="en-US" sz="1200" i="1">
                                              <a:solidFill>
                                                <a:schemeClr val="bg2">
                                                  <a:lumMod val="10000"/>
                                                </a:schemeClr>
                                              </a:solidFill>
                                              <a:latin typeface="Cambria Math" panose="02040503050406030204" pitchFamily="18" charset="0"/>
                                            </a:rPr>
                                          </m:ctrlPr>
                                        </m:sSupPr>
                                        <m:e>
                                          <m:d>
                                            <m:dPr>
                                              <m:ctrlPr>
                                                <a:rPr lang="en-US" sz="1200" i="1">
                                                  <a:solidFill>
                                                    <a:schemeClr val="bg2">
                                                      <a:lumMod val="10000"/>
                                                    </a:schemeClr>
                                                  </a:solidFill>
                                                  <a:latin typeface="Cambria Math" panose="02040503050406030204" pitchFamily="18" charset="0"/>
                                                </a:rPr>
                                              </m:ctrlPr>
                                            </m:dPr>
                                            <m:e>
                                              <m:r>
                                                <a:rPr lang="en-US" sz="1200" i="1">
                                                  <a:solidFill>
                                                    <a:schemeClr val="bg2">
                                                      <a:lumMod val="10000"/>
                                                    </a:schemeClr>
                                                  </a:solidFill>
                                                  <a:latin typeface="Cambria Math" panose="02040503050406030204" pitchFamily="18" charset="0"/>
                                                </a:rPr>
                                                <m:t>1+</m:t>
                                              </m:r>
                                              <m:sSub>
                                                <m:sSubPr>
                                                  <m:ctrlPr>
                                                    <a:rPr lang="en-US" sz="1200" i="1">
                                                      <a:solidFill>
                                                        <a:schemeClr val="bg2">
                                                          <a:lumMod val="10000"/>
                                                        </a:schemeClr>
                                                      </a:solidFill>
                                                      <a:latin typeface="Cambria Math" panose="02040503050406030204" pitchFamily="18" charset="0"/>
                                                    </a:rPr>
                                                  </m:ctrlPr>
                                                </m:sSubPr>
                                                <m:e>
                                                  <m:r>
                                                    <a:rPr lang="en-US" sz="1200" i="1">
                                                      <a:solidFill>
                                                        <a:schemeClr val="bg2">
                                                          <a:lumMod val="10000"/>
                                                        </a:schemeClr>
                                                      </a:solidFill>
                                                      <a:latin typeface="Cambria Math" panose="02040503050406030204" pitchFamily="18" charset="0"/>
                                                    </a:rPr>
                                                    <m:t>𝑦</m:t>
                                                  </m:r>
                                                </m:e>
                                                <m:sub>
                                                  <m:r>
                                                    <a:rPr lang="en-US" sz="1200" i="1">
                                                      <a:solidFill>
                                                        <a:schemeClr val="bg2">
                                                          <a:lumMod val="10000"/>
                                                        </a:schemeClr>
                                                      </a:solidFill>
                                                      <a:latin typeface="Cambria Math" panose="02040503050406030204" pitchFamily="18" charset="0"/>
                                                    </a:rPr>
                                                    <m:t>𝑖</m:t>
                                                  </m:r>
                                                </m:sub>
                                              </m:sSub>
                                            </m:e>
                                          </m:d>
                                          <m:r>
                                            <a:rPr lang="en-US" sz="1200" i="1">
                                              <a:solidFill>
                                                <a:schemeClr val="bg2">
                                                  <a:lumMod val="10000"/>
                                                </a:schemeClr>
                                              </a:solidFill>
                                              <a:latin typeface="Cambria Math" panose="02040503050406030204" pitchFamily="18" charset="0"/>
                                            </a:rPr>
                                            <m:t>)</m:t>
                                          </m:r>
                                        </m:e>
                                        <m:sup>
                                          <m:r>
                                            <a:rPr lang="en-US" sz="1200" i="1">
                                              <a:solidFill>
                                                <a:schemeClr val="bg2">
                                                  <a:lumMod val="10000"/>
                                                </a:schemeClr>
                                              </a:solidFill>
                                              <a:latin typeface="Cambria Math" panose="02040503050406030204" pitchFamily="18" charset="0"/>
                                            </a:rPr>
                                            <m:t>2</m:t>
                                          </m:r>
                                        </m:sup>
                                      </m:sSup>
                                    </m:e>
                                  </m:func>
                                </m:e>
                              </m:nary>
                            </m:e>
                          </m:d>
                        </m:e>
                      </m:rad>
                    </m:oMath>
                  </m:oMathPara>
                </a14:m>
                <a:endParaRPr lang="en-US" sz="1500" dirty="0">
                  <a:solidFill>
                    <a:schemeClr val="bg2">
                      <a:lumMod val="10000"/>
                    </a:schemeClr>
                  </a:solidFill>
                  <a:latin typeface="Arial" panose="020B0604020202020204" pitchFamily="34" charset="0"/>
                  <a:cs typeface="Arial" panose="020B0604020202020204" pitchFamily="34" charset="0"/>
                </a:endParaRPr>
              </a:p>
              <a:p>
                <a:pPr algn="l"/>
                <a:endParaRPr lang="en-US" sz="400" dirty="0">
                  <a:solidFill>
                    <a:schemeClr val="bg2">
                      <a:lumMod val="10000"/>
                    </a:schemeClr>
                  </a:solidFill>
                  <a:latin typeface="Arial" panose="020B0604020202020204" pitchFamily="34" charset="0"/>
                  <a:cs typeface="Arial" panose="020B0604020202020204" pitchFamily="34" charset="0"/>
                </a:endParaRPr>
              </a:p>
              <a:p>
                <a:pPr algn="l"/>
                <a:r>
                  <a:rPr lang="en-US" sz="1700" u="sng" dirty="0">
                    <a:solidFill>
                      <a:schemeClr val="bg2">
                        <a:lumMod val="10000"/>
                      </a:schemeClr>
                    </a:solidFill>
                    <a:latin typeface="Arial" panose="020B0604020202020204" pitchFamily="34" charset="0"/>
                    <a:cs typeface="Arial" panose="020B0604020202020204" pitchFamily="34" charset="0"/>
                  </a:rPr>
                  <a:t>Scores (lower is better)</a:t>
                </a:r>
                <a:r>
                  <a:rPr lang="en-US" sz="1700" dirty="0">
                    <a:solidFill>
                      <a:schemeClr val="bg2">
                        <a:lumMod val="10000"/>
                      </a:schemeClr>
                    </a:solidFill>
                    <a:latin typeface="Arial" panose="020B0604020202020204" pitchFamily="34" charset="0"/>
                    <a:cs typeface="Arial" panose="020B0604020202020204" pitchFamily="34" charset="0"/>
                  </a:rPr>
                  <a:t>:</a:t>
                </a:r>
              </a:p>
              <a:p>
                <a:pPr algn="l"/>
                <a:r>
                  <a:rPr lang="en-US" sz="1300" dirty="0">
                    <a:solidFill>
                      <a:schemeClr val="bg2">
                        <a:lumMod val="10000"/>
                      </a:schemeClr>
                    </a:solidFill>
                    <a:latin typeface="Arial" panose="020B0604020202020204" pitchFamily="34" charset="0"/>
                    <a:cs typeface="Arial" panose="020B0604020202020204" pitchFamily="34" charset="0"/>
                  </a:rPr>
                  <a:t>Dummy: 		4.37969</a:t>
                </a:r>
              </a:p>
              <a:p>
                <a:pPr algn="l"/>
                <a:r>
                  <a:rPr lang="en-US" sz="1300" dirty="0">
                    <a:solidFill>
                      <a:schemeClr val="bg2">
                        <a:lumMod val="10000"/>
                      </a:schemeClr>
                    </a:solidFill>
                    <a:latin typeface="Arial" panose="020B0604020202020204" pitchFamily="34" charset="0"/>
                    <a:cs typeface="Arial" panose="020B0604020202020204" pitchFamily="34" charset="0"/>
                  </a:rPr>
                  <a:t>Linear Regressor+: 	2.15884</a:t>
                </a:r>
              </a:p>
              <a:p>
                <a:pPr algn="l"/>
                <a:r>
                  <a:rPr lang="en-US" sz="1300" dirty="0">
                    <a:solidFill>
                      <a:schemeClr val="bg2">
                        <a:lumMod val="10000"/>
                      </a:schemeClr>
                    </a:solidFill>
                    <a:latin typeface="Arial" panose="020B0604020202020204" pitchFamily="34" charset="0"/>
                    <a:cs typeface="Arial" panose="020B0604020202020204" pitchFamily="34" charset="0"/>
                  </a:rPr>
                  <a:t>Linear Regressor: 	1.66704</a:t>
                </a:r>
              </a:p>
              <a:p>
                <a:pPr algn="l"/>
                <a:r>
                  <a:rPr lang="en-US" sz="1300" dirty="0" err="1">
                    <a:solidFill>
                      <a:schemeClr val="bg2">
                        <a:lumMod val="10000"/>
                      </a:schemeClr>
                    </a:solidFill>
                    <a:latin typeface="Arial" panose="020B0604020202020204" pitchFamily="34" charset="0"/>
                    <a:cs typeface="Arial" panose="020B0604020202020204" pitchFamily="34" charset="0"/>
                  </a:rPr>
                  <a:t>CatBoost</a:t>
                </a:r>
                <a:r>
                  <a:rPr lang="en-US" sz="1300" dirty="0">
                    <a:solidFill>
                      <a:schemeClr val="bg2">
                        <a:lumMod val="10000"/>
                      </a:schemeClr>
                    </a:solidFill>
                    <a:latin typeface="Arial" panose="020B0604020202020204" pitchFamily="34" charset="0"/>
                    <a:cs typeface="Arial" panose="020B0604020202020204" pitchFamily="34" charset="0"/>
                  </a:rPr>
                  <a:t>: 		1.52782</a:t>
                </a:r>
              </a:p>
              <a:p>
                <a:pPr algn="l"/>
                <a:r>
                  <a:rPr lang="en-US" sz="1300" dirty="0" err="1">
                    <a:solidFill>
                      <a:schemeClr val="bg2">
                        <a:lumMod val="10000"/>
                      </a:schemeClr>
                    </a:solidFill>
                    <a:latin typeface="Arial" panose="020B0604020202020204" pitchFamily="34" charset="0"/>
                    <a:cs typeface="Arial" panose="020B0604020202020204" pitchFamily="34" charset="0"/>
                  </a:rPr>
                  <a:t>CatBoost</a:t>
                </a:r>
                <a:r>
                  <a:rPr lang="en-US" sz="1300" dirty="0">
                    <a:solidFill>
                      <a:schemeClr val="bg2">
                        <a:lumMod val="10000"/>
                      </a:schemeClr>
                    </a:solidFill>
                    <a:latin typeface="Arial" panose="020B0604020202020204" pitchFamily="34" charset="0"/>
                    <a:cs typeface="Arial" panose="020B0604020202020204" pitchFamily="34" charset="0"/>
                  </a:rPr>
                  <a:t> + Linear Reg.: 	0.91495</a:t>
                </a:r>
              </a:p>
              <a:p>
                <a:pPr algn="l"/>
                <a:r>
                  <a:rPr lang="en-US" sz="1300" dirty="0">
                    <a:solidFill>
                      <a:schemeClr val="bg2">
                        <a:lumMod val="10000"/>
                      </a:schemeClr>
                    </a:solidFill>
                    <a:latin typeface="Arial" panose="020B0604020202020204" pitchFamily="34" charset="0"/>
                    <a:cs typeface="Arial" panose="020B0604020202020204" pitchFamily="34" charset="0"/>
                  </a:rPr>
                  <a:t>2017 Data Only: 	0.81687</a:t>
                </a:r>
              </a:p>
              <a:p>
                <a:pPr algn="l"/>
                <a:r>
                  <a:rPr lang="en-US" sz="1300" dirty="0">
                    <a:solidFill>
                      <a:schemeClr val="bg2">
                        <a:lumMod val="10000"/>
                      </a:schemeClr>
                    </a:solidFill>
                    <a:latin typeface="Arial" panose="020B0604020202020204" pitchFamily="34" charset="0"/>
                    <a:cs typeface="Arial" panose="020B0604020202020204" pitchFamily="34" charset="0"/>
                  </a:rPr>
                  <a:t>Data Process 2: 	0.54769</a:t>
                </a:r>
              </a:p>
              <a:p>
                <a:pPr algn="l"/>
                <a:endParaRPr lang="en-US" sz="1300" dirty="0">
                  <a:solidFill>
                    <a:schemeClr val="bg2">
                      <a:lumMod val="10000"/>
                    </a:schemeClr>
                  </a:solidFill>
                  <a:latin typeface="Arial" panose="020B0604020202020204" pitchFamily="34" charset="0"/>
                  <a:cs typeface="Arial" panose="020B0604020202020204" pitchFamily="34" charset="0"/>
                </a:endParaRPr>
              </a:p>
            </p:txBody>
          </p:sp>
        </mc:Choice>
        <mc:Fallback xmlns="">
          <p:sp>
            <p:nvSpPr>
              <p:cNvPr id="25" name="Subtitle 2">
                <a:extLst>
                  <a:ext uri="{FF2B5EF4-FFF2-40B4-BE49-F238E27FC236}">
                    <a16:creationId xmlns:a16="http://schemas.microsoft.com/office/drawing/2014/main" id="{E8715A6B-C7D3-4924-8AB9-A182F1810018}"/>
                  </a:ext>
                </a:extLst>
              </p:cNvPr>
              <p:cNvSpPr txBox="1">
                <a:spLocks noRot="1" noChangeAspect="1" noMove="1" noResize="1" noEditPoints="1" noAdjustHandles="1" noChangeArrowheads="1" noChangeShapeType="1" noTextEdit="1"/>
              </p:cNvSpPr>
              <p:nvPr/>
            </p:nvSpPr>
            <p:spPr>
              <a:xfrm>
                <a:off x="9337624" y="2710351"/>
                <a:ext cx="2756177" cy="3690449"/>
              </a:xfrm>
              <a:prstGeom prst="rect">
                <a:avLst/>
              </a:prstGeom>
              <a:blipFill>
                <a:blip r:embed="rId2"/>
                <a:stretch>
                  <a:fillRect l="-2212" t="-3140"/>
                </a:stretch>
              </a:blipFill>
            </p:spPr>
            <p:txBody>
              <a:bodyPr/>
              <a:lstStyle/>
              <a:p>
                <a:r>
                  <a:rPr lang="en-US">
                    <a:noFill/>
                  </a:rPr>
                  <a:t> </a:t>
                </a:r>
              </a:p>
            </p:txBody>
          </p:sp>
        </mc:Fallback>
      </mc:AlternateContent>
      <p:sp>
        <p:nvSpPr>
          <p:cNvPr id="27" name="Subtitle 2">
            <a:extLst>
              <a:ext uri="{FF2B5EF4-FFF2-40B4-BE49-F238E27FC236}">
                <a16:creationId xmlns:a16="http://schemas.microsoft.com/office/drawing/2014/main" id="{805633AB-60E9-459E-9153-47F98CF2BD10}"/>
              </a:ext>
            </a:extLst>
          </p:cNvPr>
          <p:cNvSpPr txBox="1">
            <a:spLocks/>
          </p:cNvSpPr>
          <p:nvPr/>
        </p:nvSpPr>
        <p:spPr>
          <a:xfrm>
            <a:off x="98197" y="3341169"/>
            <a:ext cx="3441957" cy="3059612"/>
          </a:xfrm>
          <a:prstGeom prst="rect">
            <a:avLst/>
          </a:prstGeom>
          <a:solidFill>
            <a:schemeClr val="bg1">
              <a:lumMod val="75000"/>
            </a:schemeClr>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u="sng" dirty="0">
                <a:solidFill>
                  <a:schemeClr val="bg2">
                    <a:lumMod val="10000"/>
                  </a:schemeClr>
                </a:solidFill>
                <a:latin typeface="Arial" panose="020B0604020202020204" pitchFamily="34" charset="0"/>
                <a:cs typeface="Arial" panose="020B0604020202020204" pitchFamily="34" charset="0"/>
              </a:rPr>
              <a:t>Other Included Datasets</a:t>
            </a:r>
            <a:r>
              <a:rPr lang="en-US" sz="1800" dirty="0">
                <a:solidFill>
                  <a:schemeClr val="bg2">
                    <a:lumMod val="10000"/>
                  </a:schemeClr>
                </a:solidFill>
                <a:latin typeface="Arial" panose="020B0604020202020204" pitchFamily="34" charset="0"/>
                <a:cs typeface="Arial" panose="020B0604020202020204" pitchFamily="34" charset="0"/>
              </a:rPr>
              <a:t>:</a:t>
            </a:r>
          </a:p>
          <a:p>
            <a:pPr algn="l"/>
            <a:r>
              <a:rPr lang="en-US" sz="1300" b="1" dirty="0">
                <a:solidFill>
                  <a:schemeClr val="bg2">
                    <a:lumMod val="10000"/>
                  </a:schemeClr>
                </a:solidFill>
                <a:latin typeface="Arial" panose="020B0604020202020204" pitchFamily="34" charset="0"/>
                <a:cs typeface="Arial" panose="020B0604020202020204" pitchFamily="34" charset="0"/>
              </a:rPr>
              <a:t>Oil Prices </a:t>
            </a:r>
            <a:r>
              <a:rPr lang="en-US" sz="1300" dirty="0">
                <a:solidFill>
                  <a:schemeClr val="bg2">
                    <a:lumMod val="10000"/>
                  </a:schemeClr>
                </a:solidFill>
                <a:latin typeface="Arial" panose="020B0604020202020204" pitchFamily="34" charset="0"/>
                <a:cs typeface="Arial" panose="020B0604020202020204" pitchFamily="34" charset="0"/>
              </a:rPr>
              <a:t>(Unused)</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Ecuador’s economy heavily relies on oil trade, influencing market prices</a:t>
            </a:r>
            <a:endParaRPr lang="en-US" sz="1300" b="1" dirty="0">
              <a:solidFill>
                <a:schemeClr val="bg2">
                  <a:lumMod val="10000"/>
                </a:schemeClr>
              </a:solidFill>
              <a:latin typeface="Arial" panose="020B0604020202020204" pitchFamily="34" charset="0"/>
              <a:cs typeface="Arial" panose="020B0604020202020204" pitchFamily="34" charset="0"/>
            </a:endParaRPr>
          </a:p>
          <a:p>
            <a:pPr algn="l"/>
            <a:r>
              <a:rPr lang="en-US" sz="1300" b="1" dirty="0">
                <a:solidFill>
                  <a:schemeClr val="bg2">
                    <a:lumMod val="10000"/>
                  </a:schemeClr>
                </a:solidFill>
                <a:latin typeface="Arial" panose="020B0604020202020204" pitchFamily="34" charset="0"/>
                <a:cs typeface="Arial" panose="020B0604020202020204" pitchFamily="34" charset="0"/>
              </a:rPr>
              <a:t>Holiday Events </a:t>
            </a:r>
            <a:r>
              <a:rPr lang="en-US" sz="1300" dirty="0">
                <a:solidFill>
                  <a:schemeClr val="bg2">
                    <a:lumMod val="10000"/>
                  </a:schemeClr>
                </a:solidFill>
                <a:latin typeface="Arial" panose="020B0604020202020204" pitchFamily="34" charset="0"/>
                <a:cs typeface="Arial" panose="020B0604020202020204" pitchFamily="34" charset="0"/>
              </a:rPr>
              <a:t>(Used in trends dataset)</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Any local or national holidays that likely influence sales and other transaction data</a:t>
            </a:r>
            <a:endParaRPr lang="en-US" sz="1300" b="1" dirty="0">
              <a:solidFill>
                <a:schemeClr val="bg2">
                  <a:lumMod val="10000"/>
                </a:schemeClr>
              </a:solidFill>
              <a:latin typeface="Arial" panose="020B0604020202020204" pitchFamily="34" charset="0"/>
              <a:cs typeface="Arial" panose="020B0604020202020204" pitchFamily="34" charset="0"/>
            </a:endParaRPr>
          </a:p>
          <a:p>
            <a:pPr algn="l"/>
            <a:r>
              <a:rPr lang="en-US" sz="1300" b="1" dirty="0">
                <a:solidFill>
                  <a:schemeClr val="bg2">
                    <a:lumMod val="10000"/>
                  </a:schemeClr>
                </a:solidFill>
                <a:latin typeface="Arial" panose="020B0604020202020204" pitchFamily="34" charset="0"/>
                <a:cs typeface="Arial" panose="020B0604020202020204" pitchFamily="34" charset="0"/>
              </a:rPr>
              <a:t>Transactions </a:t>
            </a:r>
            <a:r>
              <a:rPr lang="en-US" sz="1300" dirty="0">
                <a:solidFill>
                  <a:schemeClr val="bg2">
                    <a:lumMod val="10000"/>
                  </a:schemeClr>
                </a:solidFill>
                <a:latin typeface="Arial" panose="020B0604020202020204" pitchFamily="34" charset="0"/>
                <a:cs typeface="Arial" panose="020B0604020202020204" pitchFamily="34" charset="0"/>
              </a:rPr>
              <a:t>(Used in exploration only)</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General sales trends for each store, useful for normalizing sales numbers per store</a:t>
            </a:r>
            <a:endParaRPr lang="en-US" sz="1300" b="1" dirty="0">
              <a:solidFill>
                <a:schemeClr val="bg2">
                  <a:lumMod val="10000"/>
                </a:schemeClr>
              </a:solidFill>
              <a:latin typeface="Arial" panose="020B0604020202020204" pitchFamily="34" charset="0"/>
              <a:cs typeface="Arial" panose="020B0604020202020204" pitchFamily="34" charset="0"/>
            </a:endParaRPr>
          </a:p>
          <a:p>
            <a:pPr algn="l"/>
            <a:r>
              <a:rPr lang="en-US" sz="1300" b="1" dirty="0">
                <a:solidFill>
                  <a:schemeClr val="bg2">
                    <a:lumMod val="10000"/>
                  </a:schemeClr>
                </a:solidFill>
                <a:latin typeface="Arial" panose="020B0604020202020204" pitchFamily="34" charset="0"/>
                <a:cs typeface="Arial" panose="020B0604020202020204" pitchFamily="34" charset="0"/>
              </a:rPr>
              <a:t>Stores </a:t>
            </a:r>
            <a:r>
              <a:rPr lang="en-US" sz="1300" dirty="0">
                <a:solidFill>
                  <a:schemeClr val="bg2">
                    <a:lumMod val="10000"/>
                  </a:schemeClr>
                </a:solidFill>
                <a:latin typeface="Arial" panose="020B0604020202020204" pitchFamily="34" charset="0"/>
                <a:cs typeface="Arial" panose="020B0604020202020204" pitchFamily="34" charset="0"/>
              </a:rPr>
              <a:t>(Used in categorical dataset)</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Location, size, dates of operation, and other logistical information about each store</a:t>
            </a:r>
            <a:endParaRPr lang="en-US" sz="1300" b="1" dirty="0">
              <a:solidFill>
                <a:schemeClr val="bg2">
                  <a:lumMod val="10000"/>
                </a:schemeClr>
              </a:solidFill>
              <a:latin typeface="Arial" panose="020B0604020202020204" pitchFamily="34" charset="0"/>
              <a:cs typeface="Arial" panose="020B0604020202020204" pitchFamily="34" charset="0"/>
            </a:endParaRPr>
          </a:p>
        </p:txBody>
      </p:sp>
      <p:sp>
        <p:nvSpPr>
          <p:cNvPr id="28" name="Subtitle 2">
            <a:extLst>
              <a:ext uri="{FF2B5EF4-FFF2-40B4-BE49-F238E27FC236}">
                <a16:creationId xmlns:a16="http://schemas.microsoft.com/office/drawing/2014/main" id="{C5F4B2D7-5E67-4C53-A4F3-DF41CF893BBC}"/>
              </a:ext>
            </a:extLst>
          </p:cNvPr>
          <p:cNvSpPr txBox="1">
            <a:spLocks/>
          </p:cNvSpPr>
          <p:nvPr/>
        </p:nvSpPr>
        <p:spPr>
          <a:xfrm>
            <a:off x="3638351" y="2710351"/>
            <a:ext cx="2756177" cy="2620370"/>
          </a:xfrm>
          <a:prstGeom prst="rect">
            <a:avLst/>
          </a:prstGeom>
          <a:solidFill>
            <a:schemeClr val="bg1">
              <a:lumMod val="75000"/>
            </a:schemeClr>
          </a:solidFill>
        </p:spPr>
        <p:txBody>
          <a:bodyPr vert="horz" lIns="91440" tIns="45720" rIns="91440" bIns="45720" rtlCol="0" anchor="t">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7600" u="sng" dirty="0">
                <a:solidFill>
                  <a:schemeClr val="bg2">
                    <a:lumMod val="10000"/>
                  </a:schemeClr>
                </a:solidFill>
                <a:latin typeface="Arial" panose="020B0604020202020204" pitchFamily="34" charset="0"/>
                <a:cs typeface="Arial" panose="020B0604020202020204" pitchFamily="34" charset="0"/>
              </a:rPr>
              <a:t>Preprocessing</a:t>
            </a:r>
            <a:r>
              <a:rPr lang="en-US" sz="7600" dirty="0">
                <a:solidFill>
                  <a:schemeClr val="bg2">
                    <a:lumMod val="10000"/>
                  </a:schemeClr>
                </a:solidFill>
                <a:latin typeface="Arial" panose="020B0604020202020204" pitchFamily="34" charset="0"/>
                <a:cs typeface="Arial" panose="020B0604020202020204" pitchFamily="34" charset="0"/>
              </a:rPr>
              <a:t>:</a:t>
            </a:r>
          </a:p>
          <a:p>
            <a:pPr algn="l"/>
            <a:r>
              <a:rPr lang="en-US" sz="5200" dirty="0">
                <a:solidFill>
                  <a:schemeClr val="bg2">
                    <a:lumMod val="10000"/>
                  </a:schemeClr>
                </a:solidFill>
                <a:latin typeface="Arial" panose="020B0604020202020204" pitchFamily="34" charset="0"/>
                <a:cs typeface="Arial" panose="020B0604020202020204" pitchFamily="34" charset="0"/>
              </a:rPr>
              <a:t>*Calendar functions (see </a:t>
            </a:r>
            <a:r>
              <a:rPr lang="en-US" sz="5200" dirty="0" err="1">
                <a:solidFill>
                  <a:schemeClr val="bg2">
                    <a:lumMod val="10000"/>
                  </a:schemeClr>
                </a:solidFill>
                <a:latin typeface="Arial" panose="020B0604020202020204" pitchFamily="34" charset="0"/>
                <a:cs typeface="Arial" panose="020B0604020202020204" pitchFamily="34" charset="0"/>
              </a:rPr>
              <a:t>CalendarFourier</a:t>
            </a:r>
            <a:r>
              <a:rPr lang="en-US" sz="5200" dirty="0">
                <a:solidFill>
                  <a:schemeClr val="bg2">
                    <a:lumMod val="10000"/>
                  </a:schemeClr>
                </a:solidFill>
                <a:latin typeface="Arial" panose="020B0604020202020204" pitchFamily="34" charset="0"/>
                <a:cs typeface="Arial" panose="020B0604020202020204" pitchFamily="34" charset="0"/>
              </a:rPr>
              <a:t>() and </a:t>
            </a:r>
            <a:r>
              <a:rPr lang="en-US" sz="5200" dirty="0" err="1">
                <a:solidFill>
                  <a:schemeClr val="bg2">
                    <a:lumMod val="10000"/>
                  </a:schemeClr>
                </a:solidFill>
                <a:latin typeface="Arial" panose="020B0604020202020204" pitchFamily="34" charset="0"/>
                <a:cs typeface="Arial" panose="020B0604020202020204" pitchFamily="34" charset="0"/>
              </a:rPr>
              <a:t>DeterministicProcess</a:t>
            </a:r>
            <a:r>
              <a:rPr lang="en-US" sz="5200" dirty="0">
                <a:solidFill>
                  <a:schemeClr val="bg2">
                    <a:lumMod val="10000"/>
                  </a:schemeClr>
                </a:solidFill>
                <a:latin typeface="Arial" panose="020B0604020202020204" pitchFamily="34" charset="0"/>
                <a:cs typeface="Arial" panose="020B0604020202020204" pitchFamily="34" charset="0"/>
              </a:rPr>
              <a:t>() from </a:t>
            </a:r>
            <a:r>
              <a:rPr lang="en-US" sz="5200" dirty="0" err="1">
                <a:solidFill>
                  <a:schemeClr val="bg2">
                    <a:lumMod val="10000"/>
                  </a:schemeClr>
                </a:solidFill>
                <a:latin typeface="Arial" panose="020B0604020202020204" pitchFamily="34" charset="0"/>
                <a:cs typeface="Arial" panose="020B0604020202020204" pitchFamily="34" charset="0"/>
              </a:rPr>
              <a:t>statsmodels</a:t>
            </a:r>
            <a:r>
              <a:rPr lang="en-US" sz="5200" dirty="0">
                <a:solidFill>
                  <a:schemeClr val="bg2">
                    <a:lumMod val="10000"/>
                  </a:schemeClr>
                </a:solidFill>
                <a:latin typeface="Arial" panose="020B0604020202020204" pitchFamily="34" charset="0"/>
                <a:cs typeface="Arial" panose="020B0604020202020204" pitchFamily="34" charset="0"/>
              </a:rPr>
              <a:t> for seasonal processing) were used to correlate holidays and general seasonal trends with dates in the training dataset. This became the trends dataset.</a:t>
            </a:r>
          </a:p>
          <a:p>
            <a:pPr algn="l"/>
            <a:r>
              <a:rPr lang="en-US" sz="5200" dirty="0">
                <a:solidFill>
                  <a:schemeClr val="bg2">
                    <a:lumMod val="10000"/>
                  </a:schemeClr>
                </a:solidFill>
                <a:latin typeface="Arial" panose="020B0604020202020204" pitchFamily="34" charset="0"/>
                <a:cs typeface="Arial" panose="020B0604020202020204" pitchFamily="34" charset="0"/>
              </a:rPr>
              <a:t>The original (processed, see top left)  categorical dataset, in conjunction with the trends dataset, was used to train and test the best performing models (see Data Process 2).</a:t>
            </a:r>
          </a:p>
          <a:p>
            <a:pPr algn="l"/>
            <a:endParaRPr lang="en-US" sz="3100" dirty="0">
              <a:solidFill>
                <a:schemeClr val="bg2">
                  <a:lumMod val="10000"/>
                </a:schemeClr>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B7F45D5D-04B6-4EF3-9B19-7662FDCE21B6}"/>
              </a:ext>
            </a:extLst>
          </p:cNvPr>
          <p:cNvSpPr txBox="1">
            <a:spLocks/>
          </p:cNvSpPr>
          <p:nvPr/>
        </p:nvSpPr>
        <p:spPr>
          <a:xfrm>
            <a:off x="3638351" y="5422406"/>
            <a:ext cx="5601074" cy="978370"/>
          </a:xfrm>
          <a:prstGeom prst="rect">
            <a:avLst/>
          </a:prstGeom>
          <a:solidFill>
            <a:schemeClr val="bg1">
              <a:lumMod val="75000"/>
            </a:schemeClr>
          </a:solidFill>
        </p:spPr>
        <p:txBody>
          <a:bodyPr vert="horz" lIns="91440" tIns="45720" rIns="91440" bIns="45720" rtlCol="0" anchor="t">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500" u="sng" dirty="0">
                <a:solidFill>
                  <a:schemeClr val="bg2">
                    <a:lumMod val="10000"/>
                  </a:schemeClr>
                </a:solidFill>
                <a:latin typeface="Arial" panose="020B0604020202020204" pitchFamily="34" charset="0"/>
                <a:cs typeface="Arial" panose="020B0604020202020204" pitchFamily="34" charset="0"/>
              </a:rPr>
              <a:t>Anomalous Data</a:t>
            </a:r>
            <a:r>
              <a:rPr lang="en-US" sz="3500" dirty="0">
                <a:solidFill>
                  <a:schemeClr val="bg2">
                    <a:lumMod val="10000"/>
                  </a:schemeClr>
                </a:solidFill>
                <a:latin typeface="Arial" panose="020B0604020202020204" pitchFamily="34" charset="0"/>
                <a:cs typeface="Arial" panose="020B0604020202020204" pitchFamily="34" charset="0"/>
              </a:rPr>
              <a:t>:</a:t>
            </a:r>
          </a:p>
          <a:p>
            <a:pPr algn="l"/>
            <a:r>
              <a:rPr lang="en-US" sz="1900" dirty="0">
                <a:solidFill>
                  <a:schemeClr val="bg2">
                    <a:lumMod val="10000"/>
                  </a:schemeClr>
                </a:solidFill>
                <a:latin typeface="Arial" panose="020B0604020202020204" pitchFamily="34" charset="0"/>
                <a:cs typeface="Arial" panose="020B0604020202020204" pitchFamily="34" charset="0"/>
              </a:rPr>
              <a:t>A major earthquake struck Ecuador on April 16, 2016 which effected sales prices for the subsequent weeks.</a:t>
            </a:r>
          </a:p>
          <a:p>
            <a:pPr algn="l"/>
            <a:r>
              <a:rPr lang="en-US" sz="1900" dirty="0">
                <a:solidFill>
                  <a:schemeClr val="bg2">
                    <a:lumMod val="10000"/>
                  </a:schemeClr>
                </a:solidFill>
                <a:latin typeface="Arial" panose="020B0604020202020204" pitchFamily="34" charset="0"/>
                <a:cs typeface="Arial" panose="020B0604020202020204" pitchFamily="34" charset="0"/>
              </a:rPr>
              <a:t>We tested with a smaller and more recent set of data (see 2017 Data Only model) to see the effect on the model’s performance.</a:t>
            </a:r>
          </a:p>
        </p:txBody>
      </p:sp>
      <p:sp>
        <p:nvSpPr>
          <p:cNvPr id="30" name="Title 1">
            <a:extLst>
              <a:ext uri="{FF2B5EF4-FFF2-40B4-BE49-F238E27FC236}">
                <a16:creationId xmlns:a16="http://schemas.microsoft.com/office/drawing/2014/main" id="{5F9659AD-4E67-419D-A158-EA131C7DE220}"/>
              </a:ext>
            </a:extLst>
          </p:cNvPr>
          <p:cNvSpPr txBox="1">
            <a:spLocks/>
          </p:cNvSpPr>
          <p:nvPr/>
        </p:nvSpPr>
        <p:spPr>
          <a:xfrm>
            <a:off x="8464492" y="6520888"/>
            <a:ext cx="3142235" cy="336693"/>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000" dirty="0">
                <a:solidFill>
                  <a:schemeClr val="tx2"/>
                </a:solidFill>
              </a:rPr>
              <a:t>Corbin Park, Charisse Spencer</a:t>
            </a:r>
          </a:p>
        </p:txBody>
      </p:sp>
      <p:sp>
        <p:nvSpPr>
          <p:cNvPr id="26" name="Subtitle 2">
            <a:extLst>
              <a:ext uri="{FF2B5EF4-FFF2-40B4-BE49-F238E27FC236}">
                <a16:creationId xmlns:a16="http://schemas.microsoft.com/office/drawing/2014/main" id="{1508142D-7CC5-4AA0-A0F1-1DEFE1AF6B39}"/>
              </a:ext>
            </a:extLst>
          </p:cNvPr>
          <p:cNvSpPr txBox="1">
            <a:spLocks/>
          </p:cNvSpPr>
          <p:nvPr/>
        </p:nvSpPr>
        <p:spPr>
          <a:xfrm>
            <a:off x="3638351" y="71308"/>
            <a:ext cx="8455450" cy="2563540"/>
          </a:xfrm>
          <a:prstGeom prst="rect">
            <a:avLst/>
          </a:prstGeom>
          <a:solidFill>
            <a:schemeClr val="bg1">
              <a:lumMod val="75000"/>
            </a:schemeClr>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900" u="sng" dirty="0">
                <a:solidFill>
                  <a:schemeClr val="bg2">
                    <a:lumMod val="10000"/>
                  </a:schemeClr>
                </a:solidFill>
                <a:latin typeface="Arial" panose="020B0604020202020204" pitchFamily="34" charset="0"/>
                <a:cs typeface="Arial" panose="020B0604020202020204" pitchFamily="34" charset="0"/>
              </a:rPr>
              <a:t>Data Exploration</a:t>
            </a:r>
            <a:r>
              <a:rPr lang="en-US" sz="1800" dirty="0">
                <a:solidFill>
                  <a:schemeClr val="bg2">
                    <a:lumMod val="10000"/>
                  </a:schemeClr>
                </a:solidFill>
                <a:latin typeface="Arial" panose="020B0604020202020204" pitchFamily="34" charset="0"/>
                <a:cs typeface="Arial" panose="020B0604020202020204" pitchFamily="34" charset="0"/>
              </a:rPr>
              <a:t>:</a:t>
            </a:r>
          </a:p>
          <a:p>
            <a:pPr algn="l"/>
            <a:endParaRPr lang="en-US" sz="1800" dirty="0">
              <a:solidFill>
                <a:schemeClr val="bg2">
                  <a:lumMod val="1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E60D0D2-FDB2-4163-BC30-9B9362C2CD19}"/>
              </a:ext>
            </a:extLst>
          </p:cNvPr>
          <p:cNvPicPr>
            <a:picLocks noChangeAspect="1"/>
          </p:cNvPicPr>
          <p:nvPr/>
        </p:nvPicPr>
        <p:blipFill rotWithShape="1">
          <a:blip r:embed="rId3"/>
          <a:srcRect t="4079" r="1814"/>
          <a:stretch/>
        </p:blipFill>
        <p:spPr>
          <a:xfrm>
            <a:off x="7894498" y="750634"/>
            <a:ext cx="4107624" cy="1792530"/>
          </a:xfrm>
          <a:prstGeom prst="rect">
            <a:avLst/>
          </a:prstGeom>
        </p:spPr>
      </p:pic>
      <p:pic>
        <p:nvPicPr>
          <p:cNvPr id="11" name="Picture 10">
            <a:extLst>
              <a:ext uri="{FF2B5EF4-FFF2-40B4-BE49-F238E27FC236}">
                <a16:creationId xmlns:a16="http://schemas.microsoft.com/office/drawing/2014/main" id="{F43ED723-CE35-4CD0-A309-3B98896D78C8}"/>
              </a:ext>
            </a:extLst>
          </p:cNvPr>
          <p:cNvPicPr>
            <a:picLocks noChangeAspect="1"/>
          </p:cNvPicPr>
          <p:nvPr/>
        </p:nvPicPr>
        <p:blipFill rotWithShape="1">
          <a:blip r:embed="rId4"/>
          <a:srcRect l="-1" t="3309" r="1814"/>
          <a:stretch/>
        </p:blipFill>
        <p:spPr>
          <a:xfrm>
            <a:off x="3736549" y="771524"/>
            <a:ext cx="4059752" cy="1771639"/>
          </a:xfrm>
          <a:prstGeom prst="rect">
            <a:avLst/>
          </a:prstGeom>
        </p:spPr>
      </p:pic>
      <p:sp>
        <p:nvSpPr>
          <p:cNvPr id="32" name="Title 1">
            <a:extLst>
              <a:ext uri="{FF2B5EF4-FFF2-40B4-BE49-F238E27FC236}">
                <a16:creationId xmlns:a16="http://schemas.microsoft.com/office/drawing/2014/main" id="{366B7C2E-6D19-4C5C-83DA-BA2268B7B2C8}"/>
              </a:ext>
            </a:extLst>
          </p:cNvPr>
          <p:cNvSpPr txBox="1">
            <a:spLocks/>
          </p:cNvSpPr>
          <p:nvPr/>
        </p:nvSpPr>
        <p:spPr>
          <a:xfrm>
            <a:off x="840441" y="6531780"/>
            <a:ext cx="3230521" cy="254912"/>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chemeClr val="tx2"/>
                </a:solidFill>
              </a:rPr>
              <a:t>USU CS 4320: Machine Learning, Fall 2022</a:t>
            </a:r>
          </a:p>
        </p:txBody>
      </p:sp>
      <p:sp>
        <p:nvSpPr>
          <p:cNvPr id="33" name="Title 1">
            <a:extLst>
              <a:ext uri="{FF2B5EF4-FFF2-40B4-BE49-F238E27FC236}">
                <a16:creationId xmlns:a16="http://schemas.microsoft.com/office/drawing/2014/main" id="{87F835D3-D3BF-4FD7-ACE8-AA11C8C2EE9E}"/>
              </a:ext>
            </a:extLst>
          </p:cNvPr>
          <p:cNvSpPr txBox="1">
            <a:spLocks/>
          </p:cNvSpPr>
          <p:nvPr/>
        </p:nvSpPr>
        <p:spPr>
          <a:xfrm>
            <a:off x="3982675" y="6476303"/>
            <a:ext cx="4481817" cy="442084"/>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solidFill>
              </a:rPr>
              <a:t>Store Sales in Ecuador</a:t>
            </a:r>
          </a:p>
        </p:txBody>
      </p:sp>
      <p:cxnSp>
        <p:nvCxnSpPr>
          <p:cNvPr id="38" name="Straight Connector 37">
            <a:extLst>
              <a:ext uri="{FF2B5EF4-FFF2-40B4-BE49-F238E27FC236}">
                <a16:creationId xmlns:a16="http://schemas.microsoft.com/office/drawing/2014/main" id="{6B2BF58A-E16F-4A83-8041-E675668988C9}"/>
              </a:ext>
            </a:extLst>
          </p:cNvPr>
          <p:cNvCxnSpPr>
            <a:cxnSpLocks/>
          </p:cNvCxnSpPr>
          <p:nvPr/>
        </p:nvCxnSpPr>
        <p:spPr>
          <a:xfrm flipV="1">
            <a:off x="914400" y="6476303"/>
            <a:ext cx="10628851" cy="16776"/>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FAF5D3B9-6468-4C7A-B203-EF84BFC7C8DE}"/>
              </a:ext>
            </a:extLst>
          </p:cNvPr>
          <p:cNvSpPr txBox="1">
            <a:spLocks/>
          </p:cNvSpPr>
          <p:nvPr/>
        </p:nvSpPr>
        <p:spPr>
          <a:xfrm>
            <a:off x="6492725" y="2710351"/>
            <a:ext cx="2756177" cy="2620370"/>
          </a:xfrm>
          <a:prstGeom prst="rect">
            <a:avLst/>
          </a:prstGeom>
          <a:solidFill>
            <a:schemeClr val="bg1">
              <a:lumMod val="75000"/>
            </a:schemeClr>
          </a:solidFill>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900" u="sng" dirty="0">
                <a:solidFill>
                  <a:schemeClr val="bg2">
                    <a:lumMod val="10000"/>
                  </a:schemeClr>
                </a:solidFill>
                <a:latin typeface="Arial" panose="020B0604020202020204" pitchFamily="34" charset="0"/>
                <a:cs typeface="Arial" panose="020B0604020202020204" pitchFamily="34" charset="0"/>
              </a:rPr>
              <a:t>Sales</a:t>
            </a:r>
            <a:r>
              <a:rPr lang="en-US" sz="1900" dirty="0">
                <a:solidFill>
                  <a:schemeClr val="bg2">
                    <a:lumMod val="10000"/>
                  </a:schemeClr>
                </a:solidFill>
                <a:latin typeface="Arial" panose="020B0604020202020204" pitchFamily="34" charset="0"/>
                <a:cs typeface="Arial" panose="020B0604020202020204" pitchFamily="34" charset="0"/>
              </a:rPr>
              <a:t>:</a:t>
            </a:r>
          </a:p>
          <a:p>
            <a:pPr algn="l"/>
            <a:r>
              <a:rPr lang="en-US" sz="1400" dirty="0">
                <a:solidFill>
                  <a:schemeClr val="bg2">
                    <a:lumMod val="10000"/>
                  </a:schemeClr>
                </a:solidFill>
                <a:latin typeface="Arial" panose="020B0604020202020204" pitchFamily="34" charset="0"/>
                <a:cs typeface="Arial" panose="020B0604020202020204" pitchFamily="34" charset="0"/>
              </a:rPr>
              <a:t>The target for prediction was the amount of sales. This varies according to the individual product types (e.g. gallons of beverages, pounds of produce, item counts, etc.), hence the broad variation in the graph above. However, the average shows clear general, yearly, and seasonal trends. Sales was also linearly dependent on number </a:t>
            </a:r>
            <a:r>
              <a:rPr lang="en-US" sz="1400">
                <a:solidFill>
                  <a:schemeClr val="bg2">
                    <a:lumMod val="10000"/>
                  </a:schemeClr>
                </a:solidFill>
                <a:latin typeface="Arial" panose="020B0604020202020204" pitchFamily="34" charset="0"/>
                <a:cs typeface="Arial" panose="020B0604020202020204" pitchFamily="34" charset="0"/>
              </a:rPr>
              <a:t>of transactions.</a:t>
            </a:r>
            <a:endParaRPr lang="en-US" sz="1400" dirty="0">
              <a:solidFill>
                <a:schemeClr val="bg2">
                  <a:lumMod val="1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02C11D7D-769D-49C4-8936-5CC5C45C128A}"/>
              </a:ext>
            </a:extLst>
          </p:cNvPr>
          <p:cNvSpPr txBox="1"/>
          <p:nvPr/>
        </p:nvSpPr>
        <p:spPr>
          <a:xfrm>
            <a:off x="4723437" y="498700"/>
            <a:ext cx="2085975" cy="261610"/>
          </a:xfrm>
          <a:prstGeom prst="rect">
            <a:avLst/>
          </a:prstGeom>
          <a:noFill/>
        </p:spPr>
        <p:txBody>
          <a:bodyPr wrap="square" rtlCol="0">
            <a:spAutoFit/>
          </a:bodyPr>
          <a:lstStyle/>
          <a:p>
            <a:pPr algn="ctr"/>
            <a:r>
              <a:rPr lang="en-US" sz="1100" dirty="0"/>
              <a:t>Average Weekly Transacting</a:t>
            </a:r>
          </a:p>
        </p:txBody>
      </p:sp>
      <p:sp>
        <p:nvSpPr>
          <p:cNvPr id="42" name="TextBox 41">
            <a:extLst>
              <a:ext uri="{FF2B5EF4-FFF2-40B4-BE49-F238E27FC236}">
                <a16:creationId xmlns:a16="http://schemas.microsoft.com/office/drawing/2014/main" id="{AF29D555-3560-4C80-8A63-447D394AD06E}"/>
              </a:ext>
            </a:extLst>
          </p:cNvPr>
          <p:cNvSpPr txBox="1"/>
          <p:nvPr/>
        </p:nvSpPr>
        <p:spPr>
          <a:xfrm>
            <a:off x="9010678" y="459580"/>
            <a:ext cx="2054881" cy="261610"/>
          </a:xfrm>
          <a:prstGeom prst="rect">
            <a:avLst/>
          </a:prstGeom>
          <a:noFill/>
        </p:spPr>
        <p:txBody>
          <a:bodyPr wrap="square" rtlCol="0">
            <a:spAutoFit/>
          </a:bodyPr>
          <a:lstStyle/>
          <a:p>
            <a:pPr algn="ctr"/>
            <a:r>
              <a:rPr lang="en-US" sz="1100" dirty="0"/>
              <a:t>Sales over the Years</a:t>
            </a:r>
          </a:p>
        </p:txBody>
      </p:sp>
    </p:spTree>
    <p:extLst>
      <p:ext uri="{BB962C8B-B14F-4D97-AF65-F5344CB8AC3E}">
        <p14:creationId xmlns:p14="http://schemas.microsoft.com/office/powerpoint/2010/main" val="4203128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439</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 Corbin Park, Charisse Spencer</dc:title>
  <dc:creator>Charisse Spencer</dc:creator>
  <cp:lastModifiedBy>Charisse Spencer</cp:lastModifiedBy>
  <cp:revision>82</cp:revision>
  <dcterms:created xsi:type="dcterms:W3CDTF">2022-11-29T22:26:38Z</dcterms:created>
  <dcterms:modified xsi:type="dcterms:W3CDTF">2022-11-30T22:24:25Z</dcterms:modified>
</cp:coreProperties>
</file>