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FA37-124E-45F0-BC73-1FC0D0F6DB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 edit Master title style`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C2627-81B5-4304-899F-3930F9DD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BF19-CCA8-4B18-88B6-DC0E5465A3BD}" type="datetime1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60F86-2FE1-4C6D-8140-644E5658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F91C-7F11-491D-BAFC-D5ABF103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1D2B-DE0F-418F-9F35-EAB9DED204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664A2F-45ED-461E-A756-9C2CE82BCD03}"/>
              </a:ext>
            </a:extLst>
          </p:cNvPr>
          <p:cNvGrpSpPr/>
          <p:nvPr userDrawn="1"/>
        </p:nvGrpSpPr>
        <p:grpSpPr>
          <a:xfrm>
            <a:off x="-1" y="6479169"/>
            <a:ext cx="12192001" cy="378824"/>
            <a:chOff x="-1" y="6374674"/>
            <a:chExt cx="9906001" cy="4833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20A9C4-1A5F-4991-B4B6-3E5562F0A54C}"/>
                </a:ext>
              </a:extLst>
            </p:cNvPr>
            <p:cNvSpPr/>
            <p:nvPr/>
          </p:nvSpPr>
          <p:spPr>
            <a:xfrm>
              <a:off x="0" y="6374676"/>
              <a:ext cx="9906000" cy="483326"/>
            </a:xfrm>
            <a:prstGeom prst="rect">
              <a:avLst/>
            </a:prstGeom>
            <a:solidFill>
              <a:srgbClr val="0C8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6C5081-D03E-4DFF-864F-B2C4F3C5963D}"/>
                </a:ext>
              </a:extLst>
            </p:cNvPr>
            <p:cNvSpPr/>
            <p:nvPr/>
          </p:nvSpPr>
          <p:spPr>
            <a:xfrm>
              <a:off x="-1" y="6374674"/>
              <a:ext cx="1319349" cy="483326"/>
            </a:xfrm>
            <a:prstGeom prst="rect">
              <a:avLst/>
            </a:prstGeom>
            <a:solidFill>
              <a:srgbClr val="EB7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5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5C0580F-F218-4EE2-ABC1-14B4181A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" r="54276"/>
          <a:stretch/>
        </p:blipFill>
        <p:spPr>
          <a:xfrm flipH="1">
            <a:off x="6704937" y="2"/>
            <a:ext cx="5487061" cy="824247"/>
          </a:xfrm>
          <a:prstGeom prst="rect">
            <a:avLst/>
          </a:prstGeom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1C662C5-3C28-437F-B36A-B6EF10C86190}"/>
              </a:ext>
            </a:extLst>
          </p:cNvPr>
          <p:cNvGrpSpPr/>
          <p:nvPr userDrawn="1"/>
        </p:nvGrpSpPr>
        <p:grpSpPr>
          <a:xfrm flipH="1">
            <a:off x="838199" y="596710"/>
            <a:ext cx="11342766" cy="83364"/>
            <a:chOff x="-1" y="6374674"/>
            <a:chExt cx="9906001" cy="48332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C783BB-8C1F-4621-8046-C7EA8874D87C}"/>
                </a:ext>
              </a:extLst>
            </p:cNvPr>
            <p:cNvSpPr/>
            <p:nvPr/>
          </p:nvSpPr>
          <p:spPr>
            <a:xfrm>
              <a:off x="0" y="6374674"/>
              <a:ext cx="9906000" cy="483326"/>
            </a:xfrm>
            <a:prstGeom prst="rect">
              <a:avLst/>
            </a:prstGeom>
            <a:solidFill>
              <a:srgbClr val="0C8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15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0E8FDD-4163-466F-A2C6-7AD0EBE7F1D9}"/>
                </a:ext>
              </a:extLst>
            </p:cNvPr>
            <p:cNvSpPr/>
            <p:nvPr/>
          </p:nvSpPr>
          <p:spPr>
            <a:xfrm>
              <a:off x="-1" y="6374674"/>
              <a:ext cx="1319349" cy="483326"/>
            </a:xfrm>
            <a:prstGeom prst="rect">
              <a:avLst/>
            </a:prstGeom>
            <a:solidFill>
              <a:srgbClr val="EB7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15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1F85A6A-10C5-4543-8DEB-B3471A8186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839595" cy="7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2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5DDF7-0FEE-4E1B-A641-E479B1F4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9F8FD-2170-46A4-BBFF-C206D0F84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CB77-DDE6-43B8-BBB1-C7BD7A480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3D0C-6A21-4FCD-9F7D-0A8DE8F459BB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3FA8C-5E39-4AE1-A4E0-EBF316287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D7E44-B598-4D6E-9F8C-9A8816266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1D2B-DE0F-418F-9F35-EAB9DED2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4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866D0-7DA9-427E-3FE0-3C6C99DC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946"/>
            <a:ext cx="2743200" cy="365125"/>
          </a:xfrm>
        </p:spPr>
        <p:txBody>
          <a:bodyPr/>
          <a:lstStyle/>
          <a:p>
            <a:fld id="{C6D31D2B-DE0F-418F-9F35-EAB9DED2048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E2A0D-96D4-5564-94A5-EB1AC02820E8}"/>
              </a:ext>
            </a:extLst>
          </p:cNvPr>
          <p:cNvSpPr txBox="1"/>
          <p:nvPr/>
        </p:nvSpPr>
        <p:spPr>
          <a:xfrm>
            <a:off x="832607" y="-480018"/>
            <a:ext cx="6094602" cy="376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id-ID" sz="1800" b="1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Reg Kendawang : MSJE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2622B-5D63-8CB6-AD1A-27ED4BFADF2C}"/>
              </a:ext>
            </a:extLst>
          </p:cNvPr>
          <p:cNvSpPr txBox="1"/>
          <p:nvPr/>
        </p:nvSpPr>
        <p:spPr>
          <a:xfrm>
            <a:off x="-344981" y="6975558"/>
            <a:ext cx="404612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Region Kendawangan</a:t>
            </a:r>
          </a:p>
          <a:p>
            <a:r>
              <a:rPr lang="id-ID" sz="1600" dirty="0"/>
              <a:t>Estate MSJE</a:t>
            </a:r>
          </a:p>
          <a:p>
            <a:r>
              <a:rPr lang="id-ID" sz="1600" dirty="0"/>
              <a:t>Luas Kebun : 2.921 Ha</a:t>
            </a:r>
          </a:p>
          <a:p>
            <a:r>
              <a:rPr lang="id-ID" sz="1600" dirty="0"/>
              <a:t>Sebaran Tingkat Kesehatan/Kehijauan :</a:t>
            </a:r>
          </a:p>
          <a:p>
            <a:pPr marL="285750" indent="-285750">
              <a:buFontTx/>
              <a:buChar char="-"/>
            </a:pPr>
            <a:r>
              <a:rPr lang="id-ID" sz="1600" dirty="0"/>
              <a:t>Green 		    :    350 Ha (12%)</a:t>
            </a:r>
          </a:p>
          <a:p>
            <a:pPr marL="285750" indent="-285750">
              <a:buFontTx/>
              <a:buChar char="-"/>
            </a:pPr>
            <a:r>
              <a:rPr lang="id-ID" sz="1600" dirty="0"/>
              <a:t>Moderate Green	    :    764 Ha (26%)</a:t>
            </a:r>
          </a:p>
          <a:p>
            <a:pPr marL="285750" indent="-285750">
              <a:buFontTx/>
              <a:buChar char="-"/>
            </a:pPr>
            <a:r>
              <a:rPr lang="id-ID" sz="1600" dirty="0"/>
              <a:t>Need Improvment	    :    911 Ha (31%)</a:t>
            </a:r>
          </a:p>
          <a:p>
            <a:pPr marL="285750" indent="-285750">
              <a:buFontTx/>
              <a:buChar char="-"/>
            </a:pPr>
            <a:r>
              <a:rPr lang="id-ID" sz="1600" dirty="0"/>
              <a:t>Need Improve Soon  :    896 Ha (31%)</a:t>
            </a:r>
          </a:p>
          <a:p>
            <a:endParaRPr lang="id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BCE1A0-E9B2-7D8C-7678-060DC9C43FF2}"/>
              </a:ext>
            </a:extLst>
          </p:cNvPr>
          <p:cNvSpPr/>
          <p:nvPr/>
        </p:nvSpPr>
        <p:spPr>
          <a:xfrm>
            <a:off x="0" y="-39099"/>
            <a:ext cx="12192000" cy="54419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DETEKSI KESEHATAN TANAMAN BY DRONE                   TAHUN 2024                           ESTATE : BSRE</a:t>
            </a:r>
            <a:endParaRPr lang="en-ID" sz="2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5088B-EC06-E1FA-D209-2F1576658574}"/>
              </a:ext>
            </a:extLst>
          </p:cNvPr>
          <p:cNvSpPr/>
          <p:nvPr/>
        </p:nvSpPr>
        <p:spPr>
          <a:xfrm>
            <a:off x="0" y="401821"/>
            <a:ext cx="12192000" cy="1992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CC9973-3504-5671-F84F-13B635DC7BD1}"/>
              </a:ext>
            </a:extLst>
          </p:cNvPr>
          <p:cNvSpPr/>
          <p:nvPr/>
        </p:nvSpPr>
        <p:spPr>
          <a:xfrm>
            <a:off x="0" y="5604559"/>
            <a:ext cx="12192000" cy="1244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D34104-B726-9964-65E7-5C1CA9B6A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0"/>
          <a:stretch/>
        </p:blipFill>
        <p:spPr>
          <a:xfrm>
            <a:off x="3853772" y="1192663"/>
            <a:ext cx="3804902" cy="32259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FEA7658-A471-FE5D-9203-4725D70FE6E4}"/>
              </a:ext>
            </a:extLst>
          </p:cNvPr>
          <p:cNvGrpSpPr/>
          <p:nvPr/>
        </p:nvGrpSpPr>
        <p:grpSpPr>
          <a:xfrm>
            <a:off x="5660163" y="3855236"/>
            <a:ext cx="1011072" cy="838218"/>
            <a:chOff x="5581886" y="3759297"/>
            <a:chExt cx="1011072" cy="83821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5E1257-7F61-1B70-D526-615AD32CD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9588" y="4000061"/>
              <a:ext cx="896181" cy="59745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03D40D-71B9-A204-A170-C31B54ADDDDE}"/>
                </a:ext>
              </a:extLst>
            </p:cNvPr>
            <p:cNvSpPr txBox="1"/>
            <p:nvPr/>
          </p:nvSpPr>
          <p:spPr>
            <a:xfrm>
              <a:off x="5581886" y="3759297"/>
              <a:ext cx="1011072" cy="2578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600"/>
                </a:spcAft>
              </a:pPr>
              <a:r>
                <a:rPr lang="en-US" sz="1050" b="1" dirty="0" err="1">
                  <a:highlight>
                    <a:srgbClr val="FFFF00"/>
                  </a:highlight>
                  <a:latin typeface="Palatino Linotype" panose="0204050205050503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Januari</a:t>
              </a:r>
              <a:r>
                <a:rPr lang="en-US" sz="1050" b="1" dirty="0">
                  <a:highlight>
                    <a:srgbClr val="FFFF00"/>
                  </a:highlight>
                  <a:latin typeface="Palatino Linotype" panose="0204050205050503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 2024</a:t>
              </a:r>
              <a:endParaRPr lang="id-ID" sz="1050" b="1" dirty="0">
                <a:effectLst/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1708D131-CBD7-031D-AB55-EEA7D1219C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5" t="5927"/>
          <a:stretch/>
        </p:blipFill>
        <p:spPr>
          <a:xfrm>
            <a:off x="18909" y="1152903"/>
            <a:ext cx="3808283" cy="326568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AF8888F-810A-60F4-7158-0BC100050F89}"/>
              </a:ext>
            </a:extLst>
          </p:cNvPr>
          <p:cNvGrpSpPr/>
          <p:nvPr/>
        </p:nvGrpSpPr>
        <p:grpSpPr>
          <a:xfrm>
            <a:off x="1678080" y="3782350"/>
            <a:ext cx="1238407" cy="838218"/>
            <a:chOff x="66254" y="752319"/>
            <a:chExt cx="1238407" cy="83821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4E6B0B4-2293-14DA-7904-A8AFDE4AD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956" y="993083"/>
              <a:ext cx="896181" cy="59745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2C9C3D-0321-CF8F-35F5-5381D0919BB2}"/>
                </a:ext>
              </a:extLst>
            </p:cNvPr>
            <p:cNvSpPr txBox="1"/>
            <p:nvPr/>
          </p:nvSpPr>
          <p:spPr>
            <a:xfrm>
              <a:off x="66254" y="752319"/>
              <a:ext cx="1238407" cy="265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600"/>
                </a:spcAft>
              </a:pPr>
              <a:r>
                <a:rPr lang="en-US" sz="1050" b="1" dirty="0" err="1">
                  <a:effectLst/>
                  <a:highlight>
                    <a:srgbClr val="FFFF00"/>
                  </a:highlight>
                  <a:latin typeface="Palatino Linotype" panose="0204050205050503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Oktober</a:t>
              </a:r>
              <a:r>
                <a:rPr lang="en-US" sz="1050" b="1" dirty="0">
                  <a:effectLst/>
                  <a:highlight>
                    <a:srgbClr val="FFFF00"/>
                  </a:highlight>
                  <a:latin typeface="Palatino Linotype" panose="0204050205050503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 2023</a:t>
              </a:r>
              <a:endParaRPr lang="id-ID" sz="1050" b="1" dirty="0">
                <a:effectLst/>
                <a:highlight>
                  <a:srgbClr val="FFFF00"/>
                </a:highlight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37AB1F-27D8-6EB3-7E06-6E2DF9A58EB8}"/>
              </a:ext>
            </a:extLst>
          </p:cNvPr>
          <p:cNvCxnSpPr>
            <a:cxnSpLocks/>
          </p:cNvCxnSpPr>
          <p:nvPr/>
        </p:nvCxnSpPr>
        <p:spPr>
          <a:xfrm>
            <a:off x="3827637" y="687358"/>
            <a:ext cx="52271" cy="4092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075F569-2822-5B44-74F7-92E2AEF3F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7545" y="712150"/>
            <a:ext cx="4465546" cy="20339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D110DD7-934D-4FBF-5420-03EA3D759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7545" y="2785744"/>
            <a:ext cx="4465546" cy="19077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772F049-53B9-6044-E8DF-D6644A898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81702"/>
              </p:ext>
            </p:extLst>
          </p:nvPr>
        </p:nvGraphicFramePr>
        <p:xfrm>
          <a:off x="6512347" y="5632454"/>
          <a:ext cx="5613399" cy="1188720"/>
        </p:xfrm>
        <a:graphic>
          <a:graphicData uri="http://schemas.openxmlformats.org/drawingml/2006/table">
            <a:tbl>
              <a:tblPr/>
              <a:tblGrid>
                <a:gridCol w="2119280">
                  <a:extLst>
                    <a:ext uri="{9D8B030D-6E8A-4147-A177-3AD203B41FA5}">
                      <a16:colId xmlns:a16="http://schemas.microsoft.com/office/drawing/2014/main" val="1480933907"/>
                    </a:ext>
                  </a:extLst>
                </a:gridCol>
                <a:gridCol w="1229119">
                  <a:extLst>
                    <a:ext uri="{9D8B030D-6E8A-4147-A177-3AD203B41FA5}">
                      <a16:colId xmlns:a16="http://schemas.microsoft.com/office/drawing/2014/main" val="461103861"/>
                    </a:ext>
                  </a:extLst>
                </a:gridCol>
                <a:gridCol w="2265000">
                  <a:extLst>
                    <a:ext uri="{9D8B030D-6E8A-4147-A177-3AD203B41FA5}">
                      <a16:colId xmlns:a16="http://schemas.microsoft.com/office/drawing/2014/main" val="423685280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Kesimpulan :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6755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Kondisi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kebun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BSRE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tidak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mengalami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perbaikan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dilihat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jumlah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green yang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berkurang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dan need improvement yang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bertambah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59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Persentase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+ Moderate Green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1417 Ha (60%)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Turun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dari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Oktober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1421 Ha (60%)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781191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Persentase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Improvement + Need Improvement Soon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v-S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 Januari 956 Ha (40%)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57978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Naik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dari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Oktober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599 Ha (25%)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001448"/>
                  </a:ext>
                </a:extLst>
              </a:tr>
              <a:tr h="15240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Lowyield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tahun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2023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seluas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Ha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50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74890DF-23E5-BCB2-4A53-9034842CE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36725"/>
              </p:ext>
            </p:extLst>
          </p:nvPr>
        </p:nvGraphicFramePr>
        <p:xfrm>
          <a:off x="66254" y="5684515"/>
          <a:ext cx="6379840" cy="1097280"/>
        </p:xfrm>
        <a:graphic>
          <a:graphicData uri="http://schemas.openxmlformats.org/drawingml/2006/table">
            <a:tbl>
              <a:tblPr/>
              <a:tblGrid>
                <a:gridCol w="1446974">
                  <a:extLst>
                    <a:ext uri="{9D8B030D-6E8A-4147-A177-3AD203B41FA5}">
                      <a16:colId xmlns:a16="http://schemas.microsoft.com/office/drawing/2014/main" val="3609976059"/>
                    </a:ext>
                  </a:extLst>
                </a:gridCol>
                <a:gridCol w="1869791">
                  <a:extLst>
                    <a:ext uri="{9D8B030D-6E8A-4147-A177-3AD203B41FA5}">
                      <a16:colId xmlns:a16="http://schemas.microsoft.com/office/drawing/2014/main" val="3673705461"/>
                    </a:ext>
                  </a:extLst>
                </a:gridCol>
                <a:gridCol w="751675">
                  <a:extLst>
                    <a:ext uri="{9D8B030D-6E8A-4147-A177-3AD203B41FA5}">
                      <a16:colId xmlns:a16="http://schemas.microsoft.com/office/drawing/2014/main" val="1659343917"/>
                    </a:ext>
                  </a:extLst>
                </a:gridCol>
                <a:gridCol w="1259055">
                  <a:extLst>
                    <a:ext uri="{9D8B030D-6E8A-4147-A177-3AD203B41FA5}">
                      <a16:colId xmlns:a16="http://schemas.microsoft.com/office/drawing/2014/main" val="3507175829"/>
                    </a:ext>
                  </a:extLst>
                </a:gridCol>
                <a:gridCol w="995969">
                  <a:extLst>
                    <a:ext uri="{9D8B030D-6E8A-4147-A177-3AD203B41FA5}">
                      <a16:colId xmlns:a16="http://schemas.microsoft.com/office/drawing/2014/main" val="3933220558"/>
                    </a:ext>
                  </a:extLst>
                </a:gridCol>
                <a:gridCol w="56376">
                  <a:extLst>
                    <a:ext uri="{9D8B030D-6E8A-4147-A177-3AD203B41FA5}">
                      <a16:colId xmlns:a16="http://schemas.microsoft.com/office/drawing/2014/main" val="3718504494"/>
                    </a:ext>
                  </a:extLst>
                </a:gridCol>
              </a:tblGrid>
              <a:tr h="182880"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Ulasan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52176"/>
                  </a:ext>
                </a:extLst>
              </a:tr>
              <a:tr h="182880">
                <a:tc gridSpan="6">
                  <a:txBody>
                    <a:bodyPr/>
                    <a:lstStyle/>
                    <a:p>
                      <a:pPr algn="l" fontAlgn="t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Hasil deteksi kesehatan tanaman hasil foto Oktober 2023 vs Januari 2024 di estate BSRE sebagai berikut :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14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Luas tanaman kategori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 Green 345 Ha (15%)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69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Luas tanaman kategori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 Moderate Green 1072 Ha (45%)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21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Luas tanaman kategori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 Need Improvement 836 Ha (35%)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69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Luas tanaman kategori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 Need Improvement Soon 120 Ha (5%)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81047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DE581A9-916A-F5B0-25A8-49AFA760A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717" y="4707817"/>
            <a:ext cx="5350283" cy="8688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8B4892-6550-595B-A9BF-800F81304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725632"/>
            <a:ext cx="6841717" cy="8510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662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218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Ardhan Yeza</dc:creator>
  <cp:lastModifiedBy>Muhammad Ari Purnomo Aji</cp:lastModifiedBy>
  <cp:revision>47</cp:revision>
  <dcterms:created xsi:type="dcterms:W3CDTF">2023-07-27T04:16:46Z</dcterms:created>
  <dcterms:modified xsi:type="dcterms:W3CDTF">2024-02-21T10:01:55Z</dcterms:modified>
</cp:coreProperties>
</file>