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d826568e8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d826568e8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b625c9cd9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b625c9cd9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b625c9cd9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b625c9cd9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3b890ada6d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3b890ada6d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3b890ada6d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3b890ada6d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3d61cf01c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3d61cf01c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3b890ada6d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3b890ada6d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d61cf01c4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3d61cf01c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3d61cf01c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3d61cf01c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3d61cf01c4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3d61cf01c4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25a8a6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25a8a6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d61cf01c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d61cf01c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3c109325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3c109325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3d826568e8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3d826568e8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3d826568e8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3d826568e8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3d61cf01c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3d61cf01c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3d61cf01c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3d61cf01c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3dcebb3b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3dcebb3b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3dcebb3b4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3dcebb3b4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3dcebb3b4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3dcebb3b4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3dcebb3b4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3dcebb3b4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dcebb3b42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dcebb3b42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3dcebb3b4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3dcebb3b4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3dcebb3b42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3dcebb3b4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3dcebb3b42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3dcebb3b42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3dcebb3b42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3dcebb3b42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3dcebb3b42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3dcebb3b42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3d61cf01c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3d61cf01c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3d61cf01c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3d61cf01c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g3daba3a2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" name="Google Shape;1468;g3daba3a2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3daba3a21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7" name="Google Shape;1507;g3daba3a21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3daba3a21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3daba3a21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d4047e9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d4047e9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3daba3a21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3daba3a21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3daba3a21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3daba3a21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3daba3a211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3daba3a21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g3daba3a211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1" name="Google Shape;1711;g3daba3a21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3daba3a211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3daba3a211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347d58f8e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347d58f8e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4047e9c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4047e9c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d4047e9cb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d4047e9c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d826568e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d826568e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d826568e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d826568e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d826568e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d826568e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NoSQL базы данных. Документоориентированные СУБД. Столбцовые СУБД. СУБД ключ-значение. СУБД Полнотекстового поиска.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10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2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Проблемы и вызовы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84" name="Google Shape;484;p22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2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2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2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2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90" name="Google Shape;490;p22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2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2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2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2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2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2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2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2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2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2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2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2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2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2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2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2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10" name="Google Shape;510;p2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2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Распределенные базы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Шардирование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Новые форматы хранения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Большие данные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Масштабирование записи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3"/>
          <p:cNvSpPr txBox="1"/>
          <p:nvPr>
            <p:ph type="ctrTitle"/>
          </p:nvPr>
        </p:nvSpPr>
        <p:spPr>
          <a:xfrm>
            <a:off x="1142375" y="418875"/>
            <a:ext cx="71655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Современное приложение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18" name="Google Shape;518;p2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24" name="Google Shape;524;p2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44" name="Google Shape;544;p2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3"/>
          <p:cNvSpPr/>
          <p:nvPr/>
        </p:nvSpPr>
        <p:spPr>
          <a:xfrm>
            <a:off x="1621000" y="2847425"/>
            <a:ext cx="1373800" cy="889688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Redis</a:t>
            </a:r>
            <a:endParaRPr/>
          </a:p>
        </p:txBody>
      </p:sp>
      <p:sp>
        <p:nvSpPr>
          <p:cNvPr id="547" name="Google Shape;547;p23"/>
          <p:cNvSpPr/>
          <p:nvPr/>
        </p:nvSpPr>
        <p:spPr>
          <a:xfrm>
            <a:off x="3389175" y="2847425"/>
            <a:ext cx="1373800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MySQL</a:t>
            </a:r>
            <a:endParaRPr/>
          </a:p>
        </p:txBody>
      </p:sp>
      <p:sp>
        <p:nvSpPr>
          <p:cNvPr id="548" name="Google Shape;548;p23"/>
          <p:cNvSpPr/>
          <p:nvPr/>
        </p:nvSpPr>
        <p:spPr>
          <a:xfrm>
            <a:off x="5157338" y="2847425"/>
            <a:ext cx="1373825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ElasticSearch</a:t>
            </a:r>
            <a:endParaRPr/>
          </a:p>
        </p:txBody>
      </p:sp>
      <p:sp>
        <p:nvSpPr>
          <p:cNvPr id="549" name="Google Shape;549;p23"/>
          <p:cNvSpPr/>
          <p:nvPr/>
        </p:nvSpPr>
        <p:spPr>
          <a:xfrm>
            <a:off x="6925525" y="2810200"/>
            <a:ext cx="1373825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ClickHouse</a:t>
            </a:r>
            <a:endParaRPr/>
          </a:p>
        </p:txBody>
      </p:sp>
      <p:sp>
        <p:nvSpPr>
          <p:cNvPr id="550" name="Google Shape;550;p23"/>
          <p:cNvSpPr/>
          <p:nvPr/>
        </p:nvSpPr>
        <p:spPr>
          <a:xfrm>
            <a:off x="1621050" y="1296700"/>
            <a:ext cx="6678300" cy="80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 приложения</a:t>
            </a:r>
            <a:endParaRPr/>
          </a:p>
        </p:txBody>
      </p:sp>
      <p:sp>
        <p:nvSpPr>
          <p:cNvPr id="551" name="Google Shape;551;p23"/>
          <p:cNvSpPr txBox="1"/>
          <p:nvPr/>
        </p:nvSpPr>
        <p:spPr>
          <a:xfrm>
            <a:off x="1578300" y="392337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Кэш в оперативной памяти</a:t>
            </a:r>
            <a:endParaRPr/>
          </a:p>
        </p:txBody>
      </p:sp>
      <p:sp>
        <p:nvSpPr>
          <p:cNvPr id="552" name="Google Shape;552;p23"/>
          <p:cNvSpPr/>
          <p:nvPr/>
        </p:nvSpPr>
        <p:spPr>
          <a:xfrm>
            <a:off x="771150" y="1397138"/>
            <a:ext cx="571200" cy="245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3"/>
          <p:cNvSpPr/>
          <p:nvPr/>
        </p:nvSpPr>
        <p:spPr>
          <a:xfrm>
            <a:off x="771150" y="1751563"/>
            <a:ext cx="571200" cy="2454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3"/>
          <p:cNvSpPr txBox="1"/>
          <p:nvPr/>
        </p:nvSpPr>
        <p:spPr>
          <a:xfrm>
            <a:off x="3401050" y="388702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Основная база данных</a:t>
            </a:r>
            <a:endParaRPr/>
          </a:p>
        </p:txBody>
      </p:sp>
      <p:sp>
        <p:nvSpPr>
          <p:cNvPr id="555" name="Google Shape;555;p23"/>
          <p:cNvSpPr txBox="1"/>
          <p:nvPr/>
        </p:nvSpPr>
        <p:spPr>
          <a:xfrm>
            <a:off x="5157350" y="388702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Полнотекстовый поиск</a:t>
            </a:r>
            <a:endParaRPr/>
          </a:p>
        </p:txBody>
      </p:sp>
      <p:sp>
        <p:nvSpPr>
          <p:cNvPr id="556" name="Google Shape;556;p23"/>
          <p:cNvSpPr txBox="1"/>
          <p:nvPr/>
        </p:nvSpPr>
        <p:spPr>
          <a:xfrm>
            <a:off x="6913650" y="392337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Колоночная база данных для статистики</a:t>
            </a:r>
            <a:endParaRPr/>
          </a:p>
        </p:txBody>
      </p:sp>
      <p:sp>
        <p:nvSpPr>
          <p:cNvPr id="557" name="Google Shape;557;p23"/>
          <p:cNvSpPr/>
          <p:nvPr/>
        </p:nvSpPr>
        <p:spPr>
          <a:xfrm>
            <a:off x="2039788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3"/>
          <p:cNvSpPr/>
          <p:nvPr/>
        </p:nvSpPr>
        <p:spPr>
          <a:xfrm>
            <a:off x="2330613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3"/>
          <p:cNvSpPr/>
          <p:nvPr/>
        </p:nvSpPr>
        <p:spPr>
          <a:xfrm>
            <a:off x="3862525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3"/>
          <p:cNvSpPr/>
          <p:nvPr/>
        </p:nvSpPr>
        <p:spPr>
          <a:xfrm>
            <a:off x="4153350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3"/>
          <p:cNvSpPr/>
          <p:nvPr/>
        </p:nvSpPr>
        <p:spPr>
          <a:xfrm>
            <a:off x="5591550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3"/>
          <p:cNvSpPr/>
          <p:nvPr/>
        </p:nvSpPr>
        <p:spPr>
          <a:xfrm>
            <a:off x="5882375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3"/>
          <p:cNvSpPr/>
          <p:nvPr/>
        </p:nvSpPr>
        <p:spPr>
          <a:xfrm>
            <a:off x="7344313" y="2208849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3"/>
          <p:cNvSpPr/>
          <p:nvPr/>
        </p:nvSpPr>
        <p:spPr>
          <a:xfrm>
            <a:off x="7635138" y="2208850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NoSQL базы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70" name="Google Shape;570;p2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Базы данных ключ-значения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Столбцовые базы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Документоориентированные базы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Графовые базы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Объектные базы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Базы данных полнотекстового поиска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571" name="Google Shape;571;p2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77" name="Google Shape;577;p2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97" name="Google Shape;597;p2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5"/>
          <p:cNvSpPr txBox="1"/>
          <p:nvPr>
            <p:ph type="ctrTitle"/>
          </p:nvPr>
        </p:nvSpPr>
        <p:spPr>
          <a:xfrm>
            <a:off x="1142400" y="57150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CAP-теорема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04" name="Google Shape;604;p2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10" name="Google Shape;610;p2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30" name="Google Shape;630;p2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5"/>
          <p:cNvSpPr/>
          <p:nvPr/>
        </p:nvSpPr>
        <p:spPr>
          <a:xfrm>
            <a:off x="2837550" y="1848600"/>
            <a:ext cx="3464100" cy="21519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5"/>
          <p:cNvSpPr txBox="1"/>
          <p:nvPr/>
        </p:nvSpPr>
        <p:spPr>
          <a:xfrm>
            <a:off x="2064400" y="4128800"/>
            <a:ext cx="17145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Согласованность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C</a:t>
            </a:r>
            <a:r>
              <a:rPr lang="ru"/>
              <a:t>onsistency</a:t>
            </a:r>
            <a:endParaRPr/>
          </a:p>
        </p:txBody>
      </p:sp>
      <p:sp>
        <p:nvSpPr>
          <p:cNvPr id="634" name="Google Shape;634;p25"/>
          <p:cNvSpPr txBox="1"/>
          <p:nvPr/>
        </p:nvSpPr>
        <p:spPr>
          <a:xfrm>
            <a:off x="3954600" y="1201950"/>
            <a:ext cx="12300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Доступность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A</a:t>
            </a:r>
            <a:r>
              <a:rPr lang="ru"/>
              <a:t>vailibility</a:t>
            </a:r>
            <a:endParaRPr/>
          </a:p>
        </p:txBody>
      </p:sp>
      <p:sp>
        <p:nvSpPr>
          <p:cNvPr id="635" name="Google Shape;635;p25"/>
          <p:cNvSpPr txBox="1"/>
          <p:nvPr/>
        </p:nvSpPr>
        <p:spPr>
          <a:xfrm>
            <a:off x="5654550" y="4128800"/>
            <a:ext cx="2541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Устойчивость к разделению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P</a:t>
            </a:r>
            <a:r>
              <a:rPr lang="ru"/>
              <a:t>artition tolerance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6"/>
          <p:cNvSpPr txBox="1"/>
          <p:nvPr>
            <p:ph type="ctrTitle"/>
          </p:nvPr>
        </p:nvSpPr>
        <p:spPr>
          <a:xfrm>
            <a:off x="1142400" y="57150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CAP-теорема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41" name="Google Shape;641;p2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7" name="Google Shape;647;p2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67" name="Google Shape;667;p2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6"/>
          <p:cNvSpPr/>
          <p:nvPr/>
        </p:nvSpPr>
        <p:spPr>
          <a:xfrm>
            <a:off x="2837550" y="1848600"/>
            <a:ext cx="3464100" cy="21519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6"/>
          <p:cNvSpPr txBox="1"/>
          <p:nvPr/>
        </p:nvSpPr>
        <p:spPr>
          <a:xfrm>
            <a:off x="2195625" y="3992400"/>
            <a:ext cx="571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C</a:t>
            </a:r>
            <a:endParaRPr sz="2400"/>
          </a:p>
        </p:txBody>
      </p:sp>
      <p:sp>
        <p:nvSpPr>
          <p:cNvPr id="671" name="Google Shape;671;p26"/>
          <p:cNvSpPr txBox="1"/>
          <p:nvPr/>
        </p:nvSpPr>
        <p:spPr>
          <a:xfrm>
            <a:off x="4284000" y="1201950"/>
            <a:ext cx="571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A</a:t>
            </a:r>
            <a:endParaRPr sz="2400"/>
          </a:p>
        </p:txBody>
      </p:sp>
      <p:sp>
        <p:nvSpPr>
          <p:cNvPr id="672" name="Google Shape;672;p26"/>
          <p:cNvSpPr txBox="1"/>
          <p:nvPr/>
        </p:nvSpPr>
        <p:spPr>
          <a:xfrm>
            <a:off x="6285600" y="3992400"/>
            <a:ext cx="571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P</a:t>
            </a:r>
            <a:endParaRPr sz="2400"/>
          </a:p>
        </p:txBody>
      </p:sp>
      <p:sp>
        <p:nvSpPr>
          <p:cNvPr id="673" name="Google Shape;673;p26"/>
          <p:cNvSpPr txBox="1"/>
          <p:nvPr/>
        </p:nvSpPr>
        <p:spPr>
          <a:xfrm>
            <a:off x="2357175" y="2400500"/>
            <a:ext cx="12420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PostgreSQL</a:t>
            </a:r>
            <a:endParaRPr/>
          </a:p>
        </p:txBody>
      </p:sp>
      <p:sp>
        <p:nvSpPr>
          <p:cNvPr id="674" name="Google Shape;674;p26"/>
          <p:cNvSpPr txBox="1"/>
          <p:nvPr/>
        </p:nvSpPr>
        <p:spPr>
          <a:xfrm>
            <a:off x="5548200" y="2400500"/>
            <a:ext cx="12420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Cassandra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Riak</a:t>
            </a:r>
            <a:endParaRPr/>
          </a:p>
        </p:txBody>
      </p:sp>
      <p:sp>
        <p:nvSpPr>
          <p:cNvPr id="675" name="Google Shape;675;p26"/>
          <p:cNvSpPr txBox="1"/>
          <p:nvPr/>
        </p:nvSpPr>
        <p:spPr>
          <a:xfrm>
            <a:off x="4044750" y="4059450"/>
            <a:ext cx="10545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Redis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MongoDB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7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681" name="Google Shape;68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27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NoSQL базы данных. Документоориентированные СУБД. Столбцовые СУБД. СУБД ключ-значение. СУБД Полнотекстового поиска.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683" name="Google Shape;683;p2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89" name="Google Shape;689;p2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7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7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7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7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7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7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7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7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7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7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7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7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7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7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7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10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2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Redis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14" name="Google Shape;714;p2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преимущества Redis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клиент redis-cli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как пользоваться документацией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типы данных Redis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время жизни ключа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базы данных Redis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715" name="Google Shape;715;p2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21" name="Google Shape;721;p2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2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2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2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2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2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2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2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2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2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41" name="Google Shape;741;p2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2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Ключ-значение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48" name="Google Shape;748;p2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2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2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54" name="Google Shape;754;p2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2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2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2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2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2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2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2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2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2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2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2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2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2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2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2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2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2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2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2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74" name="Google Shape;774;p2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29"/>
          <p:cNvSpPr/>
          <p:nvPr/>
        </p:nvSpPr>
        <p:spPr>
          <a:xfrm>
            <a:off x="1534575" y="1926175"/>
            <a:ext cx="1629900" cy="52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first_name</a:t>
            </a:r>
            <a:endParaRPr/>
          </a:p>
        </p:txBody>
      </p:sp>
      <p:sp>
        <p:nvSpPr>
          <p:cNvPr id="777" name="Google Shape;777;p29"/>
          <p:cNvSpPr/>
          <p:nvPr/>
        </p:nvSpPr>
        <p:spPr>
          <a:xfrm>
            <a:off x="1534575" y="2698738"/>
            <a:ext cx="1629900" cy="52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last</a:t>
            </a:r>
            <a:r>
              <a:rPr lang="ru"/>
              <a:t>_name</a:t>
            </a:r>
            <a:endParaRPr/>
          </a:p>
        </p:txBody>
      </p:sp>
      <p:sp>
        <p:nvSpPr>
          <p:cNvPr id="778" name="Google Shape;778;p29"/>
          <p:cNvSpPr/>
          <p:nvPr/>
        </p:nvSpPr>
        <p:spPr>
          <a:xfrm>
            <a:off x="1534575" y="3471300"/>
            <a:ext cx="1629900" cy="52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patronymic</a:t>
            </a:r>
            <a:endParaRPr/>
          </a:p>
        </p:txBody>
      </p:sp>
      <p:sp>
        <p:nvSpPr>
          <p:cNvPr id="779" name="Google Shape;779;p29"/>
          <p:cNvSpPr/>
          <p:nvPr/>
        </p:nvSpPr>
        <p:spPr>
          <a:xfrm>
            <a:off x="3767675" y="1973875"/>
            <a:ext cx="1735800" cy="43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29"/>
          <p:cNvSpPr/>
          <p:nvPr/>
        </p:nvSpPr>
        <p:spPr>
          <a:xfrm>
            <a:off x="3767675" y="2746450"/>
            <a:ext cx="1735800" cy="43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29"/>
          <p:cNvSpPr/>
          <p:nvPr/>
        </p:nvSpPr>
        <p:spPr>
          <a:xfrm>
            <a:off x="3767675" y="3497850"/>
            <a:ext cx="1735800" cy="43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29"/>
          <p:cNvSpPr/>
          <p:nvPr/>
        </p:nvSpPr>
        <p:spPr>
          <a:xfrm>
            <a:off x="6106675" y="1926175"/>
            <a:ext cx="1629900" cy="52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Ольга</a:t>
            </a:r>
            <a:endParaRPr/>
          </a:p>
        </p:txBody>
      </p:sp>
      <p:sp>
        <p:nvSpPr>
          <p:cNvPr id="783" name="Google Shape;783;p29"/>
          <p:cNvSpPr/>
          <p:nvPr/>
        </p:nvSpPr>
        <p:spPr>
          <a:xfrm>
            <a:off x="6106675" y="2698738"/>
            <a:ext cx="1629900" cy="52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Иванова</a:t>
            </a:r>
            <a:endParaRPr/>
          </a:p>
        </p:txBody>
      </p:sp>
      <p:sp>
        <p:nvSpPr>
          <p:cNvPr id="784" name="Google Shape;784;p29"/>
          <p:cNvSpPr/>
          <p:nvPr/>
        </p:nvSpPr>
        <p:spPr>
          <a:xfrm>
            <a:off x="6106675" y="3450150"/>
            <a:ext cx="1629900" cy="52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Сергеевна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0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Преимущества</a:t>
            </a:r>
            <a:r>
              <a:rPr lang="ru" sz="3200">
                <a:solidFill>
                  <a:srgbClr val="4C5D6E"/>
                </a:solidFill>
              </a:rPr>
              <a:t> Redis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90" name="Google Shape;790;p30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Высокая производительность до 100 000 RPS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Расположение данных в оперативной памяти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Время жизни ключей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Поддержка транзакций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Репликация и sentinel-кластеризация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Механизм подписки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Поддержка скриптов на языке Lua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791" name="Google Shape;791;p3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97" name="Google Shape;797;p3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3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3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3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3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3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17" name="Google Shape;817;p3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p3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3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Типы данных</a:t>
            </a:r>
            <a:r>
              <a:rPr lang="ru" sz="3200">
                <a:solidFill>
                  <a:srgbClr val="4C5D6E"/>
                </a:solidFill>
              </a:rPr>
              <a:t> Redis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24" name="Google Shape;824;p31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Строки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Числа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Список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Хэш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Множество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Отсортированное множество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825" name="Google Shape;825;p3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3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3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31" name="Google Shape;831;p3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3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3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3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3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3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3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3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3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3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3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3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3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3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3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3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3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3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51" name="Google Shape;851;p3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3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NoSQL-базы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4" name="Google Shape;114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Причины зарождения NoSQL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Современные приложения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Классификация NoSQL-баз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CAP-теорема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2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858" name="Google Shape;85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p32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NoSQL базы данных. Документоориентированные СУБД. Столбцовые СУБД. СУБД ключ-значение. СУБД Полнотекстового поиска.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860" name="Google Shape;860;p3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3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3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3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66" name="Google Shape;866;p3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3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32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32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32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32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32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2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32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32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32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32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32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32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32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2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2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10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3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MongoDB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1" name="Google Shape;891;p33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Преимущества MongoDB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Документная модель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Клиенты MongoDB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Вставка, чтение, редактирование и удаление в MongoDB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892" name="Google Shape;892;p3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98" name="Google Shape;898;p3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3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3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3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3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18" name="Google Shape;918;p3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3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Преимущества</a:t>
            </a:r>
            <a:r>
              <a:rPr lang="ru" sz="3200">
                <a:solidFill>
                  <a:srgbClr val="4C5D6E"/>
                </a:solidFill>
              </a:rPr>
              <a:t> MongoDB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25" name="Google Shape;925;p3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документоориентированная база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открытый код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использование JSON для хранения документов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использование JavaScript в качестве языка запросов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высокая производительность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отсутствие жестко заданной схемы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поддержка репликации и шардирования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26" name="Google Shape;926;p3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3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3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3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32" name="Google Shape;932;p3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3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52" name="Google Shape;952;p3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3" name="Google Shape;953;p3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5"/>
          <p:cNvSpPr txBox="1"/>
          <p:nvPr>
            <p:ph type="ctrTitle"/>
          </p:nvPr>
        </p:nvSpPr>
        <p:spPr>
          <a:xfrm>
            <a:off x="1142375" y="370500"/>
            <a:ext cx="68544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Документная модель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59" name="Google Shape;959;p35"/>
          <p:cNvSpPr txBox="1"/>
          <p:nvPr>
            <p:ph type="ctrTitle"/>
          </p:nvPr>
        </p:nvSpPr>
        <p:spPr>
          <a:xfrm>
            <a:off x="1142375" y="1428750"/>
            <a:ext cx="6854400" cy="31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{</a:t>
            </a:r>
            <a:endParaRPr sz="1600">
              <a:solidFill>
                <a:srgbClr val="2C2D3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"url": "http://example.com",</a:t>
            </a:r>
            <a:endParaRPr sz="1600">
              <a:solidFill>
                <a:srgbClr val="2C2D3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"tags": ["nosql", "mongodb", "databases"],</a:t>
            </a:r>
            <a:endParaRPr sz="1600">
              <a:solidFill>
                <a:srgbClr val="2C2D3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"comments": [</a:t>
            </a:r>
            <a:endParaRPr sz="1600">
              <a:solidFill>
                <a:srgbClr val="2C2D3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  { "user": "Ольга", "content": "Круто!" },</a:t>
            </a:r>
            <a:endParaRPr sz="1600">
              <a:solidFill>
                <a:srgbClr val="2C2D3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  { "user": "Александр", "content": "Здорово" },</a:t>
            </a:r>
            <a:endParaRPr sz="1600">
              <a:solidFill>
                <a:srgbClr val="2C2D3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]</a:t>
            </a:r>
            <a:endParaRPr sz="1600">
              <a:solidFill>
                <a:srgbClr val="2C2D3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}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60" name="Google Shape;960;p3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3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3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3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3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6" name="Google Shape;966;p3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3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3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3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3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3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3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3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3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3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3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3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3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3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3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3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3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86" name="Google Shape;986;p3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Google Shape;987;p3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36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993" name="Google Shape;99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36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NoSQL базы данных. Документоориентированные СУБД. Столбцовые СУБД. СУБД ключ-значение. СУБД Полнотекстового поиска.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995" name="Google Shape;995;p3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3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01" name="Google Shape;1001;p3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3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36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36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36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36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36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36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36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36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36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3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36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6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6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36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36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36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36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10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3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СУБД Полнотекстового поиска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26" name="Google Shape;1026;p3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Что такое полнотекстовый поиск?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Анализ и индексирование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Релевантность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ElasticSearch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027" name="Google Shape;1027;p3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3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3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3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3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3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33" name="Google Shape;1033;p3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3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3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3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3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3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3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3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3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3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3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3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3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3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3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3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3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3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3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3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53" name="Google Shape;1053;p3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4" name="Google Shape;1054;p3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3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Полнотекстовый поиск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60" name="Google Shape;1060;p3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Навигация среди большого объема информации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Поле поиска — популярный элемент управления современных приложений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Ожидание пользователей от поиска диктуется поисковиками Интернет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061" name="Google Shape;1061;p3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3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3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3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3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3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67" name="Google Shape;1067;p3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3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3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3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3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3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3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3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3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3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3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3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3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3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3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3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3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3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3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87" name="Google Shape;1087;p3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3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39"/>
          <p:cNvSpPr txBox="1"/>
          <p:nvPr>
            <p:ph type="ctrTitle"/>
          </p:nvPr>
        </p:nvSpPr>
        <p:spPr>
          <a:xfrm>
            <a:off x="1142375" y="455100"/>
            <a:ext cx="68544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Документ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94" name="Google Shape;1094;p3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3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3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3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3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3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00" name="Google Shape;1100;p3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3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3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3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3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3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3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3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3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3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3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3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3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3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3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3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3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3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3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3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20" name="Google Shape;1120;p3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1" name="Google Shape;1121;p3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39"/>
          <p:cNvSpPr txBox="1"/>
          <p:nvPr>
            <p:ph type="ctrTitle"/>
          </p:nvPr>
        </p:nvSpPr>
        <p:spPr>
          <a:xfrm>
            <a:off x="1142375" y="1428750"/>
            <a:ext cx="6854400" cy="31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{</a:t>
            </a:r>
            <a:endParaRPr sz="1600">
              <a:solidFill>
                <a:srgbClr val="2C2D3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"url": "http://example.com",</a:t>
            </a:r>
            <a:endParaRPr sz="1600">
              <a:solidFill>
                <a:srgbClr val="2C2D3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"tags": ["nosql", "mongodb", "databases"],</a:t>
            </a:r>
            <a:endParaRPr sz="1600">
              <a:solidFill>
                <a:srgbClr val="2C2D3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"comments": [</a:t>
            </a:r>
            <a:endParaRPr sz="1600">
              <a:solidFill>
                <a:srgbClr val="2C2D3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  { "user": "Ольга", "content": "Круто!" },</a:t>
            </a:r>
            <a:endParaRPr sz="1600">
              <a:solidFill>
                <a:srgbClr val="2C2D3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  { "user": "Александр", "content": "Здорово" },</a:t>
            </a:r>
            <a:endParaRPr sz="1600">
              <a:solidFill>
                <a:srgbClr val="2C2D3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]</a:t>
            </a:r>
            <a:endParaRPr sz="1600">
              <a:solidFill>
                <a:srgbClr val="2C2D3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}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40"/>
          <p:cNvSpPr txBox="1"/>
          <p:nvPr>
            <p:ph type="ctrTitle"/>
          </p:nvPr>
        </p:nvSpPr>
        <p:spPr>
          <a:xfrm>
            <a:off x="1142400" y="571500"/>
            <a:ext cx="68544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Анализ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28" name="Google Shape;1128;p4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4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4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4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4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4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34" name="Google Shape;1134;p4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4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4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4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4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4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4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4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4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4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4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4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4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4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4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4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4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4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4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4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54" name="Google Shape;1154;p4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5" name="Google Shape;1155;p4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40"/>
          <p:cNvSpPr txBox="1"/>
          <p:nvPr/>
        </p:nvSpPr>
        <p:spPr>
          <a:xfrm>
            <a:off x="1194300" y="1502850"/>
            <a:ext cx="68049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Процессор для настольных персональных компьютеров, основанных на платформе Intel.</a:t>
            </a:r>
            <a:endParaRPr sz="1600"/>
          </a:p>
        </p:txBody>
      </p:sp>
      <p:sp>
        <p:nvSpPr>
          <p:cNvPr id="1157" name="Google Shape;1157;p40"/>
          <p:cNvSpPr txBox="1"/>
          <p:nvPr/>
        </p:nvSpPr>
        <p:spPr>
          <a:xfrm>
            <a:off x="3900000" y="2929350"/>
            <a:ext cx="1339200" cy="18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процессор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настольн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персональн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компьютер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основан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платформ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intel</a:t>
            </a:r>
            <a:endParaRPr sz="1600"/>
          </a:p>
        </p:txBody>
      </p:sp>
      <p:sp>
        <p:nvSpPr>
          <p:cNvPr id="1158" name="Google Shape;1158;p40"/>
          <p:cNvSpPr/>
          <p:nvPr/>
        </p:nvSpPr>
        <p:spPr>
          <a:xfrm>
            <a:off x="4172700" y="2214150"/>
            <a:ext cx="793800" cy="6243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41"/>
          <p:cNvSpPr txBox="1"/>
          <p:nvPr>
            <p:ph type="ctrTitle"/>
          </p:nvPr>
        </p:nvSpPr>
        <p:spPr>
          <a:xfrm>
            <a:off x="1142400" y="464088"/>
            <a:ext cx="6854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Индексирование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64" name="Google Shape;1164;p4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4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4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4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4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4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70" name="Google Shape;1170;p4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4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4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4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4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4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4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4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4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4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4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4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4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4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4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4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4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4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4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4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90" name="Google Shape;1190;p4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4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41"/>
          <p:cNvSpPr/>
          <p:nvPr/>
        </p:nvSpPr>
        <p:spPr>
          <a:xfrm>
            <a:off x="2219100" y="2799250"/>
            <a:ext cx="1524000" cy="51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</a:t>
            </a:r>
            <a:endParaRPr/>
          </a:p>
        </p:txBody>
      </p:sp>
      <p:sp>
        <p:nvSpPr>
          <p:cNvPr id="1193" name="Google Shape;1193;p41"/>
          <p:cNvSpPr/>
          <p:nvPr/>
        </p:nvSpPr>
        <p:spPr>
          <a:xfrm>
            <a:off x="2219100" y="2163225"/>
            <a:ext cx="1524000" cy="51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компьютер</a:t>
            </a:r>
            <a:endParaRPr/>
          </a:p>
        </p:txBody>
      </p:sp>
      <p:sp>
        <p:nvSpPr>
          <p:cNvPr id="1194" name="Google Shape;1194;p41"/>
          <p:cNvSpPr/>
          <p:nvPr/>
        </p:nvSpPr>
        <p:spPr>
          <a:xfrm>
            <a:off x="2219100" y="1527200"/>
            <a:ext cx="1524000" cy="51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intel</a:t>
            </a:r>
            <a:endParaRPr/>
          </a:p>
        </p:txBody>
      </p:sp>
      <p:sp>
        <p:nvSpPr>
          <p:cNvPr id="1195" name="Google Shape;1195;p41"/>
          <p:cNvSpPr/>
          <p:nvPr/>
        </p:nvSpPr>
        <p:spPr>
          <a:xfrm>
            <a:off x="2219100" y="3435275"/>
            <a:ext cx="1524000" cy="51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видеокарта</a:t>
            </a:r>
            <a:endParaRPr/>
          </a:p>
        </p:txBody>
      </p:sp>
      <p:sp>
        <p:nvSpPr>
          <p:cNvPr id="1196" name="Google Shape;1196;p41"/>
          <p:cNvSpPr/>
          <p:nvPr/>
        </p:nvSpPr>
        <p:spPr>
          <a:xfrm>
            <a:off x="5418075" y="2163225"/>
            <a:ext cx="1524000" cy="51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документ 2</a:t>
            </a:r>
            <a:endParaRPr/>
          </a:p>
        </p:txBody>
      </p:sp>
      <p:sp>
        <p:nvSpPr>
          <p:cNvPr id="1197" name="Google Shape;1197;p41"/>
          <p:cNvSpPr/>
          <p:nvPr/>
        </p:nvSpPr>
        <p:spPr>
          <a:xfrm>
            <a:off x="5418075" y="1527200"/>
            <a:ext cx="1524000" cy="51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документ 1</a:t>
            </a:r>
            <a:endParaRPr/>
          </a:p>
        </p:txBody>
      </p:sp>
      <p:sp>
        <p:nvSpPr>
          <p:cNvPr id="1198" name="Google Shape;1198;p41"/>
          <p:cNvSpPr/>
          <p:nvPr/>
        </p:nvSpPr>
        <p:spPr>
          <a:xfrm>
            <a:off x="5418075" y="3435275"/>
            <a:ext cx="1524000" cy="51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документ 12431</a:t>
            </a:r>
            <a:endParaRPr/>
          </a:p>
        </p:txBody>
      </p:sp>
      <p:sp>
        <p:nvSpPr>
          <p:cNvPr id="1199" name="Google Shape;1199;p41"/>
          <p:cNvSpPr/>
          <p:nvPr/>
        </p:nvSpPr>
        <p:spPr>
          <a:xfrm>
            <a:off x="5418075" y="4071300"/>
            <a:ext cx="1524000" cy="51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документ 12432</a:t>
            </a:r>
            <a:endParaRPr/>
          </a:p>
        </p:txBody>
      </p:sp>
      <p:sp>
        <p:nvSpPr>
          <p:cNvPr id="1200" name="Google Shape;1200;p41"/>
          <p:cNvSpPr txBox="1"/>
          <p:nvPr/>
        </p:nvSpPr>
        <p:spPr>
          <a:xfrm>
            <a:off x="5894475" y="2834800"/>
            <a:ext cx="571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...</a:t>
            </a:r>
            <a:endParaRPr/>
          </a:p>
        </p:txBody>
      </p:sp>
      <p:cxnSp>
        <p:nvCxnSpPr>
          <p:cNvPr id="1201" name="Google Shape;1201;p41"/>
          <p:cNvCxnSpPr>
            <a:stCxn id="1194" idx="3"/>
            <a:endCxn id="1197" idx="1"/>
          </p:cNvCxnSpPr>
          <p:nvPr/>
        </p:nvCxnSpPr>
        <p:spPr>
          <a:xfrm>
            <a:off x="3743100" y="1786550"/>
            <a:ext cx="167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2" name="Google Shape;1202;p41"/>
          <p:cNvCxnSpPr>
            <a:stCxn id="1194" idx="3"/>
            <a:endCxn id="1199" idx="1"/>
          </p:cNvCxnSpPr>
          <p:nvPr/>
        </p:nvCxnSpPr>
        <p:spPr>
          <a:xfrm>
            <a:off x="3743100" y="1786550"/>
            <a:ext cx="1674900" cy="254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3" name="Google Shape;1203;p41"/>
          <p:cNvCxnSpPr>
            <a:stCxn id="1195" idx="3"/>
            <a:endCxn id="1198" idx="1"/>
          </p:cNvCxnSpPr>
          <p:nvPr/>
        </p:nvCxnSpPr>
        <p:spPr>
          <a:xfrm>
            <a:off x="3743100" y="3694625"/>
            <a:ext cx="167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4" name="Google Shape;1204;p41"/>
          <p:cNvCxnSpPr>
            <a:stCxn id="1192" idx="3"/>
            <a:endCxn id="1197" idx="1"/>
          </p:cNvCxnSpPr>
          <p:nvPr/>
        </p:nvCxnSpPr>
        <p:spPr>
          <a:xfrm flipH="1" rot="10800000">
            <a:off x="3743100" y="1786600"/>
            <a:ext cx="1674900" cy="12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5" name="Google Shape;1205;p41"/>
          <p:cNvCxnSpPr>
            <a:stCxn id="1192" idx="3"/>
            <a:endCxn id="1199" idx="1"/>
          </p:cNvCxnSpPr>
          <p:nvPr/>
        </p:nvCxnSpPr>
        <p:spPr>
          <a:xfrm>
            <a:off x="3743100" y="3058600"/>
            <a:ext cx="1674900" cy="12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6" name="Google Shape;1206;p41"/>
          <p:cNvCxnSpPr>
            <a:stCxn id="1195" idx="3"/>
            <a:endCxn id="1196" idx="1"/>
          </p:cNvCxnSpPr>
          <p:nvPr/>
        </p:nvCxnSpPr>
        <p:spPr>
          <a:xfrm flipH="1" rot="10800000">
            <a:off x="3743100" y="2422625"/>
            <a:ext cx="1674900" cy="12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7" name="Google Shape;1207;p41"/>
          <p:cNvCxnSpPr>
            <a:stCxn id="1193" idx="3"/>
            <a:endCxn id="1198" idx="1"/>
          </p:cNvCxnSpPr>
          <p:nvPr/>
        </p:nvCxnSpPr>
        <p:spPr>
          <a:xfrm>
            <a:off x="3743100" y="2422575"/>
            <a:ext cx="1674900" cy="12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8" name="Google Shape;1208;p41"/>
          <p:cNvCxnSpPr>
            <a:stCxn id="1193" idx="3"/>
            <a:endCxn id="1197" idx="1"/>
          </p:cNvCxnSpPr>
          <p:nvPr/>
        </p:nvCxnSpPr>
        <p:spPr>
          <a:xfrm flipH="1" rot="10800000">
            <a:off x="3743100" y="1786575"/>
            <a:ext cx="1674900" cy="6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/>
          <p:nvPr/>
        </p:nvSpPr>
        <p:spPr>
          <a:xfrm>
            <a:off x="6043588" y="2440650"/>
            <a:ext cx="1862400" cy="77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Колоночные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базы данны</a:t>
            </a:r>
            <a:endParaRPr/>
          </a:p>
        </p:txBody>
      </p:sp>
      <p:sp>
        <p:nvSpPr>
          <p:cNvPr id="122" name="Google Shape;122;p15"/>
          <p:cNvSpPr txBox="1"/>
          <p:nvPr>
            <p:ph type="ctrTitle"/>
          </p:nvPr>
        </p:nvSpPr>
        <p:spPr>
          <a:xfrm>
            <a:off x="1142375" y="469650"/>
            <a:ext cx="6854400" cy="7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Базы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1233163" y="1451250"/>
            <a:ext cx="2845200" cy="113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Реляционные</a:t>
            </a:r>
            <a:r>
              <a:rPr lang="ru"/>
              <a:t> базы данных</a:t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4777438" y="1444500"/>
            <a:ext cx="1862400" cy="77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Базы данных ключ-значение</a:t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3350338" y="3672000"/>
            <a:ext cx="3765300" cy="90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Документоориентированные базы данных</a:t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1233175" y="2896800"/>
            <a:ext cx="1862400" cy="167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Базы данных полнотекстового поиска</a:t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3769125" y="2771325"/>
            <a:ext cx="1862400" cy="77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Графовые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базы данных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4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Логика И, ИЛИ, НЕ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14" name="Google Shape;1214;p4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4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4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4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4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4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20" name="Google Shape;1220;p4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4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4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4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4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4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4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4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4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4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4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4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4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4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4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4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4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4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4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4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240" name="Google Shape;1240;p4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1" name="Google Shape;1241;p4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42"/>
          <p:cNvSpPr txBox="1"/>
          <p:nvPr/>
        </p:nvSpPr>
        <p:spPr>
          <a:xfrm>
            <a:off x="1248825" y="1809900"/>
            <a:ext cx="3280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(процессор </a:t>
            </a:r>
            <a:r>
              <a:rPr lang="ru" sz="1600">
                <a:solidFill>
                  <a:srgbClr val="0000FF"/>
                </a:solidFill>
              </a:rPr>
              <a:t>И</a:t>
            </a:r>
            <a:r>
              <a:rPr lang="ru" sz="1600"/>
              <a:t> intel) </a:t>
            </a:r>
            <a:r>
              <a:rPr lang="ru" sz="1600">
                <a:solidFill>
                  <a:srgbClr val="0000FF"/>
                </a:solidFill>
              </a:rPr>
              <a:t>И</a:t>
            </a:r>
            <a:r>
              <a:rPr lang="ru" sz="1600"/>
              <a:t> </a:t>
            </a:r>
            <a:r>
              <a:rPr lang="ru" sz="1600">
                <a:solidFill>
                  <a:srgbClr val="0000FF"/>
                </a:solidFill>
              </a:rPr>
              <a:t>НЕ</a:t>
            </a:r>
            <a:r>
              <a:rPr lang="ru" sz="1600"/>
              <a:t> сервер</a:t>
            </a:r>
            <a:endParaRPr sz="1600"/>
          </a:p>
        </p:txBody>
      </p:sp>
      <p:sp>
        <p:nvSpPr>
          <p:cNvPr id="1243" name="Google Shape;1243;p42"/>
          <p:cNvSpPr txBox="1"/>
          <p:nvPr>
            <p:ph type="ctrTitle"/>
          </p:nvPr>
        </p:nvSpPr>
        <p:spPr>
          <a:xfrm>
            <a:off x="1142400" y="2645825"/>
            <a:ext cx="6854400" cy="17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ИЛИ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НЕ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43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Логика: должен, может, не должен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49" name="Google Shape;1249;p4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4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4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4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4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4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55" name="Google Shape;1255;p4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4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4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4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4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4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4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4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4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4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4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4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4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4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4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4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4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4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4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4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275" name="Google Shape;1275;p4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6" name="Google Shape;1276;p4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43"/>
          <p:cNvSpPr txBox="1"/>
          <p:nvPr/>
        </p:nvSpPr>
        <p:spPr>
          <a:xfrm>
            <a:off x="2931600" y="1989800"/>
            <a:ext cx="3280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+intel </a:t>
            </a:r>
            <a:r>
              <a:rPr lang="ru" sz="1600"/>
              <a:t>процессор -сервер</a:t>
            </a:r>
            <a:endParaRPr sz="1600"/>
          </a:p>
        </p:txBody>
      </p:sp>
      <p:sp>
        <p:nvSpPr>
          <p:cNvPr id="1278" name="Google Shape;1278;p43"/>
          <p:cNvSpPr/>
          <p:nvPr/>
        </p:nvSpPr>
        <p:spPr>
          <a:xfrm>
            <a:off x="1259425" y="3185550"/>
            <a:ext cx="2053200" cy="76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ДОЛЖЕН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MUST</a:t>
            </a:r>
            <a:endParaRPr sz="1600"/>
          </a:p>
        </p:txBody>
      </p:sp>
      <p:sp>
        <p:nvSpPr>
          <p:cNvPr id="1279" name="Google Shape;1279;p43"/>
          <p:cNvSpPr/>
          <p:nvPr/>
        </p:nvSpPr>
        <p:spPr>
          <a:xfrm>
            <a:off x="3661200" y="3185550"/>
            <a:ext cx="2053200" cy="76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 МОЖЕТ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SHOULD</a:t>
            </a:r>
            <a:endParaRPr sz="1600"/>
          </a:p>
        </p:txBody>
      </p:sp>
      <p:sp>
        <p:nvSpPr>
          <p:cNvPr id="1280" name="Google Shape;1280;p43"/>
          <p:cNvSpPr/>
          <p:nvPr/>
        </p:nvSpPr>
        <p:spPr>
          <a:xfrm>
            <a:off x="6062975" y="3185550"/>
            <a:ext cx="2053200" cy="76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НЕ ДОЛЖЕН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MUST_NOT</a:t>
            </a:r>
            <a:endParaRPr sz="1600"/>
          </a:p>
        </p:txBody>
      </p:sp>
      <p:cxnSp>
        <p:nvCxnSpPr>
          <p:cNvPr id="1281" name="Google Shape;1281;p43"/>
          <p:cNvCxnSpPr>
            <a:stCxn id="1278" idx="0"/>
          </p:cNvCxnSpPr>
          <p:nvPr/>
        </p:nvCxnSpPr>
        <p:spPr>
          <a:xfrm flipH="1" rot="10800000">
            <a:off x="2286025" y="2413050"/>
            <a:ext cx="1153500" cy="7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2" name="Google Shape;1282;p43"/>
          <p:cNvCxnSpPr>
            <a:stCxn id="1280" idx="0"/>
          </p:cNvCxnSpPr>
          <p:nvPr/>
        </p:nvCxnSpPr>
        <p:spPr>
          <a:xfrm rot="10800000">
            <a:off x="5778575" y="2391750"/>
            <a:ext cx="1311000" cy="7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3" name="Google Shape;1283;p43"/>
          <p:cNvCxnSpPr>
            <a:stCxn id="1279" idx="0"/>
            <a:endCxn id="1277" idx="2"/>
          </p:cNvCxnSpPr>
          <p:nvPr/>
        </p:nvCxnSpPr>
        <p:spPr>
          <a:xfrm rot="10800000">
            <a:off x="4572000" y="2465850"/>
            <a:ext cx="115800" cy="71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4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Учет позиции терминов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89" name="Google Shape;1289;p4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4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4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4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4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4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95" name="Google Shape;1295;p4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4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4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4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4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4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4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4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4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4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4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4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4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4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4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4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4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4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4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4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315" name="Google Shape;1315;p4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6" name="Google Shape;1316;p4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44"/>
          <p:cNvSpPr/>
          <p:nvPr/>
        </p:nvSpPr>
        <p:spPr>
          <a:xfrm>
            <a:off x="2966575" y="2010825"/>
            <a:ext cx="15027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базы</a:t>
            </a:r>
            <a:endParaRPr sz="1600"/>
          </a:p>
        </p:txBody>
      </p:sp>
      <p:sp>
        <p:nvSpPr>
          <p:cNvPr id="1318" name="Google Shape;1318;p44"/>
          <p:cNvSpPr/>
          <p:nvPr/>
        </p:nvSpPr>
        <p:spPr>
          <a:xfrm>
            <a:off x="4674725" y="2010825"/>
            <a:ext cx="15027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данных</a:t>
            </a:r>
            <a:endParaRPr sz="1600"/>
          </a:p>
        </p:txBody>
      </p:sp>
      <p:sp>
        <p:nvSpPr>
          <p:cNvPr id="1319" name="Google Shape;1319;p44"/>
          <p:cNvSpPr txBox="1"/>
          <p:nvPr/>
        </p:nvSpPr>
        <p:spPr>
          <a:xfrm>
            <a:off x="1196700" y="3079775"/>
            <a:ext cx="7321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базы данных</a:t>
            </a:r>
            <a:r>
              <a:rPr lang="ru"/>
              <a:t> играют ключевую роль для построения современного приложения</a:t>
            </a:r>
            <a:endParaRPr/>
          </a:p>
        </p:txBody>
      </p:sp>
      <p:sp>
        <p:nvSpPr>
          <p:cNvPr id="1320" name="Google Shape;1320;p44"/>
          <p:cNvSpPr txBox="1"/>
          <p:nvPr/>
        </p:nvSpPr>
        <p:spPr>
          <a:xfrm>
            <a:off x="1196700" y="3803675"/>
            <a:ext cx="7321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данные</a:t>
            </a:r>
            <a:r>
              <a:rPr lang="ru"/>
              <a:t> о военных </a:t>
            </a:r>
            <a:r>
              <a:rPr lang="ru">
                <a:solidFill>
                  <a:srgbClr val="FF0000"/>
                </a:solidFill>
              </a:rPr>
              <a:t>базах</a:t>
            </a:r>
            <a:r>
              <a:rPr lang="ru"/>
              <a:t> довольно трудно найти в открытых источниках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45"/>
          <p:cNvSpPr txBox="1"/>
          <p:nvPr>
            <p:ph type="ctrTitle"/>
          </p:nvPr>
        </p:nvSpPr>
        <p:spPr>
          <a:xfrm>
            <a:off x="1144800" y="449500"/>
            <a:ext cx="68544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Релевантность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326" name="Google Shape;1326;p4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4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4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4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4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4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32" name="Google Shape;1332;p4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4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4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4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4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4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4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4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4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4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4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4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4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4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4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4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4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4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4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4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352" name="Google Shape;1352;p4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3" name="Google Shape;1353;p4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45"/>
          <p:cNvSpPr/>
          <p:nvPr/>
        </p:nvSpPr>
        <p:spPr>
          <a:xfrm>
            <a:off x="2847450" y="2508350"/>
            <a:ext cx="2646000" cy="46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 Intel Core i3-8100</a:t>
            </a:r>
            <a:endParaRPr/>
          </a:p>
        </p:txBody>
      </p:sp>
      <p:sp>
        <p:nvSpPr>
          <p:cNvPr id="1355" name="Google Shape;1355;p45"/>
          <p:cNvSpPr/>
          <p:nvPr/>
        </p:nvSpPr>
        <p:spPr>
          <a:xfrm>
            <a:off x="2847450" y="2973950"/>
            <a:ext cx="2646000" cy="46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 </a:t>
            </a:r>
            <a:r>
              <a:rPr lang="ru"/>
              <a:t>Intel Core i5-7400</a:t>
            </a:r>
            <a:endParaRPr/>
          </a:p>
        </p:txBody>
      </p:sp>
      <p:sp>
        <p:nvSpPr>
          <p:cNvPr id="1356" name="Google Shape;1356;p45"/>
          <p:cNvSpPr/>
          <p:nvPr/>
        </p:nvSpPr>
        <p:spPr>
          <a:xfrm>
            <a:off x="2847450" y="3439550"/>
            <a:ext cx="2646000" cy="46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 </a:t>
            </a:r>
            <a:r>
              <a:rPr lang="ru"/>
              <a:t>AMD FX-8320E</a:t>
            </a:r>
            <a:endParaRPr/>
          </a:p>
        </p:txBody>
      </p:sp>
      <p:sp>
        <p:nvSpPr>
          <p:cNvPr id="1357" name="Google Shape;1357;p45"/>
          <p:cNvSpPr/>
          <p:nvPr/>
        </p:nvSpPr>
        <p:spPr>
          <a:xfrm>
            <a:off x="2847450" y="3905150"/>
            <a:ext cx="2646000" cy="46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AMD FX-8320</a:t>
            </a:r>
            <a:endParaRPr/>
          </a:p>
        </p:txBody>
      </p:sp>
      <p:sp>
        <p:nvSpPr>
          <p:cNvPr id="1358" name="Google Shape;1358;p45"/>
          <p:cNvSpPr/>
          <p:nvPr/>
        </p:nvSpPr>
        <p:spPr>
          <a:xfrm>
            <a:off x="2112500" y="1605438"/>
            <a:ext cx="1502700" cy="46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процессор</a:t>
            </a:r>
            <a:endParaRPr sz="1600"/>
          </a:p>
        </p:txBody>
      </p:sp>
      <p:sp>
        <p:nvSpPr>
          <p:cNvPr id="1359" name="Google Shape;1359;p45"/>
          <p:cNvSpPr/>
          <p:nvPr/>
        </p:nvSpPr>
        <p:spPr>
          <a:xfrm>
            <a:off x="3820650" y="1605438"/>
            <a:ext cx="1502700" cy="46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intel</a:t>
            </a:r>
            <a:endParaRPr sz="1600"/>
          </a:p>
        </p:txBody>
      </p:sp>
      <p:sp>
        <p:nvSpPr>
          <p:cNvPr id="1360" name="Google Shape;1360;p45"/>
          <p:cNvSpPr/>
          <p:nvPr/>
        </p:nvSpPr>
        <p:spPr>
          <a:xfrm>
            <a:off x="5528800" y="1605438"/>
            <a:ext cx="1502700" cy="46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i3-8100</a:t>
            </a:r>
            <a:endParaRPr sz="1600"/>
          </a:p>
        </p:txBody>
      </p:sp>
      <p:sp>
        <p:nvSpPr>
          <p:cNvPr id="1361" name="Google Shape;1361;p45"/>
          <p:cNvSpPr/>
          <p:nvPr/>
        </p:nvSpPr>
        <p:spPr>
          <a:xfrm>
            <a:off x="5493450" y="2508350"/>
            <a:ext cx="803100" cy="46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0.999</a:t>
            </a:r>
            <a:endParaRPr/>
          </a:p>
        </p:txBody>
      </p:sp>
      <p:sp>
        <p:nvSpPr>
          <p:cNvPr id="1362" name="Google Shape;1362;p45"/>
          <p:cNvSpPr/>
          <p:nvPr/>
        </p:nvSpPr>
        <p:spPr>
          <a:xfrm>
            <a:off x="5493450" y="2973950"/>
            <a:ext cx="803100" cy="46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0.956</a:t>
            </a:r>
            <a:endParaRPr/>
          </a:p>
        </p:txBody>
      </p:sp>
      <p:sp>
        <p:nvSpPr>
          <p:cNvPr id="1363" name="Google Shape;1363;p45"/>
          <p:cNvSpPr/>
          <p:nvPr/>
        </p:nvSpPr>
        <p:spPr>
          <a:xfrm>
            <a:off x="5493450" y="3439550"/>
            <a:ext cx="803100" cy="46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0.843</a:t>
            </a:r>
            <a:endParaRPr/>
          </a:p>
        </p:txBody>
      </p:sp>
      <p:sp>
        <p:nvSpPr>
          <p:cNvPr id="1364" name="Google Shape;1364;p45"/>
          <p:cNvSpPr/>
          <p:nvPr/>
        </p:nvSpPr>
        <p:spPr>
          <a:xfrm>
            <a:off x="5493450" y="3905150"/>
            <a:ext cx="803100" cy="46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0.812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4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ElasticSearch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370" name="Google Shape;1370;p46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 основе лежит Java-библиотека Lucene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Кластеризация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Шардирование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Высокая производительность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REST-подобный интерфейс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371" name="Google Shape;1371;p4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4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4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4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4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4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77" name="Google Shape;1377;p4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4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4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4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4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4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4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4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4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4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4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4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4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4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4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4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4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4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4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4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397" name="Google Shape;1397;p4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8" name="Google Shape;1398;p4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47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1404" name="Google Shape;140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5" name="Google Shape;1405;p47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NoSQL базы данных. Документоориентированные СУБД. Столбцовые СУБД. СУБД ключ-значение. СУБД Полнотекстового поиска.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406" name="Google Shape;1406;p4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4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4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4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4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4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412" name="Google Shape;1412;p4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4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4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4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47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47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47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47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47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47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47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47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47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4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47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47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47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47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47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47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10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4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Колоночная СУБД </a:t>
            </a:r>
            <a:r>
              <a:rPr lang="ru" sz="3200">
                <a:solidFill>
                  <a:srgbClr val="4C5D6E"/>
                </a:solidFill>
              </a:rPr>
              <a:t>ClickHouse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437" name="Google Shape;1437;p4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Обработка транзакций и аналитические запросы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Склады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Колоночные СУБД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СУБД ClickHouse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438" name="Google Shape;1438;p4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4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4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4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4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4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444" name="Google Shape;1444;p4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4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4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4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4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4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4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4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4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4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4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4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4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4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4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4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4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4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4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4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64" name="Google Shape;1464;p4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5" name="Google Shape;1465;p4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4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Коммерческие операции (commercial transaction)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471" name="Google Shape;1471;p4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4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4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4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4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4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477" name="Google Shape;1477;p4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4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4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4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4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4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4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4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4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4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4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4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4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4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4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4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4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4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4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4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97" name="Google Shape;1497;p4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8" name="Google Shape;1498;p4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49"/>
          <p:cNvSpPr/>
          <p:nvPr/>
        </p:nvSpPr>
        <p:spPr>
          <a:xfrm>
            <a:off x="6285600" y="2476513"/>
            <a:ext cx="1428750" cy="159807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49"/>
          <p:cNvSpPr/>
          <p:nvPr/>
        </p:nvSpPr>
        <p:spPr>
          <a:xfrm>
            <a:off x="1344075" y="2095500"/>
            <a:ext cx="2592900" cy="2360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49"/>
          <p:cNvSpPr/>
          <p:nvPr/>
        </p:nvSpPr>
        <p:spPr>
          <a:xfrm>
            <a:off x="1640475" y="2360075"/>
            <a:ext cx="2000100" cy="497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</p:txBody>
      </p:sp>
      <p:sp>
        <p:nvSpPr>
          <p:cNvPr id="1502" name="Google Shape;1502;p49"/>
          <p:cNvSpPr/>
          <p:nvPr/>
        </p:nvSpPr>
        <p:spPr>
          <a:xfrm>
            <a:off x="1640475" y="3026850"/>
            <a:ext cx="2000100" cy="497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INSERT</a:t>
            </a:r>
            <a:endParaRPr/>
          </a:p>
        </p:txBody>
      </p:sp>
      <p:sp>
        <p:nvSpPr>
          <p:cNvPr id="1503" name="Google Shape;1503;p49"/>
          <p:cNvSpPr/>
          <p:nvPr/>
        </p:nvSpPr>
        <p:spPr>
          <a:xfrm>
            <a:off x="1640475" y="3693625"/>
            <a:ext cx="2000100" cy="497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UPDATE</a:t>
            </a:r>
            <a:endParaRPr/>
          </a:p>
        </p:txBody>
      </p:sp>
      <p:sp>
        <p:nvSpPr>
          <p:cNvPr id="1504" name="Google Shape;1504;p49"/>
          <p:cNvSpPr/>
          <p:nvPr/>
        </p:nvSpPr>
        <p:spPr>
          <a:xfrm>
            <a:off x="4476325" y="2920950"/>
            <a:ext cx="1269900" cy="709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50"/>
          <p:cNvSpPr txBox="1"/>
          <p:nvPr>
            <p:ph type="ctrTitle"/>
          </p:nvPr>
        </p:nvSpPr>
        <p:spPr>
          <a:xfrm>
            <a:off x="1142400" y="571500"/>
            <a:ext cx="707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Обработка транзакций и аналитика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10" name="Google Shape;1510;p50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OLTP — обработка транзакций в реальном времени (online transaction processing)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OLAP — аналитической обработкой данных в реальном времени (online analytical processing)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11" name="Google Shape;1511;p5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5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5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5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5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5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517" name="Google Shape;1517;p5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5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5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5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5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5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5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5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5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5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5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5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5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5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5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5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5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5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5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5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537" name="Google Shape;1537;p5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8" name="Google Shape;1538;p5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5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Транзакции и склады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44" name="Google Shape;1544;p5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5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5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5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5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5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550" name="Google Shape;1550;p5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5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5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5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5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5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5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5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5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5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5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5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5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5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5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5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5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5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5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5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570" name="Google Shape;1570;p5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1" name="Google Shape;1571;p5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51"/>
          <p:cNvSpPr/>
          <p:nvPr/>
        </p:nvSpPr>
        <p:spPr>
          <a:xfrm>
            <a:off x="2180125" y="2397125"/>
            <a:ext cx="1249450" cy="103187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51"/>
          <p:cNvSpPr/>
          <p:nvPr/>
        </p:nvSpPr>
        <p:spPr>
          <a:xfrm>
            <a:off x="5295850" y="2397125"/>
            <a:ext cx="1249450" cy="103187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51"/>
          <p:cNvSpPr/>
          <p:nvPr/>
        </p:nvSpPr>
        <p:spPr>
          <a:xfrm>
            <a:off x="3812350" y="2669600"/>
            <a:ext cx="1100700" cy="486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51"/>
          <p:cNvSpPr txBox="1"/>
          <p:nvPr/>
        </p:nvSpPr>
        <p:spPr>
          <a:xfrm>
            <a:off x="2180125" y="3693575"/>
            <a:ext cx="1249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транзакции</a:t>
            </a:r>
            <a:endParaRPr/>
          </a:p>
        </p:txBody>
      </p:sp>
      <p:sp>
        <p:nvSpPr>
          <p:cNvPr id="1576" name="Google Shape;1576;p51"/>
          <p:cNvSpPr txBox="1"/>
          <p:nvPr/>
        </p:nvSpPr>
        <p:spPr>
          <a:xfrm>
            <a:off x="4975450" y="3693575"/>
            <a:ext cx="18903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склады данных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ctrTitle"/>
          </p:nvPr>
        </p:nvSpPr>
        <p:spPr>
          <a:xfrm>
            <a:off x="1144800" y="4074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Доля населения использующая Интернет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7" name="Google Shape;187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759900" y="3733877"/>
            <a:ext cx="7810500" cy="7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 txBox="1"/>
          <p:nvPr/>
        </p:nvSpPr>
        <p:spPr>
          <a:xfrm>
            <a:off x="6178575" y="3896750"/>
            <a:ext cx="814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сейчас</a:t>
            </a:r>
            <a:endParaRPr/>
          </a:p>
        </p:txBody>
      </p:sp>
      <p:sp>
        <p:nvSpPr>
          <p:cNvPr id="191" name="Google Shape;191;p16"/>
          <p:cNvSpPr txBox="1"/>
          <p:nvPr/>
        </p:nvSpPr>
        <p:spPr>
          <a:xfrm>
            <a:off x="4395350" y="3899917"/>
            <a:ext cx="814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2010</a:t>
            </a:r>
            <a:endParaRPr/>
          </a:p>
        </p:txBody>
      </p:sp>
      <p:sp>
        <p:nvSpPr>
          <p:cNvPr id="192" name="Google Shape;192;p16"/>
          <p:cNvSpPr txBox="1"/>
          <p:nvPr/>
        </p:nvSpPr>
        <p:spPr>
          <a:xfrm>
            <a:off x="2612113" y="3909450"/>
            <a:ext cx="814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2000</a:t>
            </a:r>
            <a:endParaRPr/>
          </a:p>
        </p:txBody>
      </p:sp>
      <p:sp>
        <p:nvSpPr>
          <p:cNvPr id="193" name="Google Shape;193;p16"/>
          <p:cNvSpPr txBox="1"/>
          <p:nvPr/>
        </p:nvSpPr>
        <p:spPr>
          <a:xfrm>
            <a:off x="934963" y="3898867"/>
            <a:ext cx="814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1990</a:t>
            </a:r>
            <a:endParaRPr/>
          </a:p>
        </p:txBody>
      </p:sp>
      <p:sp>
        <p:nvSpPr>
          <p:cNvPr id="194" name="Google Shape;194;p16"/>
          <p:cNvSpPr/>
          <p:nvPr/>
        </p:nvSpPr>
        <p:spPr>
          <a:xfrm>
            <a:off x="6300225" y="1714500"/>
            <a:ext cx="571200" cy="1915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70%</a:t>
            </a:r>
            <a:endParaRPr/>
          </a:p>
        </p:txBody>
      </p:sp>
      <p:sp>
        <p:nvSpPr>
          <p:cNvPr id="195" name="Google Shape;195;p16"/>
          <p:cNvSpPr/>
          <p:nvPr/>
        </p:nvSpPr>
        <p:spPr>
          <a:xfrm>
            <a:off x="4517000" y="2698744"/>
            <a:ext cx="571200" cy="94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31</a:t>
            </a:r>
            <a:r>
              <a:rPr lang="ru"/>
              <a:t>%</a:t>
            </a:r>
            <a:endParaRPr/>
          </a:p>
        </p:txBody>
      </p:sp>
      <p:sp>
        <p:nvSpPr>
          <p:cNvPr id="196" name="Google Shape;196;p16"/>
          <p:cNvSpPr/>
          <p:nvPr/>
        </p:nvSpPr>
        <p:spPr>
          <a:xfrm>
            <a:off x="2750225" y="3376070"/>
            <a:ext cx="571200" cy="26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r>
              <a:rPr lang="ru"/>
              <a:t>%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5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Склады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82" name="Google Shape;1582;p52"/>
          <p:cNvSpPr txBox="1"/>
          <p:nvPr>
            <p:ph type="ctrTitle"/>
          </p:nvPr>
        </p:nvSpPr>
        <p:spPr>
          <a:xfrm>
            <a:off x="1142375" y="1714450"/>
            <a:ext cx="3429600" cy="19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Vertica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ParAccel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Teradata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SAP HANA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83" name="Google Shape;1583;p5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5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5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5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5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5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589" name="Google Shape;1589;p5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5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5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5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5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5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5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5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5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5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5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5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5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5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5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5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5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5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5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5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609" name="Google Shape;1609;p5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0" name="Google Shape;1610;p5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1" name="Google Shape;1611;p52"/>
          <p:cNvSpPr txBox="1"/>
          <p:nvPr>
            <p:ph type="ctrTitle"/>
          </p:nvPr>
        </p:nvSpPr>
        <p:spPr>
          <a:xfrm>
            <a:off x="4967175" y="1714450"/>
            <a:ext cx="3429600" cy="23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HBase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Cassandra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Hypertable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Amazon SimpleDB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ClickHouse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53"/>
          <p:cNvSpPr txBox="1"/>
          <p:nvPr>
            <p:ph type="ctrTitle"/>
          </p:nvPr>
        </p:nvSpPr>
        <p:spPr>
          <a:xfrm>
            <a:off x="1144800" y="545100"/>
            <a:ext cx="68544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Столбцовые базы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17" name="Google Shape;1617;p5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p5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5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p5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p5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5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23" name="Google Shape;1623;p5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5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5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5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5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5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5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5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5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5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5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5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5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5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5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5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5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5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5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5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643" name="Google Shape;1643;p5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4" name="Google Shape;1644;p5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53"/>
          <p:cNvSpPr/>
          <p:nvPr/>
        </p:nvSpPr>
        <p:spPr>
          <a:xfrm>
            <a:off x="1142375" y="2783550"/>
            <a:ext cx="4656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646" name="Google Shape;1646;p53"/>
          <p:cNvSpPr/>
          <p:nvPr/>
        </p:nvSpPr>
        <p:spPr>
          <a:xfrm>
            <a:off x="1608000" y="27835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Ольга</a:t>
            </a:r>
            <a:endParaRPr/>
          </a:p>
        </p:txBody>
      </p:sp>
      <p:sp>
        <p:nvSpPr>
          <p:cNvPr id="1647" name="Google Shape;1647;p53"/>
          <p:cNvSpPr/>
          <p:nvPr/>
        </p:nvSpPr>
        <p:spPr>
          <a:xfrm>
            <a:off x="2518200" y="2783550"/>
            <a:ext cx="1291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1993-10-12</a:t>
            </a:r>
            <a:endParaRPr/>
          </a:p>
        </p:txBody>
      </p:sp>
      <p:sp>
        <p:nvSpPr>
          <p:cNvPr id="1648" name="Google Shape;1648;p53"/>
          <p:cNvSpPr/>
          <p:nvPr/>
        </p:nvSpPr>
        <p:spPr>
          <a:xfrm>
            <a:off x="1144800" y="3143250"/>
            <a:ext cx="4656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649" name="Google Shape;1649;p53"/>
          <p:cNvSpPr/>
          <p:nvPr/>
        </p:nvSpPr>
        <p:spPr>
          <a:xfrm>
            <a:off x="1610425" y="31432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Иван</a:t>
            </a:r>
            <a:endParaRPr/>
          </a:p>
        </p:txBody>
      </p:sp>
      <p:sp>
        <p:nvSpPr>
          <p:cNvPr id="1650" name="Google Shape;1650;p53"/>
          <p:cNvSpPr/>
          <p:nvPr/>
        </p:nvSpPr>
        <p:spPr>
          <a:xfrm>
            <a:off x="2520625" y="3143250"/>
            <a:ext cx="1291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NULL</a:t>
            </a:r>
            <a:endParaRPr/>
          </a:p>
        </p:txBody>
      </p:sp>
      <p:sp>
        <p:nvSpPr>
          <p:cNvPr id="1651" name="Google Shape;1651;p53"/>
          <p:cNvSpPr/>
          <p:nvPr/>
        </p:nvSpPr>
        <p:spPr>
          <a:xfrm>
            <a:off x="1144800" y="3502950"/>
            <a:ext cx="4656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652" name="Google Shape;1652;p53"/>
          <p:cNvSpPr/>
          <p:nvPr/>
        </p:nvSpPr>
        <p:spPr>
          <a:xfrm>
            <a:off x="1610425" y="35029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Сергей</a:t>
            </a:r>
            <a:endParaRPr/>
          </a:p>
        </p:txBody>
      </p:sp>
      <p:sp>
        <p:nvSpPr>
          <p:cNvPr id="1653" name="Google Shape;1653;p53"/>
          <p:cNvSpPr/>
          <p:nvPr/>
        </p:nvSpPr>
        <p:spPr>
          <a:xfrm>
            <a:off x="2520625" y="3502950"/>
            <a:ext cx="1291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NULL</a:t>
            </a:r>
            <a:endParaRPr/>
          </a:p>
        </p:txBody>
      </p:sp>
      <p:sp>
        <p:nvSpPr>
          <p:cNvPr id="1654" name="Google Shape;1654;p53"/>
          <p:cNvSpPr/>
          <p:nvPr/>
        </p:nvSpPr>
        <p:spPr>
          <a:xfrm>
            <a:off x="5544900" y="27835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Ольга</a:t>
            </a:r>
            <a:endParaRPr/>
          </a:p>
        </p:txBody>
      </p:sp>
      <p:sp>
        <p:nvSpPr>
          <p:cNvPr id="1655" name="Google Shape;1655;p53"/>
          <p:cNvSpPr/>
          <p:nvPr/>
        </p:nvSpPr>
        <p:spPr>
          <a:xfrm>
            <a:off x="5544900" y="31432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Иван</a:t>
            </a:r>
            <a:endParaRPr/>
          </a:p>
        </p:txBody>
      </p:sp>
      <p:sp>
        <p:nvSpPr>
          <p:cNvPr id="1656" name="Google Shape;1656;p53"/>
          <p:cNvSpPr/>
          <p:nvPr/>
        </p:nvSpPr>
        <p:spPr>
          <a:xfrm>
            <a:off x="5544900" y="35029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Сергей</a:t>
            </a:r>
            <a:endParaRPr/>
          </a:p>
        </p:txBody>
      </p:sp>
      <p:sp>
        <p:nvSpPr>
          <p:cNvPr id="1657" name="Google Shape;1657;p53"/>
          <p:cNvSpPr/>
          <p:nvPr/>
        </p:nvSpPr>
        <p:spPr>
          <a:xfrm>
            <a:off x="1144800" y="2423850"/>
            <a:ext cx="4656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1658" name="Google Shape;1658;p53"/>
          <p:cNvSpPr/>
          <p:nvPr/>
        </p:nvSpPr>
        <p:spPr>
          <a:xfrm>
            <a:off x="1610425" y="24238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659" name="Google Shape;1659;p53"/>
          <p:cNvSpPr/>
          <p:nvPr/>
        </p:nvSpPr>
        <p:spPr>
          <a:xfrm>
            <a:off x="2520625" y="2423850"/>
            <a:ext cx="1291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birthday_at</a:t>
            </a:r>
            <a:endParaRPr/>
          </a:p>
        </p:txBody>
      </p:sp>
      <p:sp>
        <p:nvSpPr>
          <p:cNvPr id="1660" name="Google Shape;1660;p53"/>
          <p:cNvSpPr/>
          <p:nvPr/>
        </p:nvSpPr>
        <p:spPr>
          <a:xfrm>
            <a:off x="5544900" y="24238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661" name="Google Shape;1661;p53"/>
          <p:cNvSpPr/>
          <p:nvPr/>
        </p:nvSpPr>
        <p:spPr>
          <a:xfrm>
            <a:off x="7066788" y="2783550"/>
            <a:ext cx="1291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1993-10-12</a:t>
            </a:r>
            <a:endParaRPr/>
          </a:p>
        </p:txBody>
      </p:sp>
      <p:sp>
        <p:nvSpPr>
          <p:cNvPr id="1662" name="Google Shape;1662;p53"/>
          <p:cNvSpPr/>
          <p:nvPr/>
        </p:nvSpPr>
        <p:spPr>
          <a:xfrm>
            <a:off x="7069213" y="2423850"/>
            <a:ext cx="1291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birthday_at</a:t>
            </a:r>
            <a:endParaRPr/>
          </a:p>
        </p:txBody>
      </p:sp>
      <p:sp>
        <p:nvSpPr>
          <p:cNvPr id="1663" name="Google Shape;1663;p53"/>
          <p:cNvSpPr/>
          <p:nvPr/>
        </p:nvSpPr>
        <p:spPr>
          <a:xfrm>
            <a:off x="4297663" y="2857500"/>
            <a:ext cx="761400" cy="571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54"/>
          <p:cNvSpPr txBox="1"/>
          <p:nvPr>
            <p:ph type="ctrTitle"/>
          </p:nvPr>
        </p:nvSpPr>
        <p:spPr>
          <a:xfrm>
            <a:off x="1144800" y="2857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Вставка и чтение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69" name="Google Shape;1669;p5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5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p5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p5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5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5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75" name="Google Shape;1675;p5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6" name="Google Shape;1676;p5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5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8" name="Google Shape;1678;p5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p5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5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Google Shape;1681;p5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5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5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5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5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5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5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5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5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5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5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5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5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5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695" name="Google Shape;1695;p5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6" name="Google Shape;1696;p5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54"/>
          <p:cNvSpPr/>
          <p:nvPr/>
        </p:nvSpPr>
        <p:spPr>
          <a:xfrm>
            <a:off x="5631325" y="1481275"/>
            <a:ext cx="18720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INSERT</a:t>
            </a:r>
            <a:endParaRPr/>
          </a:p>
        </p:txBody>
      </p:sp>
      <p:sp>
        <p:nvSpPr>
          <p:cNvPr id="1698" name="Google Shape;1698;p54"/>
          <p:cNvSpPr/>
          <p:nvPr/>
        </p:nvSpPr>
        <p:spPr>
          <a:xfrm>
            <a:off x="5631325" y="2342475"/>
            <a:ext cx="18720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</p:txBody>
      </p:sp>
      <p:sp>
        <p:nvSpPr>
          <p:cNvPr id="1699" name="Google Shape;1699;p54"/>
          <p:cNvSpPr/>
          <p:nvPr/>
        </p:nvSpPr>
        <p:spPr>
          <a:xfrm>
            <a:off x="5631325" y="3203675"/>
            <a:ext cx="18720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UPDATE</a:t>
            </a:r>
            <a:endParaRPr/>
          </a:p>
        </p:txBody>
      </p:sp>
      <p:sp>
        <p:nvSpPr>
          <p:cNvPr id="1700" name="Google Shape;1700;p54"/>
          <p:cNvSpPr/>
          <p:nvPr/>
        </p:nvSpPr>
        <p:spPr>
          <a:xfrm>
            <a:off x="5631325" y="4064875"/>
            <a:ext cx="18720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DELETE</a:t>
            </a:r>
            <a:endParaRPr/>
          </a:p>
        </p:txBody>
      </p:sp>
      <p:sp>
        <p:nvSpPr>
          <p:cNvPr id="1701" name="Google Shape;1701;p54"/>
          <p:cNvSpPr/>
          <p:nvPr/>
        </p:nvSpPr>
        <p:spPr>
          <a:xfrm>
            <a:off x="2211875" y="1481275"/>
            <a:ext cx="18720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C</a:t>
            </a:r>
            <a:r>
              <a:rPr lang="ru"/>
              <a:t>REATE</a:t>
            </a:r>
            <a:endParaRPr/>
          </a:p>
        </p:txBody>
      </p:sp>
      <p:sp>
        <p:nvSpPr>
          <p:cNvPr id="1702" name="Google Shape;1702;p54"/>
          <p:cNvSpPr/>
          <p:nvPr/>
        </p:nvSpPr>
        <p:spPr>
          <a:xfrm>
            <a:off x="2211875" y="2342475"/>
            <a:ext cx="18720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R</a:t>
            </a:r>
            <a:r>
              <a:rPr lang="ru"/>
              <a:t>EAD</a:t>
            </a:r>
            <a:endParaRPr/>
          </a:p>
        </p:txBody>
      </p:sp>
      <p:sp>
        <p:nvSpPr>
          <p:cNvPr id="1703" name="Google Shape;1703;p54"/>
          <p:cNvSpPr/>
          <p:nvPr/>
        </p:nvSpPr>
        <p:spPr>
          <a:xfrm>
            <a:off x="2211875" y="3203675"/>
            <a:ext cx="18720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U</a:t>
            </a:r>
            <a:r>
              <a:rPr lang="ru"/>
              <a:t>PDATE</a:t>
            </a:r>
            <a:endParaRPr/>
          </a:p>
        </p:txBody>
      </p:sp>
      <p:sp>
        <p:nvSpPr>
          <p:cNvPr id="1704" name="Google Shape;1704;p54"/>
          <p:cNvSpPr/>
          <p:nvPr/>
        </p:nvSpPr>
        <p:spPr>
          <a:xfrm>
            <a:off x="2211875" y="4064875"/>
            <a:ext cx="18720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D</a:t>
            </a:r>
            <a:r>
              <a:rPr lang="ru"/>
              <a:t>ELETE</a:t>
            </a:r>
            <a:endParaRPr/>
          </a:p>
        </p:txBody>
      </p:sp>
      <p:sp>
        <p:nvSpPr>
          <p:cNvPr id="1705" name="Google Shape;1705;p54"/>
          <p:cNvSpPr/>
          <p:nvPr/>
        </p:nvSpPr>
        <p:spPr>
          <a:xfrm>
            <a:off x="4398750" y="1588500"/>
            <a:ext cx="917700" cy="3999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6" name="Google Shape;1706;p54"/>
          <p:cNvSpPr/>
          <p:nvPr/>
        </p:nvSpPr>
        <p:spPr>
          <a:xfrm>
            <a:off x="4398750" y="2449700"/>
            <a:ext cx="917700" cy="3999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54"/>
          <p:cNvSpPr/>
          <p:nvPr/>
        </p:nvSpPr>
        <p:spPr>
          <a:xfrm>
            <a:off x="4398750" y="3310900"/>
            <a:ext cx="917700" cy="3999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54"/>
          <p:cNvSpPr/>
          <p:nvPr/>
        </p:nvSpPr>
        <p:spPr>
          <a:xfrm>
            <a:off x="4398750" y="4172100"/>
            <a:ext cx="917700" cy="3999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p55"/>
          <p:cNvSpPr txBox="1"/>
          <p:nvPr>
            <p:ph type="ctrTitle"/>
          </p:nvPr>
        </p:nvSpPr>
        <p:spPr>
          <a:xfrm>
            <a:off x="1144800" y="2857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Вставка и чтение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714" name="Google Shape;1714;p5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5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p5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5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5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9" name="Google Shape;1719;p5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720" name="Google Shape;1720;p5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5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2" name="Google Shape;1722;p5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5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5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5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5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5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5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5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5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5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5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5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5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5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6" name="Google Shape;1736;p5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5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5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p5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740" name="Google Shape;1740;p5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1" name="Google Shape;1741;p5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55"/>
          <p:cNvSpPr/>
          <p:nvPr/>
        </p:nvSpPr>
        <p:spPr>
          <a:xfrm>
            <a:off x="5631325" y="1481275"/>
            <a:ext cx="1872000" cy="654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INSERT</a:t>
            </a:r>
            <a:endParaRPr/>
          </a:p>
        </p:txBody>
      </p:sp>
      <p:sp>
        <p:nvSpPr>
          <p:cNvPr id="1743" name="Google Shape;1743;p55"/>
          <p:cNvSpPr/>
          <p:nvPr/>
        </p:nvSpPr>
        <p:spPr>
          <a:xfrm>
            <a:off x="5631325" y="2342475"/>
            <a:ext cx="1872000" cy="654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</p:txBody>
      </p:sp>
      <p:sp>
        <p:nvSpPr>
          <p:cNvPr id="1744" name="Google Shape;1744;p55"/>
          <p:cNvSpPr/>
          <p:nvPr/>
        </p:nvSpPr>
        <p:spPr>
          <a:xfrm>
            <a:off x="5631325" y="3203675"/>
            <a:ext cx="1872000" cy="654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UPDATE</a:t>
            </a:r>
            <a:endParaRPr/>
          </a:p>
        </p:txBody>
      </p:sp>
      <p:sp>
        <p:nvSpPr>
          <p:cNvPr id="1745" name="Google Shape;1745;p55"/>
          <p:cNvSpPr/>
          <p:nvPr/>
        </p:nvSpPr>
        <p:spPr>
          <a:xfrm>
            <a:off x="5631325" y="4064875"/>
            <a:ext cx="1872000" cy="654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DELETE</a:t>
            </a:r>
            <a:endParaRPr/>
          </a:p>
        </p:txBody>
      </p:sp>
      <p:sp>
        <p:nvSpPr>
          <p:cNvPr id="1746" name="Google Shape;1746;p55"/>
          <p:cNvSpPr/>
          <p:nvPr/>
        </p:nvSpPr>
        <p:spPr>
          <a:xfrm>
            <a:off x="2211875" y="1481275"/>
            <a:ext cx="1872000" cy="654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C</a:t>
            </a:r>
            <a:r>
              <a:rPr lang="ru"/>
              <a:t>REATE</a:t>
            </a:r>
            <a:endParaRPr/>
          </a:p>
        </p:txBody>
      </p:sp>
      <p:sp>
        <p:nvSpPr>
          <p:cNvPr id="1747" name="Google Shape;1747;p55"/>
          <p:cNvSpPr/>
          <p:nvPr/>
        </p:nvSpPr>
        <p:spPr>
          <a:xfrm>
            <a:off x="2211875" y="2342475"/>
            <a:ext cx="1872000" cy="654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R</a:t>
            </a:r>
            <a:r>
              <a:rPr lang="ru"/>
              <a:t>EAD</a:t>
            </a:r>
            <a:endParaRPr/>
          </a:p>
        </p:txBody>
      </p:sp>
      <p:sp>
        <p:nvSpPr>
          <p:cNvPr id="1748" name="Google Shape;1748;p55"/>
          <p:cNvSpPr/>
          <p:nvPr/>
        </p:nvSpPr>
        <p:spPr>
          <a:xfrm>
            <a:off x="2211875" y="3203675"/>
            <a:ext cx="1872000" cy="654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U</a:t>
            </a:r>
            <a:r>
              <a:rPr lang="ru"/>
              <a:t>PDATE</a:t>
            </a:r>
            <a:endParaRPr/>
          </a:p>
        </p:txBody>
      </p:sp>
      <p:sp>
        <p:nvSpPr>
          <p:cNvPr id="1749" name="Google Shape;1749;p55"/>
          <p:cNvSpPr/>
          <p:nvPr/>
        </p:nvSpPr>
        <p:spPr>
          <a:xfrm>
            <a:off x="2211875" y="4064875"/>
            <a:ext cx="1872000" cy="654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D</a:t>
            </a:r>
            <a:r>
              <a:rPr lang="ru"/>
              <a:t>ELETE</a:t>
            </a:r>
            <a:endParaRPr/>
          </a:p>
        </p:txBody>
      </p:sp>
      <p:sp>
        <p:nvSpPr>
          <p:cNvPr id="1750" name="Google Shape;1750;p55"/>
          <p:cNvSpPr/>
          <p:nvPr/>
        </p:nvSpPr>
        <p:spPr>
          <a:xfrm>
            <a:off x="4398750" y="1588500"/>
            <a:ext cx="917700" cy="3999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55"/>
          <p:cNvSpPr/>
          <p:nvPr/>
        </p:nvSpPr>
        <p:spPr>
          <a:xfrm>
            <a:off x="4398750" y="2449700"/>
            <a:ext cx="917700" cy="3999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55"/>
          <p:cNvSpPr/>
          <p:nvPr/>
        </p:nvSpPr>
        <p:spPr>
          <a:xfrm>
            <a:off x="4398750" y="3310900"/>
            <a:ext cx="917700" cy="3999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55"/>
          <p:cNvSpPr/>
          <p:nvPr/>
        </p:nvSpPr>
        <p:spPr>
          <a:xfrm>
            <a:off x="4398750" y="4172100"/>
            <a:ext cx="917700" cy="3999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57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56"/>
          <p:cNvSpPr txBox="1"/>
          <p:nvPr>
            <p:ph type="ctrTitle"/>
          </p:nvPr>
        </p:nvSpPr>
        <p:spPr>
          <a:xfrm>
            <a:off x="1142375" y="480625"/>
            <a:ext cx="6854400" cy="9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ClickHouse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759" name="Google Shape;1759;p56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Сжимает данные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Позволяет хранить данные на жестком диске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Параллельная обработка на многоядерных процессорах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Поддержка языка запроса SQL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Поддержка индексов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Поддержка приближенных вычислений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Репликация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760" name="Google Shape;1760;p5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5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5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5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5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5" name="Google Shape;1765;p5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766" name="Google Shape;1766;p5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5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5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5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0" name="Google Shape;1770;p5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5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5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5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4" name="Google Shape;1774;p5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5" name="Google Shape;1775;p5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5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p5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8" name="Google Shape;1778;p5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9" name="Google Shape;1779;p5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0" name="Google Shape;1780;p5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1" name="Google Shape;1781;p5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2" name="Google Shape;1782;p5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3" name="Google Shape;1783;p5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4" name="Google Shape;1784;p5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5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786" name="Google Shape;1786;p5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7" name="Google Shape;1787;p5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5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793" name="Google Shape;1793;p5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 базе данных Redis подберите коллекцию для подсчета посещений с определенных IP-адресов.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При помощи базы данных Redis решите задачу поиска имени пользователя по электронному адресу и наоборот, поиск электронного адреса пользователя по его имени.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Организуйте хранение категорий и товарных позиций учебной базы данных shop в СУБД MongoDB.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794" name="Google Shape;1794;p5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5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5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5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8" name="Google Shape;1798;p5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p5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800" name="Google Shape;1800;p5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5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5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5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5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5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5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5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5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5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5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5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5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5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5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5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6" name="Google Shape;1816;p5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7" name="Google Shape;1817;p5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8" name="Google Shape;1818;p5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9" name="Google Shape;1819;p5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20" name="Google Shape;1820;p5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1" name="Google Shape;1821;p5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/>
          <p:nvPr>
            <p:ph type="ctrTitle"/>
          </p:nvPr>
        </p:nvSpPr>
        <p:spPr>
          <a:xfrm>
            <a:off x="1142400" y="5715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Распределенная база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28" name="Google Shape;228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"/>
          <p:cNvSpPr/>
          <p:nvPr/>
        </p:nvSpPr>
        <p:spPr>
          <a:xfrm>
            <a:off x="4144667" y="3793105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7"/>
          <p:cNvSpPr/>
          <p:nvPr/>
        </p:nvSpPr>
        <p:spPr>
          <a:xfrm>
            <a:off x="5575304" y="2960078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7"/>
          <p:cNvSpPr/>
          <p:nvPr/>
        </p:nvSpPr>
        <p:spPr>
          <a:xfrm>
            <a:off x="2726138" y="2960078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7"/>
          <p:cNvSpPr/>
          <p:nvPr/>
        </p:nvSpPr>
        <p:spPr>
          <a:xfrm>
            <a:off x="3302108" y="1651325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"/>
          <p:cNvSpPr/>
          <p:nvPr/>
        </p:nvSpPr>
        <p:spPr>
          <a:xfrm>
            <a:off x="4987225" y="1651325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5" name="Google Shape;235;p17"/>
          <p:cNvCxnSpPr>
            <a:stCxn id="230" idx="2"/>
          </p:cNvCxnSpPr>
          <p:nvPr/>
        </p:nvCxnSpPr>
        <p:spPr>
          <a:xfrm rot="10800000">
            <a:off x="3164567" y="3503128"/>
            <a:ext cx="980100" cy="7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17"/>
          <p:cNvCxnSpPr>
            <a:stCxn id="232" idx="1"/>
          </p:cNvCxnSpPr>
          <p:nvPr/>
        </p:nvCxnSpPr>
        <p:spPr>
          <a:xfrm flipH="1" rot="10800000">
            <a:off x="3147417" y="2159078"/>
            <a:ext cx="567300" cy="8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17"/>
          <p:cNvCxnSpPr>
            <a:stCxn id="230" idx="4"/>
          </p:cNvCxnSpPr>
          <p:nvPr/>
        </p:nvCxnSpPr>
        <p:spPr>
          <a:xfrm flipH="1" rot="10800000">
            <a:off x="4987225" y="3481828"/>
            <a:ext cx="1034700" cy="7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17"/>
          <p:cNvCxnSpPr>
            <a:stCxn id="231" idx="1"/>
          </p:cNvCxnSpPr>
          <p:nvPr/>
        </p:nvCxnSpPr>
        <p:spPr>
          <a:xfrm rot="10800000">
            <a:off x="5439783" y="2169578"/>
            <a:ext cx="556800" cy="7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17"/>
          <p:cNvCxnSpPr>
            <a:stCxn id="233" idx="4"/>
            <a:endCxn id="234" idx="2"/>
          </p:cNvCxnSpPr>
          <p:nvPr/>
        </p:nvCxnSpPr>
        <p:spPr>
          <a:xfrm>
            <a:off x="4144667" y="2072347"/>
            <a:ext cx="84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"/>
          <p:cNvSpPr txBox="1"/>
          <p:nvPr>
            <p:ph type="ctrTitle"/>
          </p:nvPr>
        </p:nvSpPr>
        <p:spPr>
          <a:xfrm>
            <a:off x="1142400" y="5715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Шардирование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71" name="Google Shape;271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8"/>
          <p:cNvSpPr/>
          <p:nvPr/>
        </p:nvSpPr>
        <p:spPr>
          <a:xfrm>
            <a:off x="1334400" y="1811675"/>
            <a:ext cx="1524000" cy="1052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8"/>
          <p:cNvSpPr/>
          <p:nvPr/>
        </p:nvSpPr>
        <p:spPr>
          <a:xfrm>
            <a:off x="1577850" y="1978900"/>
            <a:ext cx="1037100" cy="275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8"/>
          <p:cNvSpPr/>
          <p:nvPr/>
        </p:nvSpPr>
        <p:spPr>
          <a:xfrm>
            <a:off x="1577850" y="2417050"/>
            <a:ext cx="1037100" cy="275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8"/>
          <p:cNvSpPr/>
          <p:nvPr/>
        </p:nvSpPr>
        <p:spPr>
          <a:xfrm>
            <a:off x="6285600" y="1811675"/>
            <a:ext cx="1524000" cy="1052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8"/>
          <p:cNvSpPr/>
          <p:nvPr/>
        </p:nvSpPr>
        <p:spPr>
          <a:xfrm>
            <a:off x="6529050" y="1978900"/>
            <a:ext cx="1037100" cy="275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8"/>
          <p:cNvSpPr/>
          <p:nvPr/>
        </p:nvSpPr>
        <p:spPr>
          <a:xfrm>
            <a:off x="6529050" y="2417050"/>
            <a:ext cx="1037100" cy="275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"/>
          <p:cNvSpPr/>
          <p:nvPr/>
        </p:nvSpPr>
        <p:spPr>
          <a:xfrm>
            <a:off x="3810000" y="3519900"/>
            <a:ext cx="1524000" cy="1052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8"/>
          <p:cNvSpPr/>
          <p:nvPr/>
        </p:nvSpPr>
        <p:spPr>
          <a:xfrm>
            <a:off x="4053450" y="3687125"/>
            <a:ext cx="1037100" cy="275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8"/>
          <p:cNvSpPr/>
          <p:nvPr/>
        </p:nvSpPr>
        <p:spPr>
          <a:xfrm>
            <a:off x="4053450" y="4125275"/>
            <a:ext cx="1037100" cy="275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2" name="Google Shape;282;p18"/>
          <p:cNvCxnSpPr>
            <a:stCxn id="281" idx="3"/>
            <a:endCxn id="278" idx="1"/>
          </p:cNvCxnSpPr>
          <p:nvPr/>
        </p:nvCxnSpPr>
        <p:spPr>
          <a:xfrm flipH="1" rot="10800000">
            <a:off x="5090550" y="2554625"/>
            <a:ext cx="1438500" cy="1708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18"/>
          <p:cNvCxnSpPr>
            <a:stCxn id="280" idx="1"/>
            <a:endCxn id="275" idx="3"/>
          </p:cNvCxnSpPr>
          <p:nvPr/>
        </p:nvCxnSpPr>
        <p:spPr>
          <a:xfrm rot="10800000">
            <a:off x="2614950" y="2554475"/>
            <a:ext cx="1438500" cy="1270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18"/>
          <p:cNvCxnSpPr>
            <a:endCxn id="277" idx="1"/>
          </p:cNvCxnSpPr>
          <p:nvPr/>
        </p:nvCxnSpPr>
        <p:spPr>
          <a:xfrm>
            <a:off x="2614950" y="2116450"/>
            <a:ext cx="3914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"/>
          <p:cNvSpPr txBox="1"/>
          <p:nvPr>
            <p:ph type="ctrTitle"/>
          </p:nvPr>
        </p:nvSpPr>
        <p:spPr>
          <a:xfrm>
            <a:off x="1142400" y="5715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Другие формы хранения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90" name="Google Shape;290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96" name="Google Shape;296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16" name="Google Shape;316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9"/>
          <p:cNvSpPr/>
          <p:nvPr/>
        </p:nvSpPr>
        <p:spPr>
          <a:xfrm>
            <a:off x="1142375" y="2783550"/>
            <a:ext cx="4656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319" name="Google Shape;319;p19"/>
          <p:cNvSpPr/>
          <p:nvPr/>
        </p:nvSpPr>
        <p:spPr>
          <a:xfrm>
            <a:off x="1608000" y="27835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Ольга</a:t>
            </a:r>
            <a:endParaRPr/>
          </a:p>
        </p:txBody>
      </p:sp>
      <p:sp>
        <p:nvSpPr>
          <p:cNvPr id="320" name="Google Shape;320;p19"/>
          <p:cNvSpPr/>
          <p:nvPr/>
        </p:nvSpPr>
        <p:spPr>
          <a:xfrm>
            <a:off x="2518200" y="2783550"/>
            <a:ext cx="1291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1993-10-12</a:t>
            </a:r>
            <a:endParaRPr/>
          </a:p>
        </p:txBody>
      </p:sp>
      <p:sp>
        <p:nvSpPr>
          <p:cNvPr id="321" name="Google Shape;321;p19"/>
          <p:cNvSpPr/>
          <p:nvPr/>
        </p:nvSpPr>
        <p:spPr>
          <a:xfrm>
            <a:off x="1144800" y="3143250"/>
            <a:ext cx="4656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322" name="Google Shape;322;p19"/>
          <p:cNvSpPr/>
          <p:nvPr/>
        </p:nvSpPr>
        <p:spPr>
          <a:xfrm>
            <a:off x="1610425" y="31432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Иван</a:t>
            </a:r>
            <a:endParaRPr/>
          </a:p>
        </p:txBody>
      </p:sp>
      <p:sp>
        <p:nvSpPr>
          <p:cNvPr id="323" name="Google Shape;323;p19"/>
          <p:cNvSpPr/>
          <p:nvPr/>
        </p:nvSpPr>
        <p:spPr>
          <a:xfrm>
            <a:off x="2520625" y="3143250"/>
            <a:ext cx="1291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NULL</a:t>
            </a:r>
            <a:endParaRPr/>
          </a:p>
        </p:txBody>
      </p:sp>
      <p:sp>
        <p:nvSpPr>
          <p:cNvPr id="324" name="Google Shape;324;p19"/>
          <p:cNvSpPr/>
          <p:nvPr/>
        </p:nvSpPr>
        <p:spPr>
          <a:xfrm>
            <a:off x="1144800" y="3502950"/>
            <a:ext cx="4656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325" name="Google Shape;325;p19"/>
          <p:cNvSpPr/>
          <p:nvPr/>
        </p:nvSpPr>
        <p:spPr>
          <a:xfrm>
            <a:off x="1610425" y="35029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Сергей</a:t>
            </a:r>
            <a:endParaRPr/>
          </a:p>
        </p:txBody>
      </p:sp>
      <p:sp>
        <p:nvSpPr>
          <p:cNvPr id="326" name="Google Shape;326;p19"/>
          <p:cNvSpPr/>
          <p:nvPr/>
        </p:nvSpPr>
        <p:spPr>
          <a:xfrm>
            <a:off x="2520625" y="3502950"/>
            <a:ext cx="1291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NULL</a:t>
            </a:r>
            <a:endParaRPr/>
          </a:p>
        </p:txBody>
      </p:sp>
      <p:sp>
        <p:nvSpPr>
          <p:cNvPr id="327" name="Google Shape;327;p19"/>
          <p:cNvSpPr/>
          <p:nvPr/>
        </p:nvSpPr>
        <p:spPr>
          <a:xfrm>
            <a:off x="5544900" y="27835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Ольга</a:t>
            </a:r>
            <a:endParaRPr/>
          </a:p>
        </p:txBody>
      </p:sp>
      <p:sp>
        <p:nvSpPr>
          <p:cNvPr id="328" name="Google Shape;328;p19"/>
          <p:cNvSpPr/>
          <p:nvPr/>
        </p:nvSpPr>
        <p:spPr>
          <a:xfrm>
            <a:off x="5544900" y="31432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Иван</a:t>
            </a:r>
            <a:endParaRPr/>
          </a:p>
        </p:txBody>
      </p:sp>
      <p:sp>
        <p:nvSpPr>
          <p:cNvPr id="329" name="Google Shape;329;p19"/>
          <p:cNvSpPr/>
          <p:nvPr/>
        </p:nvSpPr>
        <p:spPr>
          <a:xfrm>
            <a:off x="5544900" y="35029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Сергей</a:t>
            </a:r>
            <a:endParaRPr/>
          </a:p>
        </p:txBody>
      </p:sp>
      <p:sp>
        <p:nvSpPr>
          <p:cNvPr id="330" name="Google Shape;330;p19"/>
          <p:cNvSpPr/>
          <p:nvPr/>
        </p:nvSpPr>
        <p:spPr>
          <a:xfrm>
            <a:off x="1144800" y="2423850"/>
            <a:ext cx="4656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331" name="Google Shape;331;p19"/>
          <p:cNvSpPr/>
          <p:nvPr/>
        </p:nvSpPr>
        <p:spPr>
          <a:xfrm>
            <a:off x="1610425" y="24238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332" name="Google Shape;332;p19"/>
          <p:cNvSpPr/>
          <p:nvPr/>
        </p:nvSpPr>
        <p:spPr>
          <a:xfrm>
            <a:off x="2520625" y="2423850"/>
            <a:ext cx="1291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birthday_at</a:t>
            </a:r>
            <a:endParaRPr/>
          </a:p>
        </p:txBody>
      </p:sp>
      <p:sp>
        <p:nvSpPr>
          <p:cNvPr id="333" name="Google Shape;333;p19"/>
          <p:cNvSpPr/>
          <p:nvPr/>
        </p:nvSpPr>
        <p:spPr>
          <a:xfrm>
            <a:off x="5544900" y="24238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334" name="Google Shape;334;p19"/>
          <p:cNvSpPr/>
          <p:nvPr/>
        </p:nvSpPr>
        <p:spPr>
          <a:xfrm>
            <a:off x="7066788" y="2783550"/>
            <a:ext cx="1291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1993-10-12</a:t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7069213" y="2423850"/>
            <a:ext cx="1291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birthday_at</a:t>
            </a:r>
            <a:endParaRPr/>
          </a:p>
        </p:txBody>
      </p:sp>
      <p:sp>
        <p:nvSpPr>
          <p:cNvPr id="336" name="Google Shape;336;p19"/>
          <p:cNvSpPr/>
          <p:nvPr/>
        </p:nvSpPr>
        <p:spPr>
          <a:xfrm>
            <a:off x="4297663" y="2857500"/>
            <a:ext cx="761400" cy="571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"/>
          <p:cNvSpPr txBox="1"/>
          <p:nvPr>
            <p:ph type="ctrTitle"/>
          </p:nvPr>
        </p:nvSpPr>
        <p:spPr>
          <a:xfrm>
            <a:off x="1142400" y="5715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Сетевая структура Интернет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42" name="Google Shape;342;p2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48" name="Google Shape;348;p2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68" name="Google Shape;368;p2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0"/>
          <p:cNvSpPr/>
          <p:nvPr/>
        </p:nvSpPr>
        <p:spPr>
          <a:xfrm>
            <a:off x="7656300" y="330230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0"/>
          <p:cNvSpPr/>
          <p:nvPr/>
        </p:nvSpPr>
        <p:spPr>
          <a:xfrm>
            <a:off x="8189700" y="322175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0"/>
          <p:cNvSpPr/>
          <p:nvPr/>
        </p:nvSpPr>
        <p:spPr>
          <a:xfrm>
            <a:off x="8100800" y="362010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0"/>
          <p:cNvSpPr/>
          <p:nvPr/>
        </p:nvSpPr>
        <p:spPr>
          <a:xfrm>
            <a:off x="7466100" y="389950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0"/>
          <p:cNvSpPr/>
          <p:nvPr/>
        </p:nvSpPr>
        <p:spPr>
          <a:xfrm>
            <a:off x="7878500" y="283140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0"/>
          <p:cNvSpPr/>
          <p:nvPr/>
        </p:nvSpPr>
        <p:spPr>
          <a:xfrm>
            <a:off x="7026125" y="4299575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0"/>
          <p:cNvSpPr/>
          <p:nvPr/>
        </p:nvSpPr>
        <p:spPr>
          <a:xfrm>
            <a:off x="7815200" y="438180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0"/>
          <p:cNvSpPr/>
          <p:nvPr/>
        </p:nvSpPr>
        <p:spPr>
          <a:xfrm>
            <a:off x="7026125" y="349250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0"/>
          <p:cNvSpPr/>
          <p:nvPr/>
        </p:nvSpPr>
        <p:spPr>
          <a:xfrm>
            <a:off x="6095400" y="2163225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0"/>
          <p:cNvSpPr/>
          <p:nvPr/>
        </p:nvSpPr>
        <p:spPr>
          <a:xfrm>
            <a:off x="6476100" y="171450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0"/>
          <p:cNvSpPr/>
          <p:nvPr/>
        </p:nvSpPr>
        <p:spPr>
          <a:xfrm>
            <a:off x="5904900" y="1634075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0"/>
          <p:cNvSpPr/>
          <p:nvPr/>
        </p:nvSpPr>
        <p:spPr>
          <a:xfrm>
            <a:off x="5464625" y="190515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2" name="Google Shape;382;p20"/>
          <p:cNvCxnSpPr>
            <a:stCxn id="378" idx="5"/>
            <a:endCxn id="370" idx="1"/>
          </p:cNvCxnSpPr>
          <p:nvPr/>
        </p:nvCxnSpPr>
        <p:spPr>
          <a:xfrm>
            <a:off x="6257746" y="2325571"/>
            <a:ext cx="1426500" cy="10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20"/>
          <p:cNvSpPr/>
          <p:nvPr/>
        </p:nvSpPr>
        <p:spPr>
          <a:xfrm>
            <a:off x="4750425" y="362010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0"/>
          <p:cNvSpPr/>
          <p:nvPr/>
        </p:nvSpPr>
        <p:spPr>
          <a:xfrm>
            <a:off x="4310450" y="4020175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0"/>
          <p:cNvSpPr/>
          <p:nvPr/>
        </p:nvSpPr>
        <p:spPr>
          <a:xfrm>
            <a:off x="5099525" y="410240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0"/>
          <p:cNvSpPr/>
          <p:nvPr/>
        </p:nvSpPr>
        <p:spPr>
          <a:xfrm>
            <a:off x="1951938" y="223550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0"/>
          <p:cNvSpPr/>
          <p:nvPr/>
        </p:nvSpPr>
        <p:spPr>
          <a:xfrm>
            <a:off x="1511963" y="2635575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0"/>
          <p:cNvSpPr/>
          <p:nvPr/>
        </p:nvSpPr>
        <p:spPr>
          <a:xfrm>
            <a:off x="2301038" y="271780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0"/>
          <p:cNvSpPr/>
          <p:nvPr/>
        </p:nvSpPr>
        <p:spPr>
          <a:xfrm>
            <a:off x="4704988" y="419115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0"/>
          <p:cNvSpPr/>
          <p:nvPr/>
        </p:nvSpPr>
        <p:spPr>
          <a:xfrm>
            <a:off x="5464613" y="362010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0"/>
          <p:cNvSpPr/>
          <p:nvPr/>
        </p:nvSpPr>
        <p:spPr>
          <a:xfrm>
            <a:off x="4762488" y="304905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2" name="Google Shape;392;p20"/>
          <p:cNvCxnSpPr>
            <a:stCxn id="378" idx="3"/>
            <a:endCxn id="383" idx="7"/>
          </p:cNvCxnSpPr>
          <p:nvPr/>
        </p:nvCxnSpPr>
        <p:spPr>
          <a:xfrm flipH="1">
            <a:off x="4912754" y="2325571"/>
            <a:ext cx="1210500" cy="132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20"/>
          <p:cNvCxnSpPr>
            <a:stCxn id="384" idx="2"/>
            <a:endCxn id="388" idx="5"/>
          </p:cNvCxnSpPr>
          <p:nvPr/>
        </p:nvCxnSpPr>
        <p:spPr>
          <a:xfrm rot="10800000">
            <a:off x="2463350" y="2880175"/>
            <a:ext cx="1847100" cy="12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" name="Google Shape;394;p20"/>
          <p:cNvSpPr/>
          <p:nvPr/>
        </p:nvSpPr>
        <p:spPr>
          <a:xfrm>
            <a:off x="4237538" y="330230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0"/>
          <p:cNvSpPr/>
          <p:nvPr/>
        </p:nvSpPr>
        <p:spPr>
          <a:xfrm>
            <a:off x="7420650" y="4428375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0"/>
          <p:cNvSpPr/>
          <p:nvPr/>
        </p:nvSpPr>
        <p:spPr>
          <a:xfrm>
            <a:off x="6875900" y="3896038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7" name="Google Shape;397;p20"/>
          <p:cNvCxnSpPr>
            <a:stCxn id="370" idx="3"/>
            <a:endCxn id="373" idx="0"/>
          </p:cNvCxnSpPr>
          <p:nvPr/>
        </p:nvCxnSpPr>
        <p:spPr>
          <a:xfrm flipH="1">
            <a:off x="7561154" y="3464646"/>
            <a:ext cx="123000" cy="43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20"/>
          <p:cNvCxnSpPr>
            <a:stCxn id="377" idx="7"/>
            <a:endCxn id="370" idx="2"/>
          </p:cNvCxnSpPr>
          <p:nvPr/>
        </p:nvCxnSpPr>
        <p:spPr>
          <a:xfrm flipH="1" rot="10800000">
            <a:off x="7188471" y="3397354"/>
            <a:ext cx="467700" cy="1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20"/>
          <p:cNvCxnSpPr>
            <a:stCxn id="373" idx="2"/>
            <a:endCxn id="396" idx="6"/>
          </p:cNvCxnSpPr>
          <p:nvPr/>
        </p:nvCxnSpPr>
        <p:spPr>
          <a:xfrm rot="10800000">
            <a:off x="7066200" y="3991000"/>
            <a:ext cx="3999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20"/>
          <p:cNvCxnSpPr>
            <a:stCxn id="373" idx="3"/>
            <a:endCxn id="375" idx="7"/>
          </p:cNvCxnSpPr>
          <p:nvPr/>
        </p:nvCxnSpPr>
        <p:spPr>
          <a:xfrm flipH="1">
            <a:off x="7188554" y="4061846"/>
            <a:ext cx="3054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20"/>
          <p:cNvCxnSpPr>
            <a:stCxn id="373" idx="4"/>
            <a:endCxn id="395" idx="0"/>
          </p:cNvCxnSpPr>
          <p:nvPr/>
        </p:nvCxnSpPr>
        <p:spPr>
          <a:xfrm flipH="1">
            <a:off x="7515900" y="4089700"/>
            <a:ext cx="45300" cy="3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20"/>
          <p:cNvCxnSpPr>
            <a:stCxn id="373" idx="5"/>
            <a:endCxn id="376" idx="0"/>
          </p:cNvCxnSpPr>
          <p:nvPr/>
        </p:nvCxnSpPr>
        <p:spPr>
          <a:xfrm>
            <a:off x="7628446" y="4061846"/>
            <a:ext cx="282000" cy="3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20"/>
          <p:cNvCxnSpPr>
            <a:stCxn id="370" idx="5"/>
            <a:endCxn id="372" idx="1"/>
          </p:cNvCxnSpPr>
          <p:nvPr/>
        </p:nvCxnSpPr>
        <p:spPr>
          <a:xfrm>
            <a:off x="7818646" y="3464646"/>
            <a:ext cx="309900" cy="1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20"/>
          <p:cNvCxnSpPr>
            <a:stCxn id="378" idx="7"/>
            <a:endCxn id="379" idx="3"/>
          </p:cNvCxnSpPr>
          <p:nvPr/>
        </p:nvCxnSpPr>
        <p:spPr>
          <a:xfrm flipH="1" rot="10800000">
            <a:off x="6257746" y="1876979"/>
            <a:ext cx="246300" cy="3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20"/>
          <p:cNvCxnSpPr>
            <a:stCxn id="378" idx="0"/>
            <a:endCxn id="380" idx="4"/>
          </p:cNvCxnSpPr>
          <p:nvPr/>
        </p:nvCxnSpPr>
        <p:spPr>
          <a:xfrm rot="10800000">
            <a:off x="6000000" y="1824225"/>
            <a:ext cx="190500" cy="3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20"/>
          <p:cNvCxnSpPr>
            <a:stCxn id="378" idx="1"/>
            <a:endCxn id="381" idx="6"/>
          </p:cNvCxnSpPr>
          <p:nvPr/>
        </p:nvCxnSpPr>
        <p:spPr>
          <a:xfrm rot="10800000">
            <a:off x="5654954" y="2000279"/>
            <a:ext cx="4683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20"/>
          <p:cNvCxnSpPr>
            <a:stCxn id="383" idx="0"/>
            <a:endCxn id="391" idx="4"/>
          </p:cNvCxnSpPr>
          <p:nvPr/>
        </p:nvCxnSpPr>
        <p:spPr>
          <a:xfrm flipH="1" rot="10800000">
            <a:off x="4845525" y="3239400"/>
            <a:ext cx="12000" cy="3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20"/>
          <p:cNvCxnSpPr>
            <a:stCxn id="383" idx="1"/>
            <a:endCxn id="394" idx="5"/>
          </p:cNvCxnSpPr>
          <p:nvPr/>
        </p:nvCxnSpPr>
        <p:spPr>
          <a:xfrm rot="10800000">
            <a:off x="4399979" y="3464654"/>
            <a:ext cx="378300" cy="1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20"/>
          <p:cNvCxnSpPr>
            <a:stCxn id="383" idx="3"/>
            <a:endCxn id="384" idx="7"/>
          </p:cNvCxnSpPr>
          <p:nvPr/>
        </p:nvCxnSpPr>
        <p:spPr>
          <a:xfrm flipH="1">
            <a:off x="4472879" y="3782446"/>
            <a:ext cx="3054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20"/>
          <p:cNvCxnSpPr>
            <a:stCxn id="383" idx="4"/>
            <a:endCxn id="389" idx="0"/>
          </p:cNvCxnSpPr>
          <p:nvPr/>
        </p:nvCxnSpPr>
        <p:spPr>
          <a:xfrm flipH="1">
            <a:off x="4800225" y="3810300"/>
            <a:ext cx="4530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20"/>
          <p:cNvCxnSpPr>
            <a:stCxn id="383" idx="5"/>
            <a:endCxn id="385" idx="1"/>
          </p:cNvCxnSpPr>
          <p:nvPr/>
        </p:nvCxnSpPr>
        <p:spPr>
          <a:xfrm>
            <a:off x="4912771" y="3782446"/>
            <a:ext cx="214500" cy="3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20"/>
          <p:cNvCxnSpPr>
            <a:stCxn id="383" idx="6"/>
            <a:endCxn id="390" idx="2"/>
          </p:cNvCxnSpPr>
          <p:nvPr/>
        </p:nvCxnSpPr>
        <p:spPr>
          <a:xfrm>
            <a:off x="4940625" y="3715200"/>
            <a:ext cx="52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" name="Google Shape;413;p20"/>
          <p:cNvSpPr/>
          <p:nvPr/>
        </p:nvSpPr>
        <p:spPr>
          <a:xfrm>
            <a:off x="7815188" y="384205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4" name="Google Shape;414;p20"/>
          <p:cNvCxnSpPr>
            <a:stCxn id="370" idx="4"/>
            <a:endCxn id="413" idx="0"/>
          </p:cNvCxnSpPr>
          <p:nvPr/>
        </p:nvCxnSpPr>
        <p:spPr>
          <a:xfrm>
            <a:off x="7751400" y="3492500"/>
            <a:ext cx="159000" cy="3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20"/>
          <p:cNvSpPr/>
          <p:nvPr/>
        </p:nvSpPr>
        <p:spPr>
          <a:xfrm>
            <a:off x="6095388" y="276075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6755788" y="223550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7" name="Google Shape;417;p20"/>
          <p:cNvCxnSpPr>
            <a:stCxn id="378" idx="4"/>
            <a:endCxn id="415" idx="0"/>
          </p:cNvCxnSpPr>
          <p:nvPr/>
        </p:nvCxnSpPr>
        <p:spPr>
          <a:xfrm>
            <a:off x="6190500" y="2353425"/>
            <a:ext cx="0" cy="4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20"/>
          <p:cNvCxnSpPr>
            <a:stCxn id="378" idx="6"/>
            <a:endCxn id="416" idx="2"/>
          </p:cNvCxnSpPr>
          <p:nvPr/>
        </p:nvCxnSpPr>
        <p:spPr>
          <a:xfrm>
            <a:off x="6285600" y="2258325"/>
            <a:ext cx="470100" cy="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p20"/>
          <p:cNvSpPr/>
          <p:nvPr/>
        </p:nvSpPr>
        <p:spPr>
          <a:xfrm>
            <a:off x="7443288" y="2854688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2050363" y="323925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2763688" y="2325575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1603738" y="303155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3604813" y="4299575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4186400" y="4618575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0"/>
          <p:cNvSpPr/>
          <p:nvPr/>
        </p:nvSpPr>
        <p:spPr>
          <a:xfrm>
            <a:off x="5524200" y="2325575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6" name="Google Shape;426;p20"/>
          <p:cNvCxnSpPr>
            <a:stCxn id="378" idx="2"/>
            <a:endCxn id="425" idx="6"/>
          </p:cNvCxnSpPr>
          <p:nvPr/>
        </p:nvCxnSpPr>
        <p:spPr>
          <a:xfrm flipH="1">
            <a:off x="5714400" y="2258325"/>
            <a:ext cx="381000" cy="1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" name="Google Shape;427;p20"/>
          <p:cNvSpPr/>
          <p:nvPr/>
        </p:nvSpPr>
        <p:spPr>
          <a:xfrm>
            <a:off x="4191288" y="3661238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8" name="Google Shape;428;p20"/>
          <p:cNvCxnSpPr>
            <a:stCxn id="427" idx="6"/>
            <a:endCxn id="383" idx="2"/>
          </p:cNvCxnSpPr>
          <p:nvPr/>
        </p:nvCxnSpPr>
        <p:spPr>
          <a:xfrm flipH="1" rot="10800000">
            <a:off x="4381488" y="3715238"/>
            <a:ext cx="369000" cy="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20"/>
          <p:cNvCxnSpPr>
            <a:stCxn id="384" idx="4"/>
            <a:endCxn id="424" idx="7"/>
          </p:cNvCxnSpPr>
          <p:nvPr/>
        </p:nvCxnSpPr>
        <p:spPr>
          <a:xfrm flipH="1">
            <a:off x="4348850" y="4210375"/>
            <a:ext cx="56700" cy="4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20"/>
          <p:cNvCxnSpPr>
            <a:stCxn id="384" idx="3"/>
            <a:endCxn id="423" idx="7"/>
          </p:cNvCxnSpPr>
          <p:nvPr/>
        </p:nvCxnSpPr>
        <p:spPr>
          <a:xfrm flipH="1">
            <a:off x="3767104" y="4182521"/>
            <a:ext cx="571200" cy="1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20"/>
          <p:cNvCxnSpPr>
            <a:stCxn id="370" idx="0"/>
            <a:endCxn id="419" idx="4"/>
          </p:cNvCxnSpPr>
          <p:nvPr/>
        </p:nvCxnSpPr>
        <p:spPr>
          <a:xfrm rot="10800000">
            <a:off x="7538400" y="3044900"/>
            <a:ext cx="213000" cy="2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20"/>
          <p:cNvCxnSpPr>
            <a:stCxn id="370" idx="6"/>
            <a:endCxn id="371" idx="2"/>
          </p:cNvCxnSpPr>
          <p:nvPr/>
        </p:nvCxnSpPr>
        <p:spPr>
          <a:xfrm flipH="1" rot="10800000">
            <a:off x="7846500" y="3317000"/>
            <a:ext cx="343200" cy="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20"/>
          <p:cNvCxnSpPr>
            <a:stCxn id="370" idx="7"/>
            <a:endCxn id="374" idx="4"/>
          </p:cNvCxnSpPr>
          <p:nvPr/>
        </p:nvCxnSpPr>
        <p:spPr>
          <a:xfrm flipH="1" rot="10800000">
            <a:off x="7818646" y="3021454"/>
            <a:ext cx="15510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20"/>
          <p:cNvCxnSpPr>
            <a:stCxn id="388" idx="7"/>
            <a:endCxn id="421" idx="3"/>
          </p:cNvCxnSpPr>
          <p:nvPr/>
        </p:nvCxnSpPr>
        <p:spPr>
          <a:xfrm flipH="1" rot="10800000">
            <a:off x="2463383" y="2487954"/>
            <a:ext cx="32820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20"/>
          <p:cNvCxnSpPr>
            <a:stCxn id="388" idx="1"/>
            <a:endCxn id="386" idx="5"/>
          </p:cNvCxnSpPr>
          <p:nvPr/>
        </p:nvCxnSpPr>
        <p:spPr>
          <a:xfrm rot="10800000">
            <a:off x="2114392" y="2397954"/>
            <a:ext cx="214500" cy="3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20"/>
          <p:cNvCxnSpPr>
            <a:stCxn id="388" idx="4"/>
            <a:endCxn id="420" idx="7"/>
          </p:cNvCxnSpPr>
          <p:nvPr/>
        </p:nvCxnSpPr>
        <p:spPr>
          <a:xfrm flipH="1">
            <a:off x="2212838" y="2908000"/>
            <a:ext cx="183300" cy="3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20"/>
          <p:cNvCxnSpPr>
            <a:stCxn id="388" idx="3"/>
            <a:endCxn id="422" idx="7"/>
          </p:cNvCxnSpPr>
          <p:nvPr/>
        </p:nvCxnSpPr>
        <p:spPr>
          <a:xfrm flipH="1">
            <a:off x="1766092" y="2880146"/>
            <a:ext cx="562800" cy="1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20"/>
          <p:cNvCxnSpPr>
            <a:stCxn id="388" idx="2"/>
            <a:endCxn id="387" idx="6"/>
          </p:cNvCxnSpPr>
          <p:nvPr/>
        </p:nvCxnSpPr>
        <p:spPr>
          <a:xfrm rot="10800000">
            <a:off x="1702238" y="2730700"/>
            <a:ext cx="598800" cy="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1"/>
          <p:cNvSpPr txBox="1"/>
          <p:nvPr>
            <p:ph type="ctrTitle"/>
          </p:nvPr>
        </p:nvSpPr>
        <p:spPr>
          <a:xfrm>
            <a:off x="1142400" y="5715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Возросла</a:t>
            </a:r>
            <a:r>
              <a:rPr lang="ru" sz="3200">
                <a:solidFill>
                  <a:srgbClr val="4C5D6E"/>
                </a:solidFill>
              </a:rPr>
              <a:t> интенсивность записи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44" name="Google Shape;444;p2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50" name="Google Shape;450;p2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70" name="Google Shape;470;p2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1"/>
          <p:cNvSpPr/>
          <p:nvPr/>
        </p:nvSpPr>
        <p:spPr>
          <a:xfrm>
            <a:off x="4106325" y="3233225"/>
            <a:ext cx="1480800" cy="571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1"/>
          <p:cNvSpPr/>
          <p:nvPr/>
        </p:nvSpPr>
        <p:spPr>
          <a:xfrm>
            <a:off x="1672175" y="2783550"/>
            <a:ext cx="1852075" cy="13229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1"/>
          <p:cNvSpPr/>
          <p:nvPr/>
        </p:nvSpPr>
        <p:spPr>
          <a:xfrm>
            <a:off x="6147125" y="2857500"/>
            <a:ext cx="1852075" cy="13229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1"/>
          <p:cNvSpPr/>
          <p:nvPr/>
        </p:nvSpPr>
        <p:spPr>
          <a:xfrm>
            <a:off x="2423575" y="1762275"/>
            <a:ext cx="1100700" cy="7302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1"/>
          <p:cNvSpPr/>
          <p:nvPr/>
        </p:nvSpPr>
        <p:spPr>
          <a:xfrm>
            <a:off x="1716000" y="1762275"/>
            <a:ext cx="402300" cy="730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1"/>
          <p:cNvSpPr/>
          <p:nvPr/>
        </p:nvSpPr>
        <p:spPr>
          <a:xfrm>
            <a:off x="7143750" y="1762275"/>
            <a:ext cx="840900" cy="7302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1"/>
          <p:cNvSpPr/>
          <p:nvPr/>
        </p:nvSpPr>
        <p:spPr>
          <a:xfrm>
            <a:off x="6176450" y="1762275"/>
            <a:ext cx="840900" cy="730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