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EF18F6A-3F46-4BB7-B471-E2AE74E0F1A6}">
  <a:tblStyle styleId="{5EF18F6A-3F46-4BB7-B471-E2AE74E0F1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f3214b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f3214b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b625c9cd9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b625c9cd9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d6179f0e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d6179f0e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d6179f0e9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d6179f0e9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8049e7df5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8049e7df5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8049e7df5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8049e7df5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b890ada6d_1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b890ada6d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8049e7df5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8049e7df5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3c1093258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3c1093258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3c4d390b4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3c4d390b4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3c4d390b4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3c4d390b4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416714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416714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3c4d390b4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3c4d390b4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d6179f0e9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d6179f0e9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3d6179f0e9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3d6179f0e9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3d6179f0e9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3d6179f0e9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3c4d390b42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3c4d390b42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3c4d390b4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3c4d390b4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347d58f8e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347d58f8e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3c4d390b42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3c4d390b42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3c4d390b42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3c4d390b42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347d58f8e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347d58f8e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25a8a6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25a8a6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8049e7df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8049e7df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8049e7df5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8049e7df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8049e7df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8049e7df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8049e7df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8049e7df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8049e7df5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8049e7df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8049e7df5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8049e7df5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Операторы. Условная и ограниченная выборка. Предопредленные функции.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3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2"/>
          <p:cNvSpPr txBox="1"/>
          <p:nvPr>
            <p:ph type="ctrTitle"/>
          </p:nvPr>
        </p:nvSpPr>
        <p:spPr>
          <a:xfrm>
            <a:off x="1142400" y="571500"/>
            <a:ext cx="7382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Спецсимволы оператора LIKE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59" name="Google Shape;359;p2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65" name="Google Shape;365;p2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85" name="Google Shape;385;p2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87" name="Google Shape;387;p22"/>
          <p:cNvGraphicFramePr/>
          <p:nvPr/>
        </p:nvGraphicFramePr>
        <p:xfrm>
          <a:off x="1144788" y="198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{5EF18F6A-3F46-4BB7-B471-E2AE74E0F1A6}</a:tableStyleId>
              </a:tblPr>
              <a:tblGrid>
                <a:gridCol w="861000"/>
                <a:gridCol w="5087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Символ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Описание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Любое количество символов или их отсутствие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_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Ровно один символ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3"/>
          <p:cNvSpPr txBox="1"/>
          <p:nvPr>
            <p:ph type="ctrTitle"/>
          </p:nvPr>
        </p:nvSpPr>
        <p:spPr>
          <a:xfrm>
            <a:off x="1142400" y="571500"/>
            <a:ext cx="7382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Регулярные выражения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93" name="Google Shape;393;p2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99" name="Google Shape;399;p2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419" name="Google Shape;419;p2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3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RLIKE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REGEXP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4"/>
          <p:cNvSpPr txBox="1"/>
          <p:nvPr>
            <p:ph type="ctrTitle"/>
          </p:nvPr>
        </p:nvSpPr>
        <p:spPr>
          <a:xfrm>
            <a:off x="1142400" y="571500"/>
            <a:ext cx="7382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Поиск р</a:t>
            </a:r>
            <a:r>
              <a:rPr lang="ru" sz="3200">
                <a:solidFill>
                  <a:srgbClr val="4C5D6E"/>
                </a:solidFill>
              </a:rPr>
              <a:t>егулярными выражениями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27" name="Google Shape;427;p2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33" name="Google Shape;433;p2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453" name="Google Shape;453;p2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2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4"/>
          <p:cNvSpPr txBox="1"/>
          <p:nvPr/>
        </p:nvSpPr>
        <p:spPr>
          <a:xfrm>
            <a:off x="1354675" y="2199225"/>
            <a:ext cx="60960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Цена материнской платы составляет </a:t>
            </a:r>
            <a:r>
              <a:rPr lang="ru" sz="1600">
                <a:solidFill>
                  <a:srgbClr val="0000FF"/>
                </a:solidFill>
              </a:rPr>
              <a:t>5620.00</a:t>
            </a:r>
            <a:r>
              <a:rPr lang="ru" sz="1600"/>
              <a:t> рублей, а процессора — </a:t>
            </a:r>
            <a:r>
              <a:rPr lang="ru" sz="1600">
                <a:solidFill>
                  <a:srgbClr val="0000FF"/>
                </a:solidFill>
              </a:rPr>
              <a:t>10800.00</a:t>
            </a:r>
            <a:r>
              <a:rPr lang="ru" sz="1600"/>
              <a:t> рублей.</a:t>
            </a:r>
            <a:endParaRPr sz="1600"/>
          </a:p>
        </p:txBody>
      </p:sp>
      <p:sp>
        <p:nvSpPr>
          <p:cNvPr id="456" name="Google Shape;456;p24"/>
          <p:cNvSpPr txBox="1"/>
          <p:nvPr/>
        </p:nvSpPr>
        <p:spPr>
          <a:xfrm>
            <a:off x="1354675" y="3594000"/>
            <a:ext cx="60960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SELECT content RLIKE '</a:t>
            </a:r>
            <a:r>
              <a:rPr lang="ru" sz="1600">
                <a:solidFill>
                  <a:srgbClr val="0000FF"/>
                </a:solidFill>
              </a:rPr>
              <a:t>[[:digit:]]*\\.[[:digit:]]{2}</a:t>
            </a:r>
            <a:r>
              <a:rPr lang="ru" sz="1600"/>
              <a:t>';</a:t>
            </a:r>
            <a:endParaRPr sz="1600"/>
          </a:p>
        </p:txBody>
      </p:sp>
      <p:cxnSp>
        <p:nvCxnSpPr>
          <p:cNvPr id="457" name="Google Shape;457;p24"/>
          <p:cNvCxnSpPr/>
          <p:nvPr/>
        </p:nvCxnSpPr>
        <p:spPr>
          <a:xfrm flipH="1" rot="10800000">
            <a:off x="5111750" y="2624750"/>
            <a:ext cx="275100" cy="96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8" name="Google Shape;458;p24"/>
          <p:cNvCxnSpPr/>
          <p:nvPr/>
        </p:nvCxnSpPr>
        <p:spPr>
          <a:xfrm rot="10800000">
            <a:off x="3428875" y="2846925"/>
            <a:ext cx="709200" cy="7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5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Квантификаторы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64" name="Google Shape;464;p25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? — символ входит ноль или один раз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* — любое количество вхождений, включая ноль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+ — одно или более входждений символа в строку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465" name="Google Shape;465;p25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5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5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5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5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71" name="Google Shape;471;p25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5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5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5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5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5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5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5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5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5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5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5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5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5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5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5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5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5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491" name="Google Shape;491;p2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2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6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498" name="Google Shape;49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26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Операторы. Условная и ограниченная выборка. Предопредленные функции.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00" name="Google Shape;500;p2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06" name="Google Shape;506;p2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6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6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6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6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6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6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6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6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6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6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6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6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6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6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6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6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6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3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Сортировка и ограничения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31" name="Google Shape;531;p27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Сортировка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Ограничение выборки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Извлечение уникальных значений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Сортировка и ограничения в DELETE и UPDATE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532" name="Google Shape;532;p2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558" name="Google Shape;558;p2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2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8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65" name="Google Shape;56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28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Операторы. Условная и ограниченная выборка. Предопредленные функции.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67" name="Google Shape;567;p2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73" name="Google Shape;573;p2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8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8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8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8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8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8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8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8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8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8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8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8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8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8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8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8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8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3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Предопределенные</a:t>
            </a:r>
            <a:r>
              <a:rPr lang="ru" sz="3200">
                <a:solidFill>
                  <a:srgbClr val="4C5D6E"/>
                </a:solidFill>
              </a:rPr>
              <a:t> функции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98" name="Google Shape;598;p29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Предопределенные функции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Календарные функции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Выборка случайного значения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Справочные функции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599" name="Google Shape;599;p2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05" name="Google Shape;605;p2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625" name="Google Shape;625;p2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2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0"/>
          <p:cNvSpPr txBox="1"/>
          <p:nvPr>
            <p:ph type="ctrTitle"/>
          </p:nvPr>
        </p:nvSpPr>
        <p:spPr>
          <a:xfrm>
            <a:off x="1142400" y="571500"/>
            <a:ext cx="68544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UNIXSTAMP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32" name="Google Shape;632;p3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3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3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38" name="Google Shape;638;p3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3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3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3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3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3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3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3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3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3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3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3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3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3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658" name="Google Shape;658;p3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3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0"/>
          <p:cNvSpPr/>
          <p:nvPr/>
        </p:nvSpPr>
        <p:spPr>
          <a:xfrm>
            <a:off x="3444150" y="1635750"/>
            <a:ext cx="2490000" cy="75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DATETIME</a:t>
            </a:r>
            <a:endParaRPr/>
          </a:p>
        </p:txBody>
      </p:sp>
      <p:sp>
        <p:nvSpPr>
          <p:cNvPr id="661" name="Google Shape;661;p30"/>
          <p:cNvSpPr/>
          <p:nvPr/>
        </p:nvSpPr>
        <p:spPr>
          <a:xfrm>
            <a:off x="3444150" y="3501225"/>
            <a:ext cx="2490000" cy="75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UNIXSTAMP</a:t>
            </a:r>
            <a:endParaRPr/>
          </a:p>
        </p:txBody>
      </p:sp>
      <p:sp>
        <p:nvSpPr>
          <p:cNvPr id="662" name="Google Shape;662;p30"/>
          <p:cNvSpPr txBox="1"/>
          <p:nvPr/>
        </p:nvSpPr>
        <p:spPr>
          <a:xfrm>
            <a:off x="1326775" y="1808400"/>
            <a:ext cx="18810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2018-10-10 10:09:23</a:t>
            </a:r>
            <a:endParaRPr/>
          </a:p>
        </p:txBody>
      </p:sp>
      <p:sp>
        <p:nvSpPr>
          <p:cNvPr id="663" name="Google Shape;663;p30"/>
          <p:cNvSpPr txBox="1"/>
          <p:nvPr/>
        </p:nvSpPr>
        <p:spPr>
          <a:xfrm>
            <a:off x="2008075" y="3673875"/>
            <a:ext cx="11997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1539155363</a:t>
            </a:r>
            <a:endParaRPr/>
          </a:p>
        </p:txBody>
      </p:sp>
      <p:sp>
        <p:nvSpPr>
          <p:cNvPr id="664" name="Google Shape;664;p30"/>
          <p:cNvSpPr txBox="1"/>
          <p:nvPr/>
        </p:nvSpPr>
        <p:spPr>
          <a:xfrm>
            <a:off x="6654750" y="1808400"/>
            <a:ext cx="7815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 байт</a:t>
            </a:r>
            <a:endParaRPr/>
          </a:p>
        </p:txBody>
      </p:sp>
      <p:sp>
        <p:nvSpPr>
          <p:cNvPr id="665" name="Google Shape;665;p30"/>
          <p:cNvSpPr txBox="1"/>
          <p:nvPr/>
        </p:nvSpPr>
        <p:spPr>
          <a:xfrm>
            <a:off x="6654750" y="3673875"/>
            <a:ext cx="9753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r>
              <a:rPr lang="ru"/>
              <a:t> байта</a:t>
            </a:r>
            <a:endParaRPr/>
          </a:p>
        </p:txBody>
      </p:sp>
      <p:sp>
        <p:nvSpPr>
          <p:cNvPr id="666" name="Google Shape;666;p30"/>
          <p:cNvSpPr/>
          <p:nvPr/>
        </p:nvSpPr>
        <p:spPr>
          <a:xfrm>
            <a:off x="4086000" y="2613938"/>
            <a:ext cx="400800" cy="6633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30"/>
          <p:cNvSpPr/>
          <p:nvPr/>
        </p:nvSpPr>
        <p:spPr>
          <a:xfrm flipH="1" rot="10800000">
            <a:off x="4838175" y="2613925"/>
            <a:ext cx="400800" cy="6633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30"/>
          <p:cNvSpPr txBox="1"/>
          <p:nvPr/>
        </p:nvSpPr>
        <p:spPr>
          <a:xfrm>
            <a:off x="1364288" y="2741138"/>
            <a:ext cx="18810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UNIX_TIMESTAMP()</a:t>
            </a:r>
            <a:endParaRPr/>
          </a:p>
        </p:txBody>
      </p:sp>
      <p:sp>
        <p:nvSpPr>
          <p:cNvPr id="669" name="Google Shape;669;p30"/>
          <p:cNvSpPr txBox="1"/>
          <p:nvPr/>
        </p:nvSpPr>
        <p:spPr>
          <a:xfrm>
            <a:off x="6654738" y="2741125"/>
            <a:ext cx="18810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FROM_</a:t>
            </a:r>
            <a:r>
              <a:rPr lang="ru">
                <a:solidFill>
                  <a:schemeClr val="dk1"/>
                </a:solidFill>
              </a:rPr>
              <a:t>UNIXTIME()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1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675" name="Google Shape;67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31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Операторы. Условная и ограниченная выборка. Предопредленные функции.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677" name="Google Shape;677;p3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3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3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3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3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83" name="Google Shape;683;p3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3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3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31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31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1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1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31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31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31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31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31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31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31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31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31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31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31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31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31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3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План урока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8" name="Google Shape;88;p1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Операторы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Условная и ограниченная выборка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Специальные операторы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Предопределенные функции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Календарные и специальные функции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5" name="Google Shape;115;p1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2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Предопределенные функции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08" name="Google Shape;708;p32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Математические функции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Строковые функции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Логические функции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Вспомогательные функции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709" name="Google Shape;709;p3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3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3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3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3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3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715" name="Google Shape;715;p3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3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3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3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3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3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3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3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3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3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3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3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3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3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3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3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3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3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3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735" name="Google Shape;735;p3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3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3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Вызов функции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42" name="Google Shape;742;p3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3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3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3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3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3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748" name="Google Shape;748;p3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3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3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3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3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3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3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3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3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3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3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3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3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3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3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3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3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3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3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3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768" name="Google Shape;768;p3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p3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33"/>
          <p:cNvSpPr txBox="1"/>
          <p:nvPr/>
        </p:nvSpPr>
        <p:spPr>
          <a:xfrm>
            <a:off x="1191600" y="2618275"/>
            <a:ext cx="39048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SELECT </a:t>
            </a:r>
            <a:r>
              <a:rPr lang="ru" sz="1600"/>
              <a:t>DATE(‘2018-10-10 15:20:00’);</a:t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Вызов функции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76" name="Google Shape;776;p3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3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3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3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3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3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782" name="Google Shape;782;p3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3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3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3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3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3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3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3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3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3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3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3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3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3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3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3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3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3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3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802" name="Google Shape;802;p3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3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34"/>
          <p:cNvSpPr txBox="1"/>
          <p:nvPr/>
        </p:nvSpPr>
        <p:spPr>
          <a:xfrm>
            <a:off x="1191600" y="2618275"/>
            <a:ext cx="39048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SELECT </a:t>
            </a:r>
            <a:r>
              <a:rPr lang="ru" sz="1600">
                <a:solidFill>
                  <a:srgbClr val="0000FF"/>
                </a:solidFill>
              </a:rPr>
              <a:t>DATE</a:t>
            </a:r>
            <a:r>
              <a:rPr lang="ru" sz="1600"/>
              <a:t>(‘2018-10-10 15:20:00’);</a:t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35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Вызов функции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10" name="Google Shape;810;p3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3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3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3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3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816" name="Google Shape;816;p3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3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3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3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3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3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3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3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3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3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3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3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3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3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3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3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3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3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3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3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836" name="Google Shape;836;p3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3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35"/>
          <p:cNvSpPr txBox="1"/>
          <p:nvPr/>
        </p:nvSpPr>
        <p:spPr>
          <a:xfrm>
            <a:off x="1191600" y="2618275"/>
            <a:ext cx="39048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SELECT DATE(</a:t>
            </a:r>
            <a:r>
              <a:rPr lang="ru" sz="1600">
                <a:solidFill>
                  <a:srgbClr val="0000FF"/>
                </a:solidFill>
              </a:rPr>
              <a:t>‘2018-10-10 15:20:00’</a:t>
            </a:r>
            <a:r>
              <a:rPr lang="ru" sz="1600"/>
              <a:t>);</a:t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36"/>
          <p:cNvSpPr txBox="1"/>
          <p:nvPr>
            <p:ph type="ctrTitle"/>
          </p:nvPr>
        </p:nvSpPr>
        <p:spPr>
          <a:xfrm>
            <a:off x="1142400" y="571500"/>
            <a:ext cx="7072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Вычисление расстояния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44" name="Google Shape;844;p3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3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3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3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3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3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850" name="Google Shape;850;p3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3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3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3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3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3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3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3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3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3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3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3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3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3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3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3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3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3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3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3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870" name="Google Shape;870;p3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3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36"/>
          <p:cNvSpPr txBox="1"/>
          <p:nvPr/>
        </p:nvSpPr>
        <p:spPr>
          <a:xfrm>
            <a:off x="4287150" y="3265425"/>
            <a:ext cx="3011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</a:t>
            </a:r>
            <a:r>
              <a:rPr lang="ru"/>
              <a:t> = SQRT((</a:t>
            </a:r>
            <a:r>
              <a:rPr lang="ru">
                <a:solidFill>
                  <a:schemeClr val="dk1"/>
                </a:solidFill>
              </a:rPr>
              <a:t>x</a:t>
            </a:r>
            <a:r>
              <a:rPr baseline="-25000" lang="ru">
                <a:solidFill>
                  <a:schemeClr val="dk1"/>
                </a:solidFill>
              </a:rPr>
              <a:t>1</a:t>
            </a:r>
            <a:r>
              <a:rPr lang="ru">
                <a:solidFill>
                  <a:schemeClr val="dk1"/>
                </a:solidFill>
              </a:rPr>
              <a:t> - x</a:t>
            </a:r>
            <a:r>
              <a:rPr baseline="-25000" lang="ru">
                <a:solidFill>
                  <a:schemeClr val="dk1"/>
                </a:solidFill>
              </a:rPr>
              <a:t>2</a:t>
            </a:r>
            <a:r>
              <a:rPr lang="ru">
                <a:solidFill>
                  <a:schemeClr val="dk1"/>
                </a:solidFill>
              </a:rPr>
              <a:t>)</a:t>
            </a:r>
            <a:r>
              <a:rPr baseline="30000" lang="ru">
                <a:solidFill>
                  <a:schemeClr val="dk1"/>
                </a:solidFill>
              </a:rPr>
              <a:t>2</a:t>
            </a:r>
            <a:r>
              <a:rPr lang="ru">
                <a:solidFill>
                  <a:schemeClr val="dk1"/>
                </a:solidFill>
              </a:rPr>
              <a:t> + (y</a:t>
            </a:r>
            <a:r>
              <a:rPr baseline="-25000" lang="ru">
                <a:solidFill>
                  <a:schemeClr val="dk1"/>
                </a:solidFill>
              </a:rPr>
              <a:t>1</a:t>
            </a:r>
            <a:r>
              <a:rPr lang="ru"/>
              <a:t> - y</a:t>
            </a:r>
            <a:r>
              <a:rPr baseline="-25000" lang="ru"/>
              <a:t>2</a:t>
            </a:r>
            <a:r>
              <a:rPr lang="ru"/>
              <a:t>)</a:t>
            </a:r>
            <a:r>
              <a:rPr baseline="30000" lang="ru"/>
              <a:t>2</a:t>
            </a:r>
            <a:r>
              <a:rPr lang="ru"/>
              <a:t>)</a:t>
            </a:r>
            <a:endParaRPr/>
          </a:p>
        </p:txBody>
      </p:sp>
      <p:cxnSp>
        <p:nvCxnSpPr>
          <p:cNvPr id="873" name="Google Shape;873;p36"/>
          <p:cNvCxnSpPr/>
          <p:nvPr/>
        </p:nvCxnSpPr>
        <p:spPr>
          <a:xfrm flipH="1" rot="10800000">
            <a:off x="2254700" y="2058775"/>
            <a:ext cx="1990200" cy="164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4" name="Google Shape;874;p36"/>
          <p:cNvSpPr txBox="1"/>
          <p:nvPr/>
        </p:nvSpPr>
        <p:spPr>
          <a:xfrm>
            <a:off x="1845750" y="3812700"/>
            <a:ext cx="7269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(x</a:t>
            </a:r>
            <a:r>
              <a:rPr baseline="-25000" lang="ru"/>
              <a:t>1</a:t>
            </a:r>
            <a:r>
              <a:rPr lang="ru"/>
              <a:t>, y</a:t>
            </a:r>
            <a:r>
              <a:rPr baseline="-25000" lang="ru"/>
              <a:t>1</a:t>
            </a:r>
            <a:r>
              <a:rPr lang="ru"/>
              <a:t>)</a:t>
            </a:r>
            <a:endParaRPr/>
          </a:p>
        </p:txBody>
      </p:sp>
      <p:sp>
        <p:nvSpPr>
          <p:cNvPr id="875" name="Google Shape;875;p36"/>
          <p:cNvSpPr txBox="1"/>
          <p:nvPr/>
        </p:nvSpPr>
        <p:spPr>
          <a:xfrm>
            <a:off x="4386100" y="1714500"/>
            <a:ext cx="7269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(x</a:t>
            </a:r>
            <a:r>
              <a:rPr baseline="-25000" lang="ru"/>
              <a:t>2</a:t>
            </a:r>
            <a:r>
              <a:rPr lang="ru"/>
              <a:t>, y</a:t>
            </a:r>
            <a:r>
              <a:rPr baseline="-25000" lang="ru"/>
              <a:t>2</a:t>
            </a:r>
            <a:r>
              <a:rPr lang="ru"/>
              <a:t>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37"/>
          <p:cNvSpPr txBox="1"/>
          <p:nvPr>
            <p:ph type="ctrTitle"/>
          </p:nvPr>
        </p:nvSpPr>
        <p:spPr>
          <a:xfrm>
            <a:off x="1142400" y="571500"/>
            <a:ext cx="7072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Вычисление площади треугольника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81" name="Google Shape;881;p3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3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3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3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3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887" name="Google Shape;887;p3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3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3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3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3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3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3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3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3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3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3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3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3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3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3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3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3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3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3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3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907" name="Google Shape;907;p3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8" name="Google Shape;908;p3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9" name="Google Shape;909;p37"/>
          <p:cNvCxnSpPr/>
          <p:nvPr/>
        </p:nvCxnSpPr>
        <p:spPr>
          <a:xfrm flipH="1" rot="10800000">
            <a:off x="1263175" y="2076450"/>
            <a:ext cx="2081100" cy="164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0" name="Google Shape;910;p37"/>
          <p:cNvCxnSpPr/>
          <p:nvPr/>
        </p:nvCxnSpPr>
        <p:spPr>
          <a:xfrm>
            <a:off x="1263175" y="3721350"/>
            <a:ext cx="3980400" cy="3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1" name="Google Shape;911;p37"/>
          <p:cNvCxnSpPr/>
          <p:nvPr/>
        </p:nvCxnSpPr>
        <p:spPr>
          <a:xfrm>
            <a:off x="3353275" y="2067425"/>
            <a:ext cx="1899300" cy="196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2" name="Google Shape;912;p37"/>
          <p:cNvCxnSpPr/>
          <p:nvPr/>
        </p:nvCxnSpPr>
        <p:spPr>
          <a:xfrm>
            <a:off x="1517600" y="3530500"/>
            <a:ext cx="63600" cy="2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3" name="Google Shape;913;p37"/>
          <p:cNvSpPr txBox="1"/>
          <p:nvPr/>
        </p:nvSpPr>
        <p:spPr>
          <a:xfrm>
            <a:off x="2035600" y="2498525"/>
            <a:ext cx="3816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</a:t>
            </a:r>
            <a:endParaRPr/>
          </a:p>
        </p:txBody>
      </p:sp>
      <p:sp>
        <p:nvSpPr>
          <p:cNvPr id="914" name="Google Shape;914;p37"/>
          <p:cNvSpPr txBox="1"/>
          <p:nvPr/>
        </p:nvSpPr>
        <p:spPr>
          <a:xfrm>
            <a:off x="2971675" y="3819175"/>
            <a:ext cx="3816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</a:t>
            </a:r>
            <a:endParaRPr/>
          </a:p>
        </p:txBody>
      </p:sp>
      <p:sp>
        <p:nvSpPr>
          <p:cNvPr id="915" name="Google Shape;915;p37"/>
          <p:cNvSpPr txBox="1"/>
          <p:nvPr/>
        </p:nvSpPr>
        <p:spPr>
          <a:xfrm>
            <a:off x="1681200" y="3357700"/>
            <a:ext cx="6930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angle</a:t>
            </a:r>
            <a:endParaRPr/>
          </a:p>
        </p:txBody>
      </p:sp>
      <p:sp>
        <p:nvSpPr>
          <p:cNvPr id="916" name="Google Shape;916;p37"/>
          <p:cNvSpPr txBox="1"/>
          <p:nvPr/>
        </p:nvSpPr>
        <p:spPr>
          <a:xfrm>
            <a:off x="5854500" y="2698950"/>
            <a:ext cx="21447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 = a * b * sin(angle) / 2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3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922" name="Google Shape;922;p38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Пусть в таблице users поля created_at и updated_at оказались незаполненными. Заполните их текущими датой и временем.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Таблица users была неудачно спроектирована. Записи created_at и updated_at были заданы типом VARCHAR и в них долгое время помещались значения в формате "20.10.2017 8:10". Необходимо преобразовать поля к типу DATETIME, сохранив введеные ранее значения.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923" name="Google Shape;923;p3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3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3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3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3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3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29" name="Google Shape;929;p3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3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3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3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3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3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3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3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3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3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3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3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3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3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3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3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3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3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3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949" name="Google Shape;949;p3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0" name="Google Shape;950;p3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3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956" name="Google Shape;956;p39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 таблице складских запасов storehouses_products в поле value могут встречаться самые разные цифры: 0, если товар закончился и выше нуля, если на складе имеются запасы. Необходимо отсортировать записи таким образом, чтобы они выводились в порядке увеличения значения value. Однако, нулевые запасы должны выводиться в конце, после всех записей.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957" name="Google Shape;957;p3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3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3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3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3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3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3" name="Google Shape;963;p3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3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3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3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3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3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3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3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3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3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3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3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3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3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3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3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3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3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3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3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983" name="Google Shape;983;p3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4" name="Google Shape;984;p3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40"/>
          <p:cNvSpPr txBox="1"/>
          <p:nvPr>
            <p:ph type="ctrTitle"/>
          </p:nvPr>
        </p:nvSpPr>
        <p:spPr>
          <a:xfrm>
            <a:off x="1142400" y="571500"/>
            <a:ext cx="68544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990" name="Google Shape;990;p4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4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4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4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4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4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96" name="Google Shape;996;p4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4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4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4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4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4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4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4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4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4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4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4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4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4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4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4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4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4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4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4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016" name="Google Shape;1016;p4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7" name="Google Shape;1017;p4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40"/>
          <p:cNvSpPr/>
          <p:nvPr/>
        </p:nvSpPr>
        <p:spPr>
          <a:xfrm>
            <a:off x="2135400" y="203945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1019" name="Google Shape;1019;p40"/>
          <p:cNvSpPr/>
          <p:nvPr/>
        </p:nvSpPr>
        <p:spPr>
          <a:xfrm>
            <a:off x="2135400" y="246150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250</a:t>
            </a:r>
            <a:r>
              <a:rPr lang="ru"/>
              <a:t>0</a:t>
            </a:r>
            <a:endParaRPr/>
          </a:p>
        </p:txBody>
      </p:sp>
      <p:sp>
        <p:nvSpPr>
          <p:cNvPr id="1020" name="Google Shape;1020;p40"/>
          <p:cNvSpPr/>
          <p:nvPr/>
        </p:nvSpPr>
        <p:spPr>
          <a:xfrm>
            <a:off x="2135400" y="288360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1021" name="Google Shape;1021;p40"/>
          <p:cNvSpPr/>
          <p:nvPr/>
        </p:nvSpPr>
        <p:spPr>
          <a:xfrm>
            <a:off x="2135400" y="330570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r>
              <a:rPr lang="ru"/>
              <a:t>0</a:t>
            </a:r>
            <a:endParaRPr/>
          </a:p>
        </p:txBody>
      </p:sp>
      <p:sp>
        <p:nvSpPr>
          <p:cNvPr id="1022" name="Google Shape;1022;p40"/>
          <p:cNvSpPr/>
          <p:nvPr/>
        </p:nvSpPr>
        <p:spPr>
          <a:xfrm>
            <a:off x="2135400" y="372775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50</a:t>
            </a:r>
            <a:r>
              <a:rPr lang="ru"/>
              <a:t>0</a:t>
            </a:r>
            <a:endParaRPr/>
          </a:p>
        </p:txBody>
      </p:sp>
      <p:sp>
        <p:nvSpPr>
          <p:cNvPr id="1023" name="Google Shape;1023;p40"/>
          <p:cNvSpPr/>
          <p:nvPr/>
        </p:nvSpPr>
        <p:spPr>
          <a:xfrm>
            <a:off x="2135400" y="414990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024" name="Google Shape;1024;p40"/>
          <p:cNvSpPr/>
          <p:nvPr/>
        </p:nvSpPr>
        <p:spPr>
          <a:xfrm>
            <a:off x="2135400" y="161730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value</a:t>
            </a:r>
            <a:endParaRPr/>
          </a:p>
        </p:txBody>
      </p:sp>
      <p:sp>
        <p:nvSpPr>
          <p:cNvPr id="1025" name="Google Shape;1025;p40"/>
          <p:cNvSpPr/>
          <p:nvPr/>
        </p:nvSpPr>
        <p:spPr>
          <a:xfrm>
            <a:off x="3958650" y="2859450"/>
            <a:ext cx="1226700" cy="4704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40"/>
          <p:cNvSpPr/>
          <p:nvPr/>
        </p:nvSpPr>
        <p:spPr>
          <a:xfrm>
            <a:off x="5714400" y="203945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027" name="Google Shape;1027;p40"/>
          <p:cNvSpPr/>
          <p:nvPr/>
        </p:nvSpPr>
        <p:spPr>
          <a:xfrm>
            <a:off x="5714400" y="246150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30</a:t>
            </a:r>
            <a:endParaRPr/>
          </a:p>
        </p:txBody>
      </p:sp>
      <p:sp>
        <p:nvSpPr>
          <p:cNvPr id="1028" name="Google Shape;1028;p40"/>
          <p:cNvSpPr/>
          <p:nvPr/>
        </p:nvSpPr>
        <p:spPr>
          <a:xfrm>
            <a:off x="5714400" y="288360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50</a:t>
            </a:r>
            <a:r>
              <a:rPr lang="ru"/>
              <a:t>0</a:t>
            </a:r>
            <a:endParaRPr/>
          </a:p>
        </p:txBody>
      </p:sp>
      <p:sp>
        <p:nvSpPr>
          <p:cNvPr id="1029" name="Google Shape;1029;p40"/>
          <p:cNvSpPr/>
          <p:nvPr/>
        </p:nvSpPr>
        <p:spPr>
          <a:xfrm>
            <a:off x="5714400" y="330570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250</a:t>
            </a:r>
            <a:r>
              <a:rPr lang="ru"/>
              <a:t>0</a:t>
            </a:r>
            <a:endParaRPr/>
          </a:p>
        </p:txBody>
      </p:sp>
      <p:sp>
        <p:nvSpPr>
          <p:cNvPr id="1030" name="Google Shape;1030;p40"/>
          <p:cNvSpPr/>
          <p:nvPr/>
        </p:nvSpPr>
        <p:spPr>
          <a:xfrm>
            <a:off x="5714400" y="372775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1031" name="Google Shape;1031;p40"/>
          <p:cNvSpPr/>
          <p:nvPr/>
        </p:nvSpPr>
        <p:spPr>
          <a:xfrm>
            <a:off x="5714400" y="414990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1032" name="Google Shape;1032;p40"/>
          <p:cNvSpPr/>
          <p:nvPr/>
        </p:nvSpPr>
        <p:spPr>
          <a:xfrm>
            <a:off x="5714400" y="161730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value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41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038" name="Google Shape;1038;p41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b="1" lang="ru" sz="1600">
                <a:solidFill>
                  <a:srgbClr val="2C2D30"/>
                </a:solidFill>
              </a:rPr>
              <a:t>(по желанию)</a:t>
            </a:r>
            <a:r>
              <a:rPr lang="ru" sz="1600">
                <a:solidFill>
                  <a:srgbClr val="2C2D30"/>
                </a:solidFill>
              </a:rPr>
              <a:t> Из таблицы users необходимо извлечь пользователей, родившихся в августе и мае. Месяцы заданы в виде списка английских названий ('may', 'august')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b="1" lang="ru" sz="1600">
                <a:solidFill>
                  <a:srgbClr val="2C2D30"/>
                </a:solidFill>
              </a:rPr>
              <a:t>(по желанию)</a:t>
            </a:r>
            <a:r>
              <a:rPr lang="ru" sz="1600">
                <a:solidFill>
                  <a:srgbClr val="2C2D30"/>
                </a:solidFill>
              </a:rPr>
              <a:t> Из таблицы catalogs извлекаются записи при помощи запроса. SELECT * FROM catalogs WHERE id IN (5, 1, 2); Отсортируйте записи в порядке, заданном в списке IN.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039" name="Google Shape;1039;p4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4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4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4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4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4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045" name="Google Shape;1045;p4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4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4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4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4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4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4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4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4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4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4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4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4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4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4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4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4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4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4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4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065" name="Google Shape;1065;p4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6" name="Google Shape;1066;p4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Операторы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2" name="Google Shape;122;p15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Арифметические операторы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Ключевое слово AS в SELECT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Логические операторы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Логические И и ИЛИ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STORED-столбцы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9" name="Google Shape;149;p1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Арифметические операторы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2" name="Google Shape;182;p1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4" name="Google Shape;184;p16"/>
          <p:cNvGraphicFramePr/>
          <p:nvPr/>
        </p:nvGraphicFramePr>
        <p:xfrm>
          <a:off x="2356513" y="188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{5EF18F6A-3F46-4BB7-B471-E2AE74E0F1A6}</a:tableStyleId>
              </a:tblPr>
              <a:tblGrid>
                <a:gridCol w="1216225"/>
                <a:gridCol w="3214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Оператор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Описание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 + 5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Сложние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5 - 2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Вычитание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 *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Умножение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 /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Деление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9 %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Остаток от деления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 DIV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Целочисленное деление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/>
          <p:nvPr>
            <p:ph type="ctrTitle"/>
          </p:nvPr>
        </p:nvSpPr>
        <p:spPr>
          <a:xfrm>
            <a:off x="1142388" y="418500"/>
            <a:ext cx="68544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Операторы сравнения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0" name="Google Shape;190;p17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6" name="Google Shape;216;p1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8" name="Google Shape;218;p17"/>
          <p:cNvGraphicFramePr/>
          <p:nvPr/>
        </p:nvGraphicFramePr>
        <p:xfrm>
          <a:off x="2354113" y="143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{5EF18F6A-3F46-4BB7-B471-E2AE74E0F1A6}</a:tableStyleId>
              </a:tblPr>
              <a:tblGrid>
                <a:gridCol w="1216225"/>
                <a:gridCol w="3214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Оператор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Описание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Больше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&gt;=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Больше равно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&lt;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Меньше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&lt;=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Меньше равно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Равно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!=, &lt;&gt;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Не равно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&lt;=&gt;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Безопасное сравнение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8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49" name="Google Shape;249;p1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1" name="Google Shape;251;p18"/>
          <p:cNvGraphicFramePr/>
          <p:nvPr/>
        </p:nvGraphicFramePr>
        <p:xfrm>
          <a:off x="1194425" y="236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{5EF18F6A-3F46-4BB7-B471-E2AE74E0F1A6}</a:tableStyleId>
              </a:tblPr>
              <a:tblGrid>
                <a:gridCol w="2284800"/>
                <a:gridCol w="2284800"/>
                <a:gridCol w="2284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AND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true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false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true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false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2" name="Google Shape;252;p1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Логическое И AND</a:t>
            </a:r>
            <a:endParaRPr sz="3200">
              <a:solidFill>
                <a:srgbClr val="4C5D6E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9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9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9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83" name="Google Shape;283;p1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Логическое ИЛИ OR</a:t>
            </a:r>
            <a:endParaRPr sz="3200">
              <a:solidFill>
                <a:srgbClr val="4C5D6E"/>
              </a:solidFill>
            </a:endParaRPr>
          </a:p>
        </p:txBody>
      </p:sp>
      <p:graphicFrame>
        <p:nvGraphicFramePr>
          <p:cNvPr id="286" name="Google Shape;286;p19"/>
          <p:cNvGraphicFramePr/>
          <p:nvPr/>
        </p:nvGraphicFramePr>
        <p:xfrm>
          <a:off x="1194425" y="236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{5EF18F6A-3F46-4BB7-B471-E2AE74E0F1A6}</a:tableStyleId>
              </a:tblPr>
              <a:tblGrid>
                <a:gridCol w="2284800"/>
                <a:gridCol w="2284800"/>
                <a:gridCol w="2284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OR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true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false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true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false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0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292" name="Google Shape;29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0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Операторы. Условная и ограниченная выборка. Предопредленные функции.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294" name="Google Shape;294;p2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00" name="Google Shape;300;p2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0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0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0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0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0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0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0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0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0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0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0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0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0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0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0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0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0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3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Условная выборка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25" name="Google Shape;325;p21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Оператор BETWEEN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Оператор LIKE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Оператор RLIKE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Регулярные выражения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26" name="Google Shape;326;p21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1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1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1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1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1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32" name="Google Shape;332;p21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1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1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1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1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1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1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1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1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1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1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1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52" name="Google Shape;352;p2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