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f3214b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f3214b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c68250a1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c68250a1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8049e7df5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8049e7df5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a16d399bf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3a16d399bf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3a16d399bf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3a16d399bf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a16d399bf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a16d399bf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c68250a1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c68250a1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3c07c36f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3c07c36f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c07c36f0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c07c36f0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3c07c36f0a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3c07c36f0a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3c07c36f0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3c07c36f0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25a8a6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25a8a6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3c07c36f0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3c07c36f0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3b890ada6d_1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3b890ada6d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3d17f2c91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3d17f2c91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3d17f2c91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3d17f2c91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3d17f2c91f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3d17f2c91f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3d86667b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3d86667b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347d58f8e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347d58f8e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3c4d390b42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3c4d390b42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3c4d390b42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3c4d390b42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a16d399b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a16d399b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a16d399b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a16d399b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a16d399bf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a16d399b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a16d399bf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a16d399bf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a16d399bf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a16d399bf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a16d399bf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a16d399bf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a16d399bf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a16d399bf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Многотабличные запросы. UNION. Вложенные запросы. JOIN-объединения. Внешние ключи.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5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2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rgbClr val="4C5D6E"/>
                </a:solidFill>
              </a:rPr>
              <a:t>Базы данных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443" name="Google Shape;4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22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Многотабличные запросы. UNION. Вложенные запросы. JOIN-объединения. Внешние ключи.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445" name="Google Shape;445;p2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51" name="Google Shape;451;p2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2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2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2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2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2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2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2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2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2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2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2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2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2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2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2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2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2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5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3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Вложенные запросы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76" name="Google Shape;476;p23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Вложенные запросы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Ключевые слова IN, ANY, SOME, ALL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Проверка на существование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Коррелированные запросы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Подзапросы в конструкции FROM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477" name="Google Shape;477;p23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3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3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3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3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3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83" name="Google Shape;483;p23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3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3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3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3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3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3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3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3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3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3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3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3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3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3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3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3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503" name="Google Shape;503;p2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2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4"/>
          <p:cNvSpPr txBox="1"/>
          <p:nvPr>
            <p:ph type="ctrTitle"/>
          </p:nvPr>
        </p:nvSpPr>
        <p:spPr>
          <a:xfrm>
            <a:off x="1144800" y="455025"/>
            <a:ext cx="68544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Вложенные запросы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10" name="Google Shape;510;p2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4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4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16" name="Google Shape;516;p24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4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4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4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4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4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4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4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4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4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4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4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4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4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4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536" name="Google Shape;536;p2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2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4"/>
          <p:cNvSpPr txBox="1"/>
          <p:nvPr/>
        </p:nvSpPr>
        <p:spPr>
          <a:xfrm>
            <a:off x="3447300" y="1666275"/>
            <a:ext cx="2249400" cy="25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SELECT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id,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000FF"/>
                </a:solidFill>
              </a:rPr>
              <a:t>&lt;SUBQUERY&gt;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FROM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000FF"/>
                </a:solidFill>
              </a:rPr>
              <a:t>&lt;SUBQUERY&gt;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WHERE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000FF"/>
                </a:solidFill>
              </a:rPr>
              <a:t>&lt;SUBQUERY&gt;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GROUP BY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HAVING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</a:t>
            </a:r>
            <a:r>
              <a:rPr lang="ru">
                <a:solidFill>
                  <a:srgbClr val="0000FF"/>
                </a:solidFill>
              </a:rPr>
              <a:t>&lt;SUBQUERY&gt;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5"/>
          <p:cNvSpPr txBox="1"/>
          <p:nvPr>
            <p:ph type="ctrTitle"/>
          </p:nvPr>
        </p:nvSpPr>
        <p:spPr>
          <a:xfrm>
            <a:off x="1144800" y="455025"/>
            <a:ext cx="68544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Ключевое слово ANY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44" name="Google Shape;544;p25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5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5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5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5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50" name="Google Shape;550;p25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5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5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5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5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5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5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5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5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5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5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5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5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5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5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5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570" name="Google Shape;570;p2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2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5"/>
          <p:cNvSpPr/>
          <p:nvPr/>
        </p:nvSpPr>
        <p:spPr>
          <a:xfrm>
            <a:off x="1442163" y="2286000"/>
            <a:ext cx="1924200" cy="490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4790.00 &lt; 4780.00</a:t>
            </a:r>
            <a:endParaRPr/>
          </a:p>
        </p:txBody>
      </p:sp>
      <p:sp>
        <p:nvSpPr>
          <p:cNvPr id="573" name="Google Shape;573;p25"/>
          <p:cNvSpPr/>
          <p:nvPr/>
        </p:nvSpPr>
        <p:spPr>
          <a:xfrm>
            <a:off x="1442163" y="2776800"/>
            <a:ext cx="1924200" cy="490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4790.00 &lt; </a:t>
            </a:r>
            <a:r>
              <a:rPr lang="ru"/>
              <a:t>7120.00</a:t>
            </a:r>
            <a:endParaRPr/>
          </a:p>
        </p:txBody>
      </p:sp>
      <p:sp>
        <p:nvSpPr>
          <p:cNvPr id="574" name="Google Shape;574;p25"/>
          <p:cNvSpPr/>
          <p:nvPr/>
        </p:nvSpPr>
        <p:spPr>
          <a:xfrm>
            <a:off x="1442163" y="3267600"/>
            <a:ext cx="1924200" cy="490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4790.00 &lt; </a:t>
            </a:r>
            <a:r>
              <a:rPr lang="ru"/>
              <a:t>7890.00</a:t>
            </a:r>
            <a:endParaRPr/>
          </a:p>
        </p:txBody>
      </p:sp>
      <p:sp>
        <p:nvSpPr>
          <p:cNvPr id="575" name="Google Shape;575;p25"/>
          <p:cNvSpPr/>
          <p:nvPr/>
        </p:nvSpPr>
        <p:spPr>
          <a:xfrm>
            <a:off x="1442163" y="3758400"/>
            <a:ext cx="1924200" cy="490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4790.00 &lt; </a:t>
            </a:r>
            <a:r>
              <a:rPr lang="ru"/>
              <a:t>12700.00</a:t>
            </a:r>
            <a:endParaRPr/>
          </a:p>
        </p:txBody>
      </p:sp>
      <p:sp>
        <p:nvSpPr>
          <p:cNvPr id="576" name="Google Shape;576;p25"/>
          <p:cNvSpPr txBox="1"/>
          <p:nvPr/>
        </p:nvSpPr>
        <p:spPr>
          <a:xfrm>
            <a:off x="1142375" y="1454000"/>
            <a:ext cx="5679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price &lt; ANY (SELECT price FROM products WHERE catalog_id = 1)</a:t>
            </a:r>
            <a:endParaRPr/>
          </a:p>
        </p:txBody>
      </p:sp>
      <p:sp>
        <p:nvSpPr>
          <p:cNvPr id="577" name="Google Shape;577;p25"/>
          <p:cNvSpPr/>
          <p:nvPr/>
        </p:nvSpPr>
        <p:spPr>
          <a:xfrm>
            <a:off x="4597988" y="2286000"/>
            <a:ext cx="1924200" cy="490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19310.00</a:t>
            </a:r>
            <a:r>
              <a:rPr lang="ru"/>
              <a:t> &lt; </a:t>
            </a:r>
            <a:r>
              <a:rPr lang="ru"/>
              <a:t>4780.00</a:t>
            </a:r>
            <a:endParaRPr/>
          </a:p>
        </p:txBody>
      </p:sp>
      <p:sp>
        <p:nvSpPr>
          <p:cNvPr id="578" name="Google Shape;578;p25"/>
          <p:cNvSpPr/>
          <p:nvPr/>
        </p:nvSpPr>
        <p:spPr>
          <a:xfrm>
            <a:off x="4597988" y="2776800"/>
            <a:ext cx="1924200" cy="490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19310.00</a:t>
            </a:r>
            <a:r>
              <a:rPr lang="ru"/>
              <a:t> &lt; </a:t>
            </a:r>
            <a:r>
              <a:rPr lang="ru"/>
              <a:t>7120.00</a:t>
            </a:r>
            <a:endParaRPr/>
          </a:p>
        </p:txBody>
      </p:sp>
      <p:sp>
        <p:nvSpPr>
          <p:cNvPr id="579" name="Google Shape;579;p25"/>
          <p:cNvSpPr/>
          <p:nvPr/>
        </p:nvSpPr>
        <p:spPr>
          <a:xfrm>
            <a:off x="4597988" y="3267600"/>
            <a:ext cx="1924200" cy="490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19310.00</a:t>
            </a:r>
            <a:r>
              <a:rPr lang="ru"/>
              <a:t> &lt; </a:t>
            </a:r>
            <a:r>
              <a:rPr lang="ru"/>
              <a:t>7890.00</a:t>
            </a:r>
            <a:endParaRPr/>
          </a:p>
        </p:txBody>
      </p:sp>
      <p:sp>
        <p:nvSpPr>
          <p:cNvPr id="580" name="Google Shape;580;p25"/>
          <p:cNvSpPr/>
          <p:nvPr/>
        </p:nvSpPr>
        <p:spPr>
          <a:xfrm>
            <a:off x="4597988" y="3758400"/>
            <a:ext cx="1924200" cy="490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19310.00</a:t>
            </a:r>
            <a:r>
              <a:rPr lang="ru"/>
              <a:t> &lt; </a:t>
            </a:r>
            <a:r>
              <a:rPr lang="ru"/>
              <a:t>12700.00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6"/>
          <p:cNvSpPr txBox="1"/>
          <p:nvPr>
            <p:ph type="ctrTitle"/>
          </p:nvPr>
        </p:nvSpPr>
        <p:spPr>
          <a:xfrm>
            <a:off x="1144800" y="455025"/>
            <a:ext cx="68544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Ключевое слово ALL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86" name="Google Shape;586;p26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6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6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6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6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6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92" name="Google Shape;592;p2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6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6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6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6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6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6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6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6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6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6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6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6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6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6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6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6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6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612" name="Google Shape;612;p2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2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6"/>
          <p:cNvSpPr/>
          <p:nvPr/>
        </p:nvSpPr>
        <p:spPr>
          <a:xfrm>
            <a:off x="1442163" y="2286000"/>
            <a:ext cx="1924200" cy="490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4790.00 &gt; 4780.00</a:t>
            </a:r>
            <a:endParaRPr/>
          </a:p>
        </p:txBody>
      </p:sp>
      <p:sp>
        <p:nvSpPr>
          <p:cNvPr id="615" name="Google Shape;615;p26"/>
          <p:cNvSpPr/>
          <p:nvPr/>
        </p:nvSpPr>
        <p:spPr>
          <a:xfrm>
            <a:off x="1442163" y="2776800"/>
            <a:ext cx="1924200" cy="490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4790.00 &gt; 7120.00</a:t>
            </a:r>
            <a:endParaRPr/>
          </a:p>
        </p:txBody>
      </p:sp>
      <p:sp>
        <p:nvSpPr>
          <p:cNvPr id="616" name="Google Shape;616;p26"/>
          <p:cNvSpPr/>
          <p:nvPr/>
        </p:nvSpPr>
        <p:spPr>
          <a:xfrm>
            <a:off x="1442163" y="3267600"/>
            <a:ext cx="1924200" cy="490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4790.00 &gt; 7890.00</a:t>
            </a:r>
            <a:endParaRPr/>
          </a:p>
        </p:txBody>
      </p:sp>
      <p:sp>
        <p:nvSpPr>
          <p:cNvPr id="617" name="Google Shape;617;p26"/>
          <p:cNvSpPr/>
          <p:nvPr/>
        </p:nvSpPr>
        <p:spPr>
          <a:xfrm>
            <a:off x="1442163" y="3758400"/>
            <a:ext cx="1924200" cy="490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4790.00 &gt; 12700.00</a:t>
            </a:r>
            <a:endParaRPr/>
          </a:p>
        </p:txBody>
      </p:sp>
      <p:sp>
        <p:nvSpPr>
          <p:cNvPr id="618" name="Google Shape;618;p26"/>
          <p:cNvSpPr txBox="1"/>
          <p:nvPr/>
        </p:nvSpPr>
        <p:spPr>
          <a:xfrm>
            <a:off x="1142375" y="1454000"/>
            <a:ext cx="5679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price &gt; ALL (SELECT price FROM products WHERE catalog_id = 1)</a:t>
            </a:r>
            <a:endParaRPr/>
          </a:p>
        </p:txBody>
      </p:sp>
      <p:sp>
        <p:nvSpPr>
          <p:cNvPr id="619" name="Google Shape;619;p26"/>
          <p:cNvSpPr/>
          <p:nvPr/>
        </p:nvSpPr>
        <p:spPr>
          <a:xfrm>
            <a:off x="4597988" y="2286000"/>
            <a:ext cx="1924200" cy="490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19310.00 &gt; 4780.00</a:t>
            </a:r>
            <a:endParaRPr/>
          </a:p>
        </p:txBody>
      </p:sp>
      <p:sp>
        <p:nvSpPr>
          <p:cNvPr id="620" name="Google Shape;620;p26"/>
          <p:cNvSpPr/>
          <p:nvPr/>
        </p:nvSpPr>
        <p:spPr>
          <a:xfrm>
            <a:off x="4597988" y="2776800"/>
            <a:ext cx="1924200" cy="490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19310.00</a:t>
            </a:r>
            <a:r>
              <a:rPr lang="ru"/>
              <a:t> &gt; 7120.00</a:t>
            </a:r>
            <a:endParaRPr/>
          </a:p>
        </p:txBody>
      </p:sp>
      <p:sp>
        <p:nvSpPr>
          <p:cNvPr id="621" name="Google Shape;621;p26"/>
          <p:cNvSpPr/>
          <p:nvPr/>
        </p:nvSpPr>
        <p:spPr>
          <a:xfrm>
            <a:off x="4597988" y="3267600"/>
            <a:ext cx="1924200" cy="490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19310.00 &gt; 7890.00</a:t>
            </a:r>
            <a:endParaRPr/>
          </a:p>
        </p:txBody>
      </p:sp>
      <p:sp>
        <p:nvSpPr>
          <p:cNvPr id="622" name="Google Shape;622;p26"/>
          <p:cNvSpPr/>
          <p:nvPr/>
        </p:nvSpPr>
        <p:spPr>
          <a:xfrm>
            <a:off x="4597988" y="3758400"/>
            <a:ext cx="1924200" cy="490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19310.00 &gt; 12700.00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7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628" name="Google Shape;62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27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Многотабличные запросы. UNION. Вложенные запросы. JOIN-объединения. Внешние ключи.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630" name="Google Shape;630;p2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7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5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8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JOIN-соединения таблиц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61" name="Google Shape;661;p28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Декартово произведение таблиц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Типы соединений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Ключевые слова ON и USING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Многотабличные обновления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Многотабличные удаления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662" name="Google Shape;662;p28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8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8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8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8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8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68" name="Google Shape;668;p28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8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28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28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8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8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28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28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28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8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8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8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28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28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28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28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28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688" name="Google Shape;688;p2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2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9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Декартово произведение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95" name="Google Shape;695;p29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29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9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9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29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29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701" name="Google Shape;701;p29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29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29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2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29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29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29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29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29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29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29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29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29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2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29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29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29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29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29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2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721" name="Google Shape;721;p2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2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29"/>
          <p:cNvSpPr/>
          <p:nvPr/>
        </p:nvSpPr>
        <p:spPr>
          <a:xfrm>
            <a:off x="689125" y="2552825"/>
            <a:ext cx="1836600" cy="803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40</a:t>
            </a:r>
            <a:endParaRPr sz="2000"/>
          </a:p>
        </p:txBody>
      </p:sp>
      <p:sp>
        <p:nvSpPr>
          <p:cNvPr id="724" name="Google Shape;724;p29"/>
          <p:cNvSpPr/>
          <p:nvPr/>
        </p:nvSpPr>
        <p:spPr>
          <a:xfrm>
            <a:off x="3691850" y="2552825"/>
            <a:ext cx="1836600" cy="803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60</a:t>
            </a:r>
            <a:endParaRPr sz="2000"/>
          </a:p>
        </p:txBody>
      </p:sp>
      <p:sp>
        <p:nvSpPr>
          <p:cNvPr id="725" name="Google Shape;725;p29"/>
          <p:cNvSpPr/>
          <p:nvPr/>
        </p:nvSpPr>
        <p:spPr>
          <a:xfrm>
            <a:off x="6694575" y="2552825"/>
            <a:ext cx="1836600" cy="803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2400</a:t>
            </a:r>
            <a:endParaRPr sz="2000"/>
          </a:p>
        </p:txBody>
      </p:sp>
      <p:sp>
        <p:nvSpPr>
          <p:cNvPr id="726" name="Google Shape;726;p29"/>
          <p:cNvSpPr/>
          <p:nvPr/>
        </p:nvSpPr>
        <p:spPr>
          <a:xfrm>
            <a:off x="5709813" y="2638925"/>
            <a:ext cx="803400" cy="631200"/>
          </a:xfrm>
          <a:prstGeom prst="mathEqual">
            <a:avLst>
              <a:gd fmla="val 23520" name="adj1"/>
              <a:gd fmla="val 1176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29"/>
          <p:cNvSpPr/>
          <p:nvPr/>
        </p:nvSpPr>
        <p:spPr>
          <a:xfrm>
            <a:off x="2669075" y="2514575"/>
            <a:ext cx="966000" cy="879900"/>
          </a:xfrm>
          <a:prstGeom prst="mathMultiply">
            <a:avLst>
              <a:gd fmla="val 2352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0"/>
          <p:cNvSpPr txBox="1"/>
          <p:nvPr>
            <p:ph type="ctrTitle"/>
          </p:nvPr>
        </p:nvSpPr>
        <p:spPr>
          <a:xfrm>
            <a:off x="1144800" y="347475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JOIN-соединение двух таблиц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33" name="Google Shape;733;p3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30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30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30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30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30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739" name="Google Shape;739;p30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30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30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30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3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30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30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30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30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30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30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30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30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30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3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30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30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30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30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3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759" name="Google Shape;759;p3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Google Shape;760;p3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30"/>
          <p:cNvSpPr/>
          <p:nvPr/>
        </p:nvSpPr>
        <p:spPr>
          <a:xfrm>
            <a:off x="1544825" y="1862925"/>
            <a:ext cx="908700" cy="2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value</a:t>
            </a:r>
            <a:endParaRPr/>
          </a:p>
        </p:txBody>
      </p:sp>
      <p:sp>
        <p:nvSpPr>
          <p:cNvPr id="762" name="Google Shape;762;p30"/>
          <p:cNvSpPr/>
          <p:nvPr/>
        </p:nvSpPr>
        <p:spPr>
          <a:xfrm>
            <a:off x="1544825" y="2135625"/>
            <a:ext cx="908700" cy="2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fst1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63" name="Google Shape;763;p30"/>
          <p:cNvSpPr/>
          <p:nvPr/>
        </p:nvSpPr>
        <p:spPr>
          <a:xfrm>
            <a:off x="1544825" y="2408325"/>
            <a:ext cx="908700" cy="2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fst2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64" name="Google Shape;764;p30"/>
          <p:cNvSpPr/>
          <p:nvPr/>
        </p:nvSpPr>
        <p:spPr>
          <a:xfrm>
            <a:off x="1544825" y="2681025"/>
            <a:ext cx="908700" cy="2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fst3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65" name="Google Shape;765;p30"/>
          <p:cNvSpPr/>
          <p:nvPr/>
        </p:nvSpPr>
        <p:spPr>
          <a:xfrm>
            <a:off x="1544825" y="3429000"/>
            <a:ext cx="908700" cy="2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value</a:t>
            </a:r>
            <a:endParaRPr/>
          </a:p>
        </p:txBody>
      </p:sp>
      <p:sp>
        <p:nvSpPr>
          <p:cNvPr id="766" name="Google Shape;766;p30"/>
          <p:cNvSpPr/>
          <p:nvPr/>
        </p:nvSpPr>
        <p:spPr>
          <a:xfrm>
            <a:off x="1544825" y="3701700"/>
            <a:ext cx="908700" cy="2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snd</a:t>
            </a:r>
            <a:r>
              <a:rPr lang="ru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67" name="Google Shape;767;p30"/>
          <p:cNvSpPr/>
          <p:nvPr/>
        </p:nvSpPr>
        <p:spPr>
          <a:xfrm>
            <a:off x="1544825" y="3974400"/>
            <a:ext cx="908700" cy="2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snd</a:t>
            </a:r>
            <a:r>
              <a:rPr lang="ru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68" name="Google Shape;768;p30"/>
          <p:cNvSpPr/>
          <p:nvPr/>
        </p:nvSpPr>
        <p:spPr>
          <a:xfrm>
            <a:off x="1544825" y="4247100"/>
            <a:ext cx="908700" cy="2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snd</a:t>
            </a:r>
            <a:r>
              <a:rPr lang="ru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69" name="Google Shape;769;p30"/>
          <p:cNvSpPr/>
          <p:nvPr/>
        </p:nvSpPr>
        <p:spPr>
          <a:xfrm>
            <a:off x="6283175" y="1862925"/>
            <a:ext cx="908700" cy="2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value</a:t>
            </a:r>
            <a:endParaRPr/>
          </a:p>
        </p:txBody>
      </p:sp>
      <p:sp>
        <p:nvSpPr>
          <p:cNvPr id="770" name="Google Shape;770;p30"/>
          <p:cNvSpPr/>
          <p:nvPr/>
        </p:nvSpPr>
        <p:spPr>
          <a:xfrm>
            <a:off x="6283175" y="2135625"/>
            <a:ext cx="908700" cy="2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fst1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71" name="Google Shape;771;p30"/>
          <p:cNvSpPr/>
          <p:nvPr/>
        </p:nvSpPr>
        <p:spPr>
          <a:xfrm>
            <a:off x="6283175" y="2408325"/>
            <a:ext cx="908700" cy="2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fst2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72" name="Google Shape;772;p30"/>
          <p:cNvSpPr/>
          <p:nvPr/>
        </p:nvSpPr>
        <p:spPr>
          <a:xfrm>
            <a:off x="6283175" y="2681025"/>
            <a:ext cx="908700" cy="2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fst3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73" name="Google Shape;773;p30"/>
          <p:cNvSpPr/>
          <p:nvPr/>
        </p:nvSpPr>
        <p:spPr>
          <a:xfrm>
            <a:off x="6283175" y="2953725"/>
            <a:ext cx="908700" cy="2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fst1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74" name="Google Shape;774;p30"/>
          <p:cNvSpPr/>
          <p:nvPr/>
        </p:nvSpPr>
        <p:spPr>
          <a:xfrm>
            <a:off x="6283175" y="3226425"/>
            <a:ext cx="908700" cy="2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fst2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75" name="Google Shape;775;p30"/>
          <p:cNvSpPr/>
          <p:nvPr/>
        </p:nvSpPr>
        <p:spPr>
          <a:xfrm>
            <a:off x="6283175" y="3499125"/>
            <a:ext cx="908700" cy="2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fst3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76" name="Google Shape;776;p30"/>
          <p:cNvSpPr/>
          <p:nvPr/>
        </p:nvSpPr>
        <p:spPr>
          <a:xfrm>
            <a:off x="6283175" y="3771825"/>
            <a:ext cx="908700" cy="2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fst1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77" name="Google Shape;777;p30"/>
          <p:cNvSpPr/>
          <p:nvPr/>
        </p:nvSpPr>
        <p:spPr>
          <a:xfrm>
            <a:off x="6283175" y="4044525"/>
            <a:ext cx="908700" cy="2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fst2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78" name="Google Shape;778;p30"/>
          <p:cNvSpPr/>
          <p:nvPr/>
        </p:nvSpPr>
        <p:spPr>
          <a:xfrm>
            <a:off x="6283175" y="4317225"/>
            <a:ext cx="908700" cy="2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fst3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79" name="Google Shape;779;p30"/>
          <p:cNvSpPr/>
          <p:nvPr/>
        </p:nvSpPr>
        <p:spPr>
          <a:xfrm>
            <a:off x="7191875" y="2135613"/>
            <a:ext cx="908700" cy="2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snd1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80" name="Google Shape;780;p30"/>
          <p:cNvSpPr/>
          <p:nvPr/>
        </p:nvSpPr>
        <p:spPr>
          <a:xfrm>
            <a:off x="7191875" y="2408313"/>
            <a:ext cx="908700" cy="2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snd1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81" name="Google Shape;781;p30"/>
          <p:cNvSpPr/>
          <p:nvPr/>
        </p:nvSpPr>
        <p:spPr>
          <a:xfrm>
            <a:off x="7191875" y="2681013"/>
            <a:ext cx="908700" cy="2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snd1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82" name="Google Shape;782;p30"/>
          <p:cNvSpPr/>
          <p:nvPr/>
        </p:nvSpPr>
        <p:spPr>
          <a:xfrm>
            <a:off x="7191875" y="2953725"/>
            <a:ext cx="908700" cy="2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snd2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83" name="Google Shape;783;p30"/>
          <p:cNvSpPr/>
          <p:nvPr/>
        </p:nvSpPr>
        <p:spPr>
          <a:xfrm>
            <a:off x="7191875" y="3226425"/>
            <a:ext cx="908700" cy="2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snd2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84" name="Google Shape;784;p30"/>
          <p:cNvSpPr/>
          <p:nvPr/>
        </p:nvSpPr>
        <p:spPr>
          <a:xfrm>
            <a:off x="7191875" y="3499125"/>
            <a:ext cx="908700" cy="2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snd2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85" name="Google Shape;785;p30"/>
          <p:cNvSpPr/>
          <p:nvPr/>
        </p:nvSpPr>
        <p:spPr>
          <a:xfrm>
            <a:off x="7191875" y="3771825"/>
            <a:ext cx="908700" cy="2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snd3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86" name="Google Shape;786;p30"/>
          <p:cNvSpPr/>
          <p:nvPr/>
        </p:nvSpPr>
        <p:spPr>
          <a:xfrm>
            <a:off x="7191875" y="4044525"/>
            <a:ext cx="908700" cy="2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snd3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87" name="Google Shape;787;p30"/>
          <p:cNvSpPr/>
          <p:nvPr/>
        </p:nvSpPr>
        <p:spPr>
          <a:xfrm>
            <a:off x="7191875" y="4317225"/>
            <a:ext cx="908700" cy="2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snd3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88" name="Google Shape;788;p30"/>
          <p:cNvSpPr/>
          <p:nvPr/>
        </p:nvSpPr>
        <p:spPr>
          <a:xfrm>
            <a:off x="7191875" y="1862925"/>
            <a:ext cx="908700" cy="2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value</a:t>
            </a:r>
            <a:endParaRPr/>
          </a:p>
        </p:txBody>
      </p:sp>
      <p:sp>
        <p:nvSpPr>
          <p:cNvPr id="789" name="Google Shape;789;p30"/>
          <p:cNvSpPr txBox="1"/>
          <p:nvPr/>
        </p:nvSpPr>
        <p:spPr>
          <a:xfrm>
            <a:off x="3908550" y="1862925"/>
            <a:ext cx="1322100" cy="10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FROM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fst, snd;</a:t>
            </a:r>
            <a:endParaRPr/>
          </a:p>
        </p:txBody>
      </p:sp>
      <p:sp>
        <p:nvSpPr>
          <p:cNvPr id="790" name="Google Shape;790;p30"/>
          <p:cNvSpPr txBox="1"/>
          <p:nvPr/>
        </p:nvSpPr>
        <p:spPr>
          <a:xfrm>
            <a:off x="3908550" y="3131550"/>
            <a:ext cx="13221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FROM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fst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JOIN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snd;</a:t>
            </a:r>
            <a:endParaRPr/>
          </a:p>
        </p:txBody>
      </p:sp>
      <p:sp>
        <p:nvSpPr>
          <p:cNvPr id="791" name="Google Shape;791;p30"/>
          <p:cNvSpPr txBox="1"/>
          <p:nvPr/>
        </p:nvSpPr>
        <p:spPr>
          <a:xfrm>
            <a:off x="1544825" y="3053475"/>
            <a:ext cx="5712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snd</a:t>
            </a:r>
            <a:endParaRPr/>
          </a:p>
        </p:txBody>
      </p:sp>
      <p:sp>
        <p:nvSpPr>
          <p:cNvPr id="792" name="Google Shape;792;p30"/>
          <p:cNvSpPr txBox="1"/>
          <p:nvPr/>
        </p:nvSpPr>
        <p:spPr>
          <a:xfrm>
            <a:off x="1544825" y="1517025"/>
            <a:ext cx="5712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fst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31"/>
          <p:cNvSpPr txBox="1"/>
          <p:nvPr>
            <p:ph type="ctrTitle"/>
          </p:nvPr>
        </p:nvSpPr>
        <p:spPr>
          <a:xfrm>
            <a:off x="1144800" y="455025"/>
            <a:ext cx="68544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Типы JOIN соединений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98" name="Google Shape;798;p31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31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31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31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31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31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804" name="Google Shape;804;p31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31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31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31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31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3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31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31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1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31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31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31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31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31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31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3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31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31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31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3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824" name="Google Shape;824;p3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p3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31"/>
          <p:cNvSpPr/>
          <p:nvPr/>
        </p:nvSpPr>
        <p:spPr>
          <a:xfrm>
            <a:off x="4421373" y="3963610"/>
            <a:ext cx="1222200" cy="6084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827" name="Google Shape;827;p31"/>
          <p:cNvSpPr/>
          <p:nvPr/>
        </p:nvSpPr>
        <p:spPr>
          <a:xfrm>
            <a:off x="5060933" y="3963610"/>
            <a:ext cx="1222200" cy="6084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828" name="Google Shape;828;p31"/>
          <p:cNvSpPr/>
          <p:nvPr/>
        </p:nvSpPr>
        <p:spPr>
          <a:xfrm>
            <a:off x="5018982" y="3963610"/>
            <a:ext cx="1264200" cy="608400"/>
          </a:xfrm>
          <a:prstGeom prst="arc">
            <a:avLst>
              <a:gd fmla="val 13134157" name="adj1"/>
              <a:gd fmla="val 8451288" name="adj2"/>
            </a:avLst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31"/>
          <p:cNvSpPr/>
          <p:nvPr/>
        </p:nvSpPr>
        <p:spPr>
          <a:xfrm>
            <a:off x="4421373" y="3963610"/>
            <a:ext cx="1222200" cy="608400"/>
          </a:xfrm>
          <a:prstGeom prst="arc">
            <a:avLst>
              <a:gd fmla="val 2315035" name="adj1"/>
              <a:gd fmla="val 19314015" name="adj2"/>
            </a:avLst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31"/>
          <p:cNvSpPr/>
          <p:nvPr/>
        </p:nvSpPr>
        <p:spPr>
          <a:xfrm>
            <a:off x="5060983" y="3077983"/>
            <a:ext cx="1222200" cy="6084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831" name="Google Shape;831;p31"/>
          <p:cNvSpPr/>
          <p:nvPr/>
        </p:nvSpPr>
        <p:spPr>
          <a:xfrm>
            <a:off x="4421370" y="3077967"/>
            <a:ext cx="1222200" cy="608400"/>
          </a:xfrm>
          <a:prstGeom prst="arc">
            <a:avLst>
              <a:gd fmla="val 2315035" name="adj1"/>
              <a:gd fmla="val 19314015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31"/>
          <p:cNvSpPr/>
          <p:nvPr/>
        </p:nvSpPr>
        <p:spPr>
          <a:xfrm>
            <a:off x="4394685" y="1427782"/>
            <a:ext cx="1222200" cy="6084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833" name="Google Shape;833;p31"/>
          <p:cNvSpPr/>
          <p:nvPr/>
        </p:nvSpPr>
        <p:spPr>
          <a:xfrm>
            <a:off x="5034246" y="1427782"/>
            <a:ext cx="1222200" cy="6084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834" name="Google Shape;834;p31"/>
          <p:cNvSpPr/>
          <p:nvPr/>
        </p:nvSpPr>
        <p:spPr>
          <a:xfrm>
            <a:off x="5047837" y="1434393"/>
            <a:ext cx="1038300" cy="608400"/>
          </a:xfrm>
          <a:prstGeom prst="arc">
            <a:avLst>
              <a:gd fmla="val 7955172" name="adj1"/>
              <a:gd fmla="val 13726900" name="adj2"/>
            </a:avLst>
          </a:prstGeom>
          <a:solidFill>
            <a:srgbClr val="CFE2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31"/>
          <p:cNvSpPr/>
          <p:nvPr/>
        </p:nvSpPr>
        <p:spPr>
          <a:xfrm>
            <a:off x="4578575" y="1435648"/>
            <a:ext cx="1038300" cy="608400"/>
          </a:xfrm>
          <a:prstGeom prst="arc">
            <a:avLst>
              <a:gd fmla="val 18687445" name="adj1"/>
              <a:gd fmla="val 3031838" name="adj2"/>
            </a:avLst>
          </a:prstGeom>
          <a:solidFill>
            <a:srgbClr val="CFE2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31"/>
          <p:cNvSpPr/>
          <p:nvPr/>
        </p:nvSpPr>
        <p:spPr>
          <a:xfrm>
            <a:off x="4974305" y="1427782"/>
            <a:ext cx="1264200" cy="608400"/>
          </a:xfrm>
          <a:prstGeom prst="arc">
            <a:avLst>
              <a:gd fmla="val 13265173" name="adj1"/>
              <a:gd fmla="val 8344196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31"/>
          <p:cNvSpPr/>
          <p:nvPr/>
        </p:nvSpPr>
        <p:spPr>
          <a:xfrm>
            <a:off x="4421374" y="1435642"/>
            <a:ext cx="1222200" cy="608400"/>
          </a:xfrm>
          <a:prstGeom prst="arc">
            <a:avLst>
              <a:gd fmla="val 2500329" name="adj1"/>
              <a:gd fmla="val 19065256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31"/>
          <p:cNvSpPr/>
          <p:nvPr/>
        </p:nvSpPr>
        <p:spPr>
          <a:xfrm flipH="1">
            <a:off x="4394670" y="2252883"/>
            <a:ext cx="1222200" cy="6084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839" name="Google Shape;839;p31"/>
          <p:cNvSpPr/>
          <p:nvPr/>
        </p:nvSpPr>
        <p:spPr>
          <a:xfrm flipH="1">
            <a:off x="5034283" y="2252867"/>
            <a:ext cx="1222200" cy="608400"/>
          </a:xfrm>
          <a:prstGeom prst="arc">
            <a:avLst>
              <a:gd fmla="val 2315035" name="adj1"/>
              <a:gd fmla="val 19314015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31"/>
          <p:cNvSpPr txBox="1"/>
          <p:nvPr/>
        </p:nvSpPr>
        <p:spPr>
          <a:xfrm>
            <a:off x="1326775" y="1526250"/>
            <a:ext cx="18822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JOIN (INNERT JOIN)</a:t>
            </a:r>
            <a:endParaRPr/>
          </a:p>
        </p:txBody>
      </p:sp>
      <p:sp>
        <p:nvSpPr>
          <p:cNvPr id="841" name="Google Shape;841;p31"/>
          <p:cNvSpPr txBox="1"/>
          <p:nvPr/>
        </p:nvSpPr>
        <p:spPr>
          <a:xfrm>
            <a:off x="1326775" y="4054200"/>
            <a:ext cx="14085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OUTER JOIN</a:t>
            </a:r>
            <a:endParaRPr/>
          </a:p>
        </p:txBody>
      </p:sp>
      <p:sp>
        <p:nvSpPr>
          <p:cNvPr id="842" name="Google Shape;842;p31"/>
          <p:cNvSpPr txBox="1"/>
          <p:nvPr/>
        </p:nvSpPr>
        <p:spPr>
          <a:xfrm>
            <a:off x="1326775" y="2343475"/>
            <a:ext cx="11355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LEFT JOIN</a:t>
            </a:r>
            <a:endParaRPr/>
          </a:p>
        </p:txBody>
      </p:sp>
      <p:sp>
        <p:nvSpPr>
          <p:cNvPr id="843" name="Google Shape;843;p31"/>
          <p:cNvSpPr txBox="1"/>
          <p:nvPr/>
        </p:nvSpPr>
        <p:spPr>
          <a:xfrm>
            <a:off x="1326775" y="3160700"/>
            <a:ext cx="12222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RIGHT JOIN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Типы многотабличных запросов и UNION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8" name="Google Shape;88;p1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Типы многотабличных запросов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Объединение UNION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Ключевые слова ALL и DISTINCT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Свойства UNION-запросов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5" name="Google Shape;115;p1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2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849" name="Google Shape;84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p32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Многотабличные запросы. UNION. Вложенные запросы. JOIN-объединения. Внешние ключи.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851" name="Google Shape;851;p3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3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3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3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3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3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857" name="Google Shape;857;p3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3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3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32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32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32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32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32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32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32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32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32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32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32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32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32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32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32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32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32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5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33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Ограничение внешнего ключа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Нарушение ссылочной целостности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Ключевое слово FOREIGN KEY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882" name="Google Shape;882;p33"/>
          <p:cNvSpPr txBox="1"/>
          <p:nvPr>
            <p:ph type="ctrTitle"/>
          </p:nvPr>
        </p:nvSpPr>
        <p:spPr>
          <a:xfrm>
            <a:off x="1142400" y="571500"/>
            <a:ext cx="7736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Внешние ключи и ссылочная целостность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83" name="Google Shape;883;p3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3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3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3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3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889" name="Google Shape;889;p3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3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3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3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3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3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3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3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3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3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3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3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3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3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3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3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3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3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3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3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909" name="Google Shape;909;p3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0" name="Google Shape;910;p3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34"/>
          <p:cNvSpPr txBox="1"/>
          <p:nvPr>
            <p:ph type="ctrTitle"/>
          </p:nvPr>
        </p:nvSpPr>
        <p:spPr>
          <a:xfrm>
            <a:off x="1142400" y="571500"/>
            <a:ext cx="77361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Внешний ключ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916" name="Google Shape;916;p3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3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3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3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3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3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22" name="Google Shape;922;p3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3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3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3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3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3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3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3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3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3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3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3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3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3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3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3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3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3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3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3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942" name="Google Shape;942;p3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Google Shape;943;p3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34"/>
          <p:cNvSpPr/>
          <p:nvPr/>
        </p:nvSpPr>
        <p:spPr>
          <a:xfrm>
            <a:off x="6337488" y="2165325"/>
            <a:ext cx="7422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945" name="Google Shape;945;p34"/>
          <p:cNvSpPr/>
          <p:nvPr/>
        </p:nvSpPr>
        <p:spPr>
          <a:xfrm>
            <a:off x="7079813" y="2165325"/>
            <a:ext cx="13371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Процессоры</a:t>
            </a:r>
            <a:endParaRPr/>
          </a:p>
        </p:txBody>
      </p:sp>
      <p:sp>
        <p:nvSpPr>
          <p:cNvPr id="946" name="Google Shape;946;p34"/>
          <p:cNvSpPr/>
          <p:nvPr/>
        </p:nvSpPr>
        <p:spPr>
          <a:xfrm>
            <a:off x="6337488" y="2556225"/>
            <a:ext cx="7422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947" name="Google Shape;947;p34"/>
          <p:cNvSpPr/>
          <p:nvPr/>
        </p:nvSpPr>
        <p:spPr>
          <a:xfrm>
            <a:off x="7079813" y="2556225"/>
            <a:ext cx="13371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Видеокарты</a:t>
            </a:r>
            <a:endParaRPr/>
          </a:p>
        </p:txBody>
      </p:sp>
      <p:sp>
        <p:nvSpPr>
          <p:cNvPr id="948" name="Google Shape;948;p34"/>
          <p:cNvSpPr/>
          <p:nvPr/>
        </p:nvSpPr>
        <p:spPr>
          <a:xfrm>
            <a:off x="7079813" y="1774425"/>
            <a:ext cx="13371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949" name="Google Shape;949;p34"/>
          <p:cNvSpPr/>
          <p:nvPr/>
        </p:nvSpPr>
        <p:spPr>
          <a:xfrm>
            <a:off x="6337488" y="1773963"/>
            <a:ext cx="7422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950" name="Google Shape;950;p34"/>
          <p:cNvSpPr/>
          <p:nvPr/>
        </p:nvSpPr>
        <p:spPr>
          <a:xfrm>
            <a:off x="1298275" y="2165100"/>
            <a:ext cx="7422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951" name="Google Shape;951;p34"/>
          <p:cNvSpPr/>
          <p:nvPr/>
        </p:nvSpPr>
        <p:spPr>
          <a:xfrm>
            <a:off x="2040600" y="2165100"/>
            <a:ext cx="20325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Intel Core i7</a:t>
            </a:r>
            <a:endParaRPr/>
          </a:p>
        </p:txBody>
      </p:sp>
      <p:sp>
        <p:nvSpPr>
          <p:cNvPr id="952" name="Google Shape;952;p34"/>
          <p:cNvSpPr/>
          <p:nvPr/>
        </p:nvSpPr>
        <p:spPr>
          <a:xfrm>
            <a:off x="1298275" y="2556000"/>
            <a:ext cx="7422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953" name="Google Shape;953;p34"/>
          <p:cNvSpPr/>
          <p:nvPr/>
        </p:nvSpPr>
        <p:spPr>
          <a:xfrm>
            <a:off x="2040600" y="2556000"/>
            <a:ext cx="20325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Intel Xeon Silver</a:t>
            </a:r>
            <a:endParaRPr/>
          </a:p>
        </p:txBody>
      </p:sp>
      <p:sp>
        <p:nvSpPr>
          <p:cNvPr id="954" name="Google Shape;954;p34"/>
          <p:cNvSpPr/>
          <p:nvPr/>
        </p:nvSpPr>
        <p:spPr>
          <a:xfrm>
            <a:off x="2040600" y="1774200"/>
            <a:ext cx="20325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955" name="Google Shape;955;p34"/>
          <p:cNvSpPr/>
          <p:nvPr/>
        </p:nvSpPr>
        <p:spPr>
          <a:xfrm>
            <a:off x="1298275" y="1773738"/>
            <a:ext cx="7422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956" name="Google Shape;956;p34"/>
          <p:cNvSpPr/>
          <p:nvPr/>
        </p:nvSpPr>
        <p:spPr>
          <a:xfrm>
            <a:off x="1298275" y="2946900"/>
            <a:ext cx="7422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957" name="Google Shape;957;p34"/>
          <p:cNvSpPr/>
          <p:nvPr/>
        </p:nvSpPr>
        <p:spPr>
          <a:xfrm>
            <a:off x="2040600" y="2946900"/>
            <a:ext cx="20325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AMD Ryzen 3</a:t>
            </a:r>
            <a:endParaRPr/>
          </a:p>
        </p:txBody>
      </p:sp>
      <p:sp>
        <p:nvSpPr>
          <p:cNvPr id="958" name="Google Shape;958;p34"/>
          <p:cNvSpPr/>
          <p:nvPr/>
        </p:nvSpPr>
        <p:spPr>
          <a:xfrm>
            <a:off x="1298275" y="3338250"/>
            <a:ext cx="7422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959" name="Google Shape;959;p34"/>
          <p:cNvSpPr/>
          <p:nvPr/>
        </p:nvSpPr>
        <p:spPr>
          <a:xfrm>
            <a:off x="2040600" y="3338250"/>
            <a:ext cx="20325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GeForce GTX 1060</a:t>
            </a:r>
            <a:endParaRPr/>
          </a:p>
        </p:txBody>
      </p:sp>
      <p:sp>
        <p:nvSpPr>
          <p:cNvPr id="960" name="Google Shape;960;p34"/>
          <p:cNvSpPr/>
          <p:nvPr/>
        </p:nvSpPr>
        <p:spPr>
          <a:xfrm>
            <a:off x="1298275" y="3729600"/>
            <a:ext cx="7422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961" name="Google Shape;961;p34"/>
          <p:cNvSpPr/>
          <p:nvPr/>
        </p:nvSpPr>
        <p:spPr>
          <a:xfrm>
            <a:off x="2040600" y="3729600"/>
            <a:ext cx="20325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GeForce GTX 1070</a:t>
            </a:r>
            <a:endParaRPr/>
          </a:p>
        </p:txBody>
      </p:sp>
      <p:sp>
        <p:nvSpPr>
          <p:cNvPr id="962" name="Google Shape;962;p34"/>
          <p:cNvSpPr/>
          <p:nvPr/>
        </p:nvSpPr>
        <p:spPr>
          <a:xfrm>
            <a:off x="1298275" y="4120500"/>
            <a:ext cx="7422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963" name="Google Shape;963;p34"/>
          <p:cNvSpPr/>
          <p:nvPr/>
        </p:nvSpPr>
        <p:spPr>
          <a:xfrm>
            <a:off x="2040600" y="4120500"/>
            <a:ext cx="20325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Radeon RX 580</a:t>
            </a:r>
            <a:endParaRPr/>
          </a:p>
        </p:txBody>
      </p:sp>
      <p:sp>
        <p:nvSpPr>
          <p:cNvPr id="964" name="Google Shape;964;p34"/>
          <p:cNvSpPr/>
          <p:nvPr/>
        </p:nvSpPr>
        <p:spPr>
          <a:xfrm>
            <a:off x="4073232" y="1773750"/>
            <a:ext cx="11295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category_id</a:t>
            </a:r>
            <a:endParaRPr/>
          </a:p>
        </p:txBody>
      </p:sp>
      <p:sp>
        <p:nvSpPr>
          <p:cNvPr id="965" name="Google Shape;965;p34"/>
          <p:cNvSpPr/>
          <p:nvPr/>
        </p:nvSpPr>
        <p:spPr>
          <a:xfrm>
            <a:off x="4073232" y="2165100"/>
            <a:ext cx="11295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966" name="Google Shape;966;p34"/>
          <p:cNvSpPr/>
          <p:nvPr/>
        </p:nvSpPr>
        <p:spPr>
          <a:xfrm>
            <a:off x="4073232" y="2556450"/>
            <a:ext cx="11295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967" name="Google Shape;967;p34"/>
          <p:cNvSpPr/>
          <p:nvPr/>
        </p:nvSpPr>
        <p:spPr>
          <a:xfrm>
            <a:off x="4073232" y="2946900"/>
            <a:ext cx="11295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968" name="Google Shape;968;p34"/>
          <p:cNvSpPr/>
          <p:nvPr/>
        </p:nvSpPr>
        <p:spPr>
          <a:xfrm>
            <a:off x="4073232" y="3339150"/>
            <a:ext cx="11295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969" name="Google Shape;969;p34"/>
          <p:cNvSpPr/>
          <p:nvPr/>
        </p:nvSpPr>
        <p:spPr>
          <a:xfrm>
            <a:off x="4073232" y="3728700"/>
            <a:ext cx="11295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970" name="Google Shape;970;p34"/>
          <p:cNvSpPr/>
          <p:nvPr/>
        </p:nvSpPr>
        <p:spPr>
          <a:xfrm>
            <a:off x="4073232" y="4121850"/>
            <a:ext cx="11295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cxnSp>
        <p:nvCxnSpPr>
          <p:cNvPr id="971" name="Google Shape;971;p34"/>
          <p:cNvCxnSpPr>
            <a:stCxn id="944" idx="1"/>
            <a:endCxn id="965" idx="3"/>
          </p:cNvCxnSpPr>
          <p:nvPr/>
        </p:nvCxnSpPr>
        <p:spPr>
          <a:xfrm rot="10800000">
            <a:off x="5202588" y="2360475"/>
            <a:ext cx="1134900" cy="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2" name="Google Shape;972;p34"/>
          <p:cNvCxnSpPr>
            <a:stCxn id="944" idx="1"/>
            <a:endCxn id="966" idx="3"/>
          </p:cNvCxnSpPr>
          <p:nvPr/>
        </p:nvCxnSpPr>
        <p:spPr>
          <a:xfrm flipH="1">
            <a:off x="5202588" y="2360775"/>
            <a:ext cx="1134900" cy="391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3" name="Google Shape;973;p34"/>
          <p:cNvCxnSpPr>
            <a:stCxn id="944" idx="1"/>
            <a:endCxn id="967" idx="3"/>
          </p:cNvCxnSpPr>
          <p:nvPr/>
        </p:nvCxnSpPr>
        <p:spPr>
          <a:xfrm flipH="1">
            <a:off x="5202588" y="2360775"/>
            <a:ext cx="1134900" cy="781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4" name="Google Shape;974;p34"/>
          <p:cNvCxnSpPr>
            <a:stCxn id="946" idx="1"/>
            <a:endCxn id="968" idx="3"/>
          </p:cNvCxnSpPr>
          <p:nvPr/>
        </p:nvCxnSpPr>
        <p:spPr>
          <a:xfrm flipH="1">
            <a:off x="5202588" y="2751675"/>
            <a:ext cx="1134900" cy="78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5" name="Google Shape;975;p34"/>
          <p:cNvCxnSpPr>
            <a:stCxn id="946" idx="1"/>
            <a:endCxn id="969" idx="3"/>
          </p:cNvCxnSpPr>
          <p:nvPr/>
        </p:nvCxnSpPr>
        <p:spPr>
          <a:xfrm flipH="1">
            <a:off x="5202588" y="2751675"/>
            <a:ext cx="1134900" cy="1172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6" name="Google Shape;976;p34"/>
          <p:cNvCxnSpPr>
            <a:stCxn id="946" idx="1"/>
            <a:endCxn id="970" idx="3"/>
          </p:cNvCxnSpPr>
          <p:nvPr/>
        </p:nvCxnSpPr>
        <p:spPr>
          <a:xfrm flipH="1">
            <a:off x="5202588" y="2751675"/>
            <a:ext cx="1134900" cy="156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7" name="Google Shape;977;p34"/>
          <p:cNvSpPr txBox="1"/>
          <p:nvPr/>
        </p:nvSpPr>
        <p:spPr>
          <a:xfrm>
            <a:off x="1298275" y="1383288"/>
            <a:ext cx="10179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products</a:t>
            </a:r>
            <a:endParaRPr/>
          </a:p>
        </p:txBody>
      </p:sp>
      <p:sp>
        <p:nvSpPr>
          <p:cNvPr id="978" name="Google Shape;978;p34"/>
          <p:cNvSpPr txBox="1"/>
          <p:nvPr/>
        </p:nvSpPr>
        <p:spPr>
          <a:xfrm>
            <a:off x="6342300" y="1383288"/>
            <a:ext cx="10179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catalogs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35"/>
          <p:cNvSpPr txBox="1"/>
          <p:nvPr>
            <p:ph type="ctrTitle"/>
          </p:nvPr>
        </p:nvSpPr>
        <p:spPr>
          <a:xfrm>
            <a:off x="1142400" y="571500"/>
            <a:ext cx="77361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Нарушение ссылочной целостности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984" name="Google Shape;984;p3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3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3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3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3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3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90" name="Google Shape;990;p3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3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3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3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3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3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3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3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3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3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3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3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3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3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3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3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3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3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3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3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010" name="Google Shape;1010;p3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1" name="Google Shape;1011;p3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35"/>
          <p:cNvSpPr/>
          <p:nvPr/>
        </p:nvSpPr>
        <p:spPr>
          <a:xfrm>
            <a:off x="6337488" y="2165325"/>
            <a:ext cx="742200" cy="39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013" name="Google Shape;1013;p35"/>
          <p:cNvSpPr/>
          <p:nvPr/>
        </p:nvSpPr>
        <p:spPr>
          <a:xfrm>
            <a:off x="7079813" y="2165325"/>
            <a:ext cx="1337100" cy="39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Процессоры</a:t>
            </a:r>
            <a:endParaRPr/>
          </a:p>
        </p:txBody>
      </p:sp>
      <p:sp>
        <p:nvSpPr>
          <p:cNvPr id="1014" name="Google Shape;1014;p35"/>
          <p:cNvSpPr/>
          <p:nvPr/>
        </p:nvSpPr>
        <p:spPr>
          <a:xfrm>
            <a:off x="6337488" y="2556225"/>
            <a:ext cx="7422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015" name="Google Shape;1015;p35"/>
          <p:cNvSpPr/>
          <p:nvPr/>
        </p:nvSpPr>
        <p:spPr>
          <a:xfrm>
            <a:off x="7079813" y="2556225"/>
            <a:ext cx="13371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Видеокарты</a:t>
            </a:r>
            <a:endParaRPr/>
          </a:p>
        </p:txBody>
      </p:sp>
      <p:sp>
        <p:nvSpPr>
          <p:cNvPr id="1016" name="Google Shape;1016;p35"/>
          <p:cNvSpPr/>
          <p:nvPr/>
        </p:nvSpPr>
        <p:spPr>
          <a:xfrm>
            <a:off x="7079813" y="1774425"/>
            <a:ext cx="13371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1017" name="Google Shape;1017;p35"/>
          <p:cNvSpPr/>
          <p:nvPr/>
        </p:nvSpPr>
        <p:spPr>
          <a:xfrm>
            <a:off x="6337488" y="1773963"/>
            <a:ext cx="7422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1018" name="Google Shape;1018;p35"/>
          <p:cNvSpPr/>
          <p:nvPr/>
        </p:nvSpPr>
        <p:spPr>
          <a:xfrm>
            <a:off x="1298275" y="2165100"/>
            <a:ext cx="742200" cy="39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019" name="Google Shape;1019;p35"/>
          <p:cNvSpPr/>
          <p:nvPr/>
        </p:nvSpPr>
        <p:spPr>
          <a:xfrm>
            <a:off x="2040600" y="2165100"/>
            <a:ext cx="2032500" cy="39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Intel Core i7</a:t>
            </a:r>
            <a:endParaRPr/>
          </a:p>
        </p:txBody>
      </p:sp>
      <p:sp>
        <p:nvSpPr>
          <p:cNvPr id="1020" name="Google Shape;1020;p35"/>
          <p:cNvSpPr/>
          <p:nvPr/>
        </p:nvSpPr>
        <p:spPr>
          <a:xfrm>
            <a:off x="1298275" y="2556000"/>
            <a:ext cx="742200" cy="39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021" name="Google Shape;1021;p35"/>
          <p:cNvSpPr/>
          <p:nvPr/>
        </p:nvSpPr>
        <p:spPr>
          <a:xfrm>
            <a:off x="2040600" y="2556000"/>
            <a:ext cx="2032500" cy="39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Intel Xeon Silver</a:t>
            </a:r>
            <a:endParaRPr/>
          </a:p>
        </p:txBody>
      </p:sp>
      <p:sp>
        <p:nvSpPr>
          <p:cNvPr id="1022" name="Google Shape;1022;p35"/>
          <p:cNvSpPr/>
          <p:nvPr/>
        </p:nvSpPr>
        <p:spPr>
          <a:xfrm>
            <a:off x="2040600" y="1774200"/>
            <a:ext cx="20325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1023" name="Google Shape;1023;p35"/>
          <p:cNvSpPr/>
          <p:nvPr/>
        </p:nvSpPr>
        <p:spPr>
          <a:xfrm>
            <a:off x="1298275" y="1773738"/>
            <a:ext cx="7422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1024" name="Google Shape;1024;p35"/>
          <p:cNvSpPr/>
          <p:nvPr/>
        </p:nvSpPr>
        <p:spPr>
          <a:xfrm>
            <a:off x="1298275" y="2946900"/>
            <a:ext cx="742200" cy="39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025" name="Google Shape;1025;p35"/>
          <p:cNvSpPr/>
          <p:nvPr/>
        </p:nvSpPr>
        <p:spPr>
          <a:xfrm>
            <a:off x="2040600" y="2946900"/>
            <a:ext cx="2032500" cy="39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AMD Ryzen 3</a:t>
            </a:r>
            <a:endParaRPr/>
          </a:p>
        </p:txBody>
      </p:sp>
      <p:sp>
        <p:nvSpPr>
          <p:cNvPr id="1026" name="Google Shape;1026;p35"/>
          <p:cNvSpPr/>
          <p:nvPr/>
        </p:nvSpPr>
        <p:spPr>
          <a:xfrm>
            <a:off x="1298275" y="3338250"/>
            <a:ext cx="7422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027" name="Google Shape;1027;p35"/>
          <p:cNvSpPr/>
          <p:nvPr/>
        </p:nvSpPr>
        <p:spPr>
          <a:xfrm>
            <a:off x="2040600" y="3338250"/>
            <a:ext cx="20325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GeForce GTX 1060</a:t>
            </a:r>
            <a:endParaRPr/>
          </a:p>
        </p:txBody>
      </p:sp>
      <p:sp>
        <p:nvSpPr>
          <p:cNvPr id="1028" name="Google Shape;1028;p35"/>
          <p:cNvSpPr/>
          <p:nvPr/>
        </p:nvSpPr>
        <p:spPr>
          <a:xfrm>
            <a:off x="1298275" y="3729600"/>
            <a:ext cx="7422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1029" name="Google Shape;1029;p35"/>
          <p:cNvSpPr/>
          <p:nvPr/>
        </p:nvSpPr>
        <p:spPr>
          <a:xfrm>
            <a:off x="2040600" y="3729600"/>
            <a:ext cx="20325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GeForce GTX 1070</a:t>
            </a:r>
            <a:endParaRPr/>
          </a:p>
        </p:txBody>
      </p:sp>
      <p:sp>
        <p:nvSpPr>
          <p:cNvPr id="1030" name="Google Shape;1030;p35"/>
          <p:cNvSpPr/>
          <p:nvPr/>
        </p:nvSpPr>
        <p:spPr>
          <a:xfrm>
            <a:off x="1298275" y="4120500"/>
            <a:ext cx="7422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1031" name="Google Shape;1031;p35"/>
          <p:cNvSpPr/>
          <p:nvPr/>
        </p:nvSpPr>
        <p:spPr>
          <a:xfrm>
            <a:off x="2040600" y="4120500"/>
            <a:ext cx="20325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Radeon RX 580</a:t>
            </a:r>
            <a:endParaRPr/>
          </a:p>
        </p:txBody>
      </p:sp>
      <p:sp>
        <p:nvSpPr>
          <p:cNvPr id="1032" name="Google Shape;1032;p35"/>
          <p:cNvSpPr/>
          <p:nvPr/>
        </p:nvSpPr>
        <p:spPr>
          <a:xfrm>
            <a:off x="4073232" y="1773750"/>
            <a:ext cx="11295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category_id</a:t>
            </a:r>
            <a:endParaRPr/>
          </a:p>
        </p:txBody>
      </p:sp>
      <p:sp>
        <p:nvSpPr>
          <p:cNvPr id="1033" name="Google Shape;1033;p35"/>
          <p:cNvSpPr/>
          <p:nvPr/>
        </p:nvSpPr>
        <p:spPr>
          <a:xfrm>
            <a:off x="4073232" y="2165100"/>
            <a:ext cx="1129500" cy="39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034" name="Google Shape;1034;p35"/>
          <p:cNvSpPr/>
          <p:nvPr/>
        </p:nvSpPr>
        <p:spPr>
          <a:xfrm>
            <a:off x="4073232" y="2556450"/>
            <a:ext cx="1129500" cy="39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035" name="Google Shape;1035;p35"/>
          <p:cNvSpPr/>
          <p:nvPr/>
        </p:nvSpPr>
        <p:spPr>
          <a:xfrm>
            <a:off x="4073232" y="2946900"/>
            <a:ext cx="1129500" cy="39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036" name="Google Shape;1036;p35"/>
          <p:cNvSpPr/>
          <p:nvPr/>
        </p:nvSpPr>
        <p:spPr>
          <a:xfrm>
            <a:off x="4073232" y="3339150"/>
            <a:ext cx="11295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037" name="Google Shape;1037;p35"/>
          <p:cNvSpPr/>
          <p:nvPr/>
        </p:nvSpPr>
        <p:spPr>
          <a:xfrm>
            <a:off x="4073232" y="3728700"/>
            <a:ext cx="11295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038" name="Google Shape;1038;p35"/>
          <p:cNvSpPr/>
          <p:nvPr/>
        </p:nvSpPr>
        <p:spPr>
          <a:xfrm>
            <a:off x="4073232" y="4121850"/>
            <a:ext cx="1129500" cy="3909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cxnSp>
        <p:nvCxnSpPr>
          <p:cNvPr id="1039" name="Google Shape;1039;p35"/>
          <p:cNvCxnSpPr>
            <a:stCxn id="1012" idx="1"/>
            <a:endCxn id="1033" idx="3"/>
          </p:cNvCxnSpPr>
          <p:nvPr/>
        </p:nvCxnSpPr>
        <p:spPr>
          <a:xfrm rot="10800000">
            <a:off x="5202588" y="2360475"/>
            <a:ext cx="1134900" cy="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0" name="Google Shape;1040;p35"/>
          <p:cNvCxnSpPr>
            <a:stCxn id="1012" idx="1"/>
            <a:endCxn id="1034" idx="3"/>
          </p:cNvCxnSpPr>
          <p:nvPr/>
        </p:nvCxnSpPr>
        <p:spPr>
          <a:xfrm flipH="1">
            <a:off x="5202588" y="2360775"/>
            <a:ext cx="1134900" cy="391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1" name="Google Shape;1041;p35"/>
          <p:cNvCxnSpPr>
            <a:stCxn id="1012" idx="1"/>
            <a:endCxn id="1035" idx="3"/>
          </p:cNvCxnSpPr>
          <p:nvPr/>
        </p:nvCxnSpPr>
        <p:spPr>
          <a:xfrm flipH="1">
            <a:off x="5202588" y="2360775"/>
            <a:ext cx="1134900" cy="781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2" name="Google Shape;1042;p35"/>
          <p:cNvCxnSpPr>
            <a:stCxn id="1014" idx="1"/>
            <a:endCxn id="1036" idx="3"/>
          </p:cNvCxnSpPr>
          <p:nvPr/>
        </p:nvCxnSpPr>
        <p:spPr>
          <a:xfrm flipH="1">
            <a:off x="5202588" y="2751675"/>
            <a:ext cx="1134900" cy="78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3" name="Google Shape;1043;p35"/>
          <p:cNvCxnSpPr>
            <a:stCxn id="1014" idx="1"/>
            <a:endCxn id="1037" idx="3"/>
          </p:cNvCxnSpPr>
          <p:nvPr/>
        </p:nvCxnSpPr>
        <p:spPr>
          <a:xfrm flipH="1">
            <a:off x="5202588" y="2751675"/>
            <a:ext cx="1134900" cy="1172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4" name="Google Shape;1044;p35"/>
          <p:cNvCxnSpPr>
            <a:stCxn id="1014" idx="1"/>
            <a:endCxn id="1038" idx="3"/>
          </p:cNvCxnSpPr>
          <p:nvPr/>
        </p:nvCxnSpPr>
        <p:spPr>
          <a:xfrm flipH="1">
            <a:off x="5202588" y="2751675"/>
            <a:ext cx="1134900" cy="1565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5" name="Google Shape;1045;p35"/>
          <p:cNvSpPr txBox="1"/>
          <p:nvPr/>
        </p:nvSpPr>
        <p:spPr>
          <a:xfrm>
            <a:off x="1298275" y="1383288"/>
            <a:ext cx="10179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products</a:t>
            </a:r>
            <a:endParaRPr/>
          </a:p>
        </p:txBody>
      </p:sp>
      <p:sp>
        <p:nvSpPr>
          <p:cNvPr id="1046" name="Google Shape;1046;p35"/>
          <p:cNvSpPr txBox="1"/>
          <p:nvPr/>
        </p:nvSpPr>
        <p:spPr>
          <a:xfrm>
            <a:off x="6342300" y="1383288"/>
            <a:ext cx="10179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catalogs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36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2C2D30"/>
                </a:solidFill>
              </a:rPr>
              <a:t>FOREIGN KEY (col1, ...) REFERENCES tbl (tbl_col, ...)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2C2D30"/>
                </a:solidFill>
              </a:rPr>
              <a:t>[ON DELETE ...]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[ON UPDATE ...]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052" name="Google Shape;1052;p36"/>
          <p:cNvSpPr txBox="1"/>
          <p:nvPr>
            <p:ph type="ctrTitle"/>
          </p:nvPr>
        </p:nvSpPr>
        <p:spPr>
          <a:xfrm>
            <a:off x="1142400" y="571500"/>
            <a:ext cx="7736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Команда FOREIGN KEY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053" name="Google Shape;1053;p3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3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3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3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3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3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059" name="Google Shape;1059;p3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3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3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3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3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3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3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3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3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3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3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3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3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3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3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3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3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3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3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3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079" name="Google Shape;1079;p3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0" name="Google Shape;1080;p3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37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CASCADE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SET NULL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NO ACTION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RESTRICT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SET DEFAULT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086" name="Google Shape;1086;p37"/>
          <p:cNvSpPr txBox="1"/>
          <p:nvPr>
            <p:ph type="ctrTitle"/>
          </p:nvPr>
        </p:nvSpPr>
        <p:spPr>
          <a:xfrm>
            <a:off x="1142400" y="571500"/>
            <a:ext cx="7736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Ограничение внешнего ключа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087" name="Google Shape;1087;p3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3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3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3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3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3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093" name="Google Shape;1093;p3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3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3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3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3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3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3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3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3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3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3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3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3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3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3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3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3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3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3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3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13" name="Google Shape;1113;p3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4" name="Google Shape;1114;p3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3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120" name="Google Shape;1120;p38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Составьте список пользователей users, которые осуществили хотя бы один заказ orders в интернет магазине.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Выведите список товаров products и разделов catalogs, который соответствует товару.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121" name="Google Shape;1121;p3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3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3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3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3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3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127" name="Google Shape;1127;p3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3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3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3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3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3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3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3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3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3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3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3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3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3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3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3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3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3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3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3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47" name="Google Shape;1147;p3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8" name="Google Shape;1148;p3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3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154" name="Google Shape;1154;p39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b="1" lang="ru" sz="1600">
                <a:solidFill>
                  <a:srgbClr val="2C2D30"/>
                </a:solidFill>
              </a:rPr>
              <a:t>(по желанию)</a:t>
            </a:r>
            <a:r>
              <a:rPr lang="ru" sz="1600">
                <a:solidFill>
                  <a:srgbClr val="2C2D30"/>
                </a:solidFill>
              </a:rPr>
              <a:t> Пусть имеется таблица рейсов flights (id, from, to) и таблица городов cities (label, name). Поля from, to и label содержат английские названия городов, поле name — русское. Выведите список рейсов flights с русскими названиями городов.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155" name="Google Shape;1155;p3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3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3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3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3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3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161" name="Google Shape;1161;p3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3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3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3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3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3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3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3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3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3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3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3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3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3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3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3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3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3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3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3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81" name="Google Shape;1181;p3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2" name="Google Shape;1182;p3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40"/>
          <p:cNvSpPr txBox="1"/>
          <p:nvPr>
            <p:ph type="ctrTitle"/>
          </p:nvPr>
        </p:nvSpPr>
        <p:spPr>
          <a:xfrm>
            <a:off x="1142400" y="571500"/>
            <a:ext cx="68544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188" name="Google Shape;1188;p4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4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4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4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4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4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194" name="Google Shape;1194;p4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4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4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4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4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4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4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4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4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4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4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4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4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4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4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4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4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4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4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4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214" name="Google Shape;1214;p4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5" name="Google Shape;1215;p4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40"/>
          <p:cNvSpPr/>
          <p:nvPr/>
        </p:nvSpPr>
        <p:spPr>
          <a:xfrm>
            <a:off x="1240813" y="2251125"/>
            <a:ext cx="7230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217" name="Google Shape;1217;p40"/>
          <p:cNvSpPr/>
          <p:nvPr/>
        </p:nvSpPr>
        <p:spPr>
          <a:xfrm>
            <a:off x="1240813" y="2673175"/>
            <a:ext cx="7230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218" name="Google Shape;1218;p40"/>
          <p:cNvSpPr/>
          <p:nvPr/>
        </p:nvSpPr>
        <p:spPr>
          <a:xfrm>
            <a:off x="1240813" y="3095275"/>
            <a:ext cx="7230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219" name="Google Shape;1219;p40"/>
          <p:cNvSpPr/>
          <p:nvPr/>
        </p:nvSpPr>
        <p:spPr>
          <a:xfrm>
            <a:off x="1240813" y="3517375"/>
            <a:ext cx="7230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220" name="Google Shape;1220;p40"/>
          <p:cNvSpPr/>
          <p:nvPr/>
        </p:nvSpPr>
        <p:spPr>
          <a:xfrm>
            <a:off x="1240813" y="3939425"/>
            <a:ext cx="7230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1221" name="Google Shape;1221;p40"/>
          <p:cNvSpPr/>
          <p:nvPr/>
        </p:nvSpPr>
        <p:spPr>
          <a:xfrm>
            <a:off x="1240813" y="1828975"/>
            <a:ext cx="7230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1222" name="Google Shape;1222;p40"/>
          <p:cNvSpPr/>
          <p:nvPr/>
        </p:nvSpPr>
        <p:spPr>
          <a:xfrm>
            <a:off x="1963813" y="2251125"/>
            <a:ext cx="12573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moscow</a:t>
            </a:r>
            <a:endParaRPr/>
          </a:p>
        </p:txBody>
      </p:sp>
      <p:sp>
        <p:nvSpPr>
          <p:cNvPr id="1223" name="Google Shape;1223;p40"/>
          <p:cNvSpPr/>
          <p:nvPr/>
        </p:nvSpPr>
        <p:spPr>
          <a:xfrm>
            <a:off x="1963813" y="2673175"/>
            <a:ext cx="12573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novgorod</a:t>
            </a:r>
            <a:endParaRPr/>
          </a:p>
        </p:txBody>
      </p:sp>
      <p:sp>
        <p:nvSpPr>
          <p:cNvPr id="1224" name="Google Shape;1224;p40"/>
          <p:cNvSpPr/>
          <p:nvPr/>
        </p:nvSpPr>
        <p:spPr>
          <a:xfrm>
            <a:off x="1963813" y="3095275"/>
            <a:ext cx="12573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irkutsk</a:t>
            </a:r>
            <a:endParaRPr/>
          </a:p>
        </p:txBody>
      </p:sp>
      <p:sp>
        <p:nvSpPr>
          <p:cNvPr id="1225" name="Google Shape;1225;p40"/>
          <p:cNvSpPr/>
          <p:nvPr/>
        </p:nvSpPr>
        <p:spPr>
          <a:xfrm>
            <a:off x="1963813" y="3517375"/>
            <a:ext cx="12573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omsk</a:t>
            </a:r>
            <a:endParaRPr/>
          </a:p>
        </p:txBody>
      </p:sp>
      <p:sp>
        <p:nvSpPr>
          <p:cNvPr id="1226" name="Google Shape;1226;p40"/>
          <p:cNvSpPr/>
          <p:nvPr/>
        </p:nvSpPr>
        <p:spPr>
          <a:xfrm>
            <a:off x="1963813" y="3939425"/>
            <a:ext cx="12573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moscow</a:t>
            </a:r>
            <a:endParaRPr/>
          </a:p>
        </p:txBody>
      </p:sp>
      <p:sp>
        <p:nvSpPr>
          <p:cNvPr id="1227" name="Google Shape;1227;p40"/>
          <p:cNvSpPr/>
          <p:nvPr/>
        </p:nvSpPr>
        <p:spPr>
          <a:xfrm>
            <a:off x="1963813" y="1828975"/>
            <a:ext cx="12573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from</a:t>
            </a:r>
            <a:endParaRPr/>
          </a:p>
        </p:txBody>
      </p:sp>
      <p:sp>
        <p:nvSpPr>
          <p:cNvPr id="1228" name="Google Shape;1228;p40"/>
          <p:cNvSpPr/>
          <p:nvPr/>
        </p:nvSpPr>
        <p:spPr>
          <a:xfrm>
            <a:off x="3221112" y="2251125"/>
            <a:ext cx="12573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omsk</a:t>
            </a:r>
            <a:endParaRPr/>
          </a:p>
        </p:txBody>
      </p:sp>
      <p:sp>
        <p:nvSpPr>
          <p:cNvPr id="1229" name="Google Shape;1229;p40"/>
          <p:cNvSpPr/>
          <p:nvPr/>
        </p:nvSpPr>
        <p:spPr>
          <a:xfrm>
            <a:off x="3221112" y="2673175"/>
            <a:ext cx="12573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kazan</a:t>
            </a:r>
            <a:endParaRPr/>
          </a:p>
        </p:txBody>
      </p:sp>
      <p:sp>
        <p:nvSpPr>
          <p:cNvPr id="1230" name="Google Shape;1230;p40"/>
          <p:cNvSpPr/>
          <p:nvPr/>
        </p:nvSpPr>
        <p:spPr>
          <a:xfrm>
            <a:off x="3221112" y="3095275"/>
            <a:ext cx="12573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moscow</a:t>
            </a:r>
            <a:endParaRPr/>
          </a:p>
        </p:txBody>
      </p:sp>
      <p:sp>
        <p:nvSpPr>
          <p:cNvPr id="1231" name="Google Shape;1231;p40"/>
          <p:cNvSpPr/>
          <p:nvPr/>
        </p:nvSpPr>
        <p:spPr>
          <a:xfrm>
            <a:off x="3221112" y="3517375"/>
            <a:ext cx="12573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irkutsk</a:t>
            </a:r>
            <a:endParaRPr/>
          </a:p>
        </p:txBody>
      </p:sp>
      <p:sp>
        <p:nvSpPr>
          <p:cNvPr id="1232" name="Google Shape;1232;p40"/>
          <p:cNvSpPr/>
          <p:nvPr/>
        </p:nvSpPr>
        <p:spPr>
          <a:xfrm>
            <a:off x="3221112" y="3939425"/>
            <a:ext cx="12573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kazan</a:t>
            </a:r>
            <a:endParaRPr/>
          </a:p>
        </p:txBody>
      </p:sp>
      <p:sp>
        <p:nvSpPr>
          <p:cNvPr id="1233" name="Google Shape;1233;p40"/>
          <p:cNvSpPr/>
          <p:nvPr/>
        </p:nvSpPr>
        <p:spPr>
          <a:xfrm>
            <a:off x="3221112" y="1828975"/>
            <a:ext cx="12573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</a:t>
            </a:r>
            <a:endParaRPr/>
          </a:p>
        </p:txBody>
      </p:sp>
      <p:sp>
        <p:nvSpPr>
          <p:cNvPr id="1234" name="Google Shape;1234;p40"/>
          <p:cNvSpPr/>
          <p:nvPr/>
        </p:nvSpPr>
        <p:spPr>
          <a:xfrm>
            <a:off x="5735675" y="2273463"/>
            <a:ext cx="12573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moscow</a:t>
            </a:r>
            <a:endParaRPr/>
          </a:p>
        </p:txBody>
      </p:sp>
      <p:sp>
        <p:nvSpPr>
          <p:cNvPr id="1235" name="Google Shape;1235;p40"/>
          <p:cNvSpPr/>
          <p:nvPr/>
        </p:nvSpPr>
        <p:spPr>
          <a:xfrm>
            <a:off x="5735675" y="2695513"/>
            <a:ext cx="12573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irkutsk</a:t>
            </a:r>
            <a:endParaRPr/>
          </a:p>
        </p:txBody>
      </p:sp>
      <p:sp>
        <p:nvSpPr>
          <p:cNvPr id="1236" name="Google Shape;1236;p40"/>
          <p:cNvSpPr/>
          <p:nvPr/>
        </p:nvSpPr>
        <p:spPr>
          <a:xfrm>
            <a:off x="5735675" y="3117613"/>
            <a:ext cx="12573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novgorod</a:t>
            </a:r>
            <a:endParaRPr/>
          </a:p>
        </p:txBody>
      </p:sp>
      <p:sp>
        <p:nvSpPr>
          <p:cNvPr id="1237" name="Google Shape;1237;p40"/>
          <p:cNvSpPr/>
          <p:nvPr/>
        </p:nvSpPr>
        <p:spPr>
          <a:xfrm>
            <a:off x="5735675" y="3539713"/>
            <a:ext cx="12573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kazan</a:t>
            </a:r>
            <a:endParaRPr/>
          </a:p>
        </p:txBody>
      </p:sp>
      <p:sp>
        <p:nvSpPr>
          <p:cNvPr id="1238" name="Google Shape;1238;p40"/>
          <p:cNvSpPr/>
          <p:nvPr/>
        </p:nvSpPr>
        <p:spPr>
          <a:xfrm>
            <a:off x="5735675" y="3961763"/>
            <a:ext cx="12573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omsk</a:t>
            </a:r>
            <a:endParaRPr/>
          </a:p>
        </p:txBody>
      </p:sp>
      <p:sp>
        <p:nvSpPr>
          <p:cNvPr id="1239" name="Google Shape;1239;p40"/>
          <p:cNvSpPr/>
          <p:nvPr/>
        </p:nvSpPr>
        <p:spPr>
          <a:xfrm>
            <a:off x="5735675" y="1851313"/>
            <a:ext cx="12573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label</a:t>
            </a:r>
            <a:endParaRPr/>
          </a:p>
        </p:txBody>
      </p:sp>
      <p:sp>
        <p:nvSpPr>
          <p:cNvPr id="1240" name="Google Shape;1240;p40"/>
          <p:cNvSpPr/>
          <p:nvPr/>
        </p:nvSpPr>
        <p:spPr>
          <a:xfrm>
            <a:off x="6992975" y="2273463"/>
            <a:ext cx="12573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Москва</a:t>
            </a:r>
            <a:endParaRPr/>
          </a:p>
        </p:txBody>
      </p:sp>
      <p:sp>
        <p:nvSpPr>
          <p:cNvPr id="1241" name="Google Shape;1241;p40"/>
          <p:cNvSpPr/>
          <p:nvPr/>
        </p:nvSpPr>
        <p:spPr>
          <a:xfrm>
            <a:off x="6992975" y="2695513"/>
            <a:ext cx="12573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Иркутск</a:t>
            </a:r>
            <a:endParaRPr/>
          </a:p>
        </p:txBody>
      </p:sp>
      <p:sp>
        <p:nvSpPr>
          <p:cNvPr id="1242" name="Google Shape;1242;p40"/>
          <p:cNvSpPr/>
          <p:nvPr/>
        </p:nvSpPr>
        <p:spPr>
          <a:xfrm>
            <a:off x="6992975" y="3117613"/>
            <a:ext cx="12573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Новгород</a:t>
            </a:r>
            <a:endParaRPr/>
          </a:p>
        </p:txBody>
      </p:sp>
      <p:sp>
        <p:nvSpPr>
          <p:cNvPr id="1243" name="Google Shape;1243;p40"/>
          <p:cNvSpPr/>
          <p:nvPr/>
        </p:nvSpPr>
        <p:spPr>
          <a:xfrm>
            <a:off x="6992975" y="3539713"/>
            <a:ext cx="12573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Казань</a:t>
            </a:r>
            <a:endParaRPr/>
          </a:p>
        </p:txBody>
      </p:sp>
      <p:sp>
        <p:nvSpPr>
          <p:cNvPr id="1244" name="Google Shape;1244;p40"/>
          <p:cNvSpPr/>
          <p:nvPr/>
        </p:nvSpPr>
        <p:spPr>
          <a:xfrm>
            <a:off x="6992975" y="3961763"/>
            <a:ext cx="12573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Омск</a:t>
            </a:r>
            <a:endParaRPr/>
          </a:p>
        </p:txBody>
      </p:sp>
      <p:sp>
        <p:nvSpPr>
          <p:cNvPr id="1245" name="Google Shape;1245;p40"/>
          <p:cNvSpPr/>
          <p:nvPr/>
        </p:nvSpPr>
        <p:spPr>
          <a:xfrm>
            <a:off x="6992975" y="1851313"/>
            <a:ext cx="12573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1246" name="Google Shape;1246;p40"/>
          <p:cNvSpPr txBox="1"/>
          <p:nvPr/>
        </p:nvSpPr>
        <p:spPr>
          <a:xfrm>
            <a:off x="1240813" y="1362250"/>
            <a:ext cx="8820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flights</a:t>
            </a:r>
            <a:endParaRPr/>
          </a:p>
        </p:txBody>
      </p:sp>
      <p:sp>
        <p:nvSpPr>
          <p:cNvPr id="1247" name="Google Shape;1247;p40"/>
          <p:cNvSpPr txBox="1"/>
          <p:nvPr/>
        </p:nvSpPr>
        <p:spPr>
          <a:xfrm>
            <a:off x="5735675" y="1384575"/>
            <a:ext cx="8820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cities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Типы многотабличных запросов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2" name="Google Shape;122;p15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Объединение (UNION)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Вложенные запросы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Соединенение (JOIN)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9" name="Google Shape;149;p1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ctrTitle"/>
          </p:nvPr>
        </p:nvSpPr>
        <p:spPr>
          <a:xfrm>
            <a:off x="1144800" y="455025"/>
            <a:ext cx="68544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Операции со множествами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2" name="Google Shape;182;p1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"/>
          <p:cNvSpPr/>
          <p:nvPr/>
        </p:nvSpPr>
        <p:spPr>
          <a:xfrm>
            <a:off x="4259236" y="1468635"/>
            <a:ext cx="1264200" cy="6084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TABLE II</a:t>
            </a:r>
            <a:endParaRPr/>
          </a:p>
        </p:txBody>
      </p:sp>
      <p:sp>
        <p:nvSpPr>
          <p:cNvPr id="185" name="Google Shape;185;p16"/>
          <p:cNvSpPr/>
          <p:nvPr/>
        </p:nvSpPr>
        <p:spPr>
          <a:xfrm>
            <a:off x="6096785" y="1468635"/>
            <a:ext cx="1222200" cy="6084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86" name="Google Shape;186;p16"/>
          <p:cNvSpPr/>
          <p:nvPr/>
        </p:nvSpPr>
        <p:spPr>
          <a:xfrm>
            <a:off x="2463637" y="1468635"/>
            <a:ext cx="1222200" cy="6084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TABLE I</a:t>
            </a:r>
            <a:endParaRPr/>
          </a:p>
        </p:txBody>
      </p:sp>
      <p:sp>
        <p:nvSpPr>
          <p:cNvPr id="187" name="Google Shape;187;p16"/>
          <p:cNvSpPr/>
          <p:nvPr/>
        </p:nvSpPr>
        <p:spPr>
          <a:xfrm>
            <a:off x="6736346" y="1468635"/>
            <a:ext cx="1222200" cy="6084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88" name="Google Shape;188;p16"/>
          <p:cNvSpPr/>
          <p:nvPr/>
        </p:nvSpPr>
        <p:spPr>
          <a:xfrm>
            <a:off x="6694395" y="1468635"/>
            <a:ext cx="1264200" cy="608400"/>
          </a:xfrm>
          <a:prstGeom prst="arc">
            <a:avLst>
              <a:gd fmla="val 13134157" name="adj1"/>
              <a:gd fmla="val 8451288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"/>
          <p:cNvSpPr/>
          <p:nvPr/>
        </p:nvSpPr>
        <p:spPr>
          <a:xfrm>
            <a:off x="6096785" y="1468635"/>
            <a:ext cx="1222200" cy="608400"/>
          </a:xfrm>
          <a:prstGeom prst="arc">
            <a:avLst>
              <a:gd fmla="val 2315035" name="adj1"/>
              <a:gd fmla="val 19314015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6"/>
          <p:cNvSpPr/>
          <p:nvPr/>
        </p:nvSpPr>
        <p:spPr>
          <a:xfrm>
            <a:off x="5574077" y="1608563"/>
            <a:ext cx="471900" cy="3285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6"/>
          <p:cNvSpPr/>
          <p:nvPr/>
        </p:nvSpPr>
        <p:spPr>
          <a:xfrm>
            <a:off x="3773214" y="1581624"/>
            <a:ext cx="398700" cy="382500"/>
          </a:xfrm>
          <a:prstGeom prst="mathPlus">
            <a:avLst>
              <a:gd fmla="val 23520" name="adj1"/>
            </a:avLst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"/>
          <p:cNvSpPr/>
          <p:nvPr/>
        </p:nvSpPr>
        <p:spPr>
          <a:xfrm>
            <a:off x="4259236" y="2658258"/>
            <a:ext cx="1264200" cy="608400"/>
          </a:xfrm>
          <a:prstGeom prst="ellipse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TABLE II</a:t>
            </a:r>
            <a:endParaRPr/>
          </a:p>
        </p:txBody>
      </p:sp>
      <p:sp>
        <p:nvSpPr>
          <p:cNvPr id="193" name="Google Shape;193;p16"/>
          <p:cNvSpPr/>
          <p:nvPr/>
        </p:nvSpPr>
        <p:spPr>
          <a:xfrm>
            <a:off x="6096785" y="2658258"/>
            <a:ext cx="1222200" cy="6084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94" name="Google Shape;194;p16"/>
          <p:cNvSpPr/>
          <p:nvPr/>
        </p:nvSpPr>
        <p:spPr>
          <a:xfrm>
            <a:off x="2463637" y="2658258"/>
            <a:ext cx="1222200" cy="608400"/>
          </a:xfrm>
          <a:prstGeom prst="ellipse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TABLE I</a:t>
            </a:r>
            <a:endParaRPr/>
          </a:p>
        </p:txBody>
      </p:sp>
      <p:sp>
        <p:nvSpPr>
          <p:cNvPr id="195" name="Google Shape;195;p16"/>
          <p:cNvSpPr/>
          <p:nvPr/>
        </p:nvSpPr>
        <p:spPr>
          <a:xfrm>
            <a:off x="6736346" y="2658258"/>
            <a:ext cx="1222200" cy="608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96" name="Google Shape;196;p16"/>
          <p:cNvSpPr/>
          <p:nvPr/>
        </p:nvSpPr>
        <p:spPr>
          <a:xfrm>
            <a:off x="6096733" y="2658292"/>
            <a:ext cx="1222200" cy="608400"/>
          </a:xfrm>
          <a:prstGeom prst="arc">
            <a:avLst>
              <a:gd fmla="val 2315035" name="adj1"/>
              <a:gd fmla="val 19314015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6"/>
          <p:cNvSpPr/>
          <p:nvPr/>
        </p:nvSpPr>
        <p:spPr>
          <a:xfrm>
            <a:off x="5574077" y="2798186"/>
            <a:ext cx="471900" cy="3285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"/>
          <p:cNvSpPr/>
          <p:nvPr/>
        </p:nvSpPr>
        <p:spPr>
          <a:xfrm>
            <a:off x="3773256" y="2798152"/>
            <a:ext cx="398700" cy="328500"/>
          </a:xfrm>
          <a:prstGeom prst="mathMinus">
            <a:avLst>
              <a:gd fmla="val 23520" name="adj1"/>
            </a:avLst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"/>
          <p:cNvSpPr/>
          <p:nvPr/>
        </p:nvSpPr>
        <p:spPr>
          <a:xfrm>
            <a:off x="4259236" y="3795269"/>
            <a:ext cx="1264200" cy="608400"/>
          </a:xfrm>
          <a:prstGeom prst="ellipse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TABLE II</a:t>
            </a:r>
            <a:endParaRPr/>
          </a:p>
        </p:txBody>
      </p:sp>
      <p:sp>
        <p:nvSpPr>
          <p:cNvPr id="200" name="Google Shape;200;p16"/>
          <p:cNvSpPr/>
          <p:nvPr/>
        </p:nvSpPr>
        <p:spPr>
          <a:xfrm>
            <a:off x="6096785" y="3795269"/>
            <a:ext cx="1222200" cy="6084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01" name="Google Shape;201;p16"/>
          <p:cNvSpPr/>
          <p:nvPr/>
        </p:nvSpPr>
        <p:spPr>
          <a:xfrm>
            <a:off x="2463637" y="3795269"/>
            <a:ext cx="1222200" cy="608400"/>
          </a:xfrm>
          <a:prstGeom prst="ellipse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TABLE I</a:t>
            </a:r>
            <a:endParaRPr/>
          </a:p>
        </p:txBody>
      </p:sp>
      <p:sp>
        <p:nvSpPr>
          <p:cNvPr id="202" name="Google Shape;202;p16"/>
          <p:cNvSpPr/>
          <p:nvPr/>
        </p:nvSpPr>
        <p:spPr>
          <a:xfrm>
            <a:off x="6736346" y="3795269"/>
            <a:ext cx="1222200" cy="6084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03" name="Google Shape;203;p16"/>
          <p:cNvSpPr/>
          <p:nvPr/>
        </p:nvSpPr>
        <p:spPr>
          <a:xfrm>
            <a:off x="5574077" y="3935197"/>
            <a:ext cx="471900" cy="3285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6"/>
          <p:cNvSpPr/>
          <p:nvPr/>
        </p:nvSpPr>
        <p:spPr>
          <a:xfrm>
            <a:off x="3812143" y="3935190"/>
            <a:ext cx="320700" cy="5421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6"/>
          <p:cNvSpPr/>
          <p:nvPr/>
        </p:nvSpPr>
        <p:spPr>
          <a:xfrm>
            <a:off x="6749937" y="3801880"/>
            <a:ext cx="1038300" cy="608400"/>
          </a:xfrm>
          <a:prstGeom prst="arc">
            <a:avLst>
              <a:gd fmla="val 7955172" name="adj1"/>
              <a:gd fmla="val 13726900" name="adj2"/>
            </a:avLst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6274325" y="3795260"/>
            <a:ext cx="1038300" cy="608400"/>
          </a:xfrm>
          <a:prstGeom prst="arc">
            <a:avLst>
              <a:gd fmla="val 18687445" name="adj1"/>
              <a:gd fmla="val 3031838" name="adj2"/>
            </a:avLst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6"/>
          <p:cNvSpPr/>
          <p:nvPr/>
        </p:nvSpPr>
        <p:spPr>
          <a:xfrm>
            <a:off x="6676405" y="3795269"/>
            <a:ext cx="1264200" cy="608400"/>
          </a:xfrm>
          <a:prstGeom prst="arc">
            <a:avLst>
              <a:gd fmla="val 13265173" name="adj1"/>
              <a:gd fmla="val 8344196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6"/>
          <p:cNvSpPr/>
          <p:nvPr/>
        </p:nvSpPr>
        <p:spPr>
          <a:xfrm>
            <a:off x="6123474" y="3803130"/>
            <a:ext cx="1222200" cy="608400"/>
          </a:xfrm>
          <a:prstGeom prst="arc">
            <a:avLst>
              <a:gd fmla="val 2500329" name="adj1"/>
              <a:gd fmla="val 19065256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6"/>
          <p:cNvSpPr txBox="1"/>
          <p:nvPr/>
        </p:nvSpPr>
        <p:spPr>
          <a:xfrm>
            <a:off x="1428963" y="1445288"/>
            <a:ext cx="8556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</a:t>
            </a:r>
            <a:r>
              <a:rPr lang="ru"/>
              <a:t>NION</a:t>
            </a:r>
            <a:endParaRPr/>
          </a:p>
        </p:txBody>
      </p:sp>
      <p:sp>
        <p:nvSpPr>
          <p:cNvPr id="210" name="Google Shape;210;p16"/>
          <p:cNvSpPr txBox="1"/>
          <p:nvPr/>
        </p:nvSpPr>
        <p:spPr>
          <a:xfrm>
            <a:off x="1328687" y="2617163"/>
            <a:ext cx="9468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EXCEPT</a:t>
            </a:r>
            <a:endParaRPr/>
          </a:p>
        </p:txBody>
      </p:sp>
      <p:sp>
        <p:nvSpPr>
          <p:cNvPr id="211" name="Google Shape;211;p16"/>
          <p:cNvSpPr txBox="1"/>
          <p:nvPr/>
        </p:nvSpPr>
        <p:spPr>
          <a:xfrm>
            <a:off x="1053301" y="3789050"/>
            <a:ext cx="12222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INTERSECT</a:t>
            </a:r>
            <a:endParaRPr/>
          </a:p>
        </p:txBody>
      </p:sp>
      <p:sp>
        <p:nvSpPr>
          <p:cNvPr id="212" name="Google Shape;212;p16"/>
          <p:cNvSpPr txBox="1"/>
          <p:nvPr/>
        </p:nvSpPr>
        <p:spPr>
          <a:xfrm>
            <a:off x="689973" y="1771850"/>
            <a:ext cx="15948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ОБЪЕДИНЕНИЕ</a:t>
            </a:r>
            <a:endParaRPr/>
          </a:p>
        </p:txBody>
      </p:sp>
      <p:sp>
        <p:nvSpPr>
          <p:cNvPr id="213" name="Google Shape;213;p16"/>
          <p:cNvSpPr txBox="1"/>
          <p:nvPr/>
        </p:nvSpPr>
        <p:spPr>
          <a:xfrm>
            <a:off x="689986" y="2944488"/>
            <a:ext cx="15948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РАЗНОСТЬ</a:t>
            </a:r>
            <a:endParaRPr/>
          </a:p>
        </p:txBody>
      </p:sp>
      <p:sp>
        <p:nvSpPr>
          <p:cNvPr id="214" name="Google Shape;214;p16"/>
          <p:cNvSpPr txBox="1"/>
          <p:nvPr/>
        </p:nvSpPr>
        <p:spPr>
          <a:xfrm>
            <a:off x="689986" y="4134938"/>
            <a:ext cx="15948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ПЕРЕСЕЧЕНИЕ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type="ctrTitle"/>
          </p:nvPr>
        </p:nvSpPr>
        <p:spPr>
          <a:xfrm>
            <a:off x="1144800" y="455025"/>
            <a:ext cx="68544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Вложенные запросы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0" name="Google Shape;220;p17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7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26" name="Google Shape;226;p17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7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7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7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7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7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7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7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7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7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7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7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7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7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7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7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46" name="Google Shape;246;p1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7"/>
          <p:cNvSpPr txBox="1"/>
          <p:nvPr/>
        </p:nvSpPr>
        <p:spPr>
          <a:xfrm>
            <a:off x="3447300" y="1666275"/>
            <a:ext cx="2249400" cy="25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SELECT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id,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000FF"/>
                </a:solidFill>
              </a:rPr>
              <a:t>&lt;SUBQUERY&gt;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FROM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000FF"/>
                </a:solidFill>
              </a:rPr>
              <a:t>&lt;SUBQUERY&gt;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WHERE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</a:t>
            </a:r>
            <a:r>
              <a:rPr lang="ru">
                <a:solidFill>
                  <a:srgbClr val="0000FF"/>
                </a:solidFill>
              </a:rPr>
              <a:t>&lt;SUBQUERY&gt;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GROUP BY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  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HAVING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</a:t>
            </a:r>
            <a:r>
              <a:rPr lang="ru">
                <a:solidFill>
                  <a:srgbClr val="0000FF"/>
                </a:solidFill>
              </a:rPr>
              <a:t>&lt;SUBQUERY&gt;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"/>
          <p:cNvSpPr txBox="1"/>
          <p:nvPr>
            <p:ph type="ctrTitle"/>
          </p:nvPr>
        </p:nvSpPr>
        <p:spPr>
          <a:xfrm>
            <a:off x="1144800" y="455025"/>
            <a:ext cx="68544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Типы JOIN соединений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8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8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8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8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8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0" name="Google Shape;260;p18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8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8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8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8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8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8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8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8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8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8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8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8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8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8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8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8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80" name="Google Shape;280;p1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8"/>
          <p:cNvSpPr/>
          <p:nvPr/>
        </p:nvSpPr>
        <p:spPr>
          <a:xfrm>
            <a:off x="4421373" y="3963610"/>
            <a:ext cx="1222200" cy="6084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83" name="Google Shape;283;p18"/>
          <p:cNvSpPr/>
          <p:nvPr/>
        </p:nvSpPr>
        <p:spPr>
          <a:xfrm>
            <a:off x="5060933" y="3963610"/>
            <a:ext cx="1222200" cy="6084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84" name="Google Shape;284;p18"/>
          <p:cNvSpPr/>
          <p:nvPr/>
        </p:nvSpPr>
        <p:spPr>
          <a:xfrm>
            <a:off x="5018982" y="3963610"/>
            <a:ext cx="1264200" cy="608400"/>
          </a:xfrm>
          <a:prstGeom prst="arc">
            <a:avLst>
              <a:gd fmla="val 13134157" name="adj1"/>
              <a:gd fmla="val 8451288" name="adj2"/>
            </a:avLst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8"/>
          <p:cNvSpPr/>
          <p:nvPr/>
        </p:nvSpPr>
        <p:spPr>
          <a:xfrm>
            <a:off x="4421373" y="3963610"/>
            <a:ext cx="1222200" cy="608400"/>
          </a:xfrm>
          <a:prstGeom prst="arc">
            <a:avLst>
              <a:gd fmla="val 2315035" name="adj1"/>
              <a:gd fmla="val 19314015" name="adj2"/>
            </a:avLst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8"/>
          <p:cNvSpPr/>
          <p:nvPr/>
        </p:nvSpPr>
        <p:spPr>
          <a:xfrm>
            <a:off x="5060983" y="3077983"/>
            <a:ext cx="1222200" cy="6084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87" name="Google Shape;287;p18"/>
          <p:cNvSpPr/>
          <p:nvPr/>
        </p:nvSpPr>
        <p:spPr>
          <a:xfrm>
            <a:off x="4421370" y="3077967"/>
            <a:ext cx="1222200" cy="608400"/>
          </a:xfrm>
          <a:prstGeom prst="arc">
            <a:avLst>
              <a:gd fmla="val 2315035" name="adj1"/>
              <a:gd fmla="val 19314015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8"/>
          <p:cNvSpPr/>
          <p:nvPr/>
        </p:nvSpPr>
        <p:spPr>
          <a:xfrm>
            <a:off x="4394685" y="1427782"/>
            <a:ext cx="1222200" cy="6084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89" name="Google Shape;289;p18"/>
          <p:cNvSpPr/>
          <p:nvPr/>
        </p:nvSpPr>
        <p:spPr>
          <a:xfrm>
            <a:off x="5034246" y="1427782"/>
            <a:ext cx="1222200" cy="6084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90" name="Google Shape;290;p18"/>
          <p:cNvSpPr/>
          <p:nvPr/>
        </p:nvSpPr>
        <p:spPr>
          <a:xfrm>
            <a:off x="5047837" y="1434393"/>
            <a:ext cx="1038300" cy="608400"/>
          </a:xfrm>
          <a:prstGeom prst="arc">
            <a:avLst>
              <a:gd fmla="val 7955172" name="adj1"/>
              <a:gd fmla="val 13726900" name="adj2"/>
            </a:avLst>
          </a:prstGeom>
          <a:solidFill>
            <a:srgbClr val="CFE2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8"/>
          <p:cNvSpPr/>
          <p:nvPr/>
        </p:nvSpPr>
        <p:spPr>
          <a:xfrm>
            <a:off x="4578575" y="1435648"/>
            <a:ext cx="1038300" cy="608400"/>
          </a:xfrm>
          <a:prstGeom prst="arc">
            <a:avLst>
              <a:gd fmla="val 18687445" name="adj1"/>
              <a:gd fmla="val 3031838" name="adj2"/>
            </a:avLst>
          </a:prstGeom>
          <a:solidFill>
            <a:srgbClr val="CFE2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8"/>
          <p:cNvSpPr/>
          <p:nvPr/>
        </p:nvSpPr>
        <p:spPr>
          <a:xfrm>
            <a:off x="4974305" y="1427782"/>
            <a:ext cx="1264200" cy="608400"/>
          </a:xfrm>
          <a:prstGeom prst="arc">
            <a:avLst>
              <a:gd fmla="val 13265173" name="adj1"/>
              <a:gd fmla="val 8344196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8"/>
          <p:cNvSpPr/>
          <p:nvPr/>
        </p:nvSpPr>
        <p:spPr>
          <a:xfrm>
            <a:off x="4421374" y="1435642"/>
            <a:ext cx="1222200" cy="608400"/>
          </a:xfrm>
          <a:prstGeom prst="arc">
            <a:avLst>
              <a:gd fmla="val 2500329" name="adj1"/>
              <a:gd fmla="val 19065256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8"/>
          <p:cNvSpPr/>
          <p:nvPr/>
        </p:nvSpPr>
        <p:spPr>
          <a:xfrm flipH="1">
            <a:off x="4394670" y="2252883"/>
            <a:ext cx="1222200" cy="6084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95" name="Google Shape;295;p18"/>
          <p:cNvSpPr/>
          <p:nvPr/>
        </p:nvSpPr>
        <p:spPr>
          <a:xfrm flipH="1">
            <a:off x="5034283" y="2252867"/>
            <a:ext cx="1222200" cy="608400"/>
          </a:xfrm>
          <a:prstGeom prst="arc">
            <a:avLst>
              <a:gd fmla="val 2315035" name="adj1"/>
              <a:gd fmla="val 19314015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8"/>
          <p:cNvSpPr txBox="1"/>
          <p:nvPr/>
        </p:nvSpPr>
        <p:spPr>
          <a:xfrm>
            <a:off x="1326775" y="1526250"/>
            <a:ext cx="18822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JOIN (INNERT JOIN)</a:t>
            </a:r>
            <a:endParaRPr/>
          </a:p>
        </p:txBody>
      </p:sp>
      <p:sp>
        <p:nvSpPr>
          <p:cNvPr id="297" name="Google Shape;297;p18"/>
          <p:cNvSpPr txBox="1"/>
          <p:nvPr/>
        </p:nvSpPr>
        <p:spPr>
          <a:xfrm>
            <a:off x="1326775" y="4054200"/>
            <a:ext cx="14085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OUTER </a:t>
            </a:r>
            <a:r>
              <a:rPr lang="ru"/>
              <a:t>JOIN</a:t>
            </a:r>
            <a:endParaRPr/>
          </a:p>
        </p:txBody>
      </p:sp>
      <p:sp>
        <p:nvSpPr>
          <p:cNvPr id="298" name="Google Shape;298;p18"/>
          <p:cNvSpPr txBox="1"/>
          <p:nvPr/>
        </p:nvSpPr>
        <p:spPr>
          <a:xfrm>
            <a:off x="1326775" y="2343475"/>
            <a:ext cx="11355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LEFT</a:t>
            </a:r>
            <a:r>
              <a:rPr lang="ru"/>
              <a:t> JOIN</a:t>
            </a:r>
            <a:endParaRPr/>
          </a:p>
        </p:txBody>
      </p:sp>
      <p:sp>
        <p:nvSpPr>
          <p:cNvPr id="299" name="Google Shape;299;p18"/>
          <p:cNvSpPr txBox="1"/>
          <p:nvPr/>
        </p:nvSpPr>
        <p:spPr>
          <a:xfrm>
            <a:off x="1326775" y="3160700"/>
            <a:ext cx="12222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RIGHT</a:t>
            </a:r>
            <a:r>
              <a:rPr lang="ru"/>
              <a:t> JOIN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"/>
          <p:cNvSpPr txBox="1"/>
          <p:nvPr>
            <p:ph type="ctrTitle"/>
          </p:nvPr>
        </p:nvSpPr>
        <p:spPr>
          <a:xfrm>
            <a:off x="1144800" y="455025"/>
            <a:ext cx="68544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Объединение UNION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05" name="Google Shape;305;p19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9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9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9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9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9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11" name="Google Shape;311;p19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9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9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9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9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9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9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9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9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9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9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9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9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9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9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9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9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31" name="Google Shape;331;p1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9"/>
          <p:cNvSpPr/>
          <p:nvPr/>
        </p:nvSpPr>
        <p:spPr>
          <a:xfrm>
            <a:off x="2030850" y="2098853"/>
            <a:ext cx="1331400" cy="36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	ы</a:t>
            </a:r>
            <a:endParaRPr/>
          </a:p>
        </p:txBody>
      </p:sp>
      <p:sp>
        <p:nvSpPr>
          <p:cNvPr id="334" name="Google Shape;334;p19"/>
          <p:cNvSpPr/>
          <p:nvPr/>
        </p:nvSpPr>
        <p:spPr>
          <a:xfrm>
            <a:off x="2030850" y="2462370"/>
            <a:ext cx="1331400" cy="36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Мат.платы</a:t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2030850" y="2825931"/>
            <a:ext cx="1331400" cy="36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Видеокарты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36" name="Google Shape;336;p19"/>
          <p:cNvSpPr/>
          <p:nvPr/>
        </p:nvSpPr>
        <p:spPr>
          <a:xfrm>
            <a:off x="2030850" y="1735250"/>
            <a:ext cx="1331400" cy="36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337" name="Google Shape;337;p19"/>
          <p:cNvSpPr txBox="1"/>
          <p:nvPr/>
        </p:nvSpPr>
        <p:spPr>
          <a:xfrm>
            <a:off x="2030850" y="1371738"/>
            <a:ext cx="9996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catalogs</a:t>
            </a:r>
            <a:endParaRPr/>
          </a:p>
        </p:txBody>
      </p:sp>
      <p:sp>
        <p:nvSpPr>
          <p:cNvPr id="338" name="Google Shape;338;p19"/>
          <p:cNvSpPr/>
          <p:nvPr/>
        </p:nvSpPr>
        <p:spPr>
          <a:xfrm>
            <a:off x="2030850" y="4059157"/>
            <a:ext cx="1331400" cy="36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Видеокарты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39" name="Google Shape;339;p19"/>
          <p:cNvSpPr/>
          <p:nvPr/>
        </p:nvSpPr>
        <p:spPr>
          <a:xfrm>
            <a:off x="2030850" y="4422677"/>
            <a:ext cx="1331400" cy="36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Память</a:t>
            </a:r>
            <a:endParaRPr/>
          </a:p>
        </p:txBody>
      </p:sp>
      <p:sp>
        <p:nvSpPr>
          <p:cNvPr id="340" name="Google Shape;340;p19"/>
          <p:cNvSpPr/>
          <p:nvPr/>
        </p:nvSpPr>
        <p:spPr>
          <a:xfrm>
            <a:off x="2030850" y="3695550"/>
            <a:ext cx="1331400" cy="36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341" name="Google Shape;341;p19"/>
          <p:cNvSpPr txBox="1"/>
          <p:nvPr/>
        </p:nvSpPr>
        <p:spPr>
          <a:xfrm>
            <a:off x="2030850" y="3332050"/>
            <a:ext cx="9996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rubrics</a:t>
            </a:r>
            <a:endParaRPr/>
          </a:p>
        </p:txBody>
      </p:sp>
      <p:sp>
        <p:nvSpPr>
          <p:cNvPr id="342" name="Google Shape;342;p19"/>
          <p:cNvSpPr txBox="1"/>
          <p:nvPr/>
        </p:nvSpPr>
        <p:spPr>
          <a:xfrm>
            <a:off x="4246175" y="1705400"/>
            <a:ext cx="1218000" cy="31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FROM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catalogs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UNION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FROM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rubrics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ORDER BY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name;</a:t>
            </a:r>
            <a:endParaRPr/>
          </a:p>
        </p:txBody>
      </p:sp>
      <p:sp>
        <p:nvSpPr>
          <p:cNvPr id="343" name="Google Shape;343;p19"/>
          <p:cNvSpPr/>
          <p:nvPr/>
        </p:nvSpPr>
        <p:spPr>
          <a:xfrm>
            <a:off x="6348100" y="3688631"/>
            <a:ext cx="1331400" cy="36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	ы</a:t>
            </a:r>
            <a:endParaRPr/>
          </a:p>
        </p:txBody>
      </p:sp>
      <p:sp>
        <p:nvSpPr>
          <p:cNvPr id="344" name="Google Shape;344;p19"/>
          <p:cNvSpPr/>
          <p:nvPr/>
        </p:nvSpPr>
        <p:spPr>
          <a:xfrm>
            <a:off x="6348100" y="2961439"/>
            <a:ext cx="1331400" cy="36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Мат.платы</a:t>
            </a:r>
            <a:endParaRPr/>
          </a:p>
        </p:txBody>
      </p:sp>
      <p:sp>
        <p:nvSpPr>
          <p:cNvPr id="345" name="Google Shape;345;p19"/>
          <p:cNvSpPr/>
          <p:nvPr/>
        </p:nvSpPr>
        <p:spPr>
          <a:xfrm>
            <a:off x="6348100" y="2597856"/>
            <a:ext cx="1331400" cy="36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Видеокарты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46" name="Google Shape;346;p19"/>
          <p:cNvSpPr/>
          <p:nvPr/>
        </p:nvSpPr>
        <p:spPr>
          <a:xfrm>
            <a:off x="6348100" y="2234263"/>
            <a:ext cx="1331400" cy="36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347" name="Google Shape;347;p19"/>
          <p:cNvSpPr/>
          <p:nvPr/>
        </p:nvSpPr>
        <p:spPr>
          <a:xfrm>
            <a:off x="6348100" y="3325031"/>
            <a:ext cx="1331400" cy="36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Память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"/>
          <p:cNvSpPr txBox="1"/>
          <p:nvPr>
            <p:ph type="ctrTitle"/>
          </p:nvPr>
        </p:nvSpPr>
        <p:spPr>
          <a:xfrm>
            <a:off x="1144800" y="455025"/>
            <a:ext cx="68544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Объединение UNION ALL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53" name="Google Shape;353;p2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0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0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0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0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59" name="Google Shape;359;p20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0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0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0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0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0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0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0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0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0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0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0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0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0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0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0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0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79" name="Google Shape;379;p2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0"/>
          <p:cNvSpPr/>
          <p:nvPr/>
        </p:nvSpPr>
        <p:spPr>
          <a:xfrm>
            <a:off x="2030850" y="2098853"/>
            <a:ext cx="1331400" cy="36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	ы</a:t>
            </a:r>
            <a:endParaRPr/>
          </a:p>
        </p:txBody>
      </p:sp>
      <p:sp>
        <p:nvSpPr>
          <p:cNvPr id="382" name="Google Shape;382;p20"/>
          <p:cNvSpPr/>
          <p:nvPr/>
        </p:nvSpPr>
        <p:spPr>
          <a:xfrm>
            <a:off x="2030850" y="2462370"/>
            <a:ext cx="1331400" cy="36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Мат.платы</a:t>
            </a:r>
            <a:endParaRPr/>
          </a:p>
        </p:txBody>
      </p:sp>
      <p:sp>
        <p:nvSpPr>
          <p:cNvPr id="383" name="Google Shape;383;p20"/>
          <p:cNvSpPr/>
          <p:nvPr/>
        </p:nvSpPr>
        <p:spPr>
          <a:xfrm>
            <a:off x="2030850" y="2825931"/>
            <a:ext cx="1331400" cy="36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Видеокарты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84" name="Google Shape;384;p20"/>
          <p:cNvSpPr/>
          <p:nvPr/>
        </p:nvSpPr>
        <p:spPr>
          <a:xfrm>
            <a:off x="2030850" y="1735250"/>
            <a:ext cx="1331400" cy="36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385" name="Google Shape;385;p20"/>
          <p:cNvSpPr txBox="1"/>
          <p:nvPr/>
        </p:nvSpPr>
        <p:spPr>
          <a:xfrm>
            <a:off x="2030850" y="1371738"/>
            <a:ext cx="9996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catalogs</a:t>
            </a:r>
            <a:endParaRPr/>
          </a:p>
        </p:txBody>
      </p:sp>
      <p:sp>
        <p:nvSpPr>
          <p:cNvPr id="386" name="Google Shape;386;p20"/>
          <p:cNvSpPr/>
          <p:nvPr/>
        </p:nvSpPr>
        <p:spPr>
          <a:xfrm>
            <a:off x="2030850" y="4059157"/>
            <a:ext cx="1331400" cy="36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Видеокарты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87" name="Google Shape;387;p20"/>
          <p:cNvSpPr/>
          <p:nvPr/>
        </p:nvSpPr>
        <p:spPr>
          <a:xfrm>
            <a:off x="2030850" y="4422677"/>
            <a:ext cx="1331400" cy="36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Память</a:t>
            </a:r>
            <a:endParaRPr/>
          </a:p>
        </p:txBody>
      </p:sp>
      <p:sp>
        <p:nvSpPr>
          <p:cNvPr id="388" name="Google Shape;388;p20"/>
          <p:cNvSpPr/>
          <p:nvPr/>
        </p:nvSpPr>
        <p:spPr>
          <a:xfrm>
            <a:off x="2030850" y="3695550"/>
            <a:ext cx="1331400" cy="36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389" name="Google Shape;389;p20"/>
          <p:cNvSpPr txBox="1"/>
          <p:nvPr/>
        </p:nvSpPr>
        <p:spPr>
          <a:xfrm>
            <a:off x="2030850" y="3332050"/>
            <a:ext cx="9996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rubrics</a:t>
            </a:r>
            <a:endParaRPr/>
          </a:p>
        </p:txBody>
      </p:sp>
      <p:sp>
        <p:nvSpPr>
          <p:cNvPr id="390" name="Google Shape;390;p20"/>
          <p:cNvSpPr txBox="1"/>
          <p:nvPr/>
        </p:nvSpPr>
        <p:spPr>
          <a:xfrm>
            <a:off x="4246175" y="1705400"/>
            <a:ext cx="1218000" cy="31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FROM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catalogs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UNION ALL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FROM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rubrics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ORDER BY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name;</a:t>
            </a:r>
            <a:endParaRPr/>
          </a:p>
        </p:txBody>
      </p:sp>
      <p:sp>
        <p:nvSpPr>
          <p:cNvPr id="391" name="Google Shape;391;p20"/>
          <p:cNvSpPr/>
          <p:nvPr/>
        </p:nvSpPr>
        <p:spPr>
          <a:xfrm>
            <a:off x="6348100" y="3991081"/>
            <a:ext cx="1331400" cy="36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	ы</a:t>
            </a:r>
            <a:endParaRPr/>
          </a:p>
        </p:txBody>
      </p:sp>
      <p:sp>
        <p:nvSpPr>
          <p:cNvPr id="392" name="Google Shape;392;p20"/>
          <p:cNvSpPr/>
          <p:nvPr/>
        </p:nvSpPr>
        <p:spPr>
          <a:xfrm>
            <a:off x="6348100" y="3263889"/>
            <a:ext cx="1331400" cy="36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Мат.платы</a:t>
            </a:r>
            <a:endParaRPr/>
          </a:p>
        </p:txBody>
      </p:sp>
      <p:sp>
        <p:nvSpPr>
          <p:cNvPr id="393" name="Google Shape;393;p20"/>
          <p:cNvSpPr/>
          <p:nvPr/>
        </p:nvSpPr>
        <p:spPr>
          <a:xfrm>
            <a:off x="6348100" y="2900306"/>
            <a:ext cx="1331400" cy="36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Видеокарты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94" name="Google Shape;394;p20"/>
          <p:cNvSpPr/>
          <p:nvPr/>
        </p:nvSpPr>
        <p:spPr>
          <a:xfrm>
            <a:off x="6348100" y="2173113"/>
            <a:ext cx="1331400" cy="36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395" name="Google Shape;395;p20"/>
          <p:cNvSpPr/>
          <p:nvPr/>
        </p:nvSpPr>
        <p:spPr>
          <a:xfrm>
            <a:off x="6348100" y="3627481"/>
            <a:ext cx="1331400" cy="36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Память</a:t>
            </a:r>
            <a:endParaRPr/>
          </a:p>
        </p:txBody>
      </p:sp>
      <p:sp>
        <p:nvSpPr>
          <p:cNvPr id="396" name="Google Shape;396;p20"/>
          <p:cNvSpPr/>
          <p:nvPr/>
        </p:nvSpPr>
        <p:spPr>
          <a:xfrm>
            <a:off x="6348100" y="2536731"/>
            <a:ext cx="1331400" cy="36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Видеокарты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1"/>
          <p:cNvSpPr txBox="1"/>
          <p:nvPr>
            <p:ph type="ctrTitle"/>
          </p:nvPr>
        </p:nvSpPr>
        <p:spPr>
          <a:xfrm>
            <a:off x="1144800" y="455025"/>
            <a:ext cx="68544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Ключевые слова</a:t>
            </a:r>
            <a:r>
              <a:rPr lang="ru" sz="3200">
                <a:solidFill>
                  <a:srgbClr val="4C5D6E"/>
                </a:solidFill>
              </a:rPr>
              <a:t> ALL и DISTINCT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02" name="Google Shape;402;p21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1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1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1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1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1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08" name="Google Shape;408;p21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1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1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1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1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1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1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1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1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1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1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1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1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1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1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1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1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428" name="Google Shape;428;p2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1"/>
          <p:cNvSpPr txBox="1"/>
          <p:nvPr/>
        </p:nvSpPr>
        <p:spPr>
          <a:xfrm>
            <a:off x="1368275" y="1544875"/>
            <a:ext cx="15813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SELECT</a:t>
            </a:r>
            <a:r>
              <a:rPr lang="ru"/>
              <a:t> 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FROM catalogs;</a:t>
            </a:r>
            <a:endParaRPr/>
          </a:p>
        </p:txBody>
      </p:sp>
      <p:sp>
        <p:nvSpPr>
          <p:cNvPr id="431" name="Google Shape;431;p21"/>
          <p:cNvSpPr txBox="1"/>
          <p:nvPr/>
        </p:nvSpPr>
        <p:spPr>
          <a:xfrm>
            <a:off x="1368275" y="2590963"/>
            <a:ext cx="17553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SELECT ALL</a:t>
            </a:r>
            <a:r>
              <a:rPr lang="ru"/>
              <a:t> 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FROM catalogs;</a:t>
            </a:r>
            <a:endParaRPr/>
          </a:p>
        </p:txBody>
      </p:sp>
      <p:sp>
        <p:nvSpPr>
          <p:cNvPr id="432" name="Google Shape;432;p21"/>
          <p:cNvSpPr txBox="1"/>
          <p:nvPr/>
        </p:nvSpPr>
        <p:spPr>
          <a:xfrm>
            <a:off x="1386875" y="3637075"/>
            <a:ext cx="22662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SELECT DISTINCT</a:t>
            </a:r>
            <a:r>
              <a:rPr lang="ru"/>
              <a:t> 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FROM catalogs;</a:t>
            </a:r>
            <a:endParaRPr/>
          </a:p>
        </p:txBody>
      </p:sp>
      <p:sp>
        <p:nvSpPr>
          <p:cNvPr id="433" name="Google Shape;433;p21"/>
          <p:cNvSpPr txBox="1"/>
          <p:nvPr/>
        </p:nvSpPr>
        <p:spPr>
          <a:xfrm>
            <a:off x="4732775" y="1544875"/>
            <a:ext cx="27519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 name FROM catalogs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UNION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 name FROM rubrics</a:t>
            </a:r>
            <a:endParaRPr/>
          </a:p>
        </p:txBody>
      </p:sp>
      <p:sp>
        <p:nvSpPr>
          <p:cNvPr id="434" name="Google Shape;434;p21"/>
          <p:cNvSpPr txBox="1"/>
          <p:nvPr/>
        </p:nvSpPr>
        <p:spPr>
          <a:xfrm>
            <a:off x="4732775" y="2590975"/>
            <a:ext cx="29814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 name FROM catalogs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UNION DISTINCT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 name FROM rubrics</a:t>
            </a:r>
            <a:endParaRPr/>
          </a:p>
        </p:txBody>
      </p:sp>
      <p:sp>
        <p:nvSpPr>
          <p:cNvPr id="435" name="Google Shape;435;p21"/>
          <p:cNvSpPr txBox="1"/>
          <p:nvPr/>
        </p:nvSpPr>
        <p:spPr>
          <a:xfrm>
            <a:off x="4732775" y="3637075"/>
            <a:ext cx="29814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 name FROM catalogs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UNION ALL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 name FROM rubrics</a:t>
            </a:r>
            <a:endParaRPr/>
          </a:p>
        </p:txBody>
      </p:sp>
      <p:sp>
        <p:nvSpPr>
          <p:cNvPr id="436" name="Google Shape;436;p21"/>
          <p:cNvSpPr/>
          <p:nvPr/>
        </p:nvSpPr>
        <p:spPr>
          <a:xfrm>
            <a:off x="4571000" y="1408525"/>
            <a:ext cx="3080400" cy="2117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1"/>
          <p:cNvSpPr/>
          <p:nvPr/>
        </p:nvSpPr>
        <p:spPr>
          <a:xfrm>
            <a:off x="1256075" y="1408513"/>
            <a:ext cx="3080400" cy="2117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