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0BA4105-34AA-4B6E-8F3A-83CCAF337F7F}">
  <a:tblStyle styleId="{F0BA4105-34AA-4B6E-8F3A-83CCAF337F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d22decd1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d22decd1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b890ada6d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b890ada6d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d22decd13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d22decd1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d22decd13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d22decd13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d22decd13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d22decd13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d22decd13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d22decd13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d22decd1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d22decd1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c109325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c109325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d3c523b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3d3c523b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d3c523b6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3d3c523b6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25a8a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25a8a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3d3c523b6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3d3c523b6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3d3c523b66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3d3c523b66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3daa0eef5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3daa0eef5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daa0eef5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daa0eef5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3daa0eef5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3daa0eef5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3daa0eef5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3daa0eef5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daa0eef5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daa0eef5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3daa0eef5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3daa0eef5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3d3c523b6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3d3c523b6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3d3c523b66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3d3c523b66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d1f7318fd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d1f7318fd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3daa0eef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3daa0eef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3d3c523b6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3d3c523b6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3daa0eef5e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3daa0eef5e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3daa0eef5e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3daa0eef5e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3daa0eef5e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3daa0eef5e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3daa0eef5e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3daa0eef5e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3daa0eef5e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3daa0eef5e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3daa0eef5e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3daa0eef5e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3daa0eef5e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3daa0eef5e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3daa0eef5e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3daa0eef5e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d22decd1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d22decd1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3daa0eef5e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3daa0eef5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3daa0eef5e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3daa0eef5e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3daa0eef5e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3daa0eef5e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3daa0eef5e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3daa0eef5e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3daa0eef5e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3daa0eef5e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3daa0eef5e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3daa0eef5e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3daa0eef5e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3daa0eef5e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3daa0eef5e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3daa0eef5e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3daa0eef5e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3daa0eef5e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3d3c523b6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3d3c523b6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d22decd1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d22decd1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3d3c523b6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3" name="Google Shape;1833;g3d3c523b6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3d3c523b6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3d3c523b6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3d3c523b6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3d3c523b6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3d3c523b66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3d3c523b66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3d3c523b66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3d3c523b66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g3d3c523b66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0" name="Google Shape;2020;g3d3c523b66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3d3c523b66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3d3c523b66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3d3c523b66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0" name="Google Shape;2100;g3d3c523b66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3d3c523b66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3d3c523b66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3d3c523b66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5" name="Google Shape;2175;g3d3c523b66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d22decd1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d22decd1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3d3c523b66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3d3c523b66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g3d3c523b66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8" name="Google Shape;2258;g3d3c523b66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3daa0eef5e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3daa0eef5e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g3daa0eef5e_0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1" name="Google Shape;2341;g3daa0eef5e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2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g3daa0eef5e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4" name="Google Shape;2384;g3daa0eef5e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6" name="Shape 2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" name="Google Shape;2427;g3daa0eef5e_0_1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8" name="Google Shape;2428;g3daa0eef5e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g347d58f8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3" name="Google Shape;2473;g347d58f8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5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Google Shape;2506;g347d58f8e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7" name="Google Shape;2507;g347d58f8e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b625c9cd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b625c9cd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d22decd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d22decd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d22decd1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d22decd1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Администрирование. Права пользователей. Репликация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7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359" name="Google Shape;3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2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Администрирование. Права пользователей. Репликация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61" name="Google Shape;361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2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2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2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7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Права пользователей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92" name="Google Shape;392;p2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Создание и удаление пользователей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Учетная запись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Команды GRANT и REVOKE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Ограничения учетной записи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93" name="Google Shape;393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99" name="Google Shape;399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19" name="Google Shape;419;p2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4"/>
          <p:cNvSpPr txBox="1"/>
          <p:nvPr>
            <p:ph type="ctrTitle"/>
          </p:nvPr>
        </p:nvSpPr>
        <p:spPr>
          <a:xfrm>
            <a:off x="1142400" y="571500"/>
            <a:ext cx="68544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Учетная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26" name="Google Shape;426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52" name="Google Shape;452;p2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4"/>
          <p:cNvSpPr txBox="1"/>
          <p:nvPr/>
        </p:nvSpPr>
        <p:spPr>
          <a:xfrm>
            <a:off x="3500200" y="1940750"/>
            <a:ext cx="20241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'username'@'localhost'</a:t>
            </a:r>
            <a:endParaRPr/>
          </a:p>
        </p:txBody>
      </p:sp>
      <p:sp>
        <p:nvSpPr>
          <p:cNvPr id="455" name="Google Shape;455;p24"/>
          <p:cNvSpPr txBox="1"/>
          <p:nvPr/>
        </p:nvSpPr>
        <p:spPr>
          <a:xfrm>
            <a:off x="1263125" y="2808100"/>
            <a:ext cx="1784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Имя пользователя</a:t>
            </a:r>
            <a:endParaRPr/>
          </a:p>
        </p:txBody>
      </p:sp>
      <p:sp>
        <p:nvSpPr>
          <p:cNvPr id="456" name="Google Shape;456;p24"/>
          <p:cNvSpPr txBox="1"/>
          <p:nvPr/>
        </p:nvSpPr>
        <p:spPr>
          <a:xfrm>
            <a:off x="5643275" y="2808100"/>
            <a:ext cx="2671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Хост откуда разрешен доступ</a:t>
            </a:r>
            <a:endParaRPr/>
          </a:p>
        </p:txBody>
      </p:sp>
      <p:sp>
        <p:nvSpPr>
          <p:cNvPr id="457" name="Google Shape;457;p24"/>
          <p:cNvSpPr txBox="1"/>
          <p:nvPr/>
        </p:nvSpPr>
        <p:spPr>
          <a:xfrm>
            <a:off x="3500200" y="3837925"/>
            <a:ext cx="20241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'username'@'%'</a:t>
            </a:r>
            <a:endParaRPr/>
          </a:p>
        </p:txBody>
      </p:sp>
      <p:cxnSp>
        <p:nvCxnSpPr>
          <p:cNvPr id="458" name="Google Shape;458;p24"/>
          <p:cNvCxnSpPr>
            <a:stCxn id="456" idx="0"/>
            <a:endCxn id="454" idx="3"/>
          </p:cNvCxnSpPr>
          <p:nvPr/>
        </p:nvCxnSpPr>
        <p:spPr>
          <a:xfrm rot="10800000">
            <a:off x="5524325" y="2131600"/>
            <a:ext cx="1454700" cy="6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24"/>
          <p:cNvCxnSpPr>
            <a:stCxn id="456" idx="2"/>
            <a:endCxn id="457" idx="3"/>
          </p:cNvCxnSpPr>
          <p:nvPr/>
        </p:nvCxnSpPr>
        <p:spPr>
          <a:xfrm flipH="1">
            <a:off x="5524325" y="3189700"/>
            <a:ext cx="1454700" cy="8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24"/>
          <p:cNvCxnSpPr>
            <a:stCxn id="455" idx="0"/>
            <a:endCxn id="454" idx="1"/>
          </p:cNvCxnSpPr>
          <p:nvPr/>
        </p:nvCxnSpPr>
        <p:spPr>
          <a:xfrm flipH="1" rot="10800000">
            <a:off x="2155475" y="2131600"/>
            <a:ext cx="1344600" cy="6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24"/>
          <p:cNvCxnSpPr>
            <a:stCxn id="455" idx="2"/>
            <a:endCxn id="457" idx="1"/>
          </p:cNvCxnSpPr>
          <p:nvPr/>
        </p:nvCxnSpPr>
        <p:spPr>
          <a:xfrm>
            <a:off x="2155475" y="3189700"/>
            <a:ext cx="1344600" cy="8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Управление привилегиями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67" name="Google Shape;467;p2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GRANT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REVOKE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68" name="Google Shape;468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74" name="Google Shape;474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94" name="Google Shape;494;p2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Привилегии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01" name="Google Shape;501;p26"/>
          <p:cNvSpPr txBox="1"/>
          <p:nvPr>
            <p:ph type="ctrTitle"/>
          </p:nvPr>
        </p:nvSpPr>
        <p:spPr>
          <a:xfrm>
            <a:off x="1142375" y="1714450"/>
            <a:ext cx="3047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ALL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ALTER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CREATE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DELETE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DROP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EXECUTE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INDEX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02" name="Google Shape;502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08" name="Google Shape;508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28" name="Google Shape;528;p2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6"/>
          <p:cNvSpPr txBox="1"/>
          <p:nvPr>
            <p:ph type="ctrTitle"/>
          </p:nvPr>
        </p:nvSpPr>
        <p:spPr>
          <a:xfrm>
            <a:off x="5084250" y="1714450"/>
            <a:ext cx="3047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INSERT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REFERENCES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SELECT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SHOW DATABASES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SHOW VIEW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USAGE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GRANT OPTION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Уровни привилегий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36" name="Google Shape;536;p2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GRANT USAGE ON *.* TO foo;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GRANT USAGE ON * TO foo;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GRANT USAGE ON shop.* TO foo;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GRANT USAGE ON shop.catalogs TO foo;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GRANT SELECT (id, name), UPDATE (name) ON shop.catalogs TO foo;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63" name="Google Shape;563;p2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8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70" name="Google Shape;57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28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Администрирование. Права пользователей. Репликация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78" name="Google Shape;578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8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8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8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8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8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8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8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8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8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8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8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8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8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8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7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03" name="Google Shape;603;p2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Репликация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Запуск нескольких mysql-серверов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Настройка репликации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Внутренее устройство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Мониторинг репликации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604" name="Google Shape;604;p2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10" name="Google Shape;610;p2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30" name="Google Shape;630;p2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Причины для использования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37" name="Google Shape;637;p30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Географическое распределение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Отказоустойчивость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Масштабирование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638" name="Google Shape;638;p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4" name="Google Shape;644;p3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64" name="Google Shape;664;p3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Схема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71" name="Google Shape;671;p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77" name="Google Shape;677;p3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97" name="Google Shape;697;p3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1"/>
          <p:cNvSpPr/>
          <p:nvPr/>
        </p:nvSpPr>
        <p:spPr>
          <a:xfrm>
            <a:off x="1198450" y="3090325"/>
            <a:ext cx="1270000" cy="12488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700" name="Google Shape;700;p31"/>
          <p:cNvSpPr/>
          <p:nvPr/>
        </p:nvSpPr>
        <p:spPr>
          <a:xfrm>
            <a:off x="3651400" y="3090338"/>
            <a:ext cx="1270000" cy="12488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Slave1</a:t>
            </a:r>
            <a:endParaRPr/>
          </a:p>
        </p:txBody>
      </p:sp>
      <p:sp>
        <p:nvSpPr>
          <p:cNvPr id="701" name="Google Shape;701;p31"/>
          <p:cNvSpPr/>
          <p:nvPr/>
        </p:nvSpPr>
        <p:spPr>
          <a:xfrm>
            <a:off x="6104350" y="3090325"/>
            <a:ext cx="1270000" cy="12488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Slave2</a:t>
            </a:r>
            <a:endParaRPr/>
          </a:p>
        </p:txBody>
      </p:sp>
      <p:sp>
        <p:nvSpPr>
          <p:cNvPr id="702" name="Google Shape;702;p31"/>
          <p:cNvSpPr/>
          <p:nvPr/>
        </p:nvSpPr>
        <p:spPr>
          <a:xfrm>
            <a:off x="1547850" y="2016150"/>
            <a:ext cx="571200" cy="7725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1"/>
          <p:cNvSpPr/>
          <p:nvPr/>
        </p:nvSpPr>
        <p:spPr>
          <a:xfrm flipH="1" rot="10800000">
            <a:off x="4000800" y="2016175"/>
            <a:ext cx="571200" cy="7725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1"/>
          <p:cNvSpPr/>
          <p:nvPr/>
        </p:nvSpPr>
        <p:spPr>
          <a:xfrm flipH="1" rot="10800000">
            <a:off x="6453750" y="2016163"/>
            <a:ext cx="571200" cy="7725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2774325" y="3492450"/>
            <a:ext cx="571200" cy="444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5227275" y="3492463"/>
            <a:ext cx="571200" cy="444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Транзакции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Параметры запуска сервера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Перезапуск сервера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Конфигурационный файл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Управление переменными сервера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Настройка</a:t>
            </a:r>
            <a:r>
              <a:rPr lang="ru" sz="3200">
                <a:solidFill>
                  <a:srgbClr val="4C5D6E"/>
                </a:solidFill>
              </a:rPr>
              <a:t>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12" name="Google Shape;712;p3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Имя хоста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Порт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Учетная запись для репликации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Пароль к учетной записи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713" name="Google Shape;713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19" name="Google Shape;719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39" name="Google Shape;739;p3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3"/>
          <p:cNvSpPr txBox="1"/>
          <p:nvPr>
            <p:ph type="ctrTitle"/>
          </p:nvPr>
        </p:nvSpPr>
        <p:spPr>
          <a:xfrm>
            <a:off x="1142400" y="571500"/>
            <a:ext cx="7230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Внутреннее устройство</a:t>
            </a:r>
            <a:r>
              <a:rPr lang="ru" sz="3200">
                <a:solidFill>
                  <a:srgbClr val="4C5D6E"/>
                </a:solidFill>
              </a:rPr>
              <a:t>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46" name="Google Shape;746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52" name="Google Shape;752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72" name="Google Shape;772;p3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3"/>
          <p:cNvSpPr/>
          <p:nvPr/>
        </p:nvSpPr>
        <p:spPr>
          <a:xfrm>
            <a:off x="1275425" y="1957950"/>
            <a:ext cx="22158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3"/>
          <p:cNvSpPr/>
          <p:nvPr/>
        </p:nvSpPr>
        <p:spPr>
          <a:xfrm>
            <a:off x="4000800" y="1957950"/>
            <a:ext cx="41424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3"/>
          <p:cNvSpPr/>
          <p:nvPr/>
        </p:nvSpPr>
        <p:spPr>
          <a:xfrm>
            <a:off x="1485875" y="3587775"/>
            <a:ext cx="17949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бинарный журнал</a:t>
            </a:r>
            <a:endParaRPr/>
          </a:p>
        </p:txBody>
      </p:sp>
      <p:sp>
        <p:nvSpPr>
          <p:cNvPr id="777" name="Google Shape;777;p33"/>
          <p:cNvSpPr/>
          <p:nvPr/>
        </p:nvSpPr>
        <p:spPr>
          <a:xfrm>
            <a:off x="64875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журнал ретрансляции</a:t>
            </a:r>
            <a:endParaRPr/>
          </a:p>
        </p:txBody>
      </p:sp>
      <p:sp>
        <p:nvSpPr>
          <p:cNvPr id="778" name="Google Shape;778;p33"/>
          <p:cNvSpPr/>
          <p:nvPr/>
        </p:nvSpPr>
        <p:spPr>
          <a:xfrm>
            <a:off x="197057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3"/>
          <p:cNvSpPr/>
          <p:nvPr/>
        </p:nvSpPr>
        <p:spPr>
          <a:xfrm>
            <a:off x="467602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3"/>
          <p:cNvSpPr/>
          <p:nvPr/>
        </p:nvSpPr>
        <p:spPr>
          <a:xfrm>
            <a:off x="42826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ввода-вывода</a:t>
            </a:r>
            <a:endParaRPr/>
          </a:p>
        </p:txBody>
      </p:sp>
      <p:sp>
        <p:nvSpPr>
          <p:cNvPr id="781" name="Google Shape;781;p33"/>
          <p:cNvSpPr/>
          <p:nvPr/>
        </p:nvSpPr>
        <p:spPr>
          <a:xfrm>
            <a:off x="6487625" y="2365400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SQL</a:t>
            </a:r>
            <a:endParaRPr/>
          </a:p>
        </p:txBody>
      </p:sp>
      <p:sp>
        <p:nvSpPr>
          <p:cNvPr id="782" name="Google Shape;782;p33"/>
          <p:cNvSpPr/>
          <p:nvPr/>
        </p:nvSpPr>
        <p:spPr>
          <a:xfrm>
            <a:off x="2139875" y="3139313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3"/>
          <p:cNvSpPr/>
          <p:nvPr/>
        </p:nvSpPr>
        <p:spPr>
          <a:xfrm>
            <a:off x="3409575" y="3698925"/>
            <a:ext cx="7443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3"/>
          <p:cNvSpPr/>
          <p:nvPr/>
        </p:nvSpPr>
        <p:spPr>
          <a:xfrm>
            <a:off x="5859575" y="3698925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3"/>
          <p:cNvSpPr/>
          <p:nvPr/>
        </p:nvSpPr>
        <p:spPr>
          <a:xfrm flipH="1" rot="10800000">
            <a:off x="6962075" y="3087725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3"/>
          <p:cNvSpPr/>
          <p:nvPr/>
        </p:nvSpPr>
        <p:spPr>
          <a:xfrm flipH="1">
            <a:off x="5751125" y="2532113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4"/>
          <p:cNvSpPr txBox="1"/>
          <p:nvPr>
            <p:ph type="ctrTitle"/>
          </p:nvPr>
        </p:nvSpPr>
        <p:spPr>
          <a:xfrm>
            <a:off x="1142400" y="571500"/>
            <a:ext cx="73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Внутреннее устройство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92" name="Google Shape;792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98" name="Google Shape;798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18" name="Google Shape;818;p3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4"/>
          <p:cNvSpPr/>
          <p:nvPr/>
        </p:nvSpPr>
        <p:spPr>
          <a:xfrm>
            <a:off x="1275425" y="1957950"/>
            <a:ext cx="22158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4"/>
          <p:cNvSpPr/>
          <p:nvPr/>
        </p:nvSpPr>
        <p:spPr>
          <a:xfrm>
            <a:off x="4000800" y="1957950"/>
            <a:ext cx="41424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4"/>
          <p:cNvSpPr/>
          <p:nvPr/>
        </p:nvSpPr>
        <p:spPr>
          <a:xfrm>
            <a:off x="1485875" y="3587775"/>
            <a:ext cx="17949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бинарный журнал</a:t>
            </a:r>
            <a:endParaRPr/>
          </a:p>
        </p:txBody>
      </p:sp>
      <p:sp>
        <p:nvSpPr>
          <p:cNvPr id="823" name="Google Shape;823;p34"/>
          <p:cNvSpPr/>
          <p:nvPr/>
        </p:nvSpPr>
        <p:spPr>
          <a:xfrm>
            <a:off x="64875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журнал ретрансляции</a:t>
            </a:r>
            <a:endParaRPr/>
          </a:p>
        </p:txBody>
      </p:sp>
      <p:sp>
        <p:nvSpPr>
          <p:cNvPr id="824" name="Google Shape;824;p34"/>
          <p:cNvSpPr/>
          <p:nvPr/>
        </p:nvSpPr>
        <p:spPr>
          <a:xfrm>
            <a:off x="1970575" y="2357446"/>
            <a:ext cx="825500" cy="68260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4"/>
          <p:cNvSpPr/>
          <p:nvPr/>
        </p:nvSpPr>
        <p:spPr>
          <a:xfrm>
            <a:off x="467602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4"/>
          <p:cNvSpPr/>
          <p:nvPr/>
        </p:nvSpPr>
        <p:spPr>
          <a:xfrm>
            <a:off x="42826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ввода-вывода</a:t>
            </a:r>
            <a:endParaRPr/>
          </a:p>
        </p:txBody>
      </p:sp>
      <p:sp>
        <p:nvSpPr>
          <p:cNvPr id="827" name="Google Shape;827;p34"/>
          <p:cNvSpPr/>
          <p:nvPr/>
        </p:nvSpPr>
        <p:spPr>
          <a:xfrm>
            <a:off x="6487625" y="2365400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SQL</a:t>
            </a:r>
            <a:endParaRPr/>
          </a:p>
        </p:txBody>
      </p:sp>
      <p:sp>
        <p:nvSpPr>
          <p:cNvPr id="828" name="Google Shape;828;p34"/>
          <p:cNvSpPr/>
          <p:nvPr/>
        </p:nvSpPr>
        <p:spPr>
          <a:xfrm>
            <a:off x="2139875" y="3139313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4"/>
          <p:cNvSpPr/>
          <p:nvPr/>
        </p:nvSpPr>
        <p:spPr>
          <a:xfrm>
            <a:off x="3409575" y="3698925"/>
            <a:ext cx="7443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4"/>
          <p:cNvSpPr/>
          <p:nvPr/>
        </p:nvSpPr>
        <p:spPr>
          <a:xfrm>
            <a:off x="5859575" y="3698925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4"/>
          <p:cNvSpPr/>
          <p:nvPr/>
        </p:nvSpPr>
        <p:spPr>
          <a:xfrm flipH="1" rot="10800000">
            <a:off x="6962075" y="3087725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4"/>
          <p:cNvSpPr/>
          <p:nvPr/>
        </p:nvSpPr>
        <p:spPr>
          <a:xfrm flipH="1">
            <a:off x="5751125" y="2532113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5"/>
          <p:cNvSpPr txBox="1"/>
          <p:nvPr>
            <p:ph type="ctrTitle"/>
          </p:nvPr>
        </p:nvSpPr>
        <p:spPr>
          <a:xfrm>
            <a:off x="1142400" y="571500"/>
            <a:ext cx="7251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Внутреннее устройство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38" name="Google Shape;838;p3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44" name="Google Shape;844;p3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64" name="Google Shape;864;p3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3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5"/>
          <p:cNvSpPr/>
          <p:nvPr/>
        </p:nvSpPr>
        <p:spPr>
          <a:xfrm>
            <a:off x="1275425" y="1957950"/>
            <a:ext cx="22158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5"/>
          <p:cNvSpPr/>
          <p:nvPr/>
        </p:nvSpPr>
        <p:spPr>
          <a:xfrm>
            <a:off x="4000800" y="1957950"/>
            <a:ext cx="41424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5"/>
          <p:cNvSpPr/>
          <p:nvPr/>
        </p:nvSpPr>
        <p:spPr>
          <a:xfrm>
            <a:off x="1485875" y="3587775"/>
            <a:ext cx="1794900" cy="571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бинарный журнал</a:t>
            </a:r>
            <a:endParaRPr/>
          </a:p>
        </p:txBody>
      </p:sp>
      <p:sp>
        <p:nvSpPr>
          <p:cNvPr id="869" name="Google Shape;869;p35"/>
          <p:cNvSpPr/>
          <p:nvPr/>
        </p:nvSpPr>
        <p:spPr>
          <a:xfrm>
            <a:off x="64875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журнал ретрансляции</a:t>
            </a:r>
            <a:endParaRPr/>
          </a:p>
        </p:txBody>
      </p:sp>
      <p:sp>
        <p:nvSpPr>
          <p:cNvPr id="870" name="Google Shape;870;p35"/>
          <p:cNvSpPr/>
          <p:nvPr/>
        </p:nvSpPr>
        <p:spPr>
          <a:xfrm>
            <a:off x="197057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5"/>
          <p:cNvSpPr/>
          <p:nvPr/>
        </p:nvSpPr>
        <p:spPr>
          <a:xfrm>
            <a:off x="467602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5"/>
          <p:cNvSpPr/>
          <p:nvPr/>
        </p:nvSpPr>
        <p:spPr>
          <a:xfrm>
            <a:off x="42826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ввода-вывода</a:t>
            </a:r>
            <a:endParaRPr/>
          </a:p>
        </p:txBody>
      </p:sp>
      <p:sp>
        <p:nvSpPr>
          <p:cNvPr id="873" name="Google Shape;873;p35"/>
          <p:cNvSpPr/>
          <p:nvPr/>
        </p:nvSpPr>
        <p:spPr>
          <a:xfrm>
            <a:off x="6487625" y="2365400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SQL</a:t>
            </a:r>
            <a:endParaRPr/>
          </a:p>
        </p:txBody>
      </p:sp>
      <p:sp>
        <p:nvSpPr>
          <p:cNvPr id="874" name="Google Shape;874;p35"/>
          <p:cNvSpPr/>
          <p:nvPr/>
        </p:nvSpPr>
        <p:spPr>
          <a:xfrm>
            <a:off x="2139875" y="3139313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5"/>
          <p:cNvSpPr/>
          <p:nvPr/>
        </p:nvSpPr>
        <p:spPr>
          <a:xfrm>
            <a:off x="3409575" y="3698925"/>
            <a:ext cx="7443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5"/>
          <p:cNvSpPr/>
          <p:nvPr/>
        </p:nvSpPr>
        <p:spPr>
          <a:xfrm>
            <a:off x="5859575" y="3698925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5"/>
          <p:cNvSpPr/>
          <p:nvPr/>
        </p:nvSpPr>
        <p:spPr>
          <a:xfrm flipH="1" rot="10800000">
            <a:off x="6962075" y="3087725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5"/>
          <p:cNvSpPr/>
          <p:nvPr/>
        </p:nvSpPr>
        <p:spPr>
          <a:xfrm flipH="1">
            <a:off x="5751125" y="2532113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6"/>
          <p:cNvSpPr txBox="1"/>
          <p:nvPr>
            <p:ph type="ctrTitle"/>
          </p:nvPr>
        </p:nvSpPr>
        <p:spPr>
          <a:xfrm>
            <a:off x="1142400" y="571500"/>
            <a:ext cx="728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Внутреннее устройство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4" name="Google Shape;884;p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10" name="Google Shape;910;p3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3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1275425" y="1957950"/>
            <a:ext cx="22158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4000800" y="1957950"/>
            <a:ext cx="41424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1485875" y="3587775"/>
            <a:ext cx="17949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бинарный журнал</a:t>
            </a: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64875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журнал ретрансляции</a:t>
            </a: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197057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467602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4282675" y="3587775"/>
            <a:ext cx="1435800" cy="571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ввода-вывода</a:t>
            </a: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6487625" y="2365400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SQL</a:t>
            </a: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2139875" y="3139313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3409575" y="3698925"/>
            <a:ext cx="7443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5859575" y="3698925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6"/>
          <p:cNvSpPr/>
          <p:nvPr/>
        </p:nvSpPr>
        <p:spPr>
          <a:xfrm flipH="1" rot="10800000">
            <a:off x="6962075" y="3087725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6"/>
          <p:cNvSpPr/>
          <p:nvPr/>
        </p:nvSpPr>
        <p:spPr>
          <a:xfrm flipH="1">
            <a:off x="5751125" y="2532113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7"/>
          <p:cNvSpPr txBox="1"/>
          <p:nvPr>
            <p:ph type="ctrTitle"/>
          </p:nvPr>
        </p:nvSpPr>
        <p:spPr>
          <a:xfrm>
            <a:off x="1142400" y="571500"/>
            <a:ext cx="729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Внутреннее устройство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30" name="Google Shape;930;p3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36" name="Google Shape;936;p3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56" name="Google Shape;956;p3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3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7"/>
          <p:cNvSpPr/>
          <p:nvPr/>
        </p:nvSpPr>
        <p:spPr>
          <a:xfrm>
            <a:off x="1275425" y="1957950"/>
            <a:ext cx="22158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7"/>
          <p:cNvSpPr/>
          <p:nvPr/>
        </p:nvSpPr>
        <p:spPr>
          <a:xfrm>
            <a:off x="4000800" y="1957950"/>
            <a:ext cx="41424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7"/>
          <p:cNvSpPr/>
          <p:nvPr/>
        </p:nvSpPr>
        <p:spPr>
          <a:xfrm>
            <a:off x="1485875" y="3587775"/>
            <a:ext cx="17949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бинарный журнал</a:t>
            </a:r>
            <a:endParaRPr/>
          </a:p>
        </p:txBody>
      </p:sp>
      <p:sp>
        <p:nvSpPr>
          <p:cNvPr id="961" name="Google Shape;961;p37"/>
          <p:cNvSpPr/>
          <p:nvPr/>
        </p:nvSpPr>
        <p:spPr>
          <a:xfrm>
            <a:off x="6487575" y="3587775"/>
            <a:ext cx="1435800" cy="571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журнал ретрансляции</a:t>
            </a:r>
            <a:endParaRPr/>
          </a:p>
        </p:txBody>
      </p:sp>
      <p:sp>
        <p:nvSpPr>
          <p:cNvPr id="962" name="Google Shape;962;p37"/>
          <p:cNvSpPr/>
          <p:nvPr/>
        </p:nvSpPr>
        <p:spPr>
          <a:xfrm>
            <a:off x="197057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7"/>
          <p:cNvSpPr/>
          <p:nvPr/>
        </p:nvSpPr>
        <p:spPr>
          <a:xfrm>
            <a:off x="467602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7"/>
          <p:cNvSpPr/>
          <p:nvPr/>
        </p:nvSpPr>
        <p:spPr>
          <a:xfrm>
            <a:off x="42826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ввода-вывода</a:t>
            </a:r>
            <a:endParaRPr/>
          </a:p>
        </p:txBody>
      </p:sp>
      <p:sp>
        <p:nvSpPr>
          <p:cNvPr id="965" name="Google Shape;965;p37"/>
          <p:cNvSpPr/>
          <p:nvPr/>
        </p:nvSpPr>
        <p:spPr>
          <a:xfrm>
            <a:off x="6487625" y="2365400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SQL</a:t>
            </a:r>
            <a:endParaRPr/>
          </a:p>
        </p:txBody>
      </p:sp>
      <p:sp>
        <p:nvSpPr>
          <p:cNvPr id="966" name="Google Shape;966;p37"/>
          <p:cNvSpPr/>
          <p:nvPr/>
        </p:nvSpPr>
        <p:spPr>
          <a:xfrm>
            <a:off x="2139875" y="3139313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7"/>
          <p:cNvSpPr/>
          <p:nvPr/>
        </p:nvSpPr>
        <p:spPr>
          <a:xfrm>
            <a:off x="3409575" y="3698925"/>
            <a:ext cx="7443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7"/>
          <p:cNvSpPr/>
          <p:nvPr/>
        </p:nvSpPr>
        <p:spPr>
          <a:xfrm>
            <a:off x="5859575" y="3698925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7"/>
          <p:cNvSpPr/>
          <p:nvPr/>
        </p:nvSpPr>
        <p:spPr>
          <a:xfrm flipH="1" rot="10800000">
            <a:off x="6962075" y="3087725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7"/>
          <p:cNvSpPr/>
          <p:nvPr/>
        </p:nvSpPr>
        <p:spPr>
          <a:xfrm flipH="1">
            <a:off x="5751125" y="2532113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8"/>
          <p:cNvSpPr txBox="1"/>
          <p:nvPr>
            <p:ph type="ctrTitle"/>
          </p:nvPr>
        </p:nvSpPr>
        <p:spPr>
          <a:xfrm>
            <a:off x="1142400" y="571500"/>
            <a:ext cx="711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Внутреннее устройство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76" name="Google Shape;976;p3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82" name="Google Shape;982;p3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3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3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02" name="Google Shape;1002;p3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p3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8"/>
          <p:cNvSpPr/>
          <p:nvPr/>
        </p:nvSpPr>
        <p:spPr>
          <a:xfrm>
            <a:off x="1275425" y="1957950"/>
            <a:ext cx="22158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8"/>
          <p:cNvSpPr/>
          <p:nvPr/>
        </p:nvSpPr>
        <p:spPr>
          <a:xfrm>
            <a:off x="4000800" y="1957950"/>
            <a:ext cx="41424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38"/>
          <p:cNvSpPr/>
          <p:nvPr/>
        </p:nvSpPr>
        <p:spPr>
          <a:xfrm>
            <a:off x="1485875" y="3587775"/>
            <a:ext cx="17949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бинарный журнал</a:t>
            </a:r>
            <a:endParaRPr/>
          </a:p>
        </p:txBody>
      </p:sp>
      <p:sp>
        <p:nvSpPr>
          <p:cNvPr id="1007" name="Google Shape;1007;p38"/>
          <p:cNvSpPr/>
          <p:nvPr/>
        </p:nvSpPr>
        <p:spPr>
          <a:xfrm>
            <a:off x="64875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журнал ретрансляции</a:t>
            </a:r>
            <a:endParaRPr/>
          </a:p>
        </p:txBody>
      </p:sp>
      <p:sp>
        <p:nvSpPr>
          <p:cNvPr id="1008" name="Google Shape;1008;p38"/>
          <p:cNvSpPr/>
          <p:nvPr/>
        </p:nvSpPr>
        <p:spPr>
          <a:xfrm>
            <a:off x="197057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8"/>
          <p:cNvSpPr/>
          <p:nvPr/>
        </p:nvSpPr>
        <p:spPr>
          <a:xfrm>
            <a:off x="4676025" y="2357446"/>
            <a:ext cx="825500" cy="68260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8"/>
          <p:cNvSpPr/>
          <p:nvPr/>
        </p:nvSpPr>
        <p:spPr>
          <a:xfrm>
            <a:off x="42826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ввода-вывода</a:t>
            </a:r>
            <a:endParaRPr/>
          </a:p>
        </p:txBody>
      </p:sp>
      <p:sp>
        <p:nvSpPr>
          <p:cNvPr id="1011" name="Google Shape;1011;p38"/>
          <p:cNvSpPr/>
          <p:nvPr/>
        </p:nvSpPr>
        <p:spPr>
          <a:xfrm>
            <a:off x="6487625" y="2365400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SQL</a:t>
            </a:r>
            <a:endParaRPr/>
          </a:p>
        </p:txBody>
      </p:sp>
      <p:sp>
        <p:nvSpPr>
          <p:cNvPr id="1012" name="Google Shape;1012;p38"/>
          <p:cNvSpPr/>
          <p:nvPr/>
        </p:nvSpPr>
        <p:spPr>
          <a:xfrm>
            <a:off x="2139875" y="3139313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8"/>
          <p:cNvSpPr/>
          <p:nvPr/>
        </p:nvSpPr>
        <p:spPr>
          <a:xfrm>
            <a:off x="3409575" y="3698925"/>
            <a:ext cx="7443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8"/>
          <p:cNvSpPr/>
          <p:nvPr/>
        </p:nvSpPr>
        <p:spPr>
          <a:xfrm>
            <a:off x="5859575" y="3698925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8"/>
          <p:cNvSpPr/>
          <p:nvPr/>
        </p:nvSpPr>
        <p:spPr>
          <a:xfrm flipH="1" rot="10800000">
            <a:off x="6962075" y="3087725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8"/>
          <p:cNvSpPr/>
          <p:nvPr/>
        </p:nvSpPr>
        <p:spPr>
          <a:xfrm flipH="1">
            <a:off x="5751125" y="2532113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9"/>
          <p:cNvSpPr txBox="1"/>
          <p:nvPr>
            <p:ph type="ctrTitle"/>
          </p:nvPr>
        </p:nvSpPr>
        <p:spPr>
          <a:xfrm>
            <a:off x="1142400" y="571500"/>
            <a:ext cx="722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Внутреннее устройство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22" name="Google Shape;1022;p3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3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3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3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28" name="Google Shape;1028;p3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3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3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3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3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3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48" name="Google Shape;1048;p3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3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9"/>
          <p:cNvSpPr/>
          <p:nvPr/>
        </p:nvSpPr>
        <p:spPr>
          <a:xfrm>
            <a:off x="1275425" y="1957950"/>
            <a:ext cx="22158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9"/>
          <p:cNvSpPr/>
          <p:nvPr/>
        </p:nvSpPr>
        <p:spPr>
          <a:xfrm>
            <a:off x="4000800" y="1957950"/>
            <a:ext cx="4142400" cy="23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9"/>
          <p:cNvSpPr/>
          <p:nvPr/>
        </p:nvSpPr>
        <p:spPr>
          <a:xfrm>
            <a:off x="1485875" y="3587775"/>
            <a:ext cx="17949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бинарный журнал</a:t>
            </a:r>
            <a:endParaRPr/>
          </a:p>
        </p:txBody>
      </p:sp>
      <p:sp>
        <p:nvSpPr>
          <p:cNvPr id="1053" name="Google Shape;1053;p39"/>
          <p:cNvSpPr/>
          <p:nvPr/>
        </p:nvSpPr>
        <p:spPr>
          <a:xfrm>
            <a:off x="64875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журнал ретрансляции</a:t>
            </a:r>
            <a:endParaRPr/>
          </a:p>
        </p:txBody>
      </p:sp>
      <p:sp>
        <p:nvSpPr>
          <p:cNvPr id="1054" name="Google Shape;1054;p39"/>
          <p:cNvSpPr/>
          <p:nvPr/>
        </p:nvSpPr>
        <p:spPr>
          <a:xfrm>
            <a:off x="197057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39"/>
          <p:cNvSpPr/>
          <p:nvPr/>
        </p:nvSpPr>
        <p:spPr>
          <a:xfrm>
            <a:off x="4676025" y="2357446"/>
            <a:ext cx="825500" cy="6826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39"/>
          <p:cNvSpPr/>
          <p:nvPr/>
        </p:nvSpPr>
        <p:spPr>
          <a:xfrm>
            <a:off x="4282675" y="3587775"/>
            <a:ext cx="14358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ввода-вывода</a:t>
            </a:r>
            <a:endParaRPr/>
          </a:p>
        </p:txBody>
      </p:sp>
      <p:sp>
        <p:nvSpPr>
          <p:cNvPr id="1057" name="Google Shape;1057;p39"/>
          <p:cNvSpPr/>
          <p:nvPr/>
        </p:nvSpPr>
        <p:spPr>
          <a:xfrm>
            <a:off x="6487625" y="2365400"/>
            <a:ext cx="1435800" cy="571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SQL</a:t>
            </a:r>
            <a:endParaRPr/>
          </a:p>
        </p:txBody>
      </p:sp>
      <p:sp>
        <p:nvSpPr>
          <p:cNvPr id="1058" name="Google Shape;1058;p39"/>
          <p:cNvSpPr/>
          <p:nvPr/>
        </p:nvSpPr>
        <p:spPr>
          <a:xfrm>
            <a:off x="2139875" y="3139313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39"/>
          <p:cNvSpPr/>
          <p:nvPr/>
        </p:nvSpPr>
        <p:spPr>
          <a:xfrm>
            <a:off x="3409575" y="3698925"/>
            <a:ext cx="7443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39"/>
          <p:cNvSpPr/>
          <p:nvPr/>
        </p:nvSpPr>
        <p:spPr>
          <a:xfrm>
            <a:off x="5859575" y="3698925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39"/>
          <p:cNvSpPr/>
          <p:nvPr/>
        </p:nvSpPr>
        <p:spPr>
          <a:xfrm flipH="1" rot="10800000">
            <a:off x="6962075" y="3087725"/>
            <a:ext cx="486900" cy="349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9"/>
          <p:cNvSpPr/>
          <p:nvPr/>
        </p:nvSpPr>
        <p:spPr>
          <a:xfrm flipH="1">
            <a:off x="5751125" y="2532113"/>
            <a:ext cx="486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0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1068" name="Google Shape;106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9" name="Google Shape;1069;p40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Администрирование. Права пользователей. Репликация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070" name="Google Shape;1070;p4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4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4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4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4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4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76" name="Google Shape;1076;p4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4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4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40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40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0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4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40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40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40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40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40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40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40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40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40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4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40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40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40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7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4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01" name="Google Shape;1101;p4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Ограничения масштабирования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Репликация и шардирование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Типы репликаций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Топология репликации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102" name="Google Shape;1102;p4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4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4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4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4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4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08" name="Google Shape;1108;p4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4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4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4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4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4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4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4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4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4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4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4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4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4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4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4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28" name="Google Shape;1128;p4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4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Файл my.cnf (UNIX)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/etc/my.cnf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/etc/mysql/my.cnf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$MYSQL_HOME/my.cnf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[datadir]/my.cnf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~/.my.cnf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2"/>
          <p:cNvSpPr txBox="1"/>
          <p:nvPr>
            <p:ph type="ctrTitle"/>
          </p:nvPr>
        </p:nvSpPr>
        <p:spPr>
          <a:xfrm>
            <a:off x="1144800" y="418875"/>
            <a:ext cx="68544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35" name="Google Shape;1135;p4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4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4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4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4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4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41" name="Google Shape;1141;p4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4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4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4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4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4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4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4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4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4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4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4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4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4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4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4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4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4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4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4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61" name="Google Shape;1161;p4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4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42"/>
          <p:cNvSpPr/>
          <p:nvPr/>
        </p:nvSpPr>
        <p:spPr>
          <a:xfrm>
            <a:off x="1289963" y="2794000"/>
            <a:ext cx="1153575" cy="10901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42"/>
          <p:cNvSpPr/>
          <p:nvPr/>
        </p:nvSpPr>
        <p:spPr>
          <a:xfrm>
            <a:off x="3283863" y="2794000"/>
            <a:ext cx="1153575" cy="10901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42"/>
          <p:cNvSpPr/>
          <p:nvPr/>
        </p:nvSpPr>
        <p:spPr>
          <a:xfrm>
            <a:off x="5277763" y="2794000"/>
            <a:ext cx="1153575" cy="10901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42"/>
          <p:cNvSpPr/>
          <p:nvPr/>
        </p:nvSpPr>
        <p:spPr>
          <a:xfrm>
            <a:off x="7271663" y="2794000"/>
            <a:ext cx="1153575" cy="10901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2"/>
          <p:cNvSpPr/>
          <p:nvPr/>
        </p:nvSpPr>
        <p:spPr>
          <a:xfrm>
            <a:off x="2625817" y="3119450"/>
            <a:ext cx="475800" cy="439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42"/>
          <p:cNvSpPr/>
          <p:nvPr/>
        </p:nvSpPr>
        <p:spPr>
          <a:xfrm>
            <a:off x="4619704" y="3119450"/>
            <a:ext cx="475800" cy="439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42"/>
          <p:cNvSpPr/>
          <p:nvPr/>
        </p:nvSpPr>
        <p:spPr>
          <a:xfrm>
            <a:off x="6613617" y="3119450"/>
            <a:ext cx="475800" cy="439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42"/>
          <p:cNvSpPr/>
          <p:nvPr/>
        </p:nvSpPr>
        <p:spPr>
          <a:xfrm>
            <a:off x="7610563" y="2042575"/>
            <a:ext cx="475800" cy="4974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42"/>
          <p:cNvSpPr/>
          <p:nvPr/>
        </p:nvSpPr>
        <p:spPr>
          <a:xfrm>
            <a:off x="5616650" y="2042575"/>
            <a:ext cx="475800" cy="4974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42"/>
          <p:cNvSpPr/>
          <p:nvPr/>
        </p:nvSpPr>
        <p:spPr>
          <a:xfrm>
            <a:off x="3622725" y="2042575"/>
            <a:ext cx="475800" cy="4974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42"/>
          <p:cNvSpPr/>
          <p:nvPr/>
        </p:nvSpPr>
        <p:spPr>
          <a:xfrm flipH="1" rot="10800000">
            <a:off x="1628800" y="2042575"/>
            <a:ext cx="475800" cy="4974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79" name="Google Shape;1179;p4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4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4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4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4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4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85" name="Google Shape;1185;p4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4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4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4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4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4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4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4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4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4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4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4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4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4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4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4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4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4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4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4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05" name="Google Shape;1205;p4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4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07" name="Google Shape;1207;p43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{F0BA4105-34AA-4B6E-8F3A-83CCAF337F7F}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13" name="Google Shape;1213;p4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4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4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4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4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4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19" name="Google Shape;1219;p4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4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4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4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4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4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4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4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4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4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4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4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4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4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4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4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4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4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4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4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39" name="Google Shape;1239;p4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0" name="Google Shape;1240;p4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41" name="Google Shape;1241;p44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{F0BA4105-34AA-4B6E-8F3A-83CCAF337F7F}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4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47" name="Google Shape;1247;p4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4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4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4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4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4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53" name="Google Shape;1253;p4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4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4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4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4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4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4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4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4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4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4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4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4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4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4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4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4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4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4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4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73" name="Google Shape;1273;p4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4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75" name="Google Shape;1275;p45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{F0BA4105-34AA-4B6E-8F3A-83CCAF337F7F}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4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81" name="Google Shape;1281;p4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4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4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4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4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4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87" name="Google Shape;1287;p4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4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4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4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4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4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4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4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4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4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4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4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4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4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4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4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4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4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4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4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07" name="Google Shape;1307;p4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8" name="Google Shape;1308;p4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09" name="Google Shape;1309;p46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{F0BA4105-34AA-4B6E-8F3A-83CCAF337F7F}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4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15" name="Google Shape;1315;p4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4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4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4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4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4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21" name="Google Shape;1321;p4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4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4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4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4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4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4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4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4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4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4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4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4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4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4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4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4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4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4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4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41" name="Google Shape;1341;p4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2" name="Google Shape;1342;p4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43" name="Google Shape;1343;p47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{F0BA4105-34AA-4B6E-8F3A-83CCAF337F7F}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4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49" name="Google Shape;1349;p4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4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4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4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4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55" name="Google Shape;1355;p4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4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4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4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4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4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4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4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4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4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4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4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4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4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4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4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4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4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4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4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75" name="Google Shape;1375;p4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4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77" name="Google Shape;1377;p48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{F0BA4105-34AA-4B6E-8F3A-83CCAF337F7F}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4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83" name="Google Shape;1383;p4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4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4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4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4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4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89" name="Google Shape;1389;p4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4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4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4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4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4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4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4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4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4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4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4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4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4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4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4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4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4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4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4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09" name="Google Shape;1409;p4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0" name="Google Shape;1410;p4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11" name="Google Shape;1411;p49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{F0BA4105-34AA-4B6E-8F3A-83CCAF337F7F}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5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17" name="Google Shape;1417;p5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5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5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5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5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5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23" name="Google Shape;1423;p5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5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5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5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5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5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5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5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5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5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5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5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5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5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5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5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5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5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5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5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43" name="Google Shape;1443;p5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4" name="Google Shape;1444;p5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45" name="Google Shape;1445;p50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{F0BA4105-34AA-4B6E-8F3A-83CCAF337F7F}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5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51" name="Google Shape;1451;p5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5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5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5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5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5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57" name="Google Shape;1457;p5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5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5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5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5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5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5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5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5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5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5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5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5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5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5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5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5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5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5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5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77" name="Google Shape;1477;p5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8" name="Google Shape;1478;p5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79" name="Google Shape;1479;p51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{F0BA4105-34AA-4B6E-8F3A-83CCAF337F7F}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Ф</a:t>
            </a:r>
            <a:r>
              <a:rPr lang="ru" sz="3200">
                <a:solidFill>
                  <a:srgbClr val="4C5D6E"/>
                </a:solidFill>
              </a:rPr>
              <a:t>айл my.cnf (Windows)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1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%WINDIR%\my.ini, %WINDIR%\my.cnf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C:\my.ini, C:\my.cnf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BASEDIR\my.ini, BASEDIR\my.cnf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Значение директивы --defaults-extra-file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%APPDATA%\MySQL\.mylogin.cnf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DATADIR\mysqld-auto.cnf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3" name="Google Shape;183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5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85" name="Google Shape;1485;p5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5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5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5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5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5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91" name="Google Shape;1491;p5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5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5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5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5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5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5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5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5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5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5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5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5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5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5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5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5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5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5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5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11" name="Google Shape;1511;p5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2" name="Google Shape;1512;p5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13" name="Google Shape;1513;p52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{F0BA4105-34AA-4B6E-8F3A-83CCAF337F7F}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5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19" name="Google Shape;1519;p5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5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5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5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5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5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25" name="Google Shape;1525;p5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5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5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5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5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5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5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5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5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5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5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5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5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5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5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5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5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5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5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5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45" name="Google Shape;1545;p5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6" name="Google Shape;1546;p5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47" name="Google Shape;1547;p53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{F0BA4105-34AA-4B6E-8F3A-83CCAF337F7F}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5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53" name="Google Shape;1553;p5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5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5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5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5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5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59" name="Google Shape;1559;p5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5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5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5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5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5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5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5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5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5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5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5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5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5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5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5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5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5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5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5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79" name="Google Shape;1579;p5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0" name="Google Shape;1580;p5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81" name="Google Shape;1581;p54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{F0BA4105-34AA-4B6E-8F3A-83CCAF337F7F}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5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87" name="Google Shape;1587;p5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5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5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5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5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5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93" name="Google Shape;1593;p5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5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5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5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5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5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5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5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5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5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5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5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5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5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5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5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5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5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5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5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13" name="Google Shape;1613;p5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4" name="Google Shape;1614;p5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15" name="Google Shape;1615;p55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{F0BA4105-34AA-4B6E-8F3A-83CCAF337F7F}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5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21" name="Google Shape;1621;p5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5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5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5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5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5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27" name="Google Shape;1627;p5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5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5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5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5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5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5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5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5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5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5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5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5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5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5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5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5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5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5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5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47" name="Google Shape;1647;p5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8" name="Google Shape;1648;p5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9" name="Google Shape;1649;p56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{F0BA4105-34AA-4B6E-8F3A-83CCAF337F7F}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5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55" name="Google Shape;1655;p5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5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5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5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5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5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61" name="Google Shape;1661;p5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5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5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5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5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5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5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5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5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5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5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5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5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5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5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5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5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5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5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5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81" name="Google Shape;1681;p5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2" name="Google Shape;1682;p5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83" name="Google Shape;1683;p57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{F0BA4105-34AA-4B6E-8F3A-83CCAF337F7F}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5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89" name="Google Shape;1689;p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5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5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5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5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5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95" name="Google Shape;1695;p5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5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5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5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5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5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5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5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5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5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5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5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5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5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5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5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5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5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5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5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15" name="Google Shape;1715;p5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6" name="Google Shape;1716;p5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7" name="Google Shape;1717;p58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{F0BA4105-34AA-4B6E-8F3A-83CCAF337F7F}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5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23" name="Google Shape;1723;p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5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5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5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5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29" name="Google Shape;1729;p5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5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5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5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5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5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5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5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5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5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5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5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5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5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5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5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5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5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5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5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49" name="Google Shape;1749;p5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0" name="Google Shape;1750;p5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51" name="Google Shape;1751;p59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{F0BA4105-34AA-4B6E-8F3A-83CCAF337F7F}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6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Репликация не масштабирует запись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57" name="Google Shape;1757;p6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6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6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6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63" name="Google Shape;1763;p6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6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6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6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6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6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6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6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6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6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6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6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6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6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6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6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6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6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6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6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83" name="Google Shape;1783;p6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4" name="Google Shape;1784;p6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85" name="Google Shape;1785;p60"/>
          <p:cNvGraphicFramePr/>
          <p:nvPr/>
        </p:nvGraphicFramePr>
        <p:xfrm>
          <a:off x="1358750" y="20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{F0BA4105-34AA-4B6E-8F3A-83CCAF337F7F}</a:tableStyleId>
              </a:tblPr>
              <a:tblGrid>
                <a:gridCol w="869500"/>
                <a:gridCol w="1417725"/>
                <a:gridCol w="1544250"/>
                <a:gridCol w="166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операций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SELECT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60 000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40 000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20 000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6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Шардирование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91" name="Google Shape;1791;p6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6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6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6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97" name="Google Shape;1797;p6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6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6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6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6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6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6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6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6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6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6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6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6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6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6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6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6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6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6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6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17" name="Google Shape;1817;p6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8" name="Google Shape;1818;p6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61"/>
          <p:cNvSpPr/>
          <p:nvPr/>
        </p:nvSpPr>
        <p:spPr>
          <a:xfrm>
            <a:off x="1334400" y="1811675"/>
            <a:ext cx="1524000" cy="105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61"/>
          <p:cNvSpPr/>
          <p:nvPr/>
        </p:nvSpPr>
        <p:spPr>
          <a:xfrm>
            <a:off x="1577850" y="1978900"/>
            <a:ext cx="1037100" cy="27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61"/>
          <p:cNvSpPr/>
          <p:nvPr/>
        </p:nvSpPr>
        <p:spPr>
          <a:xfrm>
            <a:off x="1577850" y="2417050"/>
            <a:ext cx="1037100" cy="27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61"/>
          <p:cNvSpPr/>
          <p:nvPr/>
        </p:nvSpPr>
        <p:spPr>
          <a:xfrm>
            <a:off x="6285600" y="1811675"/>
            <a:ext cx="1524000" cy="105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61"/>
          <p:cNvSpPr/>
          <p:nvPr/>
        </p:nvSpPr>
        <p:spPr>
          <a:xfrm>
            <a:off x="6529050" y="1978900"/>
            <a:ext cx="1037100" cy="27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61"/>
          <p:cNvSpPr/>
          <p:nvPr/>
        </p:nvSpPr>
        <p:spPr>
          <a:xfrm>
            <a:off x="6529050" y="2417050"/>
            <a:ext cx="1037100" cy="27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61"/>
          <p:cNvSpPr/>
          <p:nvPr/>
        </p:nvSpPr>
        <p:spPr>
          <a:xfrm>
            <a:off x="3810000" y="3519900"/>
            <a:ext cx="1524000" cy="105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61"/>
          <p:cNvSpPr/>
          <p:nvPr/>
        </p:nvSpPr>
        <p:spPr>
          <a:xfrm>
            <a:off x="4053450" y="3687125"/>
            <a:ext cx="1037100" cy="27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61"/>
          <p:cNvSpPr/>
          <p:nvPr/>
        </p:nvSpPr>
        <p:spPr>
          <a:xfrm>
            <a:off x="4053450" y="4125275"/>
            <a:ext cx="1037100" cy="27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8" name="Google Shape;1828;p61"/>
          <p:cNvCxnSpPr>
            <a:stCxn id="1827" idx="3"/>
            <a:endCxn id="1824" idx="1"/>
          </p:cNvCxnSpPr>
          <p:nvPr/>
        </p:nvCxnSpPr>
        <p:spPr>
          <a:xfrm flipH="1" rot="10800000">
            <a:off x="5090550" y="2554625"/>
            <a:ext cx="1438500" cy="17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9" name="Google Shape;1829;p61"/>
          <p:cNvCxnSpPr>
            <a:stCxn id="1826" idx="1"/>
            <a:endCxn id="1821" idx="3"/>
          </p:cNvCxnSpPr>
          <p:nvPr/>
        </p:nvCxnSpPr>
        <p:spPr>
          <a:xfrm rot="10800000">
            <a:off x="2614950" y="2554475"/>
            <a:ext cx="1438500" cy="12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0" name="Google Shape;1830;p61"/>
          <p:cNvCxnSpPr>
            <a:endCxn id="1823" idx="1"/>
          </p:cNvCxnSpPr>
          <p:nvPr/>
        </p:nvCxnSpPr>
        <p:spPr>
          <a:xfrm>
            <a:off x="2614950" y="2116450"/>
            <a:ext cx="391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ctrTitle"/>
          </p:nvPr>
        </p:nvSpPr>
        <p:spPr>
          <a:xfrm>
            <a:off x="1144800" y="507900"/>
            <a:ext cx="68544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Секции my.cnf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6" name="Google Shape;216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17"/>
          <p:cNvGraphicFramePr/>
          <p:nvPr/>
        </p:nvGraphicFramePr>
        <p:xfrm>
          <a:off x="1991150" y="1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{F0BA4105-34AA-4B6E-8F3A-83CCAF337F7F}</a:tableStyleId>
              </a:tblPr>
              <a:tblGrid>
                <a:gridCol w="1967300"/>
                <a:gridCol w="3598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Название секции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Описание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[mysqld]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 MySQL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[server]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Сервер MySQL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[mysqld-5.7]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 MySQL версии 5.7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[mysqld-5.8]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Сервер MySQL версии 5.8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[client]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Любая клиентская утилита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[mysql]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Консольный клиент mysql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[mysqldump]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Утилита создания дампов mysqldump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6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Поддержка шардирования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36" name="Google Shape;1836;p6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PostgreSQL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MongoDB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Cassandra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ElasticSearch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MySQL Cluster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837" name="Google Shape;1837;p6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6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6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6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843" name="Google Shape;1843;p6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6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6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6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6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6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6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6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6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6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6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6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6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6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6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6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6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6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6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6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63" name="Google Shape;1863;p6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4" name="Google Shape;1864;p6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6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репликации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70" name="Google Shape;1870;p6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синхронная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асинхронная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871" name="Google Shape;1871;p6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6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6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6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877" name="Google Shape;1877;p6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6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6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6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6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6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6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6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6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6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6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6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6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6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6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6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6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6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6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6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97" name="Google Shape;1897;p6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p6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6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Асинхронная</a:t>
            </a:r>
            <a:r>
              <a:rPr lang="ru" sz="3200">
                <a:solidFill>
                  <a:srgbClr val="4C5D6E"/>
                </a:solidFill>
              </a:rPr>
              <a:t> репликация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04" name="Google Shape;1904;p6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6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6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6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6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10" name="Google Shape;1910;p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6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6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6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6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6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6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6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6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6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6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6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6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6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6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6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6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6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6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6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930" name="Google Shape;1930;p6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p6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64"/>
          <p:cNvSpPr/>
          <p:nvPr/>
        </p:nvSpPr>
        <p:spPr>
          <a:xfrm>
            <a:off x="2271475" y="3055913"/>
            <a:ext cx="1270000" cy="12488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1933" name="Google Shape;1933;p64"/>
          <p:cNvSpPr/>
          <p:nvPr/>
        </p:nvSpPr>
        <p:spPr>
          <a:xfrm>
            <a:off x="5602525" y="3055925"/>
            <a:ext cx="1270000" cy="12488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1934" name="Google Shape;1934;p64"/>
          <p:cNvSpPr/>
          <p:nvPr/>
        </p:nvSpPr>
        <p:spPr>
          <a:xfrm>
            <a:off x="2287200" y="1998950"/>
            <a:ext cx="571200" cy="77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64"/>
          <p:cNvSpPr/>
          <p:nvPr/>
        </p:nvSpPr>
        <p:spPr>
          <a:xfrm flipH="1" rot="10800000">
            <a:off x="5951925" y="1981763"/>
            <a:ext cx="571200" cy="77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64"/>
          <p:cNvSpPr/>
          <p:nvPr/>
        </p:nvSpPr>
        <p:spPr>
          <a:xfrm>
            <a:off x="4026650" y="3458050"/>
            <a:ext cx="1269900" cy="444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64"/>
          <p:cNvSpPr/>
          <p:nvPr/>
        </p:nvSpPr>
        <p:spPr>
          <a:xfrm flipH="1" rot="10800000">
            <a:off x="2970275" y="1922513"/>
            <a:ext cx="571200" cy="77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6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Несколько slave-серверов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43" name="Google Shape;1943;p6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6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6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6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6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6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49" name="Google Shape;1949;p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6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6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6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6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6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6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6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6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6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6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6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6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6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6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6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6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6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6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969" name="Google Shape;1969;p6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0" name="Google Shape;1970;p6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65"/>
          <p:cNvSpPr/>
          <p:nvPr/>
        </p:nvSpPr>
        <p:spPr>
          <a:xfrm>
            <a:off x="3937000" y="1756825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1972" name="Google Shape;1972;p65"/>
          <p:cNvSpPr/>
          <p:nvPr/>
        </p:nvSpPr>
        <p:spPr>
          <a:xfrm>
            <a:off x="3937000" y="348192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Slave2</a:t>
            </a:r>
            <a:endParaRPr/>
          </a:p>
        </p:txBody>
      </p:sp>
      <p:sp>
        <p:nvSpPr>
          <p:cNvPr id="1973" name="Google Shape;1973;p65"/>
          <p:cNvSpPr/>
          <p:nvPr/>
        </p:nvSpPr>
        <p:spPr>
          <a:xfrm>
            <a:off x="6389950" y="3481900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Slave3</a:t>
            </a:r>
            <a:endParaRPr/>
          </a:p>
        </p:txBody>
      </p:sp>
      <p:sp>
        <p:nvSpPr>
          <p:cNvPr id="1974" name="Google Shape;1974;p65"/>
          <p:cNvSpPr/>
          <p:nvPr/>
        </p:nvSpPr>
        <p:spPr>
          <a:xfrm>
            <a:off x="1484050" y="3481898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Slave1</a:t>
            </a:r>
            <a:endParaRPr/>
          </a:p>
        </p:txBody>
      </p:sp>
      <p:cxnSp>
        <p:nvCxnSpPr>
          <p:cNvPr id="1975" name="Google Shape;1975;p65"/>
          <p:cNvCxnSpPr>
            <a:stCxn id="1971" idx="3"/>
          </p:cNvCxnSpPr>
          <p:nvPr/>
        </p:nvCxnSpPr>
        <p:spPr>
          <a:xfrm flipH="1">
            <a:off x="2307300" y="2804575"/>
            <a:ext cx="2264700" cy="8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6" name="Google Shape;1976;p65"/>
          <p:cNvCxnSpPr>
            <a:stCxn id="1971" idx="3"/>
          </p:cNvCxnSpPr>
          <p:nvPr/>
        </p:nvCxnSpPr>
        <p:spPr>
          <a:xfrm>
            <a:off x="4572000" y="2804575"/>
            <a:ext cx="2264700" cy="8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7" name="Google Shape;1977;p65"/>
          <p:cNvCxnSpPr/>
          <p:nvPr/>
        </p:nvCxnSpPr>
        <p:spPr>
          <a:xfrm>
            <a:off x="4572000" y="2809825"/>
            <a:ext cx="0" cy="8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6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Несколько slave-серверов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83" name="Google Shape;1983;p6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6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6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6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6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6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89" name="Google Shape;1989;p6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6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6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6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6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6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6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6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6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6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6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6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6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6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6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6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6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6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009" name="Google Shape;2009;p6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0" name="Google Shape;2010;p6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66"/>
          <p:cNvSpPr/>
          <p:nvPr/>
        </p:nvSpPr>
        <p:spPr>
          <a:xfrm>
            <a:off x="1615563" y="2286000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012" name="Google Shape;2012;p66"/>
          <p:cNvSpPr/>
          <p:nvPr/>
        </p:nvSpPr>
        <p:spPr>
          <a:xfrm>
            <a:off x="5091613" y="2285998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Slave2</a:t>
            </a:r>
            <a:endParaRPr/>
          </a:p>
        </p:txBody>
      </p:sp>
      <p:sp>
        <p:nvSpPr>
          <p:cNvPr id="2013" name="Google Shape;2013;p66"/>
          <p:cNvSpPr/>
          <p:nvPr/>
        </p:nvSpPr>
        <p:spPr>
          <a:xfrm>
            <a:off x="6829638" y="2286000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Slave3</a:t>
            </a:r>
            <a:endParaRPr/>
          </a:p>
        </p:txBody>
      </p:sp>
      <p:sp>
        <p:nvSpPr>
          <p:cNvPr id="2014" name="Google Shape;2014;p66"/>
          <p:cNvSpPr/>
          <p:nvPr/>
        </p:nvSpPr>
        <p:spPr>
          <a:xfrm>
            <a:off x="3353588" y="2285998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Slave1</a:t>
            </a:r>
            <a:endParaRPr/>
          </a:p>
        </p:txBody>
      </p:sp>
      <p:cxnSp>
        <p:nvCxnSpPr>
          <p:cNvPr id="2015" name="Google Shape;2015;p66"/>
          <p:cNvCxnSpPr>
            <a:stCxn id="2011" idx="4"/>
            <a:endCxn id="2014" idx="2"/>
          </p:cNvCxnSpPr>
          <p:nvPr/>
        </p:nvCxnSpPr>
        <p:spPr>
          <a:xfrm>
            <a:off x="2885563" y="2809875"/>
            <a:ext cx="46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6" name="Google Shape;2016;p66"/>
          <p:cNvCxnSpPr>
            <a:stCxn id="2014" idx="4"/>
            <a:endCxn id="2012" idx="2"/>
          </p:cNvCxnSpPr>
          <p:nvPr/>
        </p:nvCxnSpPr>
        <p:spPr>
          <a:xfrm>
            <a:off x="4623588" y="2809873"/>
            <a:ext cx="46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7" name="Google Shape;2017;p66"/>
          <p:cNvCxnSpPr>
            <a:stCxn id="2012" idx="4"/>
            <a:endCxn id="2013" idx="2"/>
          </p:cNvCxnSpPr>
          <p:nvPr/>
        </p:nvCxnSpPr>
        <p:spPr>
          <a:xfrm>
            <a:off x="6361613" y="2809873"/>
            <a:ext cx="46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6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Несколько slave-серверов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23" name="Google Shape;2023;p6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6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6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6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6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6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29" name="Google Shape;2029;p6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6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p6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6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6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6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6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6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6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6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p6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6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6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6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6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6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6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6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p6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049" name="Google Shape;2049;p6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0" name="Google Shape;2050;p6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p67"/>
          <p:cNvSpPr/>
          <p:nvPr/>
        </p:nvSpPr>
        <p:spPr>
          <a:xfrm>
            <a:off x="1615563" y="2286000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052" name="Google Shape;2052;p67"/>
          <p:cNvSpPr/>
          <p:nvPr/>
        </p:nvSpPr>
        <p:spPr>
          <a:xfrm>
            <a:off x="5091613" y="2285998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Slave2</a:t>
            </a:r>
            <a:endParaRPr/>
          </a:p>
        </p:txBody>
      </p:sp>
      <p:sp>
        <p:nvSpPr>
          <p:cNvPr id="2053" name="Google Shape;2053;p67"/>
          <p:cNvSpPr/>
          <p:nvPr/>
        </p:nvSpPr>
        <p:spPr>
          <a:xfrm>
            <a:off x="6829638" y="2286000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Slave3</a:t>
            </a:r>
            <a:endParaRPr/>
          </a:p>
        </p:txBody>
      </p:sp>
      <p:sp>
        <p:nvSpPr>
          <p:cNvPr id="2054" name="Google Shape;2054;p67"/>
          <p:cNvSpPr/>
          <p:nvPr/>
        </p:nvSpPr>
        <p:spPr>
          <a:xfrm>
            <a:off x="3353588" y="2285998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Slave1</a:t>
            </a:r>
            <a:endParaRPr/>
          </a:p>
        </p:txBody>
      </p:sp>
      <p:cxnSp>
        <p:nvCxnSpPr>
          <p:cNvPr id="2055" name="Google Shape;2055;p67"/>
          <p:cNvCxnSpPr>
            <a:stCxn id="2051" idx="4"/>
            <a:endCxn id="2054" idx="2"/>
          </p:cNvCxnSpPr>
          <p:nvPr/>
        </p:nvCxnSpPr>
        <p:spPr>
          <a:xfrm>
            <a:off x="2885563" y="2809875"/>
            <a:ext cx="46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6" name="Google Shape;2056;p67"/>
          <p:cNvCxnSpPr>
            <a:stCxn id="2054" idx="4"/>
            <a:endCxn id="2052" idx="2"/>
          </p:cNvCxnSpPr>
          <p:nvPr/>
        </p:nvCxnSpPr>
        <p:spPr>
          <a:xfrm>
            <a:off x="4623588" y="2809873"/>
            <a:ext cx="46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7" name="Google Shape;2057;p67"/>
          <p:cNvCxnSpPr>
            <a:stCxn id="2052" idx="4"/>
            <a:endCxn id="2053" idx="2"/>
          </p:cNvCxnSpPr>
          <p:nvPr/>
        </p:nvCxnSpPr>
        <p:spPr>
          <a:xfrm>
            <a:off x="6361613" y="2809873"/>
            <a:ext cx="46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8" name="Google Shape;2058;p67"/>
          <p:cNvSpPr/>
          <p:nvPr/>
        </p:nvSpPr>
        <p:spPr>
          <a:xfrm>
            <a:off x="5091613" y="368722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backup</a:t>
            </a:r>
            <a:endParaRPr/>
          </a:p>
        </p:txBody>
      </p:sp>
      <p:cxnSp>
        <p:nvCxnSpPr>
          <p:cNvPr id="2059" name="Google Shape;2059;p67"/>
          <p:cNvCxnSpPr/>
          <p:nvPr/>
        </p:nvCxnSpPr>
        <p:spPr>
          <a:xfrm>
            <a:off x="5726625" y="3333750"/>
            <a:ext cx="0" cy="5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6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Горячий резерв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65" name="Google Shape;2065;p6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6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6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6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6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6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71" name="Google Shape;2071;p6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6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6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6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6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6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6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6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6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6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p6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3" name="Google Shape;2083;p6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4" name="Google Shape;2084;p6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6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6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6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8" name="Google Shape;2088;p6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9" name="Google Shape;2089;p6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p6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091" name="Google Shape;2091;p6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2" name="Google Shape;2092;p6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68"/>
          <p:cNvSpPr/>
          <p:nvPr/>
        </p:nvSpPr>
        <p:spPr>
          <a:xfrm>
            <a:off x="2300450" y="1915600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094" name="Google Shape;2094;p68"/>
          <p:cNvSpPr/>
          <p:nvPr/>
        </p:nvSpPr>
        <p:spPr>
          <a:xfrm>
            <a:off x="5568750" y="1915598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Backup</a:t>
            </a:r>
            <a:endParaRPr/>
          </a:p>
        </p:txBody>
      </p:sp>
      <p:sp>
        <p:nvSpPr>
          <p:cNvPr id="2095" name="Google Shape;2095;p68"/>
          <p:cNvSpPr/>
          <p:nvPr/>
        </p:nvSpPr>
        <p:spPr>
          <a:xfrm>
            <a:off x="3937000" y="3524248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cxnSp>
        <p:nvCxnSpPr>
          <p:cNvPr id="2096" name="Google Shape;2096;p68"/>
          <p:cNvCxnSpPr>
            <a:stCxn id="2093" idx="3"/>
          </p:cNvCxnSpPr>
          <p:nvPr/>
        </p:nvCxnSpPr>
        <p:spPr>
          <a:xfrm>
            <a:off x="2935450" y="2963350"/>
            <a:ext cx="1414200" cy="7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7" name="Google Shape;2097;p68"/>
          <p:cNvCxnSpPr>
            <a:stCxn id="2093" idx="4"/>
            <a:endCxn id="2094" idx="2"/>
          </p:cNvCxnSpPr>
          <p:nvPr/>
        </p:nvCxnSpPr>
        <p:spPr>
          <a:xfrm>
            <a:off x="3570450" y="2439475"/>
            <a:ext cx="199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6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Горячий резерв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03" name="Google Shape;2103;p6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4" name="Google Shape;2104;p6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6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Google Shape;2106;p6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7" name="Google Shape;2107;p6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8" name="Google Shape;2108;p6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09" name="Google Shape;2109;p6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p6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1" name="Google Shape;2111;p6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6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3" name="Google Shape;2113;p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6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6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6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6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6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6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6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1" name="Google Shape;2121;p6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p6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3" name="Google Shape;2123;p6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4" name="Google Shape;2124;p6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6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6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7" name="Google Shape;2127;p6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8" name="Google Shape;2128;p6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29" name="Google Shape;2129;p6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0" name="Google Shape;2130;p6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69"/>
          <p:cNvSpPr/>
          <p:nvPr/>
        </p:nvSpPr>
        <p:spPr>
          <a:xfrm>
            <a:off x="2300450" y="1915600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Backup</a:t>
            </a:r>
            <a:endParaRPr/>
          </a:p>
        </p:txBody>
      </p:sp>
      <p:sp>
        <p:nvSpPr>
          <p:cNvPr id="2132" name="Google Shape;2132;p69"/>
          <p:cNvSpPr/>
          <p:nvPr/>
        </p:nvSpPr>
        <p:spPr>
          <a:xfrm>
            <a:off x="5568750" y="1915598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133" name="Google Shape;2133;p69"/>
          <p:cNvSpPr/>
          <p:nvPr/>
        </p:nvSpPr>
        <p:spPr>
          <a:xfrm>
            <a:off x="3937000" y="3524248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cxnSp>
        <p:nvCxnSpPr>
          <p:cNvPr id="2134" name="Google Shape;2134;p69"/>
          <p:cNvCxnSpPr>
            <a:stCxn id="2131" idx="4"/>
            <a:endCxn id="2132" idx="2"/>
          </p:cNvCxnSpPr>
          <p:nvPr/>
        </p:nvCxnSpPr>
        <p:spPr>
          <a:xfrm>
            <a:off x="3570450" y="2439475"/>
            <a:ext cx="199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5" name="Google Shape;2135;p69"/>
          <p:cNvCxnSpPr>
            <a:stCxn id="2132" idx="3"/>
          </p:cNvCxnSpPr>
          <p:nvPr/>
        </p:nvCxnSpPr>
        <p:spPr>
          <a:xfrm flipH="1">
            <a:off x="4868450" y="2963348"/>
            <a:ext cx="1335300" cy="7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7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Топология master-master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41" name="Google Shape;2141;p7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p7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3" name="Google Shape;2143;p7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4" name="Google Shape;2144;p7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7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7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47" name="Google Shape;2147;p7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7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7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7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7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7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7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7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7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7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Google Shape;2158;p7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9" name="Google Shape;2159;p7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p7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7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p7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7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7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7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p7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67" name="Google Shape;2167;p7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8" name="Google Shape;2168;p7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p70"/>
          <p:cNvSpPr/>
          <p:nvPr/>
        </p:nvSpPr>
        <p:spPr>
          <a:xfrm>
            <a:off x="2300450" y="2381250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170" name="Google Shape;2170;p70"/>
          <p:cNvSpPr/>
          <p:nvPr/>
        </p:nvSpPr>
        <p:spPr>
          <a:xfrm>
            <a:off x="5568750" y="2381248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171" name="Google Shape;2171;p70"/>
          <p:cNvSpPr/>
          <p:nvPr/>
        </p:nvSpPr>
        <p:spPr>
          <a:xfrm>
            <a:off x="3873500" y="2465925"/>
            <a:ext cx="1405200" cy="391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Google Shape;2172;p70"/>
          <p:cNvSpPr/>
          <p:nvPr/>
        </p:nvSpPr>
        <p:spPr>
          <a:xfrm flipH="1">
            <a:off x="3873500" y="2947500"/>
            <a:ext cx="1405200" cy="391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7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Топология master-master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78" name="Google Shape;2178;p7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7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7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7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7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7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84" name="Google Shape;2184;p7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7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7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7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7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7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7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7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7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4" name="Google Shape;2194;p7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7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7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7" name="Google Shape;2197;p7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7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9" name="Google Shape;2199;p7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0" name="Google Shape;2200;p7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p7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7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3" name="Google Shape;2203;p7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04" name="Google Shape;2204;p7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5" name="Google Shape;2205;p7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71"/>
          <p:cNvSpPr/>
          <p:nvPr/>
        </p:nvSpPr>
        <p:spPr>
          <a:xfrm>
            <a:off x="3690163" y="2067638"/>
            <a:ext cx="2080800" cy="256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71"/>
          <p:cNvSpPr/>
          <p:nvPr/>
        </p:nvSpPr>
        <p:spPr>
          <a:xfrm flipH="1">
            <a:off x="3690188" y="2382885"/>
            <a:ext cx="2080800" cy="256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8" name="Google Shape;2208;p71"/>
          <p:cNvSpPr/>
          <p:nvPr/>
        </p:nvSpPr>
        <p:spPr>
          <a:xfrm>
            <a:off x="962750" y="3529525"/>
            <a:ext cx="1106557" cy="8096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9" name="Google Shape;2209;p71"/>
          <p:cNvSpPr/>
          <p:nvPr/>
        </p:nvSpPr>
        <p:spPr>
          <a:xfrm>
            <a:off x="2257421" y="3529525"/>
            <a:ext cx="1106557" cy="8096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71"/>
          <p:cNvSpPr/>
          <p:nvPr/>
        </p:nvSpPr>
        <p:spPr>
          <a:xfrm>
            <a:off x="3552092" y="3529525"/>
            <a:ext cx="1106557" cy="8096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71"/>
          <p:cNvSpPr/>
          <p:nvPr/>
        </p:nvSpPr>
        <p:spPr>
          <a:xfrm>
            <a:off x="4802501" y="3529525"/>
            <a:ext cx="1106557" cy="8096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71"/>
          <p:cNvSpPr/>
          <p:nvPr/>
        </p:nvSpPr>
        <p:spPr>
          <a:xfrm>
            <a:off x="6097172" y="3529525"/>
            <a:ext cx="1106557" cy="8096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71"/>
          <p:cNvSpPr/>
          <p:nvPr/>
        </p:nvSpPr>
        <p:spPr>
          <a:xfrm>
            <a:off x="7391843" y="3529525"/>
            <a:ext cx="1106557" cy="8096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71"/>
          <p:cNvSpPr/>
          <p:nvPr/>
        </p:nvSpPr>
        <p:spPr>
          <a:xfrm>
            <a:off x="6097168" y="1948538"/>
            <a:ext cx="1106557" cy="8096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215" name="Google Shape;2215;p71"/>
          <p:cNvSpPr/>
          <p:nvPr/>
        </p:nvSpPr>
        <p:spPr>
          <a:xfrm>
            <a:off x="2257418" y="1948538"/>
            <a:ext cx="1106557" cy="8096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cxnSp>
        <p:nvCxnSpPr>
          <p:cNvPr id="2216" name="Google Shape;2216;p71"/>
          <p:cNvCxnSpPr>
            <a:stCxn id="2215" idx="3"/>
          </p:cNvCxnSpPr>
          <p:nvPr/>
        </p:nvCxnSpPr>
        <p:spPr>
          <a:xfrm flipH="1">
            <a:off x="1693197" y="2758163"/>
            <a:ext cx="11175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7" name="Google Shape;2217;p71"/>
          <p:cNvCxnSpPr>
            <a:stCxn id="2215" idx="3"/>
          </p:cNvCxnSpPr>
          <p:nvPr/>
        </p:nvCxnSpPr>
        <p:spPr>
          <a:xfrm>
            <a:off x="2810697" y="2758163"/>
            <a:ext cx="10947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8" name="Google Shape;2218;p71"/>
          <p:cNvCxnSpPr>
            <a:stCxn id="2214" idx="3"/>
          </p:cNvCxnSpPr>
          <p:nvPr/>
        </p:nvCxnSpPr>
        <p:spPr>
          <a:xfrm flipH="1">
            <a:off x="5545547" y="2758163"/>
            <a:ext cx="11049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9" name="Google Shape;2219;p71"/>
          <p:cNvCxnSpPr>
            <a:stCxn id="2214" idx="3"/>
          </p:cNvCxnSpPr>
          <p:nvPr/>
        </p:nvCxnSpPr>
        <p:spPr>
          <a:xfrm>
            <a:off x="6650447" y="2758163"/>
            <a:ext cx="11757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0" name="Google Shape;2220;p71"/>
          <p:cNvCxnSpPr/>
          <p:nvPr/>
        </p:nvCxnSpPr>
        <p:spPr>
          <a:xfrm>
            <a:off x="6650450" y="2739875"/>
            <a:ext cx="0" cy="9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1" name="Google Shape;2221;p71"/>
          <p:cNvCxnSpPr/>
          <p:nvPr/>
        </p:nvCxnSpPr>
        <p:spPr>
          <a:xfrm>
            <a:off x="2812925" y="2750525"/>
            <a:ext cx="0" cy="9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224" name="Google Shape;2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8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Администрирование. Права пользователей. Репликация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7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7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Серверные переменные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27" name="Google Shape;2227;p7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auto_increment_offset — назначает начальное значение всех столбцов AUTO_INCREMENT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auto_increment_increment — устанавливает приращение, которое используется для вычисления следующего значения в столбце AUTO_INCREMENT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28" name="Google Shape;2228;p7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7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7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7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2" name="Google Shape;2232;p7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7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34" name="Google Shape;2234;p7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5" name="Google Shape;2235;p7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6" name="Google Shape;2236;p7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7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8" name="Google Shape;2238;p7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9" name="Google Shape;2239;p7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0" name="Google Shape;2240;p7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1" name="Google Shape;2241;p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2" name="Google Shape;2242;p7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3" name="Google Shape;2243;p7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Google Shape;2244;p7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5" name="Google Shape;2245;p7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6" name="Google Shape;2246;p7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7" name="Google Shape;2247;p7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8" name="Google Shape;2248;p7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9" name="Google Shape;2249;p7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0" name="Google Shape;2250;p7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1" name="Google Shape;2251;p7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2" name="Google Shape;2252;p7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3" name="Google Shape;2253;p7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54" name="Google Shape;2254;p7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5" name="Google Shape;2255;p7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7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Топология кольцо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61" name="Google Shape;2261;p7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2" name="Google Shape;2262;p7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3" name="Google Shape;2263;p7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4" name="Google Shape;2264;p7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5" name="Google Shape;2265;p7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6" name="Google Shape;2266;p7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67" name="Google Shape;2267;p7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8" name="Google Shape;2268;p7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9" name="Google Shape;2269;p7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0" name="Google Shape;2270;p7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1" name="Google Shape;2271;p7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2" name="Google Shape;2272;p7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3" name="Google Shape;2273;p7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7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5" name="Google Shape;2275;p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6" name="Google Shape;2276;p7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7" name="Google Shape;2277;p7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8" name="Google Shape;2278;p7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p7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7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1" name="Google Shape;2281;p7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2" name="Google Shape;2282;p7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3" name="Google Shape;2283;p7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4" name="Google Shape;2284;p7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5" name="Google Shape;2285;p7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6" name="Google Shape;2286;p7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87" name="Google Shape;2287;p7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8" name="Google Shape;2288;p7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9" name="Google Shape;2289;p73"/>
          <p:cNvSpPr/>
          <p:nvPr/>
        </p:nvSpPr>
        <p:spPr>
          <a:xfrm>
            <a:off x="2808450" y="1862675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290" name="Google Shape;2290;p73"/>
          <p:cNvSpPr/>
          <p:nvPr/>
        </p:nvSpPr>
        <p:spPr>
          <a:xfrm>
            <a:off x="5523600" y="18626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291" name="Google Shape;2291;p73"/>
          <p:cNvSpPr/>
          <p:nvPr/>
        </p:nvSpPr>
        <p:spPr>
          <a:xfrm>
            <a:off x="5523600" y="33760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292" name="Google Shape;2292;p73"/>
          <p:cNvSpPr/>
          <p:nvPr/>
        </p:nvSpPr>
        <p:spPr>
          <a:xfrm>
            <a:off x="2808450" y="33760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cxnSp>
        <p:nvCxnSpPr>
          <p:cNvPr id="2293" name="Google Shape;2293;p73"/>
          <p:cNvCxnSpPr>
            <a:stCxn id="2289" idx="4"/>
            <a:endCxn id="2290" idx="2"/>
          </p:cNvCxnSpPr>
          <p:nvPr/>
        </p:nvCxnSpPr>
        <p:spPr>
          <a:xfrm>
            <a:off x="4078450" y="2386550"/>
            <a:ext cx="14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4" name="Google Shape;2294;p73"/>
          <p:cNvCxnSpPr>
            <a:stCxn id="2292" idx="4"/>
            <a:endCxn id="2291" idx="2"/>
          </p:cNvCxnSpPr>
          <p:nvPr/>
        </p:nvCxnSpPr>
        <p:spPr>
          <a:xfrm>
            <a:off x="4078450" y="3899948"/>
            <a:ext cx="14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5" name="Google Shape;2295;p73"/>
          <p:cNvCxnSpPr/>
          <p:nvPr/>
        </p:nvCxnSpPr>
        <p:spPr>
          <a:xfrm>
            <a:off x="3422650" y="2910425"/>
            <a:ext cx="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6" name="Google Shape;2296;p73"/>
          <p:cNvCxnSpPr/>
          <p:nvPr/>
        </p:nvCxnSpPr>
        <p:spPr>
          <a:xfrm>
            <a:off x="6158600" y="2910425"/>
            <a:ext cx="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00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7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Топология кольцо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302" name="Google Shape;2302;p7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3" name="Google Shape;2303;p7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4" name="Google Shape;2304;p7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5" name="Google Shape;2305;p7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6" name="Google Shape;2306;p7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7" name="Google Shape;2307;p7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08" name="Google Shape;2308;p7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9" name="Google Shape;2309;p7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0" name="Google Shape;2310;p7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1" name="Google Shape;2311;p7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2" name="Google Shape;2312;p7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p7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4" name="Google Shape;2314;p7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7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6" name="Google Shape;2316;p7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7" name="Google Shape;2317;p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8" name="Google Shape;2318;p7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9" name="Google Shape;2319;p7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0" name="Google Shape;2320;p7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1" name="Google Shape;2321;p7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2" name="Google Shape;2322;p7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3" name="Google Shape;2323;p7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4" name="Google Shape;2324;p7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5" name="Google Shape;2325;p7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6" name="Google Shape;2326;p7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7" name="Google Shape;2327;p7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328" name="Google Shape;2328;p7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9" name="Google Shape;2329;p7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0" name="Google Shape;2330;p74"/>
          <p:cNvSpPr/>
          <p:nvPr/>
        </p:nvSpPr>
        <p:spPr>
          <a:xfrm>
            <a:off x="2808450" y="1862675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331" name="Google Shape;2331;p74"/>
          <p:cNvSpPr/>
          <p:nvPr/>
        </p:nvSpPr>
        <p:spPr>
          <a:xfrm>
            <a:off x="5523600" y="18626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332" name="Google Shape;2332;p74"/>
          <p:cNvSpPr/>
          <p:nvPr/>
        </p:nvSpPr>
        <p:spPr>
          <a:xfrm>
            <a:off x="5523600" y="33760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333" name="Google Shape;2333;p74"/>
          <p:cNvSpPr/>
          <p:nvPr/>
        </p:nvSpPr>
        <p:spPr>
          <a:xfrm>
            <a:off x="2808450" y="33760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cxnSp>
        <p:nvCxnSpPr>
          <p:cNvPr id="2334" name="Google Shape;2334;p74"/>
          <p:cNvCxnSpPr>
            <a:stCxn id="2330" idx="4"/>
            <a:endCxn id="2331" idx="2"/>
          </p:cNvCxnSpPr>
          <p:nvPr/>
        </p:nvCxnSpPr>
        <p:spPr>
          <a:xfrm>
            <a:off x="4078450" y="2386550"/>
            <a:ext cx="14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5" name="Google Shape;2335;p74"/>
          <p:cNvCxnSpPr>
            <a:stCxn id="2333" idx="4"/>
            <a:endCxn id="2332" idx="2"/>
          </p:cNvCxnSpPr>
          <p:nvPr/>
        </p:nvCxnSpPr>
        <p:spPr>
          <a:xfrm>
            <a:off x="4078450" y="3899948"/>
            <a:ext cx="14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6" name="Google Shape;2336;p74"/>
          <p:cNvCxnSpPr/>
          <p:nvPr/>
        </p:nvCxnSpPr>
        <p:spPr>
          <a:xfrm>
            <a:off x="3422650" y="2910425"/>
            <a:ext cx="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7" name="Google Shape;2337;p74"/>
          <p:cNvCxnSpPr/>
          <p:nvPr/>
        </p:nvCxnSpPr>
        <p:spPr>
          <a:xfrm>
            <a:off x="6158600" y="2910425"/>
            <a:ext cx="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8" name="Google Shape;2338;p74"/>
          <p:cNvSpPr txBox="1"/>
          <p:nvPr/>
        </p:nvSpPr>
        <p:spPr>
          <a:xfrm>
            <a:off x="1259400" y="2180150"/>
            <a:ext cx="1027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1, 5, 9, ...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p7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Топология кольцо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344" name="Google Shape;2344;p7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5" name="Google Shape;2345;p7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6" name="Google Shape;2346;p7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7" name="Google Shape;2347;p7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8" name="Google Shape;2348;p7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9" name="Google Shape;2349;p7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50" name="Google Shape;2350;p7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1" name="Google Shape;2351;p7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2" name="Google Shape;2352;p7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3" name="Google Shape;2353;p7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4" name="Google Shape;2354;p7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5" name="Google Shape;2355;p7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6" name="Google Shape;2356;p7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7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8" name="Google Shape;2358;p7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9" name="Google Shape;2359;p7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0" name="Google Shape;2360;p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1" name="Google Shape;2361;p7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p7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7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7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5" name="Google Shape;2365;p7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6" name="Google Shape;2366;p7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7" name="Google Shape;2367;p7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8" name="Google Shape;2368;p7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9" name="Google Shape;2369;p7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370" name="Google Shape;2370;p7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1" name="Google Shape;2371;p7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2" name="Google Shape;2372;p75"/>
          <p:cNvSpPr/>
          <p:nvPr/>
        </p:nvSpPr>
        <p:spPr>
          <a:xfrm>
            <a:off x="2808450" y="1862675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373" name="Google Shape;2373;p75"/>
          <p:cNvSpPr/>
          <p:nvPr/>
        </p:nvSpPr>
        <p:spPr>
          <a:xfrm>
            <a:off x="5523600" y="18626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374" name="Google Shape;2374;p75"/>
          <p:cNvSpPr/>
          <p:nvPr/>
        </p:nvSpPr>
        <p:spPr>
          <a:xfrm>
            <a:off x="5523600" y="33760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375" name="Google Shape;2375;p75"/>
          <p:cNvSpPr/>
          <p:nvPr/>
        </p:nvSpPr>
        <p:spPr>
          <a:xfrm>
            <a:off x="2808450" y="33760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cxnSp>
        <p:nvCxnSpPr>
          <p:cNvPr id="2376" name="Google Shape;2376;p75"/>
          <p:cNvCxnSpPr>
            <a:stCxn id="2372" idx="4"/>
            <a:endCxn id="2373" idx="2"/>
          </p:cNvCxnSpPr>
          <p:nvPr/>
        </p:nvCxnSpPr>
        <p:spPr>
          <a:xfrm>
            <a:off x="4078450" y="2386550"/>
            <a:ext cx="14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7" name="Google Shape;2377;p75"/>
          <p:cNvCxnSpPr>
            <a:stCxn id="2375" idx="4"/>
            <a:endCxn id="2374" idx="2"/>
          </p:cNvCxnSpPr>
          <p:nvPr/>
        </p:nvCxnSpPr>
        <p:spPr>
          <a:xfrm>
            <a:off x="4078450" y="3899948"/>
            <a:ext cx="14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8" name="Google Shape;2378;p75"/>
          <p:cNvCxnSpPr/>
          <p:nvPr/>
        </p:nvCxnSpPr>
        <p:spPr>
          <a:xfrm>
            <a:off x="3422650" y="2910425"/>
            <a:ext cx="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9" name="Google Shape;2379;p75"/>
          <p:cNvCxnSpPr/>
          <p:nvPr/>
        </p:nvCxnSpPr>
        <p:spPr>
          <a:xfrm>
            <a:off x="6158600" y="2910425"/>
            <a:ext cx="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0" name="Google Shape;2380;p75"/>
          <p:cNvSpPr txBox="1"/>
          <p:nvPr/>
        </p:nvSpPr>
        <p:spPr>
          <a:xfrm>
            <a:off x="1259400" y="2180150"/>
            <a:ext cx="1027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1, 5, 9, ...</a:t>
            </a:r>
            <a:endParaRPr/>
          </a:p>
        </p:txBody>
      </p:sp>
      <p:sp>
        <p:nvSpPr>
          <p:cNvPr id="2381" name="Google Shape;2381;p75"/>
          <p:cNvSpPr txBox="1"/>
          <p:nvPr/>
        </p:nvSpPr>
        <p:spPr>
          <a:xfrm>
            <a:off x="7314800" y="2180150"/>
            <a:ext cx="1027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2, 6, 10, ...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85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p7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Топология кольцо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387" name="Google Shape;2387;p7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8" name="Google Shape;2388;p7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9" name="Google Shape;2389;p7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0" name="Google Shape;2390;p7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1" name="Google Shape;2391;p7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2" name="Google Shape;2392;p7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93" name="Google Shape;2393;p7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4" name="Google Shape;2394;p7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5" name="Google Shape;2395;p7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6" name="Google Shape;2396;p7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7" name="Google Shape;2397;p7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8" name="Google Shape;2398;p7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9" name="Google Shape;2399;p7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0" name="Google Shape;2400;p7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1" name="Google Shape;2401;p7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2" name="Google Shape;2402;p7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3" name="Google Shape;2403;p7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4" name="Google Shape;2404;p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5" name="Google Shape;2405;p7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6" name="Google Shape;2406;p7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7" name="Google Shape;2407;p7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8" name="Google Shape;2408;p7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9" name="Google Shape;2409;p7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0" name="Google Shape;2410;p7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1" name="Google Shape;2411;p7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2" name="Google Shape;2412;p7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413" name="Google Shape;2413;p7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4" name="Google Shape;2414;p7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5" name="Google Shape;2415;p76"/>
          <p:cNvSpPr/>
          <p:nvPr/>
        </p:nvSpPr>
        <p:spPr>
          <a:xfrm>
            <a:off x="2808450" y="1862675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416" name="Google Shape;2416;p76"/>
          <p:cNvSpPr/>
          <p:nvPr/>
        </p:nvSpPr>
        <p:spPr>
          <a:xfrm>
            <a:off x="5523600" y="18626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417" name="Google Shape;2417;p76"/>
          <p:cNvSpPr/>
          <p:nvPr/>
        </p:nvSpPr>
        <p:spPr>
          <a:xfrm>
            <a:off x="5523600" y="33760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418" name="Google Shape;2418;p76"/>
          <p:cNvSpPr/>
          <p:nvPr/>
        </p:nvSpPr>
        <p:spPr>
          <a:xfrm>
            <a:off x="2808450" y="33760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cxnSp>
        <p:nvCxnSpPr>
          <p:cNvPr id="2419" name="Google Shape;2419;p76"/>
          <p:cNvCxnSpPr>
            <a:stCxn id="2415" idx="4"/>
            <a:endCxn id="2416" idx="2"/>
          </p:cNvCxnSpPr>
          <p:nvPr/>
        </p:nvCxnSpPr>
        <p:spPr>
          <a:xfrm>
            <a:off x="4078450" y="2386550"/>
            <a:ext cx="14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0" name="Google Shape;2420;p76"/>
          <p:cNvCxnSpPr>
            <a:stCxn id="2418" idx="4"/>
            <a:endCxn id="2417" idx="2"/>
          </p:cNvCxnSpPr>
          <p:nvPr/>
        </p:nvCxnSpPr>
        <p:spPr>
          <a:xfrm>
            <a:off x="4078450" y="3899948"/>
            <a:ext cx="14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1" name="Google Shape;2421;p76"/>
          <p:cNvCxnSpPr/>
          <p:nvPr/>
        </p:nvCxnSpPr>
        <p:spPr>
          <a:xfrm>
            <a:off x="3422650" y="2910425"/>
            <a:ext cx="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2" name="Google Shape;2422;p76"/>
          <p:cNvCxnSpPr/>
          <p:nvPr/>
        </p:nvCxnSpPr>
        <p:spPr>
          <a:xfrm>
            <a:off x="6158600" y="2910425"/>
            <a:ext cx="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3" name="Google Shape;2423;p76"/>
          <p:cNvSpPr txBox="1"/>
          <p:nvPr/>
        </p:nvSpPr>
        <p:spPr>
          <a:xfrm>
            <a:off x="1259400" y="2180150"/>
            <a:ext cx="1027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1, 5, 9, ...</a:t>
            </a:r>
            <a:endParaRPr/>
          </a:p>
        </p:txBody>
      </p:sp>
      <p:sp>
        <p:nvSpPr>
          <p:cNvPr id="2424" name="Google Shape;2424;p76"/>
          <p:cNvSpPr txBox="1"/>
          <p:nvPr/>
        </p:nvSpPr>
        <p:spPr>
          <a:xfrm>
            <a:off x="7314800" y="2180150"/>
            <a:ext cx="1027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2, 6, 10, ...</a:t>
            </a:r>
            <a:endParaRPr/>
          </a:p>
        </p:txBody>
      </p:sp>
      <p:sp>
        <p:nvSpPr>
          <p:cNvPr id="2425" name="Google Shape;2425;p76"/>
          <p:cNvSpPr txBox="1"/>
          <p:nvPr/>
        </p:nvSpPr>
        <p:spPr>
          <a:xfrm>
            <a:off x="7314800" y="3693550"/>
            <a:ext cx="1027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3, 7, 11, ...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29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p7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Топология кольцо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431" name="Google Shape;2431;p7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2" name="Google Shape;2432;p7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3" name="Google Shape;2433;p7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4" name="Google Shape;2434;p7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5" name="Google Shape;2435;p7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6" name="Google Shape;2436;p7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437" name="Google Shape;2437;p7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8" name="Google Shape;2438;p7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9" name="Google Shape;2439;p7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0" name="Google Shape;2440;p7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1" name="Google Shape;2441;p7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2" name="Google Shape;2442;p7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3" name="Google Shape;2443;p7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4" name="Google Shape;2444;p7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5" name="Google Shape;2445;p7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6" name="Google Shape;2446;p7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7" name="Google Shape;2447;p7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8" name="Google Shape;2448;p7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9" name="Google Shape;2449;p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0" name="Google Shape;2450;p7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1" name="Google Shape;2451;p7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2" name="Google Shape;2452;p7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3" name="Google Shape;2453;p7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4" name="Google Shape;2454;p7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5" name="Google Shape;2455;p7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6" name="Google Shape;2456;p7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457" name="Google Shape;2457;p7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8" name="Google Shape;2458;p7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9" name="Google Shape;2459;p77"/>
          <p:cNvSpPr/>
          <p:nvPr/>
        </p:nvSpPr>
        <p:spPr>
          <a:xfrm>
            <a:off x="2808450" y="1862675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460" name="Google Shape;2460;p77"/>
          <p:cNvSpPr/>
          <p:nvPr/>
        </p:nvSpPr>
        <p:spPr>
          <a:xfrm>
            <a:off x="5523600" y="18626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461" name="Google Shape;2461;p77"/>
          <p:cNvSpPr/>
          <p:nvPr/>
        </p:nvSpPr>
        <p:spPr>
          <a:xfrm>
            <a:off x="5523600" y="33760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2462" name="Google Shape;2462;p77"/>
          <p:cNvSpPr/>
          <p:nvPr/>
        </p:nvSpPr>
        <p:spPr>
          <a:xfrm>
            <a:off x="2808450" y="3376073"/>
            <a:ext cx="1270000" cy="10477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cxnSp>
        <p:nvCxnSpPr>
          <p:cNvPr id="2463" name="Google Shape;2463;p77"/>
          <p:cNvCxnSpPr>
            <a:stCxn id="2459" idx="4"/>
            <a:endCxn id="2460" idx="2"/>
          </p:cNvCxnSpPr>
          <p:nvPr/>
        </p:nvCxnSpPr>
        <p:spPr>
          <a:xfrm>
            <a:off x="4078450" y="2386550"/>
            <a:ext cx="14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4" name="Google Shape;2464;p77"/>
          <p:cNvCxnSpPr>
            <a:stCxn id="2462" idx="4"/>
            <a:endCxn id="2461" idx="2"/>
          </p:cNvCxnSpPr>
          <p:nvPr/>
        </p:nvCxnSpPr>
        <p:spPr>
          <a:xfrm>
            <a:off x="4078450" y="3899948"/>
            <a:ext cx="14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5" name="Google Shape;2465;p77"/>
          <p:cNvCxnSpPr/>
          <p:nvPr/>
        </p:nvCxnSpPr>
        <p:spPr>
          <a:xfrm>
            <a:off x="3422650" y="2910425"/>
            <a:ext cx="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6" name="Google Shape;2466;p77"/>
          <p:cNvCxnSpPr/>
          <p:nvPr/>
        </p:nvCxnSpPr>
        <p:spPr>
          <a:xfrm>
            <a:off x="6158600" y="2910425"/>
            <a:ext cx="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7" name="Google Shape;2467;p77"/>
          <p:cNvSpPr txBox="1"/>
          <p:nvPr/>
        </p:nvSpPr>
        <p:spPr>
          <a:xfrm>
            <a:off x="1259400" y="2180150"/>
            <a:ext cx="1027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1, 5, 9, ...</a:t>
            </a:r>
            <a:endParaRPr/>
          </a:p>
        </p:txBody>
      </p:sp>
      <p:sp>
        <p:nvSpPr>
          <p:cNvPr id="2468" name="Google Shape;2468;p77"/>
          <p:cNvSpPr txBox="1"/>
          <p:nvPr/>
        </p:nvSpPr>
        <p:spPr>
          <a:xfrm>
            <a:off x="7314800" y="2180150"/>
            <a:ext cx="1027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2, 6, 10, ...</a:t>
            </a:r>
            <a:endParaRPr/>
          </a:p>
        </p:txBody>
      </p:sp>
      <p:sp>
        <p:nvSpPr>
          <p:cNvPr id="2469" name="Google Shape;2469;p77"/>
          <p:cNvSpPr txBox="1"/>
          <p:nvPr/>
        </p:nvSpPr>
        <p:spPr>
          <a:xfrm>
            <a:off x="7314800" y="3693550"/>
            <a:ext cx="1027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3, 7, 11, ...</a:t>
            </a:r>
            <a:endParaRPr/>
          </a:p>
        </p:txBody>
      </p:sp>
      <p:sp>
        <p:nvSpPr>
          <p:cNvPr id="2470" name="Google Shape;2470;p77"/>
          <p:cNvSpPr txBox="1"/>
          <p:nvPr/>
        </p:nvSpPr>
        <p:spPr>
          <a:xfrm>
            <a:off x="1315775" y="3693550"/>
            <a:ext cx="1027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4, 8, 12, ...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74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p7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476" name="Google Shape;2476;p7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Создайте двух пользователей которые имеют доступ к базе данных shop. Первому пользователю shop_read должны быть доступны только запросы на чтение данных, второму пользователю shop — любые операции в пределах базы данных shop.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477" name="Google Shape;2477;p7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8" name="Google Shape;2478;p7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9" name="Google Shape;2479;p7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0" name="Google Shape;2480;p7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1" name="Google Shape;2481;p7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2" name="Google Shape;2482;p7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483" name="Google Shape;2483;p7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4" name="Google Shape;2484;p7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5" name="Google Shape;2485;p7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6" name="Google Shape;2486;p7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7" name="Google Shape;2487;p7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8" name="Google Shape;2488;p7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9" name="Google Shape;2489;p7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0" name="Google Shape;2490;p7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1" name="Google Shape;2491;p7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2" name="Google Shape;2492;p7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3" name="Google Shape;2493;p7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4" name="Google Shape;2494;p7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5" name="Google Shape;2495;p7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6" name="Google Shape;2496;p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7" name="Google Shape;2497;p7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8" name="Google Shape;2498;p7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9" name="Google Shape;2499;p7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p7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1" name="Google Shape;2501;p7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2" name="Google Shape;2502;p7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503" name="Google Shape;2503;p7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4" name="Google Shape;2504;p7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08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7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10" name="Google Shape;2510;p7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ru" sz="1600">
                <a:solidFill>
                  <a:srgbClr val="2C2D30"/>
                </a:solidFill>
              </a:rPr>
              <a:t>(по желанию)</a:t>
            </a:r>
            <a:r>
              <a:rPr lang="ru" sz="1600">
                <a:solidFill>
                  <a:srgbClr val="2C2D30"/>
                </a:solidFill>
              </a:rPr>
              <a:t> Пусть имеется таблица accounts содержащая три столбца id, name, password, содержащие первичный ключ, имя пользователя и его пароль. Создайте представление username таблицы accounts, предоставляющий доступ к столбца id и name. Создайте пользователя user_read, который бы не имел доступа к таблице accounts, однако, мог бы извлекать записи из представления username.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511" name="Google Shape;2511;p7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2" name="Google Shape;2512;p7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3" name="Google Shape;2513;p7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4" name="Google Shape;2514;p7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5" name="Google Shape;2515;p7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6" name="Google Shape;2516;p7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517" name="Google Shape;2517;p7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8" name="Google Shape;2518;p7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9" name="Google Shape;2519;p7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p7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7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2" name="Google Shape;2522;p7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3" name="Google Shape;2523;p7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4" name="Google Shape;2524;p7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5" name="Google Shape;2525;p7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6" name="Google Shape;2526;p7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7" name="Google Shape;2527;p7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p7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9" name="Google Shape;2529;p7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0" name="Google Shape;2530;p7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1" name="Google Shape;2531;p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2" name="Google Shape;2532;p7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3" name="Google Shape;2533;p7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4" name="Google Shape;2534;p7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5" name="Google Shape;2535;p7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6" name="Google Shape;2536;p7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537" name="Google Shape;2537;p7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8" name="Google Shape;2538;p7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Администрирование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7" name="Google Shape;257;p1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Журнальные файлы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Управление журнальными файлами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Ведение журналов в системной базе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Соединения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Команды SHOW PROCESSLIST и KILL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4" name="Google Shape;284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Журнальные файлы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91" name="Google Shape;291;p20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Журнал ошибок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Общий журнал запросов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Бинарный журнал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Журнал медленных запросов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18" name="Google Shape;318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Значения переменной log_output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25" name="Google Shape;325;p2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TABLE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FILE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NONE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26" name="Google Shape;326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52" name="Google Shape;352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